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0BD1A4-975E-4CC6-B931-49279DA50096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4BDE8E-CD62-458C-BB2D-F186CBF84075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Resiko Dalam Investasi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778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8851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Besarnya Simpangan antara ER dengan AR</a:t>
            </a:r>
          </a:p>
          <a:p>
            <a:r>
              <a:rPr lang="id-ID" dirty="0" smtClean="0"/>
              <a:t>Semakin Besar Simpangannya, berarti semakin besar resikonya.</a:t>
            </a:r>
          </a:p>
          <a:p>
            <a:r>
              <a:rPr lang="id-ID" dirty="0" smtClean="0"/>
              <a:t>Digunakan Varian atau Deviasi Standart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4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Preferensi Investor pada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Risk Seeker, merupakan investor yang menyukai resiko, sehingga cenderung mencari resiko</a:t>
            </a:r>
          </a:p>
          <a:p>
            <a:r>
              <a:rPr lang="id-ID" dirty="0" smtClean="0"/>
              <a:t>Risk Neutral, merupakan investor yang meminta kenaikan resiko sama dengan tingkat pengembaliannhya</a:t>
            </a:r>
          </a:p>
          <a:p>
            <a:r>
              <a:rPr lang="id-ID" dirty="0" smtClean="0"/>
              <a:t>Risk Averter adalah investor penghindar resiko, cenderung memilih perubahan tingkat resiko rendah dengan perubahan tingkat pengembalian yg paling tinggi.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630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Gambar Preferensi Investor thd Risk</a:t>
            </a:r>
            <a:endParaRPr lang="id-ID" dirty="0"/>
          </a:p>
        </p:txBody>
      </p:sp>
      <p:grpSp>
        <p:nvGrpSpPr>
          <p:cNvPr id="22" name="Group 21"/>
          <p:cNvGrpSpPr/>
          <p:nvPr/>
        </p:nvGrpSpPr>
        <p:grpSpPr>
          <a:xfrm>
            <a:off x="1183287" y="775693"/>
            <a:ext cx="7277145" cy="5749651"/>
            <a:chOff x="1039271" y="716278"/>
            <a:chExt cx="7277145" cy="5749651"/>
          </a:xfrm>
        </p:grpSpPr>
        <p:sp>
          <p:nvSpPr>
            <p:cNvPr id="13" name="Arc 12"/>
            <p:cNvSpPr/>
            <p:nvPr/>
          </p:nvSpPr>
          <p:spPr>
            <a:xfrm rot="2112937">
              <a:off x="1078687" y="716278"/>
              <a:ext cx="2088232" cy="4780302"/>
            </a:xfrm>
            <a:prstGeom prst="arc">
              <a:avLst>
                <a:gd name="adj1" fmla="val 18075348"/>
                <a:gd name="adj2" fmla="val 2365228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Arc 13"/>
            <p:cNvSpPr/>
            <p:nvPr/>
          </p:nvSpPr>
          <p:spPr>
            <a:xfrm rot="3071563" flipH="1">
              <a:off x="3215216" y="2897837"/>
              <a:ext cx="2757954" cy="4378229"/>
            </a:xfrm>
            <a:prstGeom prst="arc">
              <a:avLst>
                <a:gd name="adj1" fmla="val 18075348"/>
                <a:gd name="adj2" fmla="val 2365228"/>
              </a:avLst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039271" y="1691516"/>
              <a:ext cx="7277145" cy="4041740"/>
              <a:chOff x="683568" y="1412776"/>
              <a:chExt cx="7277145" cy="404174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2555776" y="1412776"/>
                <a:ext cx="130574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id-ID" dirty="0" smtClean="0"/>
              </a:p>
              <a:p>
                <a:r>
                  <a:rPr lang="id-ID" dirty="0" smtClean="0"/>
                  <a:t>Risk Averter</a:t>
                </a:r>
                <a:endParaRPr lang="id-ID" dirty="0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1187624" y="1735941"/>
                <a:ext cx="6124493" cy="3709283"/>
                <a:chOff x="1187624" y="1735941"/>
                <a:chExt cx="6124493" cy="3709283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 flipV="1">
                  <a:off x="1391451" y="1740270"/>
                  <a:ext cx="0" cy="370495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>
                  <a:off x="1187624" y="4917006"/>
                  <a:ext cx="6124493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V="1">
                  <a:off x="1691680" y="2044784"/>
                  <a:ext cx="2880320" cy="2672680"/>
                </a:xfrm>
                <a:prstGeom prst="line">
                  <a:avLst/>
                </a:prstGeom>
                <a:ln w="38100">
                  <a:solidFill>
                    <a:srgbClr val="92D05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4716016" y="1735941"/>
                  <a:ext cx="13873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Risk Netutral</a:t>
                  </a:r>
                  <a:endParaRPr lang="id-ID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076056" y="2996952"/>
                  <a:ext cx="12384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d-ID" dirty="0" smtClean="0"/>
                    <a:t>Risk Seeker</a:t>
                  </a:r>
                  <a:endParaRPr lang="id-ID" dirty="0"/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683568" y="1412776"/>
                <a:ext cx="16721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Tk Pengemblian</a:t>
                </a:r>
                <a:endParaRPr lang="id-ID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444208" y="5085184"/>
                <a:ext cx="15165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dirty="0" smtClean="0"/>
                  <a:t>Tingkat Resiko</a:t>
                </a:r>
                <a:endParaRPr lang="id-ID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63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Resiko Dalam Konteks Portofolio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Resiko sistematis, merupakan resiko yang tidak dapat dihilangkan, karena menyangkut faktor makro, misal tk bunga, kurs, kebij pemerintah dst</a:t>
            </a:r>
          </a:p>
          <a:p>
            <a:r>
              <a:rPr lang="id-ID" dirty="0" smtClean="0"/>
              <a:t>Resiko Tidak Sistematis, unsystematic risk, resiko yang dapat dihilangkan karena diversifikasi (diversifiable risk)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692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Gambar Resiko dlm konteks portofolio</a:t>
            </a:r>
            <a:endParaRPr lang="id-ID" dirty="0"/>
          </a:p>
        </p:txBody>
      </p:sp>
      <p:grpSp>
        <p:nvGrpSpPr>
          <p:cNvPr id="3" name="Group 2"/>
          <p:cNvGrpSpPr/>
          <p:nvPr/>
        </p:nvGrpSpPr>
        <p:grpSpPr>
          <a:xfrm>
            <a:off x="899592" y="1979548"/>
            <a:ext cx="7609008" cy="4041740"/>
            <a:chOff x="899592" y="1979548"/>
            <a:chExt cx="7609008" cy="404174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607475" y="2307042"/>
              <a:ext cx="0" cy="3704954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03648" y="5483778"/>
              <a:ext cx="6124493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735654" y="4737737"/>
              <a:ext cx="4924578" cy="1"/>
            </a:xfrm>
            <a:prstGeom prst="line">
              <a:avLst/>
            </a:prstGeom>
            <a:ln w="38100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71716" y="3517196"/>
              <a:ext cx="23304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Unsystematic Risk (UR)</a:t>
              </a:r>
              <a:endParaRPr lang="id-ID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16644" y="4737737"/>
              <a:ext cx="1991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Systematic risk (SR)</a:t>
              </a:r>
              <a:endParaRPr lang="id-ID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99592" y="1979548"/>
              <a:ext cx="11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Tk </a:t>
              </a:r>
              <a:r>
                <a:rPr lang="id-ID" dirty="0" smtClean="0"/>
                <a:t>Resiko</a:t>
              </a:r>
              <a:endParaRPr lang="id-ID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60232" y="5651956"/>
              <a:ext cx="1179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Portofolio</a:t>
              </a:r>
              <a:endParaRPr lang="id-ID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04099" y="2706346"/>
              <a:ext cx="4793225" cy="1991032"/>
            </a:xfrm>
            <a:custGeom>
              <a:avLst/>
              <a:gdLst>
                <a:gd name="connsiteX0" fmla="*/ 0 w 4793225"/>
                <a:gd name="connsiteY0" fmla="*/ 0 h 1991032"/>
                <a:gd name="connsiteX1" fmla="*/ 575187 w 4793225"/>
                <a:gd name="connsiteY1" fmla="*/ 1032387 h 1991032"/>
                <a:gd name="connsiteX2" fmla="*/ 1224116 w 4793225"/>
                <a:gd name="connsiteY2" fmla="*/ 1474839 h 1991032"/>
                <a:gd name="connsiteX3" fmla="*/ 2389238 w 4793225"/>
                <a:gd name="connsiteY3" fmla="*/ 1858297 h 1991032"/>
                <a:gd name="connsiteX4" fmla="*/ 4793225 w 4793225"/>
                <a:gd name="connsiteY4" fmla="*/ 1991032 h 1991032"/>
                <a:gd name="connsiteX5" fmla="*/ 4793225 w 4793225"/>
                <a:gd name="connsiteY5" fmla="*/ 1991032 h 1991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93225" h="1991032">
                  <a:moveTo>
                    <a:pt x="0" y="0"/>
                  </a:moveTo>
                  <a:cubicBezTo>
                    <a:pt x="185584" y="393290"/>
                    <a:pt x="371168" y="786580"/>
                    <a:pt x="575187" y="1032387"/>
                  </a:cubicBezTo>
                  <a:cubicBezTo>
                    <a:pt x="779206" y="1278194"/>
                    <a:pt x="921774" y="1337187"/>
                    <a:pt x="1224116" y="1474839"/>
                  </a:cubicBezTo>
                  <a:cubicBezTo>
                    <a:pt x="1526458" y="1612491"/>
                    <a:pt x="1794387" y="1772265"/>
                    <a:pt x="2389238" y="1858297"/>
                  </a:cubicBezTo>
                  <a:cubicBezTo>
                    <a:pt x="2984089" y="1944329"/>
                    <a:pt x="4793225" y="1991032"/>
                    <a:pt x="4793225" y="1991032"/>
                  </a:cubicBezTo>
                  <a:lnTo>
                    <a:pt x="4793225" y="1991032"/>
                  </a:lnTo>
                </a:path>
              </a:pathLst>
            </a:cu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94163" y="2721513"/>
              <a:ext cx="2618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Total Risk = (UR) + (SR)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14046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Diket Profitabilitas Perush pada setiap kondisi ekonomi diperkiraka sbb, (ER 17,7)</a:t>
            </a:r>
          </a:p>
          <a:p>
            <a:r>
              <a:rPr lang="id-ID" dirty="0" smtClean="0"/>
              <a:t>Ditanyakan berapakah Resikonya (SD)</a:t>
            </a:r>
          </a:p>
          <a:p>
            <a:r>
              <a:rPr lang="id-ID" dirty="0" smtClean="0"/>
              <a:t>Jawab 1,952%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634383"/>
              </p:ext>
            </p:extLst>
          </p:nvPr>
        </p:nvGraphicFramePr>
        <p:xfrm>
          <a:off x="1115616" y="4149080"/>
          <a:ext cx="756084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9"/>
                <a:gridCol w="2328259"/>
                <a:gridCol w="290432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Kondisi ekonomi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Profitabilitas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Pengembalian (R)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7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Diketahui 5 periode pengamatan</a:t>
            </a:r>
          </a:p>
          <a:p>
            <a:r>
              <a:rPr lang="id-ID" dirty="0" smtClean="0"/>
              <a:t>Ditanyakan berapa tk Resiko (SD). ER saham ini 18,4%</a:t>
            </a:r>
          </a:p>
          <a:p>
            <a:r>
              <a:rPr lang="id-ID" dirty="0" smtClean="0"/>
              <a:t>Jawab : 1,85%</a:t>
            </a:r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0463"/>
              </p:ext>
            </p:extLst>
          </p:nvPr>
        </p:nvGraphicFramePr>
        <p:xfrm>
          <a:off x="1547664" y="400506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Periode Pengamatan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Tingkat Pengembalian (R)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Tahun Pertama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16%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Tahun Kedua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Tahun Ketiga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Tahun Keempat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17%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Tahun Kelima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21%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3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Resiko Portofolio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Diket Profitabilitas Perush A </a:t>
            </a:r>
            <a:r>
              <a:rPr lang="id-ID" dirty="0" smtClean="0"/>
              <a:t>dan B</a:t>
            </a:r>
          </a:p>
          <a:p>
            <a:r>
              <a:rPr lang="id-ID" dirty="0" smtClean="0"/>
              <a:t>Dana ditanam di </a:t>
            </a:r>
            <a:r>
              <a:rPr lang="id-ID" dirty="0" smtClean="0"/>
              <a:t>Saham A dan B; dana di saham A sebesar 65% sedangkan di Saham B sebesar 35%.</a:t>
            </a:r>
            <a:endParaRPr lang="id-ID" dirty="0" smtClean="0"/>
          </a:p>
          <a:p>
            <a:r>
              <a:rPr lang="id-ID" dirty="0" smtClean="0"/>
              <a:t>Ditanyakan berapakah Resiko Portofolionya (SD)</a:t>
            </a:r>
          </a:p>
          <a:p>
            <a:r>
              <a:rPr lang="id-ID" dirty="0" smtClean="0"/>
              <a:t>Jawab 0,7912%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56825"/>
              </p:ext>
            </p:extLst>
          </p:nvPr>
        </p:nvGraphicFramePr>
        <p:xfrm>
          <a:off x="1115616" y="4149080"/>
          <a:ext cx="756084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9"/>
                <a:gridCol w="2328259"/>
                <a:gridCol w="290432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Periode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 Saham</a:t>
                      </a:r>
                      <a:r>
                        <a:rPr lang="id-ID" baseline="0" dirty="0" smtClean="0"/>
                        <a:t> PT 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 Saham</a:t>
                      </a:r>
                      <a:r>
                        <a:rPr lang="id-ID" baseline="0" dirty="0" smtClean="0"/>
                        <a:t> PT 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8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326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Resiko Dalam Investasi</vt:lpstr>
      <vt:lpstr>Resiko</vt:lpstr>
      <vt:lpstr>Preferensi Investor pada Resiko</vt:lpstr>
      <vt:lpstr>Gambar Preferensi Investor thd Risk</vt:lpstr>
      <vt:lpstr>Resiko Dalam Konteks Portofolio</vt:lpstr>
      <vt:lpstr>Gambar Resiko dlm konteks portofolio</vt:lpstr>
      <vt:lpstr>Soal</vt:lpstr>
      <vt:lpstr>Soal</vt:lpstr>
      <vt:lpstr>Soal Resiko Portofolio</vt:lpstr>
      <vt:lpstr>terimakasih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Resiko Dalam Investasi</dc:title>
  <dc:creator>ismail - [2010]</dc:creator>
  <cp:lastModifiedBy>ismail - [2010]</cp:lastModifiedBy>
  <cp:revision>15</cp:revision>
  <dcterms:created xsi:type="dcterms:W3CDTF">2013-04-09T00:34:15Z</dcterms:created>
  <dcterms:modified xsi:type="dcterms:W3CDTF">2013-04-09T04:08:49Z</dcterms:modified>
</cp:coreProperties>
</file>