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0B967-731D-4F2A-A49C-F5096E74BB2D}" type="datetimeFigureOut">
              <a:rPr lang="id-ID" smtClean="0"/>
              <a:t>24/02/2011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670D1-0793-491E-8D8A-AC139D5A3039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ED1CC5-707F-496F-9215-A4704A84DD8B}" type="slidenum">
              <a:rPr lang="en-US"/>
              <a:pPr/>
              <a:t>2</a:t>
            </a:fld>
            <a:endParaRPr lang="en-US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20713-607B-438A-8870-D0DBBCB6D728}" type="datetimeFigureOut">
              <a:rPr lang="id-ID" smtClean="0"/>
              <a:t>24/02/2011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9CD4C-A03D-4D95-9859-C890A5DB9DB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20713-607B-438A-8870-D0DBBCB6D728}" type="datetimeFigureOut">
              <a:rPr lang="id-ID" smtClean="0"/>
              <a:t>24/02/2011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9CD4C-A03D-4D95-9859-C890A5DB9DB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20713-607B-438A-8870-D0DBBCB6D728}" type="datetimeFigureOut">
              <a:rPr lang="id-ID" smtClean="0"/>
              <a:t>24/02/2011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9CD4C-A03D-4D95-9859-C890A5DB9DB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dini_fe@unsada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708B0DF-99A0-4377-81DF-0F39938AD9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20713-607B-438A-8870-D0DBBCB6D728}" type="datetimeFigureOut">
              <a:rPr lang="id-ID" smtClean="0"/>
              <a:t>24/02/2011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9CD4C-A03D-4D95-9859-C890A5DB9DB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20713-607B-438A-8870-D0DBBCB6D728}" type="datetimeFigureOut">
              <a:rPr lang="id-ID" smtClean="0"/>
              <a:t>24/02/2011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9CD4C-A03D-4D95-9859-C890A5DB9DB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20713-607B-438A-8870-D0DBBCB6D728}" type="datetimeFigureOut">
              <a:rPr lang="id-ID" smtClean="0"/>
              <a:t>24/02/2011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9CD4C-A03D-4D95-9859-C890A5DB9DB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20713-607B-438A-8870-D0DBBCB6D728}" type="datetimeFigureOut">
              <a:rPr lang="id-ID" smtClean="0"/>
              <a:t>24/02/2011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9CD4C-A03D-4D95-9859-C890A5DB9DB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20713-607B-438A-8870-D0DBBCB6D728}" type="datetimeFigureOut">
              <a:rPr lang="id-ID" smtClean="0"/>
              <a:t>24/02/2011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9CD4C-A03D-4D95-9859-C890A5DB9DB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20713-607B-438A-8870-D0DBBCB6D728}" type="datetimeFigureOut">
              <a:rPr lang="id-ID" smtClean="0"/>
              <a:t>24/02/2011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9CD4C-A03D-4D95-9859-C890A5DB9DB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20713-607B-438A-8870-D0DBBCB6D728}" type="datetimeFigureOut">
              <a:rPr lang="id-ID" smtClean="0"/>
              <a:t>24/02/2011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9CD4C-A03D-4D95-9859-C890A5DB9DB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20713-607B-438A-8870-D0DBBCB6D728}" type="datetimeFigureOut">
              <a:rPr lang="id-ID" smtClean="0"/>
              <a:t>24/02/2011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9CD4C-A03D-4D95-9859-C890A5DB9DBD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920713-607B-438A-8870-D0DBBCB6D728}" type="datetimeFigureOut">
              <a:rPr lang="id-ID" smtClean="0"/>
              <a:t>24/02/2011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AB9CD4C-A03D-4D95-9859-C890A5DB9DBD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YouTube%20-%20Pemimpin%20Yang%20Dicintai%20-%20Cicik%20Resti.flv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5" Type="http://schemas.openxmlformats.org/officeDocument/2006/relationships/hyperlink" Target="YouTube%20-%20Perbedaan%20Seorang%20Boss%20dan%20Seorang%20Pemimpin.flv" TargetMode="Externa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LEADERSHIP WAY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Multiply 3">
            <a:hlinkClick r:id="rId2" action="ppaction://hlinkfile"/>
          </p:cNvPr>
          <p:cNvSpPr/>
          <p:nvPr/>
        </p:nvSpPr>
        <p:spPr>
          <a:xfrm>
            <a:off x="7286644" y="5143512"/>
            <a:ext cx="1285884" cy="121444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113D-9E6F-4890-ABEB-DABFCD41256F}" type="slidenum">
              <a:rPr lang="en-US"/>
              <a:pPr/>
              <a:t>10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19400" y="685800"/>
            <a:ext cx="6324600" cy="838200"/>
          </a:xfrm>
        </p:spPr>
        <p:txBody>
          <a:bodyPr/>
          <a:lstStyle/>
          <a:p>
            <a:pPr algn="l"/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Pemimpin </a:t>
            </a:r>
            <a:r>
              <a:rPr lang="id-ID" b="1">
                <a:effectLst>
                  <a:outerShdw blurRad="38100" dist="38100" dir="2700000" algn="tl">
                    <a:srgbClr val="C0C0C0"/>
                  </a:outerShdw>
                </a:effectLst>
              </a:rPr>
              <a:t>y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ang </a:t>
            </a:r>
            <a:r>
              <a:rPr lang="id-ID" b="1"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fektif</a:t>
            </a:r>
            <a:r>
              <a:rPr lang="en-GB"/>
              <a:t> </a:t>
            </a:r>
            <a:endParaRPr lang="en-US"/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1828800" y="1682750"/>
            <a:ext cx="5037138" cy="405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47553" tIns="96807" bIns="0" anchor="ctr">
            <a:spAutoFit/>
          </a:bodyPr>
          <a:lstStyle/>
          <a:p>
            <a:pPr>
              <a:lnSpc>
                <a:spcPct val="180000"/>
              </a:lnSpc>
              <a:buFont typeface="Wingdings" pitchFamily="2" charset="2"/>
              <a:buChar char="ü"/>
            </a:pPr>
            <a:r>
              <a:rPr lang="id-ID" sz="3600">
                <a:effectLst>
                  <a:outerShdw blurRad="38100" dist="38100" dir="2700000" algn="tl">
                    <a:srgbClr val="C0C0C0"/>
                  </a:outerShdw>
                </a:effectLst>
                <a:latin typeface="Footlight MT Light" pitchFamily="18" charset="0"/>
              </a:rPr>
              <a:t> 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Footlight MT Light" pitchFamily="18" charset="0"/>
              </a:rPr>
              <a:t>Pembuat Keputusan</a:t>
            </a:r>
          </a:p>
          <a:p>
            <a:pPr>
              <a:lnSpc>
                <a:spcPct val="180000"/>
              </a:lnSpc>
              <a:buFont typeface="Wingdings" pitchFamily="2" charset="2"/>
              <a:buChar char="ü"/>
            </a:pPr>
            <a:r>
              <a:rPr lang="id-ID" sz="3600">
                <a:effectLst>
                  <a:outerShdw blurRad="38100" dist="38100" dir="2700000" algn="tl">
                    <a:srgbClr val="C0C0C0"/>
                  </a:outerShdw>
                </a:effectLst>
                <a:latin typeface="Footlight MT Light" pitchFamily="18" charset="0"/>
              </a:rPr>
              <a:t> 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Footlight MT Light" pitchFamily="18" charset="0"/>
              </a:rPr>
              <a:t>Pengarah</a:t>
            </a:r>
          </a:p>
          <a:p>
            <a:pPr>
              <a:lnSpc>
                <a:spcPct val="180000"/>
              </a:lnSpc>
              <a:buFont typeface="Wingdings" pitchFamily="2" charset="2"/>
              <a:buChar char="ü"/>
            </a:pPr>
            <a:r>
              <a:rPr lang="id-ID" sz="3600">
                <a:effectLst>
                  <a:outerShdw blurRad="38100" dist="38100" dir="2700000" algn="tl">
                    <a:srgbClr val="C0C0C0"/>
                  </a:outerShdw>
                </a:effectLst>
                <a:latin typeface="Footlight MT Light" pitchFamily="18" charset="0"/>
              </a:rPr>
              <a:t> 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Footlight MT Light" pitchFamily="18" charset="0"/>
              </a:rPr>
              <a:t>Motivator </a:t>
            </a:r>
            <a:endParaRPr lang="en-US" sz="3600">
              <a:latin typeface="Footlight MT Light" pitchFamily="18" charset="0"/>
            </a:endParaRPr>
          </a:p>
          <a:p>
            <a:pPr>
              <a:lnSpc>
                <a:spcPct val="180000"/>
              </a:lnSpc>
              <a:buFont typeface="Wingdings" pitchFamily="2" charset="2"/>
              <a:buChar char="ü"/>
            </a:pPr>
            <a:r>
              <a:rPr lang="id-ID" sz="3600">
                <a:effectLst>
                  <a:outerShdw blurRad="38100" dist="38100" dir="2700000" algn="tl">
                    <a:srgbClr val="C0C0C0"/>
                  </a:outerShdw>
                </a:effectLst>
                <a:latin typeface="Footlight MT Light" pitchFamily="18" charset="0"/>
              </a:rPr>
              <a:t> I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Footlight MT Light" pitchFamily="18" charset="0"/>
              </a:rPr>
              <a:t>nspirator</a:t>
            </a:r>
            <a:endParaRPr lang="en-US" sz="3600">
              <a:latin typeface="Footlight MT Light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1282700" y="990600"/>
            <a:ext cx="6337300" cy="609600"/>
          </a:xfrm>
        </p:spPr>
        <p:txBody>
          <a:bodyPr/>
          <a:lstStyle/>
          <a:p>
            <a:r>
              <a:rPr lang="en-US" sz="2800" b="1"/>
              <a:t>Ķ</a:t>
            </a:r>
            <a:r>
              <a:rPr lang="el-GR" sz="2800" b="1"/>
              <a:t>Λ</a:t>
            </a:r>
            <a:r>
              <a:rPr lang="en-US" sz="2800" b="1"/>
              <a:t>Ŕ</a:t>
            </a:r>
            <a:r>
              <a:rPr lang="el-GR" sz="2800" b="1"/>
              <a:t>Δ</a:t>
            </a:r>
            <a:r>
              <a:rPr lang="ru-RU" sz="2800" b="1"/>
              <a:t>Ќ</a:t>
            </a:r>
            <a:r>
              <a:rPr lang="en-US" sz="2800" b="1"/>
              <a:t>Ť</a:t>
            </a:r>
            <a:r>
              <a:rPr lang="el-GR" sz="2800" b="1"/>
              <a:t>Ξ</a:t>
            </a:r>
            <a:r>
              <a:rPr lang="ru-RU" sz="2800" b="1"/>
              <a:t>Я</a:t>
            </a:r>
            <a:r>
              <a:rPr lang="en-US" sz="2800" b="1"/>
              <a:t> </a:t>
            </a:r>
            <a:r>
              <a:rPr lang="el-GR" sz="2800" b="1"/>
              <a:t>Ρ</a:t>
            </a:r>
            <a:r>
              <a:rPr lang="en-US" sz="2800" b="1"/>
              <a:t>Ę</a:t>
            </a:r>
            <a:r>
              <a:rPr lang="ru-RU" sz="2800" b="1"/>
              <a:t>М</a:t>
            </a:r>
            <a:r>
              <a:rPr lang="en-US" sz="2800" b="1"/>
              <a:t>ĺ</a:t>
            </a:r>
            <a:r>
              <a:rPr lang="el-GR" sz="2800" b="1"/>
              <a:t>Μ</a:t>
            </a:r>
            <a:r>
              <a:rPr lang="en-US" sz="2800" b="1"/>
              <a:t>PİŇ PŐ$ĨŤĺF 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143000" y="2286000"/>
            <a:ext cx="3200400" cy="3200400"/>
          </a:xfrm>
        </p:spPr>
        <p:txBody>
          <a:bodyPr/>
          <a:lstStyle/>
          <a:p>
            <a:pPr>
              <a:buFontTx/>
              <a:buNone/>
            </a:pPr>
            <a:r>
              <a:rPr lang="en-US" sz="3200">
                <a:latin typeface="Book Antiqua" pitchFamily="18" charset="0"/>
                <a:sym typeface="Wingdings" pitchFamily="2" charset="2"/>
              </a:rPr>
              <a:t> Karisma</a:t>
            </a:r>
          </a:p>
          <a:p>
            <a:pPr>
              <a:buFontTx/>
              <a:buNone/>
            </a:pPr>
            <a:r>
              <a:rPr lang="en-US" sz="3200">
                <a:latin typeface="Book Antiqua" pitchFamily="18" charset="0"/>
                <a:sym typeface="Wingdings" pitchFamily="2" charset="2"/>
              </a:rPr>
              <a:t> Kepedulian</a:t>
            </a:r>
          </a:p>
          <a:p>
            <a:pPr>
              <a:buFontTx/>
              <a:buNone/>
            </a:pPr>
            <a:r>
              <a:rPr lang="en-US" sz="3200">
                <a:latin typeface="Book Antiqua" pitchFamily="18" charset="0"/>
                <a:sym typeface="Wingdings" pitchFamily="2" charset="2"/>
              </a:rPr>
              <a:t> Komitmen</a:t>
            </a:r>
          </a:p>
          <a:p>
            <a:pPr>
              <a:buFontTx/>
              <a:buNone/>
            </a:pPr>
            <a:r>
              <a:rPr lang="en-US" sz="3200">
                <a:latin typeface="Book Antiqua" pitchFamily="18" charset="0"/>
                <a:sym typeface="Wingdings" pitchFamily="2" charset="2"/>
              </a:rPr>
              <a:t> Kejelasan</a:t>
            </a:r>
          </a:p>
          <a:p>
            <a:pPr>
              <a:buFontTx/>
              <a:buNone/>
            </a:pPr>
            <a:r>
              <a:rPr lang="en-US" sz="3200">
                <a:latin typeface="Book Antiqua" pitchFamily="18" charset="0"/>
                <a:sym typeface="Wingdings" pitchFamily="2" charset="2"/>
              </a:rPr>
              <a:t> Komunikator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991100" y="2438400"/>
            <a:ext cx="3009900" cy="3124200"/>
          </a:xfrm>
        </p:spPr>
        <p:txBody>
          <a:bodyPr/>
          <a:lstStyle/>
          <a:p>
            <a:pPr>
              <a:buFontTx/>
              <a:buNone/>
            </a:pPr>
            <a:r>
              <a:rPr lang="en-US" sz="3200">
                <a:latin typeface="Book Antiqua" pitchFamily="18" charset="0"/>
                <a:sym typeface="Wingdings" pitchFamily="2" charset="2"/>
              </a:rPr>
              <a:t> Konsisten</a:t>
            </a:r>
          </a:p>
          <a:p>
            <a:pPr>
              <a:buFontTx/>
              <a:buNone/>
            </a:pPr>
            <a:r>
              <a:rPr lang="en-US" sz="3200">
                <a:latin typeface="Book Antiqua" pitchFamily="18" charset="0"/>
                <a:sym typeface="Wingdings" pitchFamily="2" charset="2"/>
              </a:rPr>
              <a:t> Kreatif</a:t>
            </a:r>
          </a:p>
          <a:p>
            <a:pPr>
              <a:buFontTx/>
              <a:buNone/>
            </a:pPr>
            <a:r>
              <a:rPr lang="en-US" sz="3200">
                <a:latin typeface="Book Antiqua" pitchFamily="18" charset="0"/>
                <a:sym typeface="Wingdings" pitchFamily="2" charset="2"/>
              </a:rPr>
              <a:t> Kompeten</a:t>
            </a:r>
          </a:p>
          <a:p>
            <a:pPr>
              <a:buFontTx/>
              <a:buNone/>
            </a:pPr>
            <a:r>
              <a:rPr lang="en-US" sz="3200">
                <a:latin typeface="Book Antiqua" pitchFamily="18" charset="0"/>
                <a:sym typeface="Wingdings" pitchFamily="2" charset="2"/>
              </a:rPr>
              <a:t> Keberanian</a:t>
            </a:r>
          </a:p>
          <a:p>
            <a:pPr>
              <a:buFontTx/>
              <a:buNone/>
            </a:pPr>
            <a:r>
              <a:rPr lang="en-US" sz="3200">
                <a:latin typeface="Book Antiqua" pitchFamily="18" charset="0"/>
                <a:sym typeface="Wingdings" pitchFamily="2" charset="2"/>
              </a:rPr>
              <a:t> Kenekatan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0D37B-00CF-428E-8EC9-CD40EFCC5874}" type="slidenum">
              <a:rPr lang="en-US"/>
              <a:pPr/>
              <a:t>11</a:t>
            </a:fld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066800" y="2209800"/>
            <a:ext cx="3276600" cy="31242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876800" y="2362200"/>
            <a:ext cx="2971800" cy="3200400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1143000" y="838200"/>
            <a:ext cx="65532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01700" y="609600"/>
            <a:ext cx="68707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/>
              <a:t>PÊ</a:t>
            </a:r>
            <a:r>
              <a:rPr lang="el-GR" sz="4000" b="1"/>
              <a:t>Μ</a:t>
            </a:r>
            <a:r>
              <a:rPr lang="ru-RU" sz="4000" b="1"/>
              <a:t>Ї</a:t>
            </a:r>
            <a:r>
              <a:rPr lang="el-GR" sz="4000" b="1"/>
              <a:t>Μ</a:t>
            </a:r>
            <a:r>
              <a:rPr lang="en-US" sz="4000" b="1"/>
              <a:t>PĺŅ M@Š</a:t>
            </a:r>
            <a:r>
              <a:rPr lang="el-GR" sz="4000" b="1"/>
              <a:t>Δ</a:t>
            </a:r>
            <a:r>
              <a:rPr lang="en-US" sz="4000" b="1"/>
              <a:t> ĐĖP</a:t>
            </a:r>
            <a:r>
              <a:rPr lang="el-GR" sz="4000" b="1"/>
              <a:t>Λ</a:t>
            </a:r>
            <a:r>
              <a:rPr lang="en-US" sz="4000" b="1"/>
              <a:t>Ń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723900" y="1981200"/>
            <a:ext cx="3771900" cy="3429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latin typeface="Book Antiqua" pitchFamily="18" charset="0"/>
                <a:sym typeface="Wingdings 2" pitchFamily="18" charset="2"/>
              </a:rPr>
              <a:t> Pemimpin tidak menunggu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latin typeface="Book Antiqua" pitchFamily="18" charset="0"/>
                <a:sym typeface="Wingdings 2" pitchFamily="18" charset="2"/>
              </a:rPr>
              <a:t> Karakter yg berbobot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latin typeface="Book Antiqua" pitchFamily="18" charset="0"/>
                <a:sym typeface="Wingdings 2" pitchFamily="18" charset="2"/>
              </a:rPr>
              <a:t> Memiliki sandaran pd visi &amp; misi thd masa depan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latin typeface="Book Antiqua" pitchFamily="18" charset="0"/>
                <a:sym typeface="Wingdings 2" pitchFamily="18" charset="2"/>
              </a:rPr>
              <a:t> Pemimpin tdk dapat mengerjakan sendiri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latin typeface="Book Antiqua" pitchFamily="18" charset="0"/>
                <a:sym typeface="Wingdings 2" pitchFamily="18" charset="2"/>
              </a:rPr>
              <a:t> Membangun nilai-nilai bersama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86300" y="1981200"/>
            <a:ext cx="3467100" cy="3505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latin typeface="Book Antiqua" pitchFamily="18" charset="0"/>
                <a:sym typeface="Wingdings 2" pitchFamily="18" charset="2"/>
              </a:rPr>
              <a:t> Integritas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latin typeface="Book Antiqua" pitchFamily="18" charset="0"/>
                <a:sym typeface="Wingdings 2" pitchFamily="18" charset="2"/>
              </a:rPr>
              <a:t> Jadilah pemimpin y</a:t>
            </a:r>
            <a:r>
              <a:rPr lang="id-ID" sz="2400">
                <a:latin typeface="Book Antiqua" pitchFamily="18" charset="0"/>
                <a:sym typeface="Wingdings 2" pitchFamily="18" charset="2"/>
              </a:rPr>
              <a:t>an</a:t>
            </a:r>
            <a:r>
              <a:rPr lang="en-US" sz="2400">
                <a:latin typeface="Book Antiqua" pitchFamily="18" charset="0"/>
                <a:sym typeface="Wingdings 2" pitchFamily="18" charset="2"/>
              </a:rPr>
              <a:t>g GURU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latin typeface="Book Antiqua" pitchFamily="18" charset="0"/>
                <a:sym typeface="Wingdings 2" pitchFamily="18" charset="2"/>
              </a:rPr>
              <a:t> Fokuskan tanggungjawab &amp; kewajiban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latin typeface="Book Antiqua" pitchFamily="18" charset="0"/>
                <a:sym typeface="Wingdings 2" pitchFamily="18" charset="2"/>
              </a:rPr>
              <a:t> Jadikan pengabdian sbg tradisi pribadi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latin typeface="Book Antiqua" pitchFamily="18" charset="0"/>
                <a:sym typeface="Wingdings 2" pitchFamily="18" charset="2"/>
              </a:rPr>
              <a:t> Pahami kebutuhan y</a:t>
            </a:r>
            <a:r>
              <a:rPr lang="id-ID" sz="2400">
                <a:latin typeface="Book Antiqua" pitchFamily="18" charset="0"/>
                <a:sym typeface="Wingdings 2" pitchFamily="18" charset="2"/>
              </a:rPr>
              <a:t>an</a:t>
            </a:r>
            <a:r>
              <a:rPr lang="en-US" sz="2400">
                <a:latin typeface="Book Antiqua" pitchFamily="18" charset="0"/>
                <a:sym typeface="Wingdings 2" pitchFamily="18" charset="2"/>
              </a:rPr>
              <a:t>g anda pimpin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CB94-CD18-4179-9CDC-CDA79A65576E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6870700" cy="838200"/>
          </a:xfrm>
        </p:spPr>
        <p:txBody>
          <a:bodyPr/>
          <a:lstStyle/>
          <a:p>
            <a:pPr algn="l"/>
            <a:r>
              <a:rPr lang="en-US" sz="3600" b="1"/>
              <a:t>Ŝ</a:t>
            </a:r>
            <a:r>
              <a:rPr lang="ru-RU" sz="3600" b="1"/>
              <a:t>Ї</a:t>
            </a:r>
            <a:r>
              <a:rPr lang="en-US" sz="3600" b="1"/>
              <a:t>FÀŤ ÚŦÄMĄ </a:t>
            </a:r>
            <a:r>
              <a:rPr lang="en-US" sz="4000" b="1"/>
              <a:t>PÊ</a:t>
            </a:r>
            <a:r>
              <a:rPr lang="el-GR" sz="4000" b="1"/>
              <a:t>Μ</a:t>
            </a:r>
            <a:r>
              <a:rPr lang="ru-RU" sz="4000" b="1"/>
              <a:t>Ї</a:t>
            </a:r>
            <a:r>
              <a:rPr lang="el-GR" sz="4000" b="1"/>
              <a:t>Μ</a:t>
            </a:r>
            <a:r>
              <a:rPr lang="en-US" sz="4000" b="1"/>
              <a:t>PĺŅ</a:t>
            </a:r>
            <a:r>
              <a:rPr lang="en-US" sz="3600" b="1"/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696200" cy="4038600"/>
          </a:xfrm>
        </p:spPr>
        <p:txBody>
          <a:bodyPr/>
          <a:lstStyle/>
          <a:p>
            <a:pPr marL="520700" indent="-520700">
              <a:lnSpc>
                <a:spcPct val="90000"/>
              </a:lnSpc>
              <a:buFontTx/>
              <a:buAutoNum type="arabicPeriod"/>
            </a:pPr>
            <a:r>
              <a:rPr lang="en-US">
                <a:latin typeface="Footlight MT Light" pitchFamily="18" charset="0"/>
              </a:rPr>
              <a:t>Harus berani mengambil keputusan sendiri secara tegas &amp; tepat (</a:t>
            </a:r>
            <a:r>
              <a:rPr lang="en-US" i="1">
                <a:latin typeface="Footlight MT Light" pitchFamily="18" charset="0"/>
              </a:rPr>
              <a:t>decision making</a:t>
            </a:r>
            <a:r>
              <a:rPr lang="en-US">
                <a:latin typeface="Footlight MT Light" pitchFamily="18" charset="0"/>
              </a:rPr>
              <a:t>)</a:t>
            </a:r>
          </a:p>
          <a:p>
            <a:pPr marL="520700" indent="-520700">
              <a:lnSpc>
                <a:spcPct val="90000"/>
              </a:lnSpc>
              <a:buFontTx/>
              <a:buAutoNum type="arabicPeriod"/>
            </a:pPr>
            <a:r>
              <a:rPr lang="en-US">
                <a:latin typeface="Footlight MT Light" pitchFamily="18" charset="0"/>
              </a:rPr>
              <a:t>Harus berani menerima resiko sendiri</a:t>
            </a:r>
          </a:p>
          <a:p>
            <a:pPr marL="520700" indent="-520700">
              <a:lnSpc>
                <a:spcPct val="90000"/>
              </a:lnSpc>
              <a:buFontTx/>
              <a:buAutoNum type="arabicPeriod"/>
            </a:pPr>
            <a:r>
              <a:rPr lang="en-US">
                <a:latin typeface="Footlight MT Light" pitchFamily="18" charset="0"/>
              </a:rPr>
              <a:t>Harus berani menerima tanggung jawab sendiri (Ingat: tanggung jawab sama sekali tidak boleh didelegasikan ke bawah)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4038D-7A3B-4E11-A4FC-73E71A3ECFFF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609600"/>
            <a:ext cx="7696200" cy="4953000"/>
          </a:xfrm>
        </p:spPr>
        <p:txBody>
          <a:bodyPr/>
          <a:lstStyle/>
          <a:p>
            <a:pPr marL="520700" indent="-520700" algn="just">
              <a:buFontTx/>
              <a:buNone/>
            </a:pPr>
            <a:r>
              <a:rPr lang="en-US">
                <a:latin typeface="Footlight MT Light" pitchFamily="18" charset="0"/>
              </a:rPr>
              <a:t>Kita sering keliru memahami kepemimpinan dengan kedudukan, pangkat </a:t>
            </a:r>
            <a:r>
              <a:rPr lang="id-ID">
                <a:latin typeface="Footlight MT Light" pitchFamily="18" charset="0"/>
              </a:rPr>
              <a:t>dan</a:t>
            </a:r>
            <a:r>
              <a:rPr lang="en-US">
                <a:latin typeface="Footlight MT Light" pitchFamily="18" charset="0"/>
              </a:rPr>
              <a:t> jabatan. Padahal kepemimpinan adalah mengenai </a:t>
            </a:r>
            <a:r>
              <a:rPr lang="en-US" b="1">
                <a:latin typeface="Footlight MT Light" pitchFamily="18" charset="0"/>
              </a:rPr>
              <a:t>DIRI KITA SENDIRI</a:t>
            </a:r>
            <a:r>
              <a:rPr lang="en-US">
                <a:latin typeface="Footlight MT Light" pitchFamily="18" charset="0"/>
              </a:rPr>
              <a:t>. </a:t>
            </a:r>
          </a:p>
          <a:p>
            <a:pPr marL="520700" indent="-520700" algn="just">
              <a:buFontTx/>
              <a:buNone/>
            </a:pPr>
            <a:r>
              <a:rPr lang="en-US" b="1">
                <a:latin typeface="Footlight MT Light" pitchFamily="18" charset="0"/>
              </a:rPr>
              <a:t>Setiap kita sesungguhnya adalah PEMIMPIN</a:t>
            </a:r>
            <a:r>
              <a:rPr lang="en-US">
                <a:latin typeface="Footlight MT Light" pitchFamily="18" charset="0"/>
              </a:rPr>
              <a:t>. Esensi tertinggi dari kepemimpinan adalah mencapai hidup yang damai </a:t>
            </a:r>
            <a:r>
              <a:rPr lang="id-ID">
                <a:latin typeface="Footlight MT Light" pitchFamily="18" charset="0"/>
              </a:rPr>
              <a:t>dan</a:t>
            </a:r>
            <a:r>
              <a:rPr lang="en-US">
                <a:latin typeface="Footlight MT Light" pitchFamily="18" charset="0"/>
              </a:rPr>
              <a:t> bahagia. Kepemimpinan sebenarnya adalah seni menikmati hidup.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B796-9B5C-4B2E-A922-2EB3BB24890F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4191000" cy="1143000"/>
          </a:xfrm>
        </p:spPr>
        <p:txBody>
          <a:bodyPr/>
          <a:lstStyle/>
          <a:p>
            <a:r>
              <a:rPr lang="en-US" sz="4800" b="1"/>
              <a:t>ƒíŁõŠøFÏ</a:t>
            </a: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76400"/>
            <a:ext cx="4724400" cy="3886200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sz="2400" b="1">
                <a:latin typeface="Book Antiqua" pitchFamily="18" charset="0"/>
              </a:rPr>
              <a:t>Nilai seorang Pemimpin</a:t>
            </a:r>
            <a:r>
              <a:rPr lang="en-US" sz="2400">
                <a:latin typeface="Book Antiqua" pitchFamily="18" charset="0"/>
              </a:rPr>
              <a:t> (</a:t>
            </a:r>
            <a:r>
              <a:rPr lang="en-US" sz="2400" i="1">
                <a:latin typeface="Book Antiqua" pitchFamily="18" charset="0"/>
              </a:rPr>
              <a:t>Leader</a:t>
            </a:r>
            <a:r>
              <a:rPr lang="en-US" sz="2400">
                <a:latin typeface="Book Antiqua" pitchFamily="18" charset="0"/>
              </a:rPr>
              <a:t>) bukanlah ditentukan oleh hasil y</a:t>
            </a:r>
            <a:r>
              <a:rPr lang="id-ID" sz="2400">
                <a:latin typeface="Book Antiqua" pitchFamily="18" charset="0"/>
              </a:rPr>
              <a:t>an</a:t>
            </a:r>
            <a:r>
              <a:rPr lang="en-US" sz="2400">
                <a:latin typeface="Book Antiqua" pitchFamily="18" charset="0"/>
              </a:rPr>
              <a:t>g dicapai secara pribadi, melainkan oleh kemampuan untuk mencapai hasil dari pihak y</a:t>
            </a:r>
            <a:r>
              <a:rPr lang="id-ID" sz="2400">
                <a:latin typeface="Book Antiqua" pitchFamily="18" charset="0"/>
              </a:rPr>
              <a:t>an</a:t>
            </a:r>
            <a:r>
              <a:rPr lang="en-US" sz="2400">
                <a:latin typeface="Book Antiqua" pitchFamily="18" charset="0"/>
              </a:rPr>
              <a:t>g berada di bawah pengawasannya </a:t>
            </a:r>
            <a:r>
              <a:rPr lang="id-ID" sz="2400">
                <a:latin typeface="Book Antiqua" pitchFamily="18" charset="0"/>
              </a:rPr>
              <a:t>dan</a:t>
            </a:r>
            <a:r>
              <a:rPr lang="en-US" sz="2400">
                <a:latin typeface="Book Antiqua" pitchFamily="18" charset="0"/>
              </a:rPr>
              <a:t> pengaruh y</a:t>
            </a:r>
            <a:r>
              <a:rPr lang="id-ID" sz="2400">
                <a:latin typeface="Book Antiqua" pitchFamily="18" charset="0"/>
              </a:rPr>
              <a:t>an</a:t>
            </a:r>
            <a:r>
              <a:rPr lang="en-US" sz="2400">
                <a:latin typeface="Book Antiqua" pitchFamily="18" charset="0"/>
              </a:rPr>
              <a:t>g dipancarkan kpd or</a:t>
            </a:r>
            <a:r>
              <a:rPr lang="id-ID" sz="2400">
                <a:latin typeface="Book Antiqua" pitchFamily="18" charset="0"/>
              </a:rPr>
              <a:t>ang2</a:t>
            </a:r>
            <a:r>
              <a:rPr lang="en-US" sz="2400">
                <a:latin typeface="Book Antiqua" pitchFamily="18" charset="0"/>
              </a:rPr>
              <a:t> atau pihak2 y</a:t>
            </a:r>
            <a:r>
              <a:rPr lang="id-ID" sz="2400">
                <a:latin typeface="Book Antiqua" pitchFamily="18" charset="0"/>
              </a:rPr>
              <a:t>an</a:t>
            </a:r>
            <a:r>
              <a:rPr lang="en-US" sz="2400">
                <a:latin typeface="Book Antiqua" pitchFamily="18" charset="0"/>
              </a:rPr>
              <a:t>g berhubungan dengannya.</a:t>
            </a:r>
          </a:p>
        </p:txBody>
      </p:sp>
      <p:pic>
        <p:nvPicPr>
          <p:cNvPr id="12295" name="Picture 7" descr="XTRME014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405438" y="1676400"/>
            <a:ext cx="2747962" cy="3505200"/>
          </a:xfrm>
        </p:spPr>
      </p:pic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580D-1672-40FD-BA99-4A613D238938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1752600" y="533400"/>
            <a:ext cx="5410200" cy="1066800"/>
          </a:xfrm>
          <a:noFill/>
          <a:ln/>
        </p:spPr>
        <p:txBody>
          <a:bodyPr/>
          <a:lstStyle/>
          <a:p>
            <a:pPr algn="l"/>
            <a:r>
              <a:rPr lang="en-US" b="1"/>
              <a:t>PËñG€RTîÅñ… (1)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914400" y="2590800"/>
            <a:ext cx="3124200" cy="2057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600">
                <a:latin typeface="Book Antiqua" pitchFamily="18" charset="0"/>
              </a:rPr>
              <a:t>Kepemimpinan (</a:t>
            </a:r>
            <a:r>
              <a:rPr lang="en-US" sz="1600" i="1">
                <a:latin typeface="Book Antiqua" pitchFamily="18" charset="0"/>
              </a:rPr>
              <a:t>Leadership</a:t>
            </a:r>
            <a:r>
              <a:rPr lang="en-US" sz="1600">
                <a:latin typeface="Book Antiqua" pitchFamily="18" charset="0"/>
              </a:rPr>
              <a:t>) a/ kemampuan seseorang u/ menguasai atau mempengaruhi org lain atau masyarakat yg saling berbeda-beda menju kpd pencapaian tujuan tertentu. (Ishak A &amp; Hendri T, 2003)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sz="half" idx="2"/>
          </p:nvPr>
        </p:nvSpPr>
        <p:spPr>
          <a:xfrm>
            <a:off x="4762500" y="2362200"/>
            <a:ext cx="2781300" cy="2819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600">
                <a:latin typeface="Book Antiqua" pitchFamily="18" charset="0"/>
              </a:rPr>
              <a:t>Kepemimpinan (</a:t>
            </a:r>
            <a:r>
              <a:rPr lang="en-US" sz="1600" i="1">
                <a:latin typeface="Book Antiqua" pitchFamily="18" charset="0"/>
              </a:rPr>
              <a:t>Leadership</a:t>
            </a:r>
            <a:r>
              <a:rPr lang="en-US" sz="1600">
                <a:latin typeface="Book Antiqua" pitchFamily="18" charset="0"/>
              </a:rPr>
              <a:t>) a/ kemampuan seseorang u/ mengkomunikasikan &amp; mempengaruhi org lain melalui ide-ide &amp; kehendaknya, shg terbentuk sebuah ikatan sekelompok org lain yg bersedia krn pengaruhnya. (B.S. Wibowo dkk, 2002) 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17CC-3C69-497C-8D11-8045FF6CE350}" type="slidenum">
              <a:rPr lang="en-US"/>
              <a:pPr/>
              <a:t>3</a:t>
            </a:fld>
            <a:endParaRPr lang="en-US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1676400" y="609600"/>
            <a:ext cx="5181600" cy="11430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4648200" y="2057400"/>
            <a:ext cx="3657600" cy="3733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PerspectiveFront">
              <a:rot lat="1500000" lon="20099999" rev="0"/>
            </a:camera>
            <a:lightRig rig="legacyFlat4" dir="t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endParaRPr lang="id-ID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381000" y="2209800"/>
            <a:ext cx="3657600" cy="3276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PerspectiveFront">
              <a:rot lat="1500000" lon="1500000" rev="0"/>
            </a:camera>
            <a:lightRig rig="legacyFlat2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1752600" y="762000"/>
            <a:ext cx="5029200" cy="762000"/>
          </a:xfrm>
          <a:noFill/>
          <a:ln/>
        </p:spPr>
        <p:txBody>
          <a:bodyPr>
            <a:normAutofit/>
          </a:bodyPr>
          <a:lstStyle/>
          <a:p>
            <a:pPr algn="l"/>
            <a:r>
              <a:rPr lang="en-US" b="1"/>
              <a:t>PËñG€RTîÅñ… (2)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sz="half" idx="1"/>
          </p:nvPr>
        </p:nvSpPr>
        <p:spPr>
          <a:xfrm>
            <a:off x="1828800" y="2590800"/>
            <a:ext cx="2209800" cy="27432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Book Antiqua" pitchFamily="18" charset="0"/>
              </a:rPr>
              <a:t>Kepemimpinan merupakan seni atau proses mempengaruhi org lain, shg mrk bersedia dgn kemampuan sendiri &amp; secara antusias bekerja u/ mencapai tujuan organisasi. (Weirich &amp; Koontz, 1993)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sz="half" idx="2"/>
          </p:nvPr>
        </p:nvSpPr>
        <p:spPr>
          <a:xfrm>
            <a:off x="5105400" y="3124200"/>
            <a:ext cx="2171700" cy="24384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Book Antiqua" pitchFamily="18" charset="0"/>
              </a:rPr>
              <a:t>Kepemimpinan a/ kemampuan u/ mempengaruhi, memotivasi, &amp; mengarahkan org lain guna mencapai tujuan. (Hellriegel &amp; Slocum, 1992)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4F0D-B28E-4A9C-943C-9FE8E8FF932F}" type="slidenum">
              <a:rPr lang="en-US"/>
              <a:pPr/>
              <a:t>4</a:t>
            </a:fld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676400" y="609600"/>
            <a:ext cx="5105400" cy="9906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1143000" y="1828800"/>
            <a:ext cx="3048000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PerspectiveFront">
              <a:rot lat="20099999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endParaRPr lang="id-ID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4876800" y="2438400"/>
            <a:ext cx="3200400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PerspectiveFront">
              <a:rot lat="20099999" lon="20099999" rev="0"/>
            </a:camera>
            <a:lightRig rig="legacyFlat2" dir="t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2057400" y="685800"/>
            <a:ext cx="5029200" cy="762000"/>
          </a:xfrm>
          <a:noFill/>
          <a:ln/>
        </p:spPr>
        <p:txBody>
          <a:bodyPr>
            <a:normAutofit/>
          </a:bodyPr>
          <a:lstStyle/>
          <a:p>
            <a:pPr algn="l"/>
            <a:r>
              <a:rPr lang="en-US" b="1"/>
              <a:t>Ciri-ciri Pemimpin</a:t>
            </a:r>
            <a:r>
              <a:rPr lang="en-GB"/>
              <a:t> 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3907-F21A-471D-9514-682ADA0D5A74}" type="slidenum">
              <a:rPr lang="en-US"/>
              <a:pPr/>
              <a:t>5</a:t>
            </a:fld>
            <a:endParaRPr lang="en-US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981200" y="533400"/>
            <a:ext cx="5105400" cy="9906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752600" y="1752600"/>
            <a:ext cx="6096000" cy="419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47553" tIns="96807" bIns="0" anchor="ctr">
            <a:spAutoFit/>
          </a:bodyPr>
          <a:lstStyle/>
          <a:p>
            <a:pPr>
              <a:lnSpc>
                <a:spcPct val="140000"/>
              </a:lnSpc>
              <a:buFont typeface="Wingdings" pitchFamily="2" charset="2"/>
              <a:buChar char="ü"/>
            </a:pPr>
            <a:r>
              <a:rPr lang="id-ID" sz="3200">
                <a:latin typeface="Footlight MT Light" pitchFamily="18" charset="0"/>
              </a:rPr>
              <a:t> </a:t>
            </a:r>
            <a:r>
              <a:rPr lang="en-US" sz="3200">
                <a:latin typeface="Footlight MT Light" pitchFamily="18" charset="0"/>
              </a:rPr>
              <a:t>Ambisi dan energi</a:t>
            </a:r>
          </a:p>
          <a:p>
            <a:pPr>
              <a:lnSpc>
                <a:spcPct val="140000"/>
              </a:lnSpc>
              <a:buFont typeface="Wingdings" pitchFamily="2" charset="2"/>
              <a:buChar char="ü"/>
            </a:pPr>
            <a:r>
              <a:rPr lang="id-ID" sz="3200">
                <a:latin typeface="Footlight MT Light" pitchFamily="18" charset="0"/>
              </a:rPr>
              <a:t> </a:t>
            </a:r>
            <a:r>
              <a:rPr lang="en-US" sz="3200">
                <a:latin typeface="Footlight MT Light" pitchFamily="18" charset="0"/>
              </a:rPr>
              <a:t>Hasrat untuk memimpin</a:t>
            </a:r>
          </a:p>
          <a:p>
            <a:pPr>
              <a:lnSpc>
                <a:spcPct val="140000"/>
              </a:lnSpc>
              <a:buFont typeface="Wingdings" pitchFamily="2" charset="2"/>
              <a:buChar char="ü"/>
            </a:pPr>
            <a:r>
              <a:rPr lang="id-ID" sz="3200">
                <a:latin typeface="Footlight MT Light" pitchFamily="18" charset="0"/>
              </a:rPr>
              <a:t> </a:t>
            </a:r>
            <a:r>
              <a:rPr lang="en-US" sz="3200">
                <a:latin typeface="Footlight MT Light" pitchFamily="18" charset="0"/>
              </a:rPr>
              <a:t>Kejujuran dan integritas</a:t>
            </a:r>
          </a:p>
          <a:p>
            <a:pPr>
              <a:lnSpc>
                <a:spcPct val="140000"/>
              </a:lnSpc>
              <a:buFont typeface="Wingdings" pitchFamily="2" charset="2"/>
              <a:buChar char="ü"/>
            </a:pPr>
            <a:r>
              <a:rPr lang="id-ID" sz="3200">
                <a:latin typeface="Footlight MT Light" pitchFamily="18" charset="0"/>
              </a:rPr>
              <a:t> </a:t>
            </a:r>
            <a:r>
              <a:rPr lang="en-US" sz="3200">
                <a:latin typeface="Footlight MT Light" pitchFamily="18" charset="0"/>
              </a:rPr>
              <a:t>Percaya diri</a:t>
            </a:r>
          </a:p>
          <a:p>
            <a:pPr>
              <a:lnSpc>
                <a:spcPct val="140000"/>
              </a:lnSpc>
              <a:buFont typeface="Wingdings" pitchFamily="2" charset="2"/>
              <a:buChar char="ü"/>
            </a:pPr>
            <a:r>
              <a:rPr lang="id-ID" sz="3200">
                <a:latin typeface="Footlight MT Light" pitchFamily="18" charset="0"/>
              </a:rPr>
              <a:t> </a:t>
            </a:r>
            <a:r>
              <a:rPr lang="en-US" sz="3200">
                <a:latin typeface="Footlight MT Light" pitchFamily="18" charset="0"/>
              </a:rPr>
              <a:t>Cerdas</a:t>
            </a:r>
          </a:p>
          <a:p>
            <a:pPr>
              <a:lnSpc>
                <a:spcPct val="140000"/>
              </a:lnSpc>
              <a:buFont typeface="Wingdings" pitchFamily="2" charset="2"/>
              <a:buChar char="ü"/>
            </a:pPr>
            <a:r>
              <a:rPr lang="id-ID" sz="3200">
                <a:latin typeface="Footlight MT Light" pitchFamily="18" charset="0"/>
              </a:rPr>
              <a:t> </a:t>
            </a:r>
            <a:r>
              <a:rPr lang="en-US" sz="3200">
                <a:latin typeface="Footlight MT Light" pitchFamily="18" charset="0"/>
              </a:rPr>
              <a:t>Luwes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09C4-CAB4-4870-96C5-7CF10BF15BB6}" type="slidenum">
              <a:rPr lang="en-US"/>
              <a:pPr/>
              <a:t>6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63246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/>
              <a:t>GĄŸÂ KÉP€MÏMPîÑ</a:t>
            </a:r>
            <a:r>
              <a:rPr lang="el-GR" sz="4000" b="1"/>
              <a:t>Δ</a:t>
            </a:r>
            <a:r>
              <a:rPr lang="en-US" sz="4000" b="1"/>
              <a:t>Ņ</a:t>
            </a: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609600" y="3048000"/>
            <a:ext cx="20574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Book Antiqua" pitchFamily="18" charset="0"/>
              </a:rPr>
              <a:t>GAYA </a:t>
            </a:r>
          </a:p>
          <a:p>
            <a:pPr algn="ctr"/>
            <a:r>
              <a:rPr lang="en-US" b="1">
                <a:latin typeface="Book Antiqua" pitchFamily="18" charset="0"/>
              </a:rPr>
              <a:t>KEPEMIMPINAN</a:t>
            </a: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3733800" y="1600200"/>
            <a:ext cx="1600200" cy="838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1">
                <a:latin typeface="Book Antiqua" pitchFamily="18" charset="0"/>
              </a:rPr>
              <a:t>Democratic</a:t>
            </a:r>
          </a:p>
          <a:p>
            <a:pPr algn="ctr"/>
            <a:r>
              <a:rPr lang="en-US" i="1">
                <a:latin typeface="Book Antiqua" pitchFamily="18" charset="0"/>
              </a:rPr>
              <a:t>Leadership</a:t>
            </a: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3733800" y="3124200"/>
            <a:ext cx="1600200" cy="838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1">
                <a:latin typeface="Book Antiqua" pitchFamily="18" charset="0"/>
              </a:rPr>
              <a:t>Autocratic</a:t>
            </a:r>
          </a:p>
          <a:p>
            <a:pPr algn="ctr"/>
            <a:r>
              <a:rPr lang="en-US" i="1">
                <a:latin typeface="Book Antiqua" pitchFamily="18" charset="0"/>
              </a:rPr>
              <a:t>Leadership</a:t>
            </a:r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3733800" y="4419600"/>
            <a:ext cx="1600200" cy="838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1">
                <a:latin typeface="Book Antiqua" pitchFamily="18" charset="0"/>
              </a:rPr>
              <a:t>Free Rein</a:t>
            </a:r>
          </a:p>
          <a:p>
            <a:pPr algn="ctr"/>
            <a:r>
              <a:rPr lang="en-US" i="1">
                <a:latin typeface="Book Antiqua" pitchFamily="18" charset="0"/>
              </a:rPr>
              <a:t>Leadership</a:t>
            </a:r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6096000" y="2362200"/>
            <a:ext cx="1600200" cy="838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1">
                <a:latin typeface="Book Antiqua" pitchFamily="18" charset="0"/>
              </a:rPr>
              <a:t>Paternalistik</a:t>
            </a:r>
          </a:p>
          <a:p>
            <a:pPr algn="ctr"/>
            <a:r>
              <a:rPr lang="en-US" i="1">
                <a:latin typeface="Book Antiqua" pitchFamily="18" charset="0"/>
              </a:rPr>
              <a:t>Leadership</a:t>
            </a:r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2667000" y="3505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>
            <a:off x="3048000" y="1981200"/>
            <a:ext cx="0" cy="2895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3048000" y="1981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3048000" y="4876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>
            <a:off x="3048000" y="281940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>
            <a:off x="5334000" y="19812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>
            <a:off x="5334000" y="35052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>
            <a:off x="6858000" y="19812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 flipV="1">
            <a:off x="6858000" y="3200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3733800" y="5486400"/>
            <a:ext cx="3810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Monotype Corsiva" pitchFamily="66" charset="0"/>
              </a:rPr>
              <a:t>Sumber: Ishak A &amp; Hendri T, Mnj SDM, hal. 237, 2003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801D-AD4A-4AB2-8516-D41BC7DBF3AB}" type="slidenum">
              <a:rPr lang="en-US"/>
              <a:pPr/>
              <a:t>7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0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sz="3600" b="1"/>
              <a:t>K</a:t>
            </a:r>
            <a:r>
              <a:rPr lang="id-ID" sz="3600" b="1"/>
              <a:t>emampuan Seorang Pemimpin</a:t>
            </a:r>
            <a:r>
              <a:rPr lang="en-US" sz="3600" b="1"/>
              <a:t> 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581400" y="1981200"/>
            <a:ext cx="2057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latin typeface="Book Antiqua" pitchFamily="18" charset="0"/>
              </a:rPr>
              <a:t>PEMIMPIN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685800" y="3429000"/>
            <a:ext cx="2362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Book Antiqua" pitchFamily="18" charset="0"/>
              </a:rPr>
              <a:t>Mampu menganalisa</a:t>
            </a:r>
          </a:p>
          <a:p>
            <a:pPr algn="ctr"/>
            <a:r>
              <a:rPr lang="id-ID">
                <a:latin typeface="Book Antiqua" pitchFamily="18" charset="0"/>
              </a:rPr>
              <a:t>m</a:t>
            </a:r>
            <a:r>
              <a:rPr lang="en-US">
                <a:latin typeface="Book Antiqua" pitchFamily="18" charset="0"/>
              </a:rPr>
              <a:t>asalah &amp; menarik</a:t>
            </a:r>
          </a:p>
          <a:p>
            <a:pPr algn="ctr"/>
            <a:r>
              <a:rPr lang="en-US">
                <a:latin typeface="Book Antiqua" pitchFamily="18" charset="0"/>
              </a:rPr>
              <a:t>kesimpulan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429000" y="3429000"/>
            <a:ext cx="2362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Book Antiqua" pitchFamily="18" charset="0"/>
              </a:rPr>
              <a:t>Mampu menyusun,</a:t>
            </a:r>
          </a:p>
          <a:p>
            <a:pPr algn="ctr"/>
            <a:r>
              <a:rPr lang="id-ID">
                <a:latin typeface="Book Antiqua" pitchFamily="18" charset="0"/>
              </a:rPr>
              <a:t>m</a:t>
            </a:r>
            <a:r>
              <a:rPr lang="en-US">
                <a:latin typeface="Book Antiqua" pitchFamily="18" charset="0"/>
              </a:rPr>
              <a:t>enyeleksi &amp;</a:t>
            </a:r>
          </a:p>
          <a:p>
            <a:pPr algn="ctr"/>
            <a:r>
              <a:rPr lang="id-ID">
                <a:latin typeface="Book Antiqua" pitchFamily="18" charset="0"/>
              </a:rPr>
              <a:t>m</a:t>
            </a:r>
            <a:r>
              <a:rPr lang="en-US">
                <a:latin typeface="Book Antiqua" pitchFamily="18" charset="0"/>
              </a:rPr>
              <a:t>enempatkan o</a:t>
            </a:r>
            <a:r>
              <a:rPr lang="id-ID">
                <a:latin typeface="Book Antiqua" pitchFamily="18" charset="0"/>
              </a:rPr>
              <a:t>rang2</a:t>
            </a:r>
            <a:endParaRPr lang="en-US">
              <a:latin typeface="Book Antiqua" pitchFamily="18" charset="0"/>
            </a:endParaRPr>
          </a:p>
          <a:p>
            <a:pPr algn="ctr"/>
            <a:r>
              <a:rPr lang="id-ID">
                <a:latin typeface="Book Antiqua" pitchFamily="18" charset="0"/>
              </a:rPr>
              <a:t>yan</a:t>
            </a:r>
            <a:r>
              <a:rPr lang="en-US">
                <a:latin typeface="Book Antiqua" pitchFamily="18" charset="0"/>
              </a:rPr>
              <a:t>g tepat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172200" y="3429000"/>
            <a:ext cx="2362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Book Antiqua" pitchFamily="18" charset="0"/>
              </a:rPr>
              <a:t>Mampu</a:t>
            </a:r>
          </a:p>
          <a:p>
            <a:pPr algn="ctr"/>
            <a:r>
              <a:rPr lang="id-ID">
                <a:latin typeface="Book Antiqua" pitchFamily="18" charset="0"/>
              </a:rPr>
              <a:t>m</a:t>
            </a:r>
            <a:r>
              <a:rPr lang="en-US">
                <a:latin typeface="Book Antiqua" pitchFamily="18" charset="0"/>
              </a:rPr>
              <a:t>engorganisasikan</a:t>
            </a:r>
          </a:p>
          <a:p>
            <a:pPr algn="ctr"/>
            <a:r>
              <a:rPr lang="en-US">
                <a:latin typeface="Book Antiqua" pitchFamily="18" charset="0"/>
              </a:rPr>
              <a:t>pekerjaan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1676400" y="2971800"/>
            <a:ext cx="563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4572000" y="26670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1676400" y="29718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7315200" y="29718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4648200" y="5181600"/>
            <a:ext cx="3810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Monotype Corsiva" pitchFamily="66" charset="0"/>
              </a:rPr>
              <a:t>Sumber: Ishak A &amp; Hendri T, Mnj SDM, hal. 242, 2003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AE27-E684-4BA6-B715-143546C0F05F}" type="slidenum">
              <a:rPr lang="en-US"/>
              <a:pPr/>
              <a:t>8</a:t>
            </a:fld>
            <a:endParaRPr lang="en-US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990600" y="277813"/>
            <a:ext cx="73914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r" eaLnBrk="1" hangingPunct="1"/>
            <a:r>
              <a:rPr lang="en-US" sz="4400" b="1" i="1">
                <a:latin typeface="Footlight MT Light" pitchFamily="18" charset="0"/>
              </a:rPr>
              <a:t>A Leader is One Who…</a:t>
            </a:r>
          </a:p>
        </p:txBody>
      </p:sp>
      <p:pic>
        <p:nvPicPr>
          <p:cNvPr id="35853" name="Picture 13" descr="j028525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905250"/>
            <a:ext cx="3581400" cy="2047875"/>
          </a:xfrm>
          <a:prstGeom prst="rect">
            <a:avLst/>
          </a:prstGeom>
          <a:noFill/>
        </p:spPr>
      </p:pic>
      <p:pic>
        <p:nvPicPr>
          <p:cNvPr id="35854" name="Picture 14" descr="BD04956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209800"/>
            <a:ext cx="3124200" cy="2122488"/>
          </a:xfrm>
          <a:prstGeom prst="rect">
            <a:avLst/>
          </a:prstGeom>
          <a:noFill/>
        </p:spPr>
      </p:pic>
      <p:pic>
        <p:nvPicPr>
          <p:cNvPr id="35855" name="Picture 15" descr="j01958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685800"/>
            <a:ext cx="2000250" cy="2057400"/>
          </a:xfrm>
          <a:prstGeom prst="rect">
            <a:avLst/>
          </a:prstGeom>
          <a:noFill/>
        </p:spPr>
      </p:pic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2057400" y="1385888"/>
            <a:ext cx="34290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eaLnBrk="1" hangingPunct="1"/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Footlight MT Light" pitchFamily="18" charset="0"/>
              </a:rPr>
              <a:t>knows the way…</a:t>
            </a: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4724400" y="6053138"/>
            <a:ext cx="37338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eaLnBrk="1" hangingPunct="1"/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Footlight MT Light" pitchFamily="18" charset="0"/>
              </a:rPr>
              <a:t>…and goes the way</a:t>
            </a:r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5029200" y="3048000"/>
            <a:ext cx="3124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eaLnBrk="1" hangingPunct="1"/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Footlight MT Light" pitchFamily="18" charset="0"/>
              </a:rPr>
              <a:t>shows the way…</a:t>
            </a:r>
          </a:p>
        </p:txBody>
      </p:sp>
      <p:sp>
        <p:nvSpPr>
          <p:cNvPr id="11" name="Sun 10">
            <a:hlinkClick r:id="rId5" action="ppaction://hlinkfile"/>
          </p:cNvPr>
          <p:cNvSpPr/>
          <p:nvPr/>
        </p:nvSpPr>
        <p:spPr>
          <a:xfrm>
            <a:off x="357158" y="5000636"/>
            <a:ext cx="1500198" cy="142399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20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2" grpId="0"/>
      <p:bldP spid="35856" grpId="0"/>
      <p:bldP spid="35857" grpId="0"/>
      <p:bldP spid="358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CEA1-967A-440E-B8DD-30D120E989FA}" type="slidenum">
              <a:rPr lang="en-US"/>
              <a:pPr/>
              <a:t>9</a:t>
            </a:fld>
            <a:endParaRPr lang="en-US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1227138" y="8461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/>
            <a:endParaRPr lang="en-GB" sz="4400">
              <a:latin typeface="Footlight MT Light" pitchFamily="18" charset="0"/>
            </a:endParaRPr>
          </a:p>
        </p:txBody>
      </p:sp>
      <p:sp>
        <p:nvSpPr>
          <p:cNvPr id="36874" name="Oval 10"/>
          <p:cNvSpPr>
            <a:spLocks noChangeArrowheads="1"/>
          </p:cNvSpPr>
          <p:nvPr/>
        </p:nvSpPr>
        <p:spPr bwMode="auto">
          <a:xfrm>
            <a:off x="76200" y="228600"/>
            <a:ext cx="6792913" cy="64008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6875" name="Oval 11"/>
          <p:cNvSpPr>
            <a:spLocks noChangeArrowheads="1"/>
          </p:cNvSpPr>
          <p:nvPr/>
        </p:nvSpPr>
        <p:spPr bwMode="auto">
          <a:xfrm>
            <a:off x="755650" y="879475"/>
            <a:ext cx="5434013" cy="5099050"/>
          </a:xfrm>
          <a:prstGeom prst="ellipse">
            <a:avLst/>
          </a:prstGeom>
          <a:solidFill>
            <a:srgbClr val="33CCFF"/>
          </a:solidFill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6876" name="Oval 12"/>
          <p:cNvSpPr>
            <a:spLocks noChangeArrowheads="1"/>
          </p:cNvSpPr>
          <p:nvPr/>
        </p:nvSpPr>
        <p:spPr bwMode="auto">
          <a:xfrm>
            <a:off x="1547813" y="1663700"/>
            <a:ext cx="3849687" cy="3579813"/>
          </a:xfrm>
          <a:prstGeom prst="ellipse">
            <a:avLst/>
          </a:prstGeom>
          <a:solidFill>
            <a:srgbClr val="CCECFF"/>
          </a:solidFill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6877" name="Oval 13"/>
          <p:cNvSpPr>
            <a:spLocks noChangeArrowheads="1"/>
          </p:cNvSpPr>
          <p:nvPr/>
        </p:nvSpPr>
        <p:spPr bwMode="auto">
          <a:xfrm>
            <a:off x="2392363" y="2506663"/>
            <a:ext cx="2151062" cy="1952625"/>
          </a:xfrm>
          <a:prstGeom prst="ellipse">
            <a:avLst/>
          </a:prstGeom>
          <a:solidFill>
            <a:srgbClr val="CCFF66"/>
          </a:solidFill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6878" name="WordArt 14"/>
          <p:cNvSpPr>
            <a:spLocks noChangeArrowheads="1" noChangeShapeType="1" noTextEdit="1"/>
          </p:cNvSpPr>
          <p:nvPr/>
        </p:nvSpPr>
        <p:spPr bwMode="auto">
          <a:xfrm>
            <a:off x="2362200" y="2181225"/>
            <a:ext cx="2209800" cy="990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id-ID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Footlight MT Light"/>
              </a:rPr>
              <a:t>Antar Pribadi</a:t>
            </a:r>
          </a:p>
        </p:txBody>
      </p:sp>
      <p:sp>
        <p:nvSpPr>
          <p:cNvPr id="36879" name="WordArt 15"/>
          <p:cNvSpPr>
            <a:spLocks noChangeArrowheads="1" noChangeShapeType="1" noTextEdit="1"/>
          </p:cNvSpPr>
          <p:nvPr/>
        </p:nvSpPr>
        <p:spPr bwMode="auto">
          <a:xfrm>
            <a:off x="1676400" y="623888"/>
            <a:ext cx="3581400" cy="19526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719925"/>
              </a:avLst>
            </a:prstTxWarp>
          </a:bodyPr>
          <a:lstStyle/>
          <a:p>
            <a:pPr algn="ctr"/>
            <a:r>
              <a:rPr lang="id-ID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Footlight MT Light"/>
              </a:rPr>
              <a:t>Organisasional</a:t>
            </a:r>
          </a:p>
        </p:txBody>
      </p:sp>
      <p:sp>
        <p:nvSpPr>
          <p:cNvPr id="36880" name="WordArt 16"/>
          <p:cNvSpPr>
            <a:spLocks noChangeArrowheads="1" noChangeShapeType="1" noTextEdit="1"/>
          </p:cNvSpPr>
          <p:nvPr/>
        </p:nvSpPr>
        <p:spPr bwMode="auto">
          <a:xfrm>
            <a:off x="2390775" y="3857625"/>
            <a:ext cx="2209800" cy="990600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/>
            <a:r>
              <a:rPr lang="id-ID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Footlight MT Light"/>
              </a:rPr>
              <a:t>Kepercayaan</a:t>
            </a:r>
          </a:p>
        </p:txBody>
      </p:sp>
      <p:sp>
        <p:nvSpPr>
          <p:cNvPr id="36881" name="WordArt 17"/>
          <p:cNvSpPr>
            <a:spLocks noChangeArrowheads="1" noChangeShapeType="1" noTextEdit="1"/>
          </p:cNvSpPr>
          <p:nvPr/>
        </p:nvSpPr>
        <p:spPr bwMode="auto">
          <a:xfrm>
            <a:off x="2057400" y="3962400"/>
            <a:ext cx="2971800" cy="1676400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1222378"/>
              </a:avLst>
            </a:prstTxWarp>
          </a:bodyPr>
          <a:lstStyle/>
          <a:p>
            <a:pPr algn="ctr"/>
            <a:r>
              <a:rPr lang="id-ID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Footlight MT Light"/>
              </a:rPr>
              <a:t>Pemberdayaan</a:t>
            </a:r>
          </a:p>
        </p:txBody>
      </p:sp>
      <p:sp>
        <p:nvSpPr>
          <p:cNvPr id="36882" name="WordArt 18"/>
          <p:cNvSpPr>
            <a:spLocks noChangeArrowheads="1" noChangeShapeType="1" noTextEdit="1"/>
          </p:cNvSpPr>
          <p:nvPr/>
        </p:nvSpPr>
        <p:spPr bwMode="auto">
          <a:xfrm>
            <a:off x="1938338" y="5014913"/>
            <a:ext cx="3276600" cy="1295400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1052175"/>
              </a:avLst>
            </a:prstTxWarp>
          </a:bodyPr>
          <a:lstStyle/>
          <a:p>
            <a:pPr algn="ctr"/>
            <a:r>
              <a:rPr lang="id-ID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Footlight MT Light"/>
              </a:rPr>
              <a:t>Penyelarasan</a:t>
            </a:r>
          </a:p>
        </p:txBody>
      </p:sp>
      <p:sp>
        <p:nvSpPr>
          <p:cNvPr id="36883" name="WordArt 19"/>
          <p:cNvSpPr>
            <a:spLocks noChangeArrowheads="1" noChangeShapeType="1" noTextEdit="1"/>
          </p:cNvSpPr>
          <p:nvPr/>
        </p:nvSpPr>
        <p:spPr bwMode="auto">
          <a:xfrm>
            <a:off x="1928813" y="1371600"/>
            <a:ext cx="3200400" cy="16478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2013148"/>
              </a:avLst>
            </a:prstTxWarp>
          </a:bodyPr>
          <a:lstStyle/>
          <a:p>
            <a:pPr algn="ctr"/>
            <a:r>
              <a:rPr lang="id-ID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Footlight MT Light"/>
              </a:rPr>
              <a:t>Manajerial</a:t>
            </a:r>
          </a:p>
        </p:txBody>
      </p:sp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5257800" y="2819400"/>
            <a:ext cx="3581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r" eaLnBrk="1" hangingPunct="1"/>
            <a:r>
              <a:rPr lang="en-US" sz="3200" b="1">
                <a:latin typeface="Footlight MT Light" pitchFamily="18" charset="0"/>
              </a:rPr>
              <a:t> </a:t>
            </a:r>
            <a:r>
              <a:rPr lang="id-ID" sz="3200" b="1">
                <a:latin typeface="Footlight MT Light" pitchFamily="18" charset="0"/>
              </a:rPr>
              <a:t>Jenjang </a:t>
            </a:r>
            <a:r>
              <a:rPr lang="en-US" sz="3200" b="1">
                <a:latin typeface="Footlight MT Light" pitchFamily="18" charset="0"/>
              </a:rPr>
              <a:t/>
            </a:r>
            <a:br>
              <a:rPr lang="en-US" sz="3200" b="1">
                <a:latin typeface="Footlight MT Light" pitchFamily="18" charset="0"/>
              </a:rPr>
            </a:br>
            <a:r>
              <a:rPr lang="id-ID" sz="3200" b="1">
                <a:latin typeface="Footlight MT Light" pitchFamily="18" charset="0"/>
              </a:rPr>
              <a:t>Kepemimpinan &amp;</a:t>
            </a:r>
            <a:r>
              <a:rPr lang="en-US" sz="3200" b="1">
                <a:latin typeface="Footlight MT Light" pitchFamily="18" charset="0"/>
              </a:rPr>
              <a:t/>
            </a:r>
            <a:br>
              <a:rPr lang="en-US" sz="3200" b="1">
                <a:latin typeface="Footlight MT Light" pitchFamily="18" charset="0"/>
              </a:rPr>
            </a:br>
            <a:r>
              <a:rPr lang="en-US" sz="3200" b="1">
                <a:latin typeface="Footlight MT Light" pitchFamily="18" charset="0"/>
              </a:rPr>
              <a:t> Prinsip Kuncinya</a:t>
            </a:r>
            <a:endParaRPr lang="id-ID" sz="3200" b="1">
              <a:latin typeface="Footlight MT Light" pitchFamily="18" charset="0"/>
            </a:endParaRPr>
          </a:p>
        </p:txBody>
      </p:sp>
      <p:sp>
        <p:nvSpPr>
          <p:cNvPr id="36885" name="Line 21"/>
          <p:cNvSpPr>
            <a:spLocks noChangeShapeType="1"/>
          </p:cNvSpPr>
          <p:nvPr/>
        </p:nvSpPr>
        <p:spPr bwMode="auto">
          <a:xfrm flipV="1">
            <a:off x="3581400" y="1752600"/>
            <a:ext cx="2743200" cy="1828800"/>
          </a:xfrm>
          <a:prstGeom prst="line">
            <a:avLst/>
          </a:prstGeom>
          <a:noFill/>
          <a:ln w="76200">
            <a:solidFill>
              <a:srgbClr val="9D6203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2592388" y="2741613"/>
            <a:ext cx="1677987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latin typeface="Footlight MT Light" pitchFamily="18" charset="0"/>
              </a:rPr>
              <a:t>Pribadi</a:t>
            </a:r>
          </a:p>
          <a:p>
            <a:pPr algn="ctr"/>
            <a:r>
              <a:rPr lang="en-US" sz="2800">
                <a:latin typeface="Footlight MT Light" pitchFamily="18" charset="0"/>
              </a:rPr>
              <a:t>Layak</a:t>
            </a:r>
          </a:p>
          <a:p>
            <a:pPr algn="ctr"/>
            <a:r>
              <a:rPr lang="en-US" sz="2800">
                <a:latin typeface="Footlight MT Light" pitchFamily="18" charset="0"/>
              </a:rPr>
              <a:t>Dipercaya</a:t>
            </a: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6272213" y="1262063"/>
            <a:ext cx="1728787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Footlight MT Light" pitchFamily="18" charset="0"/>
              </a:rPr>
              <a:t>Inside out!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10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10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10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10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10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10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10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4" grpId="0" animBg="1"/>
      <p:bldP spid="36875" grpId="0" animBg="1"/>
      <p:bldP spid="36876" grpId="0" animBg="1"/>
      <p:bldP spid="36877" grpId="0" animBg="1"/>
      <p:bldP spid="36878" grpId="0" animBg="1"/>
      <p:bldP spid="36879" grpId="0" animBg="1"/>
      <p:bldP spid="36880" grpId="0" animBg="1"/>
      <p:bldP spid="36881" grpId="0" animBg="1"/>
      <p:bldP spid="36882" grpId="0" animBg="1"/>
      <p:bldP spid="36883" grpId="0" animBg="1"/>
      <p:bldP spid="36885" grpId="0" animBg="1"/>
      <p:bldP spid="36886" grpId="0"/>
      <p:bldP spid="3688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95</TotalTime>
  <Words>552</Words>
  <Application>Microsoft Office PowerPoint</Application>
  <PresentationFormat>On-screen Show (4:3)</PresentationFormat>
  <Paragraphs>103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Aspect</vt:lpstr>
      <vt:lpstr>LEADERSHIP WAY</vt:lpstr>
      <vt:lpstr>ƒíŁõŠøFÏ</vt:lpstr>
      <vt:lpstr>PËñG€RTîÅñ… (1)</vt:lpstr>
      <vt:lpstr>PËñG€RTîÅñ… (2)</vt:lpstr>
      <vt:lpstr>Ciri-ciri Pemimpin </vt:lpstr>
      <vt:lpstr>GĄŸÂ KÉP€MÏMPîÑΔŅ</vt:lpstr>
      <vt:lpstr>Kemampuan Seorang Pemimpin </vt:lpstr>
      <vt:lpstr>Slide 8</vt:lpstr>
      <vt:lpstr>Slide 9</vt:lpstr>
      <vt:lpstr>Pemimpin yang Efektif </vt:lpstr>
      <vt:lpstr>ĶΛŔΔЌŤΞЯ ΡĘМĺΜPİŇ PŐ$ĨŤĺF </vt:lpstr>
      <vt:lpstr>PÊΜЇΜPĺŅ M@ŠΔ ĐĖPΛŃ</vt:lpstr>
      <vt:lpstr>ŜЇFÀŤ ÚŦÄMĄ PÊΜЇΜPĺŅ </vt:lpstr>
      <vt:lpstr>Slide 14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Nila</dc:creator>
  <cp:lastModifiedBy>Nila</cp:lastModifiedBy>
  <cp:revision>10</cp:revision>
  <dcterms:created xsi:type="dcterms:W3CDTF">2011-02-24T02:29:17Z</dcterms:created>
  <dcterms:modified xsi:type="dcterms:W3CDTF">2011-02-24T04:04:52Z</dcterms:modified>
</cp:coreProperties>
</file>