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14BA3-C6DA-408E-8DA6-1E18555B57F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5B895-8682-4150-9C87-327AEA9F6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B895-8682-4150-9C87-327AEA9F6E60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0093-5D9E-458A-A76E-836F5541D0C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A23C-5673-4582-9212-36E7A41D7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dibantu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KETERBATASAN </a:t>
            </a:r>
            <a:br>
              <a:rPr lang="en-US" dirty="0" smtClean="0"/>
            </a:br>
            <a:r>
              <a:rPr lang="en-US" dirty="0" smtClean="0"/>
              <a:t>KONSELING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individual,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“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yangdibutuhkan</a:t>
            </a:r>
            <a:r>
              <a:rPr lang="en-US" dirty="0" smtClean="0"/>
              <a:t> lama</a:t>
            </a:r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confidensial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endParaRPr lang="en-US" dirty="0" smtClean="0"/>
          </a:p>
          <a:p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penginterpretasian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self-concept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4-12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Homogenitas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(short term group counseling = 8-20 pert, 1-3 x / </a:t>
            </a:r>
            <a:r>
              <a:rPr lang="en-US" dirty="0" err="1" smtClean="0"/>
              <a:t>minggu</a:t>
            </a:r>
            <a:r>
              <a:rPr lang="en-US" dirty="0" smtClean="0"/>
              <a:t>, </a:t>
            </a:r>
            <a:r>
              <a:rPr lang="en-US" dirty="0" err="1" smtClean="0"/>
              <a:t>durasi</a:t>
            </a:r>
            <a:r>
              <a:rPr lang="en-US" dirty="0" smtClean="0"/>
              <a:t> 60-90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 ( &gt; 2 jam) </a:t>
            </a:r>
            <a:r>
              <a:rPr lang="en-US" dirty="0" err="1" smtClean="0"/>
              <a:t>berakibat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endParaRPr lang="en-US" dirty="0" smtClean="0"/>
          </a:p>
          <a:p>
            <a:pPr lvl="1"/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diulang-ulang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TAHAPAN KONSELING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PRAKONSELING </a:t>
            </a:r>
            <a:r>
              <a:rPr lang="en-US" dirty="0" smtClean="0"/>
              <a:t>(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</a:t>
            </a:r>
            <a:r>
              <a:rPr lang="en-US" dirty="0" smtClean="0"/>
              <a:t> :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(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II </a:t>
            </a:r>
            <a:r>
              <a:rPr lang="en-US" dirty="0" smtClean="0"/>
              <a:t>: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III </a:t>
            </a:r>
            <a:r>
              <a:rPr lang="en-US" dirty="0" smtClean="0"/>
              <a:t>: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Tahap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IV </a:t>
            </a:r>
            <a:r>
              <a:rPr lang="en-US" dirty="0" smtClean="0"/>
              <a:t>: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SETELAH KONSELING </a:t>
            </a:r>
            <a:r>
              <a:rPr lang="en-US" dirty="0" smtClean="0"/>
              <a:t>: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 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(common interest)</a:t>
            </a:r>
          </a:p>
          <a:p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I : </a:t>
            </a:r>
            <a:br>
              <a:rPr lang="en-US" dirty="0" smtClean="0"/>
            </a:br>
            <a:r>
              <a:rPr lang="en-US" dirty="0" err="1" smtClean="0"/>
              <a:t>Permulaan</a:t>
            </a:r>
            <a:r>
              <a:rPr lang="en-US" dirty="0" smtClean="0"/>
              <a:t> (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Tahap</a:t>
            </a:r>
            <a:r>
              <a:rPr lang="en-US" dirty="0" smtClean="0"/>
              <a:t> : </a:t>
            </a:r>
            <a:r>
              <a:rPr lang="en-US" dirty="0" err="1" smtClean="0"/>
              <a:t>perkenalan</a:t>
            </a:r>
            <a:r>
              <a:rPr lang="en-US" dirty="0" smtClean="0"/>
              <a:t>, agenda,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endParaRPr lang="en-US" dirty="0" smtClean="0"/>
          </a:p>
          <a:p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II : 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sebab-sebabnya</a:t>
            </a:r>
            <a:endParaRPr lang="en-US" dirty="0" smtClean="0"/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tjd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, </a:t>
            </a:r>
            <a:r>
              <a:rPr lang="en-US" dirty="0" err="1" smtClean="0"/>
              <a:t>resistensi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ambievalen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keanggotaannya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III :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kerja-kohesi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rencana-rencana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r>
              <a:rPr lang="en-US" dirty="0" err="1" smtClean="0"/>
              <a:t>Kohesivitas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kebingungan</a:t>
            </a:r>
            <a:endParaRPr lang="en-US" dirty="0" smtClean="0"/>
          </a:p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terpuaskan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IV </a:t>
            </a:r>
            <a:br>
              <a:rPr lang="en-US" dirty="0" smtClean="0"/>
            </a:b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terminasi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1400" y="5943600"/>
            <a:ext cx="1447800" cy="609600"/>
          </a:xfrm>
        </p:spPr>
        <p:txBody>
          <a:bodyPr/>
          <a:lstStyle/>
          <a:p>
            <a:r>
              <a:rPr lang="en-US" dirty="0" smtClean="0"/>
              <a:t>0k@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berselang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endParaRPr lang="en-US" dirty="0" smtClean="0"/>
          </a:p>
          <a:p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FAKTOR KURATIF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 smtClean="0"/>
          </a:p>
          <a:p>
            <a:pPr lvl="1"/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endParaRPr lang="en-US" dirty="0" smtClean="0"/>
          </a:p>
          <a:p>
            <a:pPr lvl="1"/>
            <a:r>
              <a:rPr lang="en-US" dirty="0" err="1" smtClean="0"/>
              <a:t>Universalitas</a:t>
            </a:r>
            <a:endParaRPr lang="en-US" dirty="0" smtClean="0"/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Altruisme</a:t>
            </a:r>
            <a:endParaRPr lang="en-US" dirty="0" smtClean="0"/>
          </a:p>
          <a:p>
            <a:pPr lvl="1"/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korektif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primer</a:t>
            </a:r>
          </a:p>
          <a:p>
            <a:pPr lvl="1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tekinik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endParaRPr lang="en-US" dirty="0" smtClean="0"/>
          </a:p>
          <a:p>
            <a:pPr lvl="1"/>
            <a:r>
              <a:rPr lang="en-US" dirty="0" err="1" smtClean="0"/>
              <a:t>Peniruan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 smtClean="0"/>
          </a:p>
          <a:p>
            <a:pPr lvl="1"/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interpersonal</a:t>
            </a:r>
          </a:p>
          <a:p>
            <a:pPr lvl="1"/>
            <a:r>
              <a:rPr lang="en-US" dirty="0" err="1" smtClean="0"/>
              <a:t>Kohesivitas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lvl="1"/>
            <a:r>
              <a:rPr lang="en-US" dirty="0" err="1" smtClean="0"/>
              <a:t>Katarsis</a:t>
            </a:r>
            <a:endParaRPr lang="en-US" dirty="0" smtClean="0"/>
          </a:p>
          <a:p>
            <a:pPr lvl="1"/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eksistensial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Konselor</a:t>
            </a:r>
            <a:endParaRPr lang="en-US" dirty="0" smtClean="0"/>
          </a:p>
          <a:p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Ko-konselor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interaksional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endParaRPr lang="en-US" dirty="0" smtClean="0"/>
          </a:p>
          <a:p>
            <a:r>
              <a:rPr lang="en-US" dirty="0" err="1" smtClean="0"/>
              <a:t>Kecemasan</a:t>
            </a:r>
            <a:endParaRPr lang="en-US" dirty="0" smtClean="0"/>
          </a:p>
          <a:p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Transferensi</a:t>
            </a:r>
            <a:endParaRPr lang="en-US" dirty="0" smtClean="0"/>
          </a:p>
          <a:p>
            <a:r>
              <a:rPr lang="en-US" dirty="0" err="1" smtClean="0"/>
              <a:t>Dominasi</a:t>
            </a:r>
            <a:r>
              <a:rPr lang="en-US" dirty="0" smtClean="0"/>
              <a:t> </a:t>
            </a:r>
          </a:p>
          <a:p>
            <a:pPr algn="r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</a:t>
            </a:r>
            <a:r>
              <a:rPr lang="en-US" dirty="0" err="1" smtClean="0"/>
              <a:t>discussssss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FAKTOR MENDASAR PENYELENGGARAAN KONSELING KELOMPOK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b="1" dirty="0" err="1" smtClean="0"/>
              <a:t>pengetahuan</a:t>
            </a:r>
            <a:r>
              <a:rPr lang="en-US" b="1" dirty="0" smtClean="0"/>
              <a:t>,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praktek</a:t>
            </a:r>
            <a:r>
              <a:rPr lang="en-US" b="1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b="1" dirty="0" err="1" smtClean="0"/>
              <a:t>pemecahan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counseling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i="1" dirty="0" smtClean="0"/>
              <a:t>feedback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prinsipil</a:t>
            </a:r>
            <a:r>
              <a:rPr lang="en-US" dirty="0" smtClean="0"/>
              <a:t>,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</a:t>
            </a:r>
            <a:r>
              <a:rPr lang="en-US" dirty="0" err="1" smtClean="0"/>
              <a:t>beberapa</a:t>
            </a:r>
            <a:r>
              <a:rPr lang="en-US" dirty="0" smtClean="0"/>
              <a:t>)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disadari</a:t>
            </a:r>
            <a:endParaRPr lang="en-US" dirty="0" smtClean="0"/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Latipun</a:t>
            </a:r>
            <a:r>
              <a:rPr lang="en-US" dirty="0" smtClean="0"/>
              <a:t>, 2006 page 181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Wiener: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individual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terapeutik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George and </a:t>
            </a:r>
            <a:r>
              <a:rPr lang="en-US" dirty="0" err="1" smtClean="0"/>
              <a:t>Cristiani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Its efficient</a:t>
            </a:r>
          </a:p>
          <a:p>
            <a:pPr lvl="1"/>
            <a:r>
              <a:rPr lang="en-US" dirty="0" smtClean="0"/>
              <a:t>Opportunity to practice new behavior</a:t>
            </a:r>
          </a:p>
          <a:p>
            <a:pPr lvl="1"/>
            <a:r>
              <a:rPr lang="en-US" dirty="0" smtClean="0"/>
              <a:t>Put their problem in perspective and to understanding how they are similar to and different from others</a:t>
            </a:r>
          </a:p>
          <a:p>
            <a:pPr lvl="1"/>
            <a:r>
              <a:rPr lang="en-US" dirty="0" smtClean="0"/>
              <a:t>A support system for each other</a:t>
            </a:r>
          </a:p>
          <a:p>
            <a:pPr lvl="1"/>
            <a:r>
              <a:rPr lang="en-US" dirty="0" smtClean="0"/>
              <a:t>Clients learn interpersonal </a:t>
            </a:r>
            <a:r>
              <a:rPr lang="en-US" dirty="0" err="1" smtClean="0"/>
              <a:t>comm</a:t>
            </a:r>
            <a:r>
              <a:rPr lang="en-US" dirty="0" smtClean="0"/>
              <a:t> skill</a:t>
            </a:r>
          </a:p>
          <a:p>
            <a:pPr lvl="1"/>
            <a:r>
              <a:rPr lang="en-US" dirty="0" smtClean="0"/>
              <a:t>Clients are given the opportunity to give as well as to receive help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en-US" dirty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Capuzzi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gross, 1991)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667</Words>
  <Application>Microsoft Office PowerPoint</Application>
  <PresentationFormat>On-screen Show (4:3)</PresentationFormat>
  <Paragraphs>123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Ditinjau dari jumlah klien yang dibantu</vt:lpstr>
      <vt:lpstr>Konseling Kelompok</vt:lpstr>
      <vt:lpstr>FAKTOR MENDASAR PENYELENGGARAAN KONSELING KELOMPOK</vt:lpstr>
      <vt:lpstr>Konseling kelompok</vt:lpstr>
      <vt:lpstr>Secara prinsipil, konseling kelompok :</vt:lpstr>
      <vt:lpstr>Tujuan konseling kelompok</vt:lpstr>
      <vt:lpstr>Menurut Wiener:</vt:lpstr>
      <vt:lpstr>Menurut George and Cristiani :</vt:lpstr>
      <vt:lpstr>Dipengaruhi oleh :</vt:lpstr>
      <vt:lpstr>KETERBATASAN  KONSELING KELOMPOK</vt:lpstr>
      <vt:lpstr>Konseling kelompok tidak cocok untuk klien dengan karakteristik sbb:</vt:lpstr>
      <vt:lpstr>Struktur konseling kelompok</vt:lpstr>
      <vt:lpstr>Durasi konseling kelompok</vt:lpstr>
      <vt:lpstr>TAHAPAN KONSELING KELOMPOK</vt:lpstr>
      <vt:lpstr>PRA KONSELING</vt:lpstr>
      <vt:lpstr>Tahap I :  Permulaan (orientasi dan eksplorasi)</vt:lpstr>
      <vt:lpstr>Tahap II :  tahap transisi</vt:lpstr>
      <vt:lpstr>Tahap III : tahap kerja-kohesi dan produktivitas</vt:lpstr>
      <vt:lpstr>Tahap IV  Tahap akhir (konsolidasi dan terminasi)</vt:lpstr>
      <vt:lpstr>Tahap setelah konseling : Tindak lanjut dan evaluasi</vt:lpstr>
      <vt:lpstr>FAKTOR KURATIF</vt:lpstr>
      <vt:lpstr>Pihak yang terlibat</vt:lpstr>
      <vt:lpstr>Kejadian-kejadian interaksional yang tidak diharapkan</vt:lpstr>
      <vt:lpstr>Lets discussssss……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Ditinjau dari jumlah klien yang dibantu</dc:title>
  <dc:creator>toshiba</dc:creator>
  <cp:lastModifiedBy>toshiba</cp:lastModifiedBy>
  <cp:revision>12</cp:revision>
  <dcterms:created xsi:type="dcterms:W3CDTF">2012-04-09T00:48:00Z</dcterms:created>
  <dcterms:modified xsi:type="dcterms:W3CDTF">2012-04-09T01:58:21Z</dcterms:modified>
</cp:coreProperties>
</file>