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19DDF-46D6-44DA-A3F5-C523A2341B2B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81EE-4B51-47A1-8ED8-F4510C29F0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KETERAMPILAN DASAR 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MEMANTULKAN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TEKNIK UNTUK MENYATAKAN KEPADA KLIEN BAHWA KONSELOR  ADA DALAM KERANGKA ACUAN SERTA MEMAHAMI, DAN MENGHAYATI PERMASALAHAN KLIEN</a:t>
            </a:r>
          </a:p>
          <a:p>
            <a:pPr>
              <a:buNone/>
            </a:pPr>
            <a:r>
              <a:rPr lang="en-US" dirty="0" smtClean="0"/>
              <a:t>ADA 3 MACAM</a:t>
            </a:r>
          </a:p>
          <a:p>
            <a:r>
              <a:rPr lang="en-US" dirty="0" smtClean="0"/>
              <a:t>MEMANTULKAN PERASAAN</a:t>
            </a:r>
          </a:p>
          <a:p>
            <a:r>
              <a:rPr lang="en-US" dirty="0" smtClean="0"/>
              <a:t>MEMANTULKAN PENGALAMAN</a:t>
            </a:r>
          </a:p>
          <a:p>
            <a:r>
              <a:rPr lang="en-US" dirty="0" smtClean="0"/>
              <a:t>MEMANTULKAN ISI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6126163"/>
          </a:xfrm>
        </p:spPr>
        <p:txBody>
          <a:bodyPr/>
          <a:lstStyle/>
          <a:p>
            <a:r>
              <a:rPr lang="en-US" dirty="0" smtClean="0"/>
              <a:t>MEMANTULKAN PERASAAN</a:t>
            </a:r>
          </a:p>
          <a:p>
            <a:pPr lvl="1"/>
            <a:r>
              <a:rPr lang="en-US" dirty="0" smtClean="0"/>
              <a:t>“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… “</a:t>
            </a:r>
          </a:p>
          <a:p>
            <a:r>
              <a:rPr lang="en-US" dirty="0" smtClean="0"/>
              <a:t>MEMANTULKAN PENGALAMAN</a:t>
            </a:r>
          </a:p>
          <a:p>
            <a:pPr lvl="1"/>
            <a:r>
              <a:rPr lang="en-US" dirty="0" smtClean="0"/>
              <a:t>Feedback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endParaRPr lang="en-US" dirty="0" smtClean="0"/>
          </a:p>
          <a:p>
            <a:r>
              <a:rPr lang="en-US" dirty="0" smtClean="0"/>
              <a:t>MEMANTULKAN ISI</a:t>
            </a:r>
          </a:p>
          <a:p>
            <a:pPr lvl="1"/>
            <a:r>
              <a:rPr lang="en-US" dirty="0" err="1" smtClean="0"/>
              <a:t>Klien</a:t>
            </a:r>
            <a:r>
              <a:rPr lang="en-US" dirty="0" smtClean="0"/>
              <a:t>,” </a:t>
            </a:r>
            <a:r>
              <a:rPr lang="en-US" dirty="0" err="1" smtClean="0"/>
              <a:t>kata-katanya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Konselor</a:t>
            </a:r>
            <a:r>
              <a:rPr lang="en-US" dirty="0" smtClean="0"/>
              <a:t>, “ </a:t>
            </a:r>
            <a:r>
              <a:rPr lang="en-US" dirty="0" err="1" smtClean="0"/>
              <a:t>apakah</a:t>
            </a:r>
            <a:r>
              <a:rPr lang="en-US" dirty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MERANGKUM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MENYATUKAN BEBERAPA IDE DAN PERASAAN KEDALAM SUATU PERNYATAAN, BIASANYA DILAKUKAN DI AKHIR PEMBICARAAN/ INTERVIEW</a:t>
            </a:r>
          </a:p>
          <a:p>
            <a:r>
              <a:rPr lang="en-US" dirty="0" smtClean="0"/>
              <a:t>“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ercakapan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tampaknya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Mrp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KONFRONTASI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SUATU USAHA UNTUK MENGENAL SECARA JUJUR DAN LANGSUNG TENTANG DIRI KLIEN SEBENARNYA</a:t>
            </a:r>
          </a:p>
          <a:p>
            <a:r>
              <a:rPr lang="en-US" dirty="0" smtClean="0"/>
              <a:t>RESPON DARI KONFRONTASI BISA MENJADI TANTANGAN, PENGUNGKAPAN, ATAU ANCAMAN</a:t>
            </a:r>
          </a:p>
          <a:p>
            <a:r>
              <a:rPr lang="en-US" dirty="0" smtClean="0"/>
              <a:t>HARUS MENYESUAIKAN WAKTU YANG ADA</a:t>
            </a:r>
          </a:p>
          <a:p>
            <a:r>
              <a:rPr lang="en-US" dirty="0" smtClean="0"/>
              <a:t>MEMPERTIMBANGKAN KESIAPAN KLIEN UNTUK DIKONFRONTASI DENGAN UMPAN BALIK YANG JUJUR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BAGIAN DARI KETERAMPILAN KONFRONTASI ADALAH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MENGENAL PERASAAN</a:t>
            </a:r>
          </a:p>
          <a:p>
            <a:r>
              <a:rPr lang="en-US" dirty="0" smtClean="0"/>
              <a:t>MENGGAMBARKAN DAN MEMBAGI PERASAAN</a:t>
            </a:r>
          </a:p>
          <a:p>
            <a:r>
              <a:rPr lang="en-US" dirty="0" smtClean="0"/>
              <a:t>BALIKAN DAN PENDAPAT</a:t>
            </a:r>
          </a:p>
          <a:p>
            <a:r>
              <a:rPr lang="en-US" dirty="0" smtClean="0"/>
              <a:t>MEDIATASI</a:t>
            </a:r>
          </a:p>
          <a:p>
            <a:r>
              <a:rPr lang="en-US" dirty="0" smtClean="0"/>
              <a:t>MENGULANG</a:t>
            </a:r>
          </a:p>
          <a:p>
            <a:r>
              <a:rPr lang="en-US" dirty="0" smtClean="0"/>
              <a:t>MELAKUKAN ASOSIASI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INTERPRETASI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KONSELOR TIDAK HARUS SELALU SHARING DENGAN KLIEN MENGENAI ASUMSINYA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KETERAMPILAN MEMBERI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JANGAN MENGGUNAKAN NASEHAT KECUALI SARAN-SARAN YANG BERSIFAT SEMENTARA BERDASARKAN KEILMUAN</a:t>
            </a:r>
          </a:p>
          <a:p>
            <a:r>
              <a:rPr lang="en-US" dirty="0" smtClean="0"/>
              <a:t>KONSELOR SEBAIKNYA MENGETAHUI TENTANG BERBAGAI INFORMASI DARI BIDANG KEAHLIANNYA</a:t>
            </a:r>
          </a:p>
          <a:p>
            <a:r>
              <a:rPr lang="en-US" dirty="0" smtClean="0"/>
              <a:t>JANGAN MENGGUNAKAN TEST PSIKOLOGI JIKA TIDAK MEMPUNYAI KEAHLIAN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NASEHAT AKAN BERAKIBAT PADA KETIDAK EFEKTIFAN KONSELING DAN MENUMBUHKAN KETERGANTUNGAN KLIEN</a:t>
            </a:r>
          </a:p>
          <a:p>
            <a:r>
              <a:rPr lang="en-US" dirty="0" smtClean="0"/>
              <a:t>NASEHAT DIPERLUKAN PADA KONDISI TERTENTU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62AB65-AAAE-4455-B395-5D392C4A9EE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Keterampilan Initiating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selanjutmya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i="1" dirty="0" smtClean="0"/>
              <a:t>initiating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(1)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(2)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program</a:t>
            </a:r>
            <a:r>
              <a:rPr lang="en-US" dirty="0" smtClean="0"/>
              <a:t>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(</a:t>
            </a:r>
            <a:r>
              <a:rPr lang="en-US" dirty="0" smtClean="0"/>
              <a:t>3)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(4)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/>
              <a:t>	(5)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D15C0-B3C9-4E97-9BF2-FCC7BB023BF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 Menetapkan tujuan 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pPr defTabSz="579438" eaLnBrk="1" hangingPunct="1">
              <a:lnSpc>
                <a:spcPct val="80000"/>
              </a:lnSpc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en-US" sz="2800" dirty="0" err="1" smtClean="0"/>
              <a:t>Konselor</a:t>
            </a:r>
            <a:r>
              <a:rPr lang="en-US" sz="2800" dirty="0" smtClean="0"/>
              <a:t> : “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ngobrol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hadapi</a:t>
            </a:r>
            <a:r>
              <a:rPr lang="en-US" sz="2800" dirty="0" smtClean="0"/>
              <a:t>,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hadapi</a:t>
            </a:r>
            <a:r>
              <a:rPr lang="en-US" sz="2800" dirty="0" smtClean="0"/>
              <a:t>?”. </a:t>
            </a:r>
            <a:endParaRPr lang="sv-SE" sz="2800" dirty="0" smtClean="0"/>
          </a:p>
          <a:p>
            <a:pPr defTabSz="579438" eaLnBrk="1" hangingPunct="1">
              <a:lnSpc>
                <a:spcPct val="80000"/>
              </a:lnSpc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sv-SE" sz="2800" dirty="0" smtClean="0"/>
              <a:t>Klien : …………………………….</a:t>
            </a:r>
          </a:p>
          <a:p>
            <a:pPr defTabSz="579438" eaLnBrk="1" hangingPunct="1">
              <a:lnSpc>
                <a:spcPct val="80000"/>
              </a:lnSpc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sv-SE" sz="2800" dirty="0" smtClean="0"/>
              <a:t>Konselor :  - Siapa saja yang menurut anda perlu terlibat 			dalam penyelesaian masalah ini ? </a:t>
            </a:r>
            <a:endParaRPr lang="en-US" sz="2800" dirty="0" smtClean="0"/>
          </a:p>
          <a:p>
            <a:pPr lvl="1" defTabSz="579438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en-US" dirty="0" smtClean="0"/>
              <a:t>                       -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.</a:t>
            </a:r>
            <a:endParaRPr lang="sv-SE" dirty="0" smtClean="0"/>
          </a:p>
          <a:p>
            <a:pPr lvl="1" defTabSz="579438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sv-SE" dirty="0" smtClean="0"/>
              <a:t>                       - Tindakan apa yang perlu dilakukan.</a:t>
            </a:r>
          </a:p>
          <a:p>
            <a:pPr lvl="1" defTabSz="579438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sv-SE" dirty="0" smtClean="0"/>
              <a:t>                       - Kondisi yang bagaimana agar tindakan 				      itu dapat dilakukan</a:t>
            </a:r>
          </a:p>
          <a:p>
            <a:pPr lvl="1" defTabSz="579438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0" algn="l"/>
                <a:tab pos="2179638" algn="l"/>
                <a:tab pos="2225675" algn="l"/>
              </a:tabLst>
              <a:defRPr/>
            </a:pPr>
            <a:r>
              <a:rPr lang="sv-SE" dirty="0" smtClean="0"/>
              <a:t>                       - Bagaimana anda melihat kalau tindakan 				      itu berhasil.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KETERAMPILAN MENDENGARKAN</a:t>
            </a:r>
          </a:p>
          <a:p>
            <a:r>
              <a:rPr lang="en-US" dirty="0" smtClean="0"/>
              <a:t>KETERAMPIPLAN MEMIMPIN</a:t>
            </a:r>
          </a:p>
          <a:p>
            <a:r>
              <a:rPr lang="en-US" dirty="0" smtClean="0"/>
              <a:t>KETERAMPILAN MEMANTULKAN</a:t>
            </a:r>
          </a:p>
          <a:p>
            <a:r>
              <a:rPr lang="en-US" dirty="0" smtClean="0"/>
              <a:t>KETERAMPILAN MERANGKUM</a:t>
            </a:r>
          </a:p>
          <a:p>
            <a:r>
              <a:rPr lang="en-US" dirty="0" smtClean="0"/>
              <a:t>KETERAMPILAN KONFRONTASI</a:t>
            </a:r>
          </a:p>
          <a:p>
            <a:r>
              <a:rPr lang="en-US" dirty="0" smtClean="0"/>
              <a:t>KETERAMPILAN MEMBERIKAN INFORMASI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B44279-9491-4798-86FC-76D711CF3FF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2. Mengembangkan program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228600" eaLnBrk="1" hangingPunct="1">
              <a:lnSpc>
                <a:spcPct val="80000"/>
              </a:lnSpc>
              <a:defRPr/>
            </a:pPr>
            <a:r>
              <a:rPr lang="sv-SE" sz="2400" smtClean="0"/>
              <a:t>Konselor membantu klien untuk mengembangkan program tindakan yang akan dilakukan oleh klien. </a:t>
            </a:r>
          </a:p>
          <a:p>
            <a:pPr defTabSz="228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400" smtClean="0"/>
              <a:t>	(a) Dengan cara mengidentifikasi kemungkinan tindakan, (b) memilih program, </a:t>
            </a:r>
          </a:p>
          <a:p>
            <a:pPr defTabSz="228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400" smtClean="0"/>
              <a:t>	(c) menguji alternatif tindakan (program).</a:t>
            </a:r>
          </a:p>
          <a:p>
            <a:pPr defTabSz="228600" eaLnBrk="1" hangingPunct="1">
              <a:lnSpc>
                <a:spcPct val="80000"/>
              </a:lnSpc>
              <a:defRPr/>
            </a:pPr>
            <a:r>
              <a:rPr lang="sv-SE" sz="2400" smtClean="0"/>
              <a:t>Contoh :  - “Dari tujuan yang telah anda rumuskan tadi,  									langkah-langkah apa saja yang   </a:t>
            </a:r>
          </a:p>
          <a:p>
            <a:pPr defTabSz="228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smtClean="0"/>
              <a:t>		        			 - sekarang dapat anda ambil?”</a:t>
            </a:r>
            <a:endParaRPr lang="sv-SE" sz="2400" smtClean="0"/>
          </a:p>
          <a:p>
            <a:pPr lvl="1" defTabSz="228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v-SE" sz="2400" smtClean="0"/>
              <a:t>               -“Dari beberapa kemugkinan langkah yang 							dapat diambil, tindakan mana yang paling 							mungkin dilakukan?”</a:t>
            </a:r>
          </a:p>
          <a:p>
            <a:pPr lvl="1" defTabSz="228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v-SE" sz="2400" smtClean="0"/>
              <a:t>		         - “ Mari kita lihat keuntungan dan kerugian dari 					langkah-langkah yang akan anda ambil”</a:t>
            </a: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996AB7-4D87-4C07-B8BC-F33C0EFF0FD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2800" b="1" smtClean="0"/>
              <a:t>Beberapa hal yang perlu diperhatikan oleh konselor dalam memilih suatu program</a:t>
            </a:r>
            <a:endParaRPr lang="en-US" sz="2800" b="1" smtClean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lvl="2" indent="-457200" eaLnBrk="1" hangingPunct="1">
              <a:buFont typeface="Arial" charset="0"/>
              <a:buNone/>
              <a:defRPr/>
            </a:pPr>
            <a:endParaRPr lang="en-US" smtClean="0"/>
          </a:p>
          <a:p>
            <a:pPr marL="1371600" lvl="2" indent="-457200" eaLnBrk="1" hangingPunct="1">
              <a:defRPr/>
            </a:pPr>
            <a:r>
              <a:rPr lang="en-US" sz="2800" smtClean="0"/>
              <a:t>Program harus konkrit dan spesifik</a:t>
            </a:r>
          </a:p>
          <a:p>
            <a:pPr marL="1371600" lvl="2" indent="-457200" eaLnBrk="1" hangingPunct="1">
              <a:defRPr/>
            </a:pPr>
            <a:r>
              <a:rPr lang="en-US" sz="2800" smtClean="0"/>
              <a:t>Program harus dapat diukur</a:t>
            </a:r>
          </a:p>
          <a:p>
            <a:pPr marL="1371600" lvl="2" indent="-457200" eaLnBrk="1" hangingPunct="1">
              <a:defRPr/>
            </a:pPr>
            <a:r>
              <a:rPr lang="en-US" sz="2800" smtClean="0"/>
              <a:t>Program harus realistis</a:t>
            </a:r>
          </a:p>
          <a:p>
            <a:pPr marL="1371600" lvl="2" indent="-457200" eaLnBrk="1" hangingPunct="1">
              <a:defRPr/>
            </a:pPr>
            <a:r>
              <a:rPr lang="en-US" sz="2800" smtClean="0"/>
              <a:t>Program harus memadai</a:t>
            </a:r>
            <a:endParaRPr lang="sv-SE" sz="2800" smtClean="0"/>
          </a:p>
          <a:p>
            <a:pPr marL="1371600" lvl="2" indent="-457200" eaLnBrk="1" hangingPunct="1">
              <a:defRPr/>
            </a:pPr>
            <a:r>
              <a:rPr lang="sv-SE" sz="2800" smtClean="0"/>
              <a:t>Program harus sejalan dengan nilai-nilai konseli</a:t>
            </a:r>
            <a:endParaRPr lang="en-US" sz="2800" smtClean="0"/>
          </a:p>
          <a:p>
            <a:pPr marL="1371600" lvl="2" indent="-457200" eaLnBrk="1" hangingPunct="1">
              <a:defRPr/>
            </a:pPr>
            <a:r>
              <a:rPr lang="en-US" sz="2800" smtClean="0"/>
              <a:t>Program harus memperhitungkan waktu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8004D-4168-4C7C-8643-DBA4542847D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3. Merencanakan Jadwal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Konselor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 agar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memulai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.</a:t>
            </a:r>
            <a:endParaRPr lang="sv-SE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Contoh: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800" dirty="0" smtClean="0"/>
              <a:t>	Konselor ;   -  “ Bagaimana anda merencanakan 			waktu untuk melakukan langkah-			langkah </a:t>
            </a:r>
            <a:r>
              <a:rPr lang="en-US" sz="2800" dirty="0" err="1" smtClean="0"/>
              <a:t>tadi</a:t>
            </a:r>
            <a:r>
              <a:rPr lang="en-US" sz="2800" dirty="0" smtClean="0"/>
              <a:t> ? “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- “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		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……..</a:t>
            </a:r>
            <a:endParaRPr lang="sv-SE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v-SE" sz="2400" dirty="0" smtClean="0"/>
              <a:t>                      - “ Setelah langkah pertama dilakukan, 			kapan anda akan (langkah berikutnya)  				……”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4. Memberikan Penguatan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Setelah klien merencanakan langkah-langkah (dan waktu) tindakan, konselor sebaikmya memberikan penguatan mungkin yang positif atau yang negatif.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Contoh penguatan positif 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smtClean="0"/>
              <a:t>	Konselor : “saya senang anda telah menemukan kekuatan untuk melakukan langkah-langkah tindakan, dengan demikian anda dapat mengambil kesempatan yang lebih baik dalam hidup anda 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Contoh penguatan negatif.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smtClean="0"/>
              <a:t>	Konselor : “ Anda telah mempunyai sejumlah rencana kegiatan juga waktunya telah anda perhitungkan, nah kalau anda tidak memulai melakukan langkah tadi maka anda tetapsaja  tidak akan memperoleh yang anda inginkan”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mtClean="0"/>
              <a:t>5. Mengakhiri Konseling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smtClean="0"/>
              <a:t>Setelah konselor dan klien melihat konseling perlu diakhiri, maka konselor dapat mengakhiri konseling dengan  menyampaikan kalimat,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smtClean="0"/>
              <a:t>Contoh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400" smtClean="0"/>
              <a:t>	Konselor ; “ Rupanya waktu pertemuan kita sudah 			hampir habis. Untuk memanfaatkan waktu 		yang tinggal sedikit ini dapat anda 			kemukakan pokok-pokok hasil pembicaraan 		tadi?”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400" smtClean="0"/>
              <a:t>	Klien :………………..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sv-SE" sz="2400" smtClean="0"/>
              <a:t>	Konselor : Terima kasih, sudah mau berbagi dengan 		saya. Saya akan menunggu hasil dari 			langkah-langkah yang akan anda lakukan”.</a:t>
            </a:r>
            <a:endParaRPr 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MENDENGARKAN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ATTENDING</a:t>
            </a:r>
          </a:p>
          <a:p>
            <a:r>
              <a:rPr lang="en-US" dirty="0" smtClean="0"/>
              <a:t>PARAFRASE</a:t>
            </a:r>
          </a:p>
          <a:p>
            <a:r>
              <a:rPr lang="en-US" dirty="0" smtClean="0"/>
              <a:t>MENJELASKAN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SIKAP MEMBERI PERHATIAN KEPADA KLIEN</a:t>
            </a:r>
          </a:p>
          <a:p>
            <a:r>
              <a:rPr lang="en-US" dirty="0" smtClean="0"/>
              <a:t>MEMPERTIMBANGKAN NORMA, BUDAYA</a:t>
            </a:r>
          </a:p>
          <a:p>
            <a:r>
              <a:rPr lang="en-US" dirty="0" smtClean="0"/>
              <a:t>PANDANGAN MATA, JARAK TEMPAT DUDUK</a:t>
            </a:r>
          </a:p>
          <a:p>
            <a:r>
              <a:rPr lang="en-US" dirty="0" smtClean="0"/>
              <a:t>JARAK YANG DIANGGAP BAIK </a:t>
            </a:r>
            <a:r>
              <a:rPr lang="en-US" dirty="0" smtClean="0">
                <a:latin typeface="Arial"/>
                <a:cs typeface="Arial"/>
              </a:rPr>
              <a:t>±</a:t>
            </a:r>
            <a:r>
              <a:rPr lang="en-US" dirty="0" smtClean="0"/>
              <a:t> 1 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KOMPONEN ATTENDING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KONTAK MELALUI MATA</a:t>
            </a:r>
          </a:p>
          <a:p>
            <a:pPr lvl="1"/>
            <a:r>
              <a:rPr lang="en-US" dirty="0" smtClean="0"/>
              <a:t>MENGKOMUNIKASIKAN KEKELUARGAAN, PERSAUDARAAN, PERSAHABATAN, KEHANGATAN DAN PERHATIAN</a:t>
            </a:r>
          </a:p>
          <a:p>
            <a:r>
              <a:rPr lang="en-US" dirty="0" smtClean="0"/>
              <a:t>POSTUR TUBUH</a:t>
            </a:r>
          </a:p>
          <a:p>
            <a:pPr lvl="1"/>
            <a:r>
              <a:rPr lang="en-US" dirty="0" smtClean="0"/>
              <a:t>MENCONDONGKAN BADAN KE DEPAN DG RILEKS</a:t>
            </a:r>
          </a:p>
          <a:p>
            <a:pPr lvl="1"/>
            <a:r>
              <a:rPr lang="en-US" dirty="0" smtClean="0"/>
              <a:t>UNTUK MEMINDAHKAN PERHATIAN KPD KONSELOR</a:t>
            </a:r>
          </a:p>
          <a:p>
            <a:r>
              <a:rPr lang="en-US" dirty="0" smtClean="0"/>
              <a:t>GESTURE</a:t>
            </a:r>
          </a:p>
          <a:p>
            <a:pPr lvl="1"/>
            <a:r>
              <a:rPr lang="en-US" dirty="0" smtClean="0"/>
              <a:t>MENGKOMUNIKASIKAN PESAN TERTENTU, HINDARI BERSEDEKAP DAN BERPANGKU TANGAN</a:t>
            </a:r>
          </a:p>
          <a:p>
            <a:r>
              <a:rPr lang="en-US" dirty="0" smtClean="0"/>
              <a:t>TINGKAH LAKU VERBAL KONSELOR</a:t>
            </a:r>
          </a:p>
          <a:p>
            <a:pPr lvl="1"/>
            <a:r>
              <a:rPr lang="en-US" dirty="0" smtClean="0"/>
              <a:t>RESPON KONSELOR TERHADAP KATA-KATA KLIEN</a:t>
            </a:r>
          </a:p>
          <a:p>
            <a:pPr lvl="1"/>
            <a:r>
              <a:rPr lang="en-US" dirty="0" smtClean="0"/>
              <a:t>TIDAK BERTANYA, TIDAK MENGAMBIL TOPIK BARU/ MENENTUKAN SUATU IDE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PARAFRASE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MENYATAKAN KEMBALI PESAN KLIEN DENGAN KATA-KATA YANG LEBIH PENDEK DAN BENAR</a:t>
            </a:r>
          </a:p>
          <a:p>
            <a:r>
              <a:rPr lang="en-US" dirty="0" smtClean="0"/>
              <a:t>TUJUAN : MENGUJI PENGERTIAN KONSELOR TENTANG APA YANG DIKATAKAN KLIEN DAN MENYATAKAN KPD KLIEN BAHWA KONSELOR MENGERTI PESAN KLIEN</a:t>
            </a:r>
          </a:p>
          <a:p>
            <a:r>
              <a:rPr lang="en-US" dirty="0" smtClean="0"/>
              <a:t>PESAN YANG DIPARAFRASEKAN : ISI, INTI, MATERI/ PIKIRAN, DAN PERASAAN.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MENJELASKAN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MEMPERTAJAM PERTANYAAN-PERTANYAAN YANG MASIH KURANG JELAS ATAU SEMU</a:t>
            </a:r>
          </a:p>
          <a:p>
            <a:pPr>
              <a:buNone/>
            </a:pPr>
            <a:r>
              <a:rPr lang="en-US" dirty="0" smtClean="0"/>
              <a:t>“ SAYA BELUM MENGERTI, BAGAIMANA KALAU SAUDARA BERCERITA LEBIH BANYAK LAGI?”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KETERAMPILAN MEMIMPIN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TINDAKAN ANTISIPASI TERHADAP KEHENDAK KLIEN DAN MERESPON DENGAN CARA YANG DAPAT MEMOTIVASI KLIEN</a:t>
            </a:r>
          </a:p>
          <a:p>
            <a:r>
              <a:rPr lang="en-US" dirty="0" smtClean="0"/>
              <a:t>TUJUAN</a:t>
            </a:r>
          </a:p>
          <a:p>
            <a:pPr marL="514350" indent="-514350">
              <a:buAutoNum type="arabicPeriod"/>
            </a:pPr>
            <a:r>
              <a:rPr lang="en-US" dirty="0" smtClean="0"/>
              <a:t>MEMBERI KESEMPATAN KLIEN UNTUK MENJAJAKI PERASAAN YANG SEDANG DIALAMINYA SECARA BEBAS</a:t>
            </a:r>
          </a:p>
          <a:p>
            <a:pPr marL="514350" indent="-514350">
              <a:buAutoNum type="arabicPeriod"/>
            </a:pPr>
            <a:r>
              <a:rPr lang="en-US" dirty="0" smtClean="0"/>
              <a:t>MEMBERI MOTIVASI UNTUK MENJAJAKI DAN MENGAMATI PERASAANNYA, UNTUK AKTIF DAN BERTANGGUNGJAWAB TERHADAP PROSES KONSELING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MEMIMPIN SECARA TIDAK LANGSUNG</a:t>
            </a:r>
          </a:p>
          <a:p>
            <a:pPr lvl="1"/>
            <a:r>
              <a:rPr lang="en-US" dirty="0" smtClean="0"/>
              <a:t>“BARANGKALI KITA BISA MULAI DENGAN MENCERITAKAN KEADAAN SAUDARA SEKARANG?”</a:t>
            </a:r>
          </a:p>
          <a:p>
            <a:pPr lvl="1"/>
            <a:r>
              <a:rPr lang="en-US" dirty="0" smtClean="0"/>
              <a:t>“APA YANG INGIN SAUDARA SAMPAIKAN?”</a:t>
            </a:r>
          </a:p>
          <a:p>
            <a:r>
              <a:rPr lang="en-US" dirty="0" smtClean="0"/>
              <a:t>MEMIMPIN SECARA LANGSUNG</a:t>
            </a:r>
          </a:p>
          <a:p>
            <a:pPr lvl="1"/>
            <a:r>
              <a:rPr lang="en-US" dirty="0" smtClean="0"/>
              <a:t>“CERITAKAN LEBIH BANYAK TENTANG SAUDARAMU ITU”</a:t>
            </a:r>
          </a:p>
          <a:p>
            <a:pPr lvl="1"/>
            <a:r>
              <a:rPr lang="en-US" dirty="0" smtClean="0"/>
              <a:t>“APA YANG ANDA MAKSUD DENGAN MALU?”</a:t>
            </a:r>
          </a:p>
          <a:p>
            <a:r>
              <a:rPr lang="en-US" dirty="0" smtClean="0"/>
              <a:t>MEMUSATKAN</a:t>
            </a:r>
          </a:p>
          <a:p>
            <a:pPr lvl="1"/>
            <a:r>
              <a:rPr lang="en-US" dirty="0" smtClean="0"/>
              <a:t>“MARILAH KITA HENTIKAN PEMBICARAAN INI SEMENTARA WAKTU, TUTUPLAH MATAMU, RENUNGKAN SERTA HAYATI APA YANG KAMU RASAKAN”</a:t>
            </a:r>
          </a:p>
          <a:p>
            <a:r>
              <a:rPr lang="en-US" dirty="0" smtClean="0"/>
              <a:t>BERTANYA</a:t>
            </a:r>
          </a:p>
          <a:p>
            <a:pPr lvl="1"/>
            <a:r>
              <a:rPr lang="en-US" dirty="0" smtClean="0"/>
              <a:t>BISA DENGAN PERTANYAAN TERBUKA DAN TERTUTUP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690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KETERAMPILAN DASAR KONSELING</vt:lpstr>
      <vt:lpstr>Slide 2</vt:lpstr>
      <vt:lpstr>KETERAMPILAN MENDENGARKAN</vt:lpstr>
      <vt:lpstr>ATTENDING</vt:lpstr>
      <vt:lpstr>KOMPONEN ATTENDING</vt:lpstr>
      <vt:lpstr>PARAFRASE</vt:lpstr>
      <vt:lpstr>MENJELASKAN</vt:lpstr>
      <vt:lpstr>KETERAMPILAN MEMIMPIN</vt:lpstr>
      <vt:lpstr>Slide 9</vt:lpstr>
      <vt:lpstr>KETERAMPILAN MEMANTULKAN</vt:lpstr>
      <vt:lpstr>Slide 11</vt:lpstr>
      <vt:lpstr>KETERAMPILAN MERANGKUM</vt:lpstr>
      <vt:lpstr>KETERAMPILAN KONFRONTASI</vt:lpstr>
      <vt:lpstr>BAGIAN DARI KETERAMPILAN KONFRONTASI ADALAH</vt:lpstr>
      <vt:lpstr>KETERAMPILAN INTERPRETASI</vt:lpstr>
      <vt:lpstr>KETERAMPILAN MEMBERI INFORMASI</vt:lpstr>
      <vt:lpstr>Slide 17</vt:lpstr>
      <vt:lpstr>Keterampilan Initiating</vt:lpstr>
      <vt:lpstr>1. Menetapkan tujuan </vt:lpstr>
      <vt:lpstr>2. Mengembangkan program</vt:lpstr>
      <vt:lpstr>Beberapa hal yang perlu diperhatikan oleh konselor dalam memilih suatu program</vt:lpstr>
      <vt:lpstr>3. Merencanakan Jadwal</vt:lpstr>
      <vt:lpstr>4. Memberikan Penguatan</vt:lpstr>
      <vt:lpstr>5. Mengakhiri Konseling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KONSELING</dc:title>
  <dc:creator>toshiba</dc:creator>
  <cp:lastModifiedBy>toshiba</cp:lastModifiedBy>
  <cp:revision>8</cp:revision>
  <dcterms:created xsi:type="dcterms:W3CDTF">2012-04-02T00:45:18Z</dcterms:created>
  <dcterms:modified xsi:type="dcterms:W3CDTF">2012-04-02T01:46:03Z</dcterms:modified>
</cp:coreProperties>
</file>