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310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8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3" r:id="rId34"/>
    <p:sldId id="294" r:id="rId35"/>
    <p:sldId id="295" r:id="rId36"/>
    <p:sldId id="296" r:id="rId37"/>
    <p:sldId id="297" r:id="rId38"/>
    <p:sldId id="299" r:id="rId39"/>
    <p:sldId id="298" r:id="rId40"/>
    <p:sldId id="300" r:id="rId41"/>
    <p:sldId id="301" r:id="rId42"/>
    <p:sldId id="285" r:id="rId43"/>
    <p:sldId id="287" r:id="rId44"/>
    <p:sldId id="288" r:id="rId45"/>
    <p:sldId id="289" r:id="rId46"/>
    <p:sldId id="290" r:id="rId47"/>
    <p:sldId id="291" r:id="rId48"/>
    <p:sldId id="292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Estimation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Prediction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Classification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Clustering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id-ID" sz="1500" b="1" dirty="0" smtClean="0">
              <a:latin typeface="Calibri" pitchFamily="34" charset="0"/>
              <a:cs typeface="Calibri" pitchFamily="34" charset="0"/>
            </a:rPr>
            <a:t>Association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4FA1C3-D2A0-4381-BDFE-288A25B936DA}" type="pres">
      <dgm:prSet presAssocID="{9BD3979D-1D58-4B42-AB99-1FB45BF8E7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575DF7-1EBE-4AA1-8D49-E60F8BEA2E05}" type="pres">
      <dgm:prSet presAssocID="{9BD3979D-1D58-4B42-AB99-1FB45BF8E785}" presName="spNode" presStyleCnt="0"/>
      <dgm:spPr/>
    </dgm:pt>
    <dgm:pt modelId="{1D91136C-911A-4D2F-BB5F-D79DECB50858}" type="pres">
      <dgm:prSet presAssocID="{343328AC-682D-4E1D-9D69-418D948A3BEC}" presName="sibTrans" presStyleLbl="sibTrans1D1" presStyleIdx="0" presStyleCnt="5"/>
      <dgm:spPr/>
      <dgm:t>
        <a:bodyPr/>
        <a:lstStyle/>
        <a:p>
          <a:endParaRPr lang="id-ID"/>
        </a:p>
      </dgm:t>
    </dgm:pt>
    <dgm:pt modelId="{40D7DDBF-AA28-4557-8BB8-C45A812C553E}" type="pres">
      <dgm:prSet presAssocID="{C0031864-8468-4A00-A133-A36FA24C30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B542D2-61F8-448E-9F65-A8DCA4615B45}" type="pres">
      <dgm:prSet presAssocID="{C0031864-8468-4A00-A133-A36FA24C307B}" presName="spNode" presStyleCnt="0"/>
      <dgm:spPr/>
    </dgm:pt>
    <dgm:pt modelId="{DD9BA5DB-6A48-475B-8CFF-14A8EC78B08C}" type="pres">
      <dgm:prSet presAssocID="{7E267213-C640-4DAE-A928-AB69EB05E33C}" presName="sibTrans" presStyleLbl="sibTrans1D1" presStyleIdx="1" presStyleCnt="5"/>
      <dgm:spPr/>
      <dgm:t>
        <a:bodyPr/>
        <a:lstStyle/>
        <a:p>
          <a:endParaRPr lang="id-ID"/>
        </a:p>
      </dgm:t>
    </dgm:pt>
    <dgm:pt modelId="{80C8888A-33EE-424E-90E3-61E52784F128}" type="pres">
      <dgm:prSet presAssocID="{798F46A6-7FC1-483D-8F1B-B6956003CF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F1AEA0-0F94-4A68-98BB-BB387A7BFE5C}" type="pres">
      <dgm:prSet presAssocID="{798F46A6-7FC1-483D-8F1B-B6956003CFAA}" presName="spNode" presStyleCnt="0"/>
      <dgm:spPr/>
    </dgm:pt>
    <dgm:pt modelId="{E22C771A-FB35-4D4F-B6F4-B7CB32147657}" type="pres">
      <dgm:prSet presAssocID="{4EC34444-9BE0-4477-AB40-C50DEF883443}" presName="sibTrans" presStyleLbl="sibTrans1D1" presStyleIdx="2" presStyleCnt="5"/>
      <dgm:spPr/>
      <dgm:t>
        <a:bodyPr/>
        <a:lstStyle/>
        <a:p>
          <a:endParaRPr lang="id-ID"/>
        </a:p>
      </dgm:t>
    </dgm:pt>
    <dgm:pt modelId="{68B06E50-C35E-4EF5-9EFB-005093727407}" type="pres">
      <dgm:prSet presAssocID="{47A2B2FC-6528-425C-BA35-4407A4DE30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549AB-82C6-4D57-95B3-8AB97E5D2245}" type="pres">
      <dgm:prSet presAssocID="{47A2B2FC-6528-425C-BA35-4407A4DE30C1}" presName="spNode" presStyleCnt="0"/>
      <dgm:spPr/>
    </dgm:pt>
    <dgm:pt modelId="{1F0C0026-3CC9-4865-B0BC-FC7DBCF64595}" type="pres">
      <dgm:prSet presAssocID="{014263B0-2170-48FD-8B60-37DFA78344E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FF950479-4B3B-486D-B2F7-C4FEA2528E10}" type="pres">
      <dgm:prSet presAssocID="{4501577E-2354-4A0C-919F-2E67C006A1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84757-582C-4583-AFE0-996875EB0AC4}" type="pres">
      <dgm:prSet presAssocID="{4501577E-2354-4A0C-919F-2E67C006A1E3}" presName="spNode" presStyleCnt="0"/>
      <dgm:spPr/>
    </dgm:pt>
    <dgm:pt modelId="{36CE7F71-26D8-44B3-B9B7-D07E00DC3575}" type="pres">
      <dgm:prSet presAssocID="{49EC9775-F45A-44B1-8D1F-8159A68378D5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F6DB21A1-66DD-4DCF-A482-8BD114170003}" type="presOf" srcId="{343328AC-682D-4E1D-9D69-418D948A3BEC}" destId="{1D91136C-911A-4D2F-BB5F-D79DECB50858}" srcOrd="0" destOrd="0" presId="urn:microsoft.com/office/officeart/2005/8/layout/cycle6"/>
    <dgm:cxn modelId="{07EA0608-AE3A-4587-A4E7-4EA258E5CB9E}" type="presOf" srcId="{4EC34444-9BE0-4477-AB40-C50DEF883443}" destId="{E22C771A-FB35-4D4F-B6F4-B7CB32147657}" srcOrd="0" destOrd="0" presId="urn:microsoft.com/office/officeart/2005/8/layout/cycle6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2301E138-208E-4A19-AEE7-F0D089AF36E9}" type="presOf" srcId="{ABA5CEDE-2746-4A21-8E59-3E9D484D95B5}" destId="{965120F9-7510-434E-AAE3-D04167ABA3BB}" srcOrd="0" destOrd="0" presId="urn:microsoft.com/office/officeart/2005/8/layout/cycle6"/>
    <dgm:cxn modelId="{F016C17B-3CC3-4CDC-9E7B-D969918ACF94}" type="presOf" srcId="{4501577E-2354-4A0C-919F-2E67C006A1E3}" destId="{FF950479-4B3B-486D-B2F7-C4FEA2528E10}" srcOrd="0" destOrd="0" presId="urn:microsoft.com/office/officeart/2005/8/layout/cycle6"/>
    <dgm:cxn modelId="{CEAFD8E4-1D05-4A71-BD85-350EAAEF5578}" type="presOf" srcId="{014263B0-2170-48FD-8B60-37DFA78344E8}" destId="{1F0C0026-3CC9-4865-B0BC-FC7DBCF64595}" srcOrd="0" destOrd="0" presId="urn:microsoft.com/office/officeart/2005/8/layout/cycle6"/>
    <dgm:cxn modelId="{2EE78D49-E4A9-4492-8C9F-63770F8F65CD}" type="presOf" srcId="{7E267213-C640-4DAE-A928-AB69EB05E33C}" destId="{DD9BA5DB-6A48-475B-8CFF-14A8EC78B08C}" srcOrd="0" destOrd="0" presId="urn:microsoft.com/office/officeart/2005/8/layout/cycle6"/>
    <dgm:cxn modelId="{3CC45094-B1D2-4C33-AD28-5C14E8466335}" type="presOf" srcId="{9BD3979D-1D58-4B42-AB99-1FB45BF8E785}" destId="{6F4FA1C3-D2A0-4381-BDFE-288A25B936DA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07FF909F-ECC2-405F-883A-CE08EE5C216D}" type="presOf" srcId="{C0031864-8468-4A00-A133-A36FA24C307B}" destId="{40D7DDBF-AA28-4557-8BB8-C45A812C553E}" srcOrd="0" destOrd="0" presId="urn:microsoft.com/office/officeart/2005/8/layout/cycle6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5D319E8B-3816-4E0B-ABB6-88CFA314579B}" type="presOf" srcId="{49EC9775-F45A-44B1-8D1F-8159A68378D5}" destId="{36CE7F71-26D8-44B3-B9B7-D07E00DC3575}" srcOrd="0" destOrd="0" presId="urn:microsoft.com/office/officeart/2005/8/layout/cycle6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0F4397EF-01FC-4637-9278-0162B97AF917}" type="presOf" srcId="{798F46A6-7FC1-483D-8F1B-B6956003CFAA}" destId="{80C8888A-33EE-424E-90E3-61E52784F128}" srcOrd="0" destOrd="0" presId="urn:microsoft.com/office/officeart/2005/8/layout/cycle6"/>
    <dgm:cxn modelId="{03CB9468-4B81-44FC-A78D-83B034804B13}" type="presOf" srcId="{47A2B2FC-6528-425C-BA35-4407A4DE30C1}" destId="{68B06E50-C35E-4EF5-9EFB-005093727407}" srcOrd="0" destOrd="0" presId="urn:microsoft.com/office/officeart/2005/8/layout/cycle6"/>
    <dgm:cxn modelId="{23F312AC-FD70-4D53-8330-D7383BCDBFFD}" type="presParOf" srcId="{965120F9-7510-434E-AAE3-D04167ABA3BB}" destId="{6F4FA1C3-D2A0-4381-BDFE-288A25B936DA}" srcOrd="0" destOrd="0" presId="urn:microsoft.com/office/officeart/2005/8/layout/cycle6"/>
    <dgm:cxn modelId="{90399AA9-F0D6-4BE2-94E1-9AF87EC96D96}" type="presParOf" srcId="{965120F9-7510-434E-AAE3-D04167ABA3BB}" destId="{FD575DF7-1EBE-4AA1-8D49-E60F8BEA2E05}" srcOrd="1" destOrd="0" presId="urn:microsoft.com/office/officeart/2005/8/layout/cycle6"/>
    <dgm:cxn modelId="{679A0C77-684F-475C-AE32-AF2735F8D66B}" type="presParOf" srcId="{965120F9-7510-434E-AAE3-D04167ABA3BB}" destId="{1D91136C-911A-4D2F-BB5F-D79DECB50858}" srcOrd="2" destOrd="0" presId="urn:microsoft.com/office/officeart/2005/8/layout/cycle6"/>
    <dgm:cxn modelId="{DBE1D627-93BF-469A-B198-1FE03F3D1B4D}" type="presParOf" srcId="{965120F9-7510-434E-AAE3-D04167ABA3BB}" destId="{40D7DDBF-AA28-4557-8BB8-C45A812C553E}" srcOrd="3" destOrd="0" presId="urn:microsoft.com/office/officeart/2005/8/layout/cycle6"/>
    <dgm:cxn modelId="{DD0DF62C-0055-447E-ACAC-8581B8C7D711}" type="presParOf" srcId="{965120F9-7510-434E-AAE3-D04167ABA3BB}" destId="{8DB542D2-61F8-448E-9F65-A8DCA4615B45}" srcOrd="4" destOrd="0" presId="urn:microsoft.com/office/officeart/2005/8/layout/cycle6"/>
    <dgm:cxn modelId="{5C5DCEE9-4E77-4B97-ABEF-3BF494B254E3}" type="presParOf" srcId="{965120F9-7510-434E-AAE3-D04167ABA3BB}" destId="{DD9BA5DB-6A48-475B-8CFF-14A8EC78B08C}" srcOrd="5" destOrd="0" presId="urn:microsoft.com/office/officeart/2005/8/layout/cycle6"/>
    <dgm:cxn modelId="{D30F7B7F-B8E5-4836-AA81-B85311ED869B}" type="presParOf" srcId="{965120F9-7510-434E-AAE3-D04167ABA3BB}" destId="{80C8888A-33EE-424E-90E3-61E52784F128}" srcOrd="6" destOrd="0" presId="urn:microsoft.com/office/officeart/2005/8/layout/cycle6"/>
    <dgm:cxn modelId="{CB48926B-686B-42CD-BD29-D7EF5425DE24}" type="presParOf" srcId="{965120F9-7510-434E-AAE3-D04167ABA3BB}" destId="{6DF1AEA0-0F94-4A68-98BB-BB387A7BFE5C}" srcOrd="7" destOrd="0" presId="urn:microsoft.com/office/officeart/2005/8/layout/cycle6"/>
    <dgm:cxn modelId="{8677B3C1-DC3F-4449-817A-85FA719F36A2}" type="presParOf" srcId="{965120F9-7510-434E-AAE3-D04167ABA3BB}" destId="{E22C771A-FB35-4D4F-B6F4-B7CB32147657}" srcOrd="8" destOrd="0" presId="urn:microsoft.com/office/officeart/2005/8/layout/cycle6"/>
    <dgm:cxn modelId="{EBB0C535-FB7D-485B-A737-A57948F0870B}" type="presParOf" srcId="{965120F9-7510-434E-AAE3-D04167ABA3BB}" destId="{68B06E50-C35E-4EF5-9EFB-005093727407}" srcOrd="9" destOrd="0" presId="urn:microsoft.com/office/officeart/2005/8/layout/cycle6"/>
    <dgm:cxn modelId="{0E6AABCE-11F3-496E-B0FF-B3F6080D63AA}" type="presParOf" srcId="{965120F9-7510-434E-AAE3-D04167ABA3BB}" destId="{A56549AB-82C6-4D57-95B3-8AB97E5D2245}" srcOrd="10" destOrd="0" presId="urn:microsoft.com/office/officeart/2005/8/layout/cycle6"/>
    <dgm:cxn modelId="{51EE184F-74D0-454F-963B-52F65AE024BE}" type="presParOf" srcId="{965120F9-7510-434E-AAE3-D04167ABA3BB}" destId="{1F0C0026-3CC9-4865-B0BC-FC7DBCF64595}" srcOrd="11" destOrd="0" presId="urn:microsoft.com/office/officeart/2005/8/layout/cycle6"/>
    <dgm:cxn modelId="{08CD8985-9C0A-4657-9A9D-D7A1B097FC96}" type="presParOf" srcId="{965120F9-7510-434E-AAE3-D04167ABA3BB}" destId="{FF950479-4B3B-486D-B2F7-C4FEA2528E10}" srcOrd="12" destOrd="0" presId="urn:microsoft.com/office/officeart/2005/8/layout/cycle6"/>
    <dgm:cxn modelId="{57638EB6-087A-4B50-97E0-90C5978696B5}" type="presParOf" srcId="{965120F9-7510-434E-AAE3-D04167ABA3BB}" destId="{5F684757-582C-4583-AFE0-996875EB0AC4}" srcOrd="13" destOrd="0" presId="urn:microsoft.com/office/officeart/2005/8/layout/cycle6"/>
    <dgm:cxn modelId="{60DD51CA-15D1-406F-B30A-9277AC63C843}" type="presParOf" srcId="{965120F9-7510-434E-AAE3-D04167ABA3BB}" destId="{36CE7F71-26D8-44B3-B9B7-D07E00DC3575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06DFF-135B-430C-B342-57DE04D779AD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5" csCatId="colorful" phldr="1"/>
      <dgm:spPr/>
    </dgm:pt>
    <dgm:pt modelId="{0C5EE095-98CF-4FEF-95E3-FA0FCDF92D25}">
      <dgm:prSet phldrT="[Text]"/>
      <dgm:spPr/>
      <dgm:t>
        <a:bodyPr/>
        <a:lstStyle/>
        <a:p>
          <a:r>
            <a:rPr lang="id-ID" b="1" dirty="0" smtClean="0">
              <a:effectLst/>
              <a:latin typeface="Calibri" pitchFamily="34" charset="0"/>
              <a:cs typeface="Calibri" pitchFamily="34" charset="0"/>
            </a:rPr>
            <a:t>Supervised Learning</a:t>
          </a:r>
          <a:endParaRPr lang="en-US" b="1" dirty="0">
            <a:effectLst/>
            <a:latin typeface="Calibri" pitchFamily="34" charset="0"/>
            <a:cs typeface="Calibri" pitchFamily="34" charset="0"/>
          </a:endParaRPr>
        </a:p>
      </dgm:t>
    </dgm:pt>
    <dgm:pt modelId="{DAB92063-B348-411E-ACAA-D0371F98C20B}" type="par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1BEDAA46-A4AE-49B9-AEA0-059682475731}" type="sib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674DAE5A-FC08-4EFF-8AF9-6260C65B76E4}">
      <dgm:prSet phldrT="[Text]"/>
      <dgm:spPr/>
      <dgm:t>
        <a:bodyPr/>
        <a:lstStyle/>
        <a:p>
          <a:r>
            <a:rPr lang="id-ID" b="1" dirty="0" smtClean="0">
              <a:effectLst/>
              <a:latin typeface="Calibri" pitchFamily="34" charset="0"/>
              <a:cs typeface="Calibri" pitchFamily="34" charset="0"/>
            </a:rPr>
            <a:t>Association Learning</a:t>
          </a:r>
          <a:endParaRPr lang="en-US" b="1" dirty="0">
            <a:effectLst/>
            <a:latin typeface="Calibri" pitchFamily="34" charset="0"/>
            <a:cs typeface="Calibri" pitchFamily="34" charset="0"/>
          </a:endParaRPr>
        </a:p>
      </dgm:t>
    </dgm:pt>
    <dgm:pt modelId="{F40B4B9F-1789-4112-B38C-B1FB21DC9327}" type="par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DD070688-773B-44EE-90A7-FBD7BA3E9258}" type="sib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CC3BE621-7A80-4313-942A-D6883EBF3304}">
      <dgm:prSet phldrT="[Text]"/>
      <dgm:spPr/>
      <dgm:t>
        <a:bodyPr/>
        <a:lstStyle/>
        <a:p>
          <a:r>
            <a:rPr lang="id-ID" b="1" dirty="0" smtClean="0">
              <a:effectLst/>
              <a:latin typeface="Calibri" pitchFamily="34" charset="0"/>
              <a:cs typeface="Calibri" pitchFamily="34" charset="0"/>
            </a:rPr>
            <a:t>Unsupervised Learning</a:t>
          </a:r>
          <a:endParaRPr lang="en-US" b="1" dirty="0">
            <a:effectLst/>
            <a:latin typeface="Calibri" pitchFamily="34" charset="0"/>
            <a:cs typeface="Calibri" pitchFamily="34" charset="0"/>
          </a:endParaRPr>
        </a:p>
      </dgm:t>
    </dgm:pt>
    <dgm:pt modelId="{094DFD82-01F6-46EC-9C8B-ED49810ADDB7}" type="par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B47E4D6C-C1AB-4079-8FA2-9C3351C9B892}" type="sib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A1DE7FCF-4BFC-4B3A-96B5-AF1D50A249E1}" type="pres">
      <dgm:prSet presAssocID="{13606DFF-135B-430C-B342-57DE04D779AD}" presName="Name0" presStyleCnt="0">
        <dgm:presLayoutVars>
          <dgm:chMax val="7"/>
          <dgm:dir/>
          <dgm:resizeHandles val="exact"/>
        </dgm:presLayoutVars>
      </dgm:prSet>
      <dgm:spPr/>
    </dgm:pt>
    <dgm:pt modelId="{DF9716B4-14E0-408D-9B96-E22EA987BCE8}" type="pres">
      <dgm:prSet presAssocID="{13606DFF-135B-430C-B342-57DE04D779A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4FE7D-F382-4C95-8175-48C2A1377007}" type="pres">
      <dgm:prSet presAssocID="{13606DFF-135B-430C-B342-57DE04D779A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E383B-4397-4061-A543-121C92853380}" type="pres">
      <dgm:prSet presAssocID="{13606DFF-135B-430C-B342-57DE04D779A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3D95F-F137-4FA8-A95F-5918267201DC}" type="presOf" srcId="{0C5EE095-98CF-4FEF-95E3-FA0FCDF92D25}" destId="{DF9716B4-14E0-408D-9B96-E22EA987BCE8}" srcOrd="0" destOrd="0" presId="urn:microsoft.com/office/officeart/2005/8/layout/rings+Icon"/>
    <dgm:cxn modelId="{E447F35C-8B8B-4FBE-A3A4-39D82FA94B6D}" type="presOf" srcId="{674DAE5A-FC08-4EFF-8AF9-6260C65B76E4}" destId="{A664FE7D-F382-4C95-8175-48C2A1377007}" srcOrd="0" destOrd="0" presId="urn:microsoft.com/office/officeart/2005/8/layout/rings+Icon"/>
    <dgm:cxn modelId="{AD39A409-7846-4F9A-8A7A-6AC60DD52DF7}" type="presOf" srcId="{13606DFF-135B-430C-B342-57DE04D779AD}" destId="{A1DE7FCF-4BFC-4B3A-96B5-AF1D50A249E1}" srcOrd="0" destOrd="0" presId="urn:microsoft.com/office/officeart/2005/8/layout/rings+Icon"/>
    <dgm:cxn modelId="{3E52EBDE-1F5C-45DC-A8A6-8CA5F523D5ED}" srcId="{13606DFF-135B-430C-B342-57DE04D779AD}" destId="{674DAE5A-FC08-4EFF-8AF9-6260C65B76E4}" srcOrd="1" destOrd="0" parTransId="{F40B4B9F-1789-4112-B38C-B1FB21DC9327}" sibTransId="{DD070688-773B-44EE-90A7-FBD7BA3E9258}"/>
    <dgm:cxn modelId="{8E95932F-2FC9-4BF2-A744-475E7B8E5944}" type="presOf" srcId="{CC3BE621-7A80-4313-942A-D6883EBF3304}" destId="{F0BE383B-4397-4061-A543-121C92853380}" srcOrd="0" destOrd="0" presId="urn:microsoft.com/office/officeart/2005/8/layout/rings+Icon"/>
    <dgm:cxn modelId="{49742006-99A7-4955-A058-D06FC0A46017}" srcId="{13606DFF-135B-430C-B342-57DE04D779AD}" destId="{0C5EE095-98CF-4FEF-95E3-FA0FCDF92D25}" srcOrd="0" destOrd="0" parTransId="{DAB92063-B348-411E-ACAA-D0371F98C20B}" sibTransId="{1BEDAA46-A4AE-49B9-AEA0-059682475731}"/>
    <dgm:cxn modelId="{D451A73B-BD19-4636-97E0-D34DD9D5428B}" srcId="{13606DFF-135B-430C-B342-57DE04D779AD}" destId="{CC3BE621-7A80-4313-942A-D6883EBF3304}" srcOrd="2" destOrd="0" parTransId="{094DFD82-01F6-46EC-9C8B-ED49810ADDB7}" sibTransId="{B47E4D6C-C1AB-4079-8FA2-9C3351C9B892}"/>
    <dgm:cxn modelId="{8655E2D3-5FAC-49DA-9067-47D270DB3D19}" type="presParOf" srcId="{A1DE7FCF-4BFC-4B3A-96B5-AF1D50A249E1}" destId="{DF9716B4-14E0-408D-9B96-E22EA987BCE8}" srcOrd="0" destOrd="0" presId="urn:microsoft.com/office/officeart/2005/8/layout/rings+Icon"/>
    <dgm:cxn modelId="{A13A833C-1116-446E-B530-B9C37329CD6B}" type="presParOf" srcId="{A1DE7FCF-4BFC-4B3A-96B5-AF1D50A249E1}" destId="{A664FE7D-F382-4C95-8175-48C2A1377007}" srcOrd="1" destOrd="0" presId="urn:microsoft.com/office/officeart/2005/8/layout/rings+Icon"/>
    <dgm:cxn modelId="{80A2DB35-B6CA-4B64-8120-7D942E3E87CC}" type="presParOf" srcId="{A1DE7FCF-4BFC-4B3A-96B5-AF1D50A249E1}" destId="{F0BE383B-4397-4061-A543-121C92853380}" srcOrd="2" destOrd="0" presId="urn:microsoft.com/office/officeart/2005/8/layout/rings+Icon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#1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8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8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 (Algoritma Data Mining)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8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2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2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2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2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81EEACB-1299-461F-A6A0-11A33BC54308}" type="presOf" srcId="{E5BB5C2A-1AC5-4AE9-BA4D-5FDCEA88FC79}" destId="{ABFE0E57-F395-4DE5-94E1-5C956F356B88}" srcOrd="0" destOrd="0" presId="urn:microsoft.com/office/officeart/2005/8/layout/hProcess10#1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82ABD8F8-3E3A-404B-B451-B22042BABCE3}" type="presOf" srcId="{6140B04B-B64C-4385-A943-620D62003DBA}" destId="{32A28748-492C-4001-B321-97D410D8AEA7}" srcOrd="1" destOrd="0" presId="urn:microsoft.com/office/officeart/2005/8/layout/hProcess10#1"/>
    <dgm:cxn modelId="{FFA248EE-28C4-4F66-AB77-B55F04C0778F}" type="presOf" srcId="{6140B04B-B64C-4385-A943-620D62003DBA}" destId="{7D88BC18-F59C-422E-B048-3ABD1D0E1F14}" srcOrd="0" destOrd="0" presId="urn:microsoft.com/office/officeart/2005/8/layout/hProcess10#1"/>
    <dgm:cxn modelId="{318A721C-543D-42CF-91EC-D033A334846B}" type="presOf" srcId="{DEBA2456-0114-419B-8831-1598B85B7E6C}" destId="{3DC81AB5-6223-4D26-B903-7D6E2F663A3B}" srcOrd="0" destOrd="0" presId="urn:microsoft.com/office/officeart/2005/8/layout/hProcess10#1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BCC0BC09-F39E-47D7-881D-DCE30EBB0843}" type="presOf" srcId="{251A6CF7-F073-48F8-9907-2F09B280EB84}" destId="{C1EE5767-966F-40CA-82D8-9FD446AD3513}" srcOrd="0" destOrd="0" presId="urn:microsoft.com/office/officeart/2005/8/layout/hProcess10#1"/>
    <dgm:cxn modelId="{E859A268-0470-468E-B088-7AF15AEAA131}" type="presOf" srcId="{D82D1D83-284C-44DD-9EFD-ECE38BA4CE5A}" destId="{CC8A2AE1-A7D0-4B30-90F8-E9C2A3DD82FF}" srcOrd="0" destOrd="0" presId="urn:microsoft.com/office/officeart/2005/8/layout/hProcess10#1"/>
    <dgm:cxn modelId="{725265CB-4A58-4B03-82BB-BA8D2041C9AC}" type="presOf" srcId="{F4FF6E25-E4BF-4A3A-A478-8ED374956B92}" destId="{9834F6CD-5280-484F-B60E-1E213A8C49AF}" srcOrd="0" destOrd="0" presId="urn:microsoft.com/office/officeart/2005/8/layout/hProcess10#1"/>
    <dgm:cxn modelId="{BCCBB1E0-9A92-468A-9BEA-274C4749F362}" type="presOf" srcId="{251A6CF7-F073-48F8-9907-2F09B280EB84}" destId="{E022EF6B-CFF5-4F11-8D9E-BF3B2E0B4C6C}" srcOrd="1" destOrd="0" presId="urn:microsoft.com/office/officeart/2005/8/layout/hProcess10#1"/>
    <dgm:cxn modelId="{9C45E1CD-2C61-4E26-920C-C20C943BA317}" type="presParOf" srcId="{CC8A2AE1-A7D0-4B30-90F8-E9C2A3DD82FF}" destId="{3FF2D7AC-1439-4634-8741-DF82FA267305}" srcOrd="0" destOrd="0" presId="urn:microsoft.com/office/officeart/2005/8/layout/hProcess10#1"/>
    <dgm:cxn modelId="{A9421C33-6635-4CDA-9737-D62875A4151C}" type="presParOf" srcId="{3FF2D7AC-1439-4634-8741-DF82FA267305}" destId="{557DC1F0-74B2-480B-9AA7-C94AF2937C30}" srcOrd="0" destOrd="0" presId="urn:microsoft.com/office/officeart/2005/8/layout/hProcess10#1"/>
    <dgm:cxn modelId="{A25C1514-8E86-4D83-9876-9B462A290D07}" type="presParOf" srcId="{3FF2D7AC-1439-4634-8741-DF82FA267305}" destId="{9834F6CD-5280-484F-B60E-1E213A8C49AF}" srcOrd="1" destOrd="0" presId="urn:microsoft.com/office/officeart/2005/8/layout/hProcess10#1"/>
    <dgm:cxn modelId="{21E66C6E-163D-4055-9D6B-74ACF1C16A5C}" type="presParOf" srcId="{CC8A2AE1-A7D0-4B30-90F8-E9C2A3DD82FF}" destId="{C1EE5767-966F-40CA-82D8-9FD446AD3513}" srcOrd="1" destOrd="0" presId="urn:microsoft.com/office/officeart/2005/8/layout/hProcess10#1"/>
    <dgm:cxn modelId="{70D267D3-CB75-4197-ACD7-1A861F69E441}" type="presParOf" srcId="{C1EE5767-966F-40CA-82D8-9FD446AD3513}" destId="{E022EF6B-CFF5-4F11-8D9E-BF3B2E0B4C6C}" srcOrd="0" destOrd="0" presId="urn:microsoft.com/office/officeart/2005/8/layout/hProcess10#1"/>
    <dgm:cxn modelId="{C4490C1A-379F-4B8F-84D0-39EFC6C98052}" type="presParOf" srcId="{CC8A2AE1-A7D0-4B30-90F8-E9C2A3DD82FF}" destId="{865F35DD-F702-4973-917E-886CA09B0D49}" srcOrd="2" destOrd="0" presId="urn:microsoft.com/office/officeart/2005/8/layout/hProcess10#1"/>
    <dgm:cxn modelId="{4BD76C65-4CBE-4FB4-89F0-EA62C7F8265B}" type="presParOf" srcId="{865F35DD-F702-4973-917E-886CA09B0D49}" destId="{5E5A3162-D62F-41D7-8F91-6DFCB1A86A9C}" srcOrd="0" destOrd="0" presId="urn:microsoft.com/office/officeart/2005/8/layout/hProcess10#1"/>
    <dgm:cxn modelId="{5485D119-1F6E-4A46-8ED6-0509F70B3163}" type="presParOf" srcId="{865F35DD-F702-4973-917E-886CA09B0D49}" destId="{ABFE0E57-F395-4DE5-94E1-5C956F356B88}" srcOrd="1" destOrd="0" presId="urn:microsoft.com/office/officeart/2005/8/layout/hProcess10#1"/>
    <dgm:cxn modelId="{3C631257-9E9D-45A6-AEEE-B47131C95E6D}" type="presParOf" srcId="{CC8A2AE1-A7D0-4B30-90F8-E9C2A3DD82FF}" destId="{7D88BC18-F59C-422E-B048-3ABD1D0E1F14}" srcOrd="3" destOrd="0" presId="urn:microsoft.com/office/officeart/2005/8/layout/hProcess10#1"/>
    <dgm:cxn modelId="{438B67F4-EE50-487F-B7A9-4F5AB3B3BD47}" type="presParOf" srcId="{7D88BC18-F59C-422E-B048-3ABD1D0E1F14}" destId="{32A28748-492C-4001-B321-97D410D8AEA7}" srcOrd="0" destOrd="0" presId="urn:microsoft.com/office/officeart/2005/8/layout/hProcess10#1"/>
    <dgm:cxn modelId="{FE9C8824-CDCF-4D02-B954-854FF6552563}" type="presParOf" srcId="{CC8A2AE1-A7D0-4B30-90F8-E9C2A3DD82FF}" destId="{3D4C0E6D-05D0-49B3-9250-CD6B4E5189F6}" srcOrd="4" destOrd="0" presId="urn:microsoft.com/office/officeart/2005/8/layout/hProcess10#1"/>
    <dgm:cxn modelId="{6E146265-9C3A-4392-8EA2-3B21D134D219}" type="presParOf" srcId="{3D4C0E6D-05D0-49B3-9250-CD6B4E5189F6}" destId="{4D90948A-8E04-4233-ADF7-1E90F212F452}" srcOrd="0" destOrd="0" presId="urn:microsoft.com/office/officeart/2005/8/layout/hProcess10#1"/>
    <dgm:cxn modelId="{2482EBBD-CE98-438C-B7F4-130814C32DED}" type="presParOf" srcId="{3D4C0E6D-05D0-49B3-9250-CD6B4E5189F6}" destId="{3DC81AB5-6223-4D26-B903-7D6E2F663A3B}" srcOrd="1" destOrd="0" presId="urn:microsoft.com/office/officeart/2005/8/layout/hProcess10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#2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(Algoritma Data Mining)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(Akurasi, AUC, RMSE, </a:t>
          </a:r>
          <a:r>
            <a:rPr lang="id-ID" sz="1800" b="0" dirty="0" err="1" smtClean="0">
              <a:effectLst/>
              <a:latin typeface="Calibri" pitchFamily="34" charset="0"/>
              <a:cs typeface="Calibri" pitchFamily="34" charset="0"/>
            </a:rPr>
            <a:t>etc</a:t>
          </a: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id-ID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116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F6B6DF4-AA5F-4B7D-B4E8-F9A168F25B89}" type="presOf" srcId="{F4FF6E25-E4BF-4A3A-A478-8ED374956B92}" destId="{9834F6CD-5280-484F-B60E-1E213A8C49AF}" srcOrd="0" destOrd="0" presId="urn:microsoft.com/office/officeart/2005/8/layout/hProcess10#2"/>
    <dgm:cxn modelId="{B74C4BD0-974E-42C8-ADB3-F9EC76C728A9}" type="presOf" srcId="{251A6CF7-F073-48F8-9907-2F09B280EB84}" destId="{C1EE5767-966F-40CA-82D8-9FD446AD3513}" srcOrd="0" destOrd="0" presId="urn:microsoft.com/office/officeart/2005/8/layout/hProcess10#2"/>
    <dgm:cxn modelId="{ED129AAC-6634-4C70-A50E-F4C2CCBD990F}" type="presOf" srcId="{D82D1D83-284C-44DD-9EFD-ECE38BA4CE5A}" destId="{CC8A2AE1-A7D0-4B30-90F8-E9C2A3DD82FF}" srcOrd="0" destOrd="0" presId="urn:microsoft.com/office/officeart/2005/8/layout/hProcess10#2"/>
    <dgm:cxn modelId="{26EDFC4B-4E0E-4D62-A362-A3BE097A75D5}" type="presOf" srcId="{DEBA2456-0114-419B-8831-1598B85B7E6C}" destId="{3DC81AB5-6223-4D26-B903-7D6E2F663A3B}" srcOrd="0" destOrd="0" presId="urn:microsoft.com/office/officeart/2005/8/layout/hProcess10#2"/>
    <dgm:cxn modelId="{B2B0F8D1-4006-4821-A97C-01A5FEC67EC4}" type="presOf" srcId="{6140B04B-B64C-4385-A943-620D62003DBA}" destId="{7D88BC18-F59C-422E-B048-3ABD1D0E1F14}" srcOrd="0" destOrd="0" presId="urn:microsoft.com/office/officeart/2005/8/layout/hProcess10#2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52E348AD-D113-40CD-BF3E-07224D0FE31E}" type="presOf" srcId="{E5BB5C2A-1AC5-4AE9-BA4D-5FDCEA88FC79}" destId="{ABFE0E57-F395-4DE5-94E1-5C956F356B88}" srcOrd="0" destOrd="0" presId="urn:microsoft.com/office/officeart/2005/8/layout/hProcess10#2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FED4B8B6-A9A5-4F6D-9342-79681631BA58}" type="presOf" srcId="{9ED6EE63-48B4-4AF5-B486-ADEDDE75D3DE}" destId="{11C94143-7744-42B6-89AB-9B0B25A2812F}" srcOrd="1" destOrd="0" presId="urn:microsoft.com/office/officeart/2005/8/layout/hProcess10#2"/>
    <dgm:cxn modelId="{17B231E2-D3C6-48BD-B13B-AB422CA6F72B}" type="presOf" srcId="{8FFC3E55-B4E6-457A-9E45-5303238A0D67}" destId="{18892D23-1B4B-4CEF-8215-B0C526D6D4EB}" srcOrd="0" destOrd="0" presId="urn:microsoft.com/office/officeart/2005/8/layout/hProcess10#2"/>
    <dgm:cxn modelId="{DAB8FFBB-A5D9-4276-84DA-93F876698D52}" type="presOf" srcId="{251A6CF7-F073-48F8-9907-2F09B280EB84}" destId="{E022EF6B-CFF5-4F11-8D9E-BF3B2E0B4C6C}" srcOrd="1" destOrd="0" presId="urn:microsoft.com/office/officeart/2005/8/layout/hProcess10#2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11FC00E7-9745-4572-B492-C7432CC55500}" type="presOf" srcId="{9ED6EE63-48B4-4AF5-B486-ADEDDE75D3DE}" destId="{8A2D1533-6974-43EC-A5AA-F3C947BB5F87}" srcOrd="0" destOrd="0" presId="urn:microsoft.com/office/officeart/2005/8/layout/hProcess10#2"/>
    <dgm:cxn modelId="{9C179A62-9C0D-4324-904F-0AA4173FCC92}" type="presOf" srcId="{6140B04B-B64C-4385-A943-620D62003DBA}" destId="{32A28748-492C-4001-B321-97D410D8AEA7}" srcOrd="1" destOrd="0" presId="urn:microsoft.com/office/officeart/2005/8/layout/hProcess10#2"/>
    <dgm:cxn modelId="{9FD6E40A-F5FC-4649-9B86-9A68AEA527D7}" type="presParOf" srcId="{CC8A2AE1-A7D0-4B30-90F8-E9C2A3DD82FF}" destId="{3FF2D7AC-1439-4634-8741-DF82FA267305}" srcOrd="0" destOrd="0" presId="urn:microsoft.com/office/officeart/2005/8/layout/hProcess10#2"/>
    <dgm:cxn modelId="{6DA7C861-FF77-418D-A3EB-CCB4C9177E06}" type="presParOf" srcId="{3FF2D7AC-1439-4634-8741-DF82FA267305}" destId="{557DC1F0-74B2-480B-9AA7-C94AF2937C30}" srcOrd="0" destOrd="0" presId="urn:microsoft.com/office/officeart/2005/8/layout/hProcess10#2"/>
    <dgm:cxn modelId="{14639AF0-7FF5-4B6F-BDD1-0B2BEC6CFC94}" type="presParOf" srcId="{3FF2D7AC-1439-4634-8741-DF82FA267305}" destId="{9834F6CD-5280-484F-B60E-1E213A8C49AF}" srcOrd="1" destOrd="0" presId="urn:microsoft.com/office/officeart/2005/8/layout/hProcess10#2"/>
    <dgm:cxn modelId="{F3945F23-B472-4B93-9AB0-14255D9C22AD}" type="presParOf" srcId="{CC8A2AE1-A7D0-4B30-90F8-E9C2A3DD82FF}" destId="{C1EE5767-966F-40CA-82D8-9FD446AD3513}" srcOrd="1" destOrd="0" presId="urn:microsoft.com/office/officeart/2005/8/layout/hProcess10#2"/>
    <dgm:cxn modelId="{EC707D42-52FE-4939-B006-1BEB9590D1E0}" type="presParOf" srcId="{C1EE5767-966F-40CA-82D8-9FD446AD3513}" destId="{E022EF6B-CFF5-4F11-8D9E-BF3B2E0B4C6C}" srcOrd="0" destOrd="0" presId="urn:microsoft.com/office/officeart/2005/8/layout/hProcess10#2"/>
    <dgm:cxn modelId="{7376788D-A596-4663-BACB-0C9C8292AF36}" type="presParOf" srcId="{CC8A2AE1-A7D0-4B30-90F8-E9C2A3DD82FF}" destId="{865F35DD-F702-4973-917E-886CA09B0D49}" srcOrd="2" destOrd="0" presId="urn:microsoft.com/office/officeart/2005/8/layout/hProcess10#2"/>
    <dgm:cxn modelId="{67871FA4-AF5D-472A-83AF-78649AA1ED48}" type="presParOf" srcId="{865F35DD-F702-4973-917E-886CA09B0D49}" destId="{5E5A3162-D62F-41D7-8F91-6DFCB1A86A9C}" srcOrd="0" destOrd="0" presId="urn:microsoft.com/office/officeart/2005/8/layout/hProcess10#2"/>
    <dgm:cxn modelId="{D70F7DE7-29F6-411D-9971-E3190DC8EF2A}" type="presParOf" srcId="{865F35DD-F702-4973-917E-886CA09B0D49}" destId="{ABFE0E57-F395-4DE5-94E1-5C956F356B88}" srcOrd="1" destOrd="0" presId="urn:microsoft.com/office/officeart/2005/8/layout/hProcess10#2"/>
    <dgm:cxn modelId="{EF1D1B54-5468-46CF-92E3-9D0CCD5F7FB9}" type="presParOf" srcId="{CC8A2AE1-A7D0-4B30-90F8-E9C2A3DD82FF}" destId="{7D88BC18-F59C-422E-B048-3ABD1D0E1F14}" srcOrd="3" destOrd="0" presId="urn:microsoft.com/office/officeart/2005/8/layout/hProcess10#2"/>
    <dgm:cxn modelId="{C9A0B6CC-6468-4057-A78F-B62BC70C5851}" type="presParOf" srcId="{7D88BC18-F59C-422E-B048-3ABD1D0E1F14}" destId="{32A28748-492C-4001-B321-97D410D8AEA7}" srcOrd="0" destOrd="0" presId="urn:microsoft.com/office/officeart/2005/8/layout/hProcess10#2"/>
    <dgm:cxn modelId="{1EAB595A-E74F-4283-A68A-0235BBE5B68C}" type="presParOf" srcId="{CC8A2AE1-A7D0-4B30-90F8-E9C2A3DD82FF}" destId="{3D4C0E6D-05D0-49B3-9250-CD6B4E5189F6}" srcOrd="4" destOrd="0" presId="urn:microsoft.com/office/officeart/2005/8/layout/hProcess10#2"/>
    <dgm:cxn modelId="{F7481A5D-3EFF-4D08-BC0E-6CB6C593E886}" type="presParOf" srcId="{3D4C0E6D-05D0-49B3-9250-CD6B4E5189F6}" destId="{4D90948A-8E04-4233-ADF7-1E90F212F452}" srcOrd="0" destOrd="0" presId="urn:microsoft.com/office/officeart/2005/8/layout/hProcess10#2"/>
    <dgm:cxn modelId="{26DCD2F2-BC17-4D8F-BA84-63EB23D98CAC}" type="presParOf" srcId="{3D4C0E6D-05D0-49B3-9250-CD6B4E5189F6}" destId="{3DC81AB5-6223-4D26-B903-7D6E2F663A3B}" srcOrd="1" destOrd="0" presId="urn:microsoft.com/office/officeart/2005/8/layout/hProcess10#2"/>
    <dgm:cxn modelId="{30EBDD2F-1403-4DD7-B4B9-B37614091665}" type="presParOf" srcId="{CC8A2AE1-A7D0-4B30-90F8-E9C2A3DD82FF}" destId="{8A2D1533-6974-43EC-A5AA-F3C947BB5F87}" srcOrd="5" destOrd="0" presId="urn:microsoft.com/office/officeart/2005/8/layout/hProcess10#2"/>
    <dgm:cxn modelId="{2D92E980-95F1-44BD-A10E-C3807862FCF1}" type="presParOf" srcId="{8A2D1533-6974-43EC-A5AA-F3C947BB5F87}" destId="{11C94143-7744-42B6-89AB-9B0B25A2812F}" srcOrd="0" destOrd="0" presId="urn:microsoft.com/office/officeart/2005/8/layout/hProcess10#2"/>
    <dgm:cxn modelId="{73B26184-97C9-43C2-AF52-85CC0458ACEB}" type="presParOf" srcId="{CC8A2AE1-A7D0-4B30-90F8-E9C2A3DD82FF}" destId="{CFD980F8-4A5B-4C9B-B5ED-6E43AEA1FF86}" srcOrd="6" destOrd="0" presId="urn:microsoft.com/office/officeart/2005/8/layout/hProcess10#2"/>
    <dgm:cxn modelId="{CD16E4A1-7489-493A-8356-16D2334DB6E0}" type="presParOf" srcId="{CFD980F8-4A5B-4C9B-B5ED-6E43AEA1FF86}" destId="{004CFFD5-5EA5-424D-81D9-5A63A5306412}" srcOrd="0" destOrd="0" presId="urn:microsoft.com/office/officeart/2005/8/layout/hProcess10#2"/>
    <dgm:cxn modelId="{D1061211-B620-441D-BCEE-7096BCF19C08}" type="presParOf" srcId="{CFD980F8-4A5B-4C9B-B5ED-6E43AEA1FF86}" destId="{18892D23-1B4B-4CEF-8215-B0C526D6D4EB}" srcOrd="1" destOrd="0" presId="urn:microsoft.com/office/officeart/2005/8/layout/hProcess10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43DA-EAAB-48D3-A656-C98ACE98DD4E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8904-9E05-414A-905B-14D9F71F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ＭＳ Ｐゴシック" pitchFamily="34" charset="-128"/>
              </a:rPr>
              <a:t>Data - </a:t>
            </a:r>
            <a:r>
              <a:rPr lang="en-US" altLang="ja-JP" sz="3600" dirty="0" err="1" smtClean="0">
                <a:solidFill>
                  <a:schemeClr val="bg1"/>
                </a:solidFill>
                <a:ea typeface="ＭＳ Ｐゴシック" pitchFamily="34" charset="-128"/>
              </a:rPr>
              <a:t>Informasi</a:t>
            </a:r>
            <a:r>
              <a:rPr lang="en-US" altLang="ja-JP" sz="36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id-ID" altLang="ja-JP" sz="3600" dirty="0" smtClean="0">
                <a:solidFill>
                  <a:schemeClr val="bg1"/>
                </a:solidFill>
                <a:ea typeface="ＭＳ Ｐゴシック" pitchFamily="34" charset="-128"/>
              </a:rPr>
              <a:t>-</a:t>
            </a:r>
            <a:r>
              <a:rPr lang="en-US" altLang="ja-JP" sz="36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solidFill>
                  <a:schemeClr val="bg1"/>
                </a:solidFill>
                <a:ea typeface="ＭＳ Ｐゴシック" pitchFamily="34" charset="-128"/>
              </a:rPr>
              <a:t>Pengetahuan</a:t>
            </a:r>
            <a:r>
              <a:rPr lang="id-ID" altLang="ja-JP" sz="3600" dirty="0" smtClean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 - </a:t>
            </a:r>
            <a:r>
              <a:rPr lang="en-US" altLang="ja-JP" sz="3600" dirty="0" err="1" smtClean="0">
                <a:solidFill>
                  <a:schemeClr val="bg1"/>
                </a:solidFill>
                <a:ea typeface="ＭＳ Ｐゴシック" pitchFamily="34" charset="-128"/>
              </a:rPr>
              <a:t>Kebijakan</a:t>
            </a:r>
            <a:r>
              <a:rPr lang="id-ID" altLang="ja-JP" sz="36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ja-JP" sz="3400" dirty="0" err="1">
                <a:solidFill>
                  <a:srgbClr val="C00000"/>
                </a:solidFill>
                <a:ea typeface="ＭＳ Ｐゴシック" pitchFamily="34" charset="-128"/>
              </a:rPr>
              <a:t>Kebijakan</a:t>
            </a:r>
            <a:r>
              <a:rPr lang="en-US" altLang="ja-JP" sz="3400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3400" dirty="0" err="1">
                <a:solidFill>
                  <a:srgbClr val="C00000"/>
                </a:solidFill>
                <a:ea typeface="ＭＳ Ｐゴシック" pitchFamily="34" charset="-128"/>
              </a:rPr>
              <a:t>penataan</a:t>
            </a:r>
            <a:r>
              <a:rPr lang="en-US" altLang="ja-JP" sz="3400" dirty="0">
                <a:solidFill>
                  <a:srgbClr val="C00000"/>
                </a:solidFill>
                <a:ea typeface="ＭＳ Ｐゴシック" pitchFamily="34" charset="-128"/>
              </a:rPr>
              <a:t> jam </a:t>
            </a:r>
            <a:r>
              <a:rPr lang="en-US" altLang="ja-JP" sz="3400" dirty="0" err="1">
                <a:solidFill>
                  <a:srgbClr val="C00000"/>
                </a:solidFill>
                <a:ea typeface="ＭＳ Ｐゴシック" pitchFamily="34" charset="-128"/>
              </a:rPr>
              <a:t>kerja</a:t>
            </a:r>
            <a:r>
              <a:rPr lang="en-US" altLang="ja-JP" sz="3400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3400" dirty="0" err="1">
                <a:ea typeface="ＭＳ Ｐゴシック" pitchFamily="34" charset="-128"/>
              </a:rPr>
              <a:t>karyawan</a:t>
            </a:r>
            <a:r>
              <a:rPr lang="en-US" altLang="ja-JP" sz="3400" dirty="0">
                <a:ea typeface="ＭＳ Ｐゴシック" pitchFamily="34" charset="-128"/>
              </a:rPr>
              <a:t> </a:t>
            </a:r>
            <a:r>
              <a:rPr lang="en-US" altLang="ja-JP" sz="3400" dirty="0" err="1">
                <a:ea typeface="ＭＳ Ｐゴシック" pitchFamily="34" charset="-128"/>
              </a:rPr>
              <a:t>khusus</a:t>
            </a:r>
            <a:r>
              <a:rPr lang="en-US" altLang="ja-JP" sz="3400" dirty="0">
                <a:ea typeface="ＭＳ Ｐゴシック" pitchFamily="34" charset="-128"/>
              </a:rPr>
              <a:t> </a:t>
            </a:r>
            <a:r>
              <a:rPr lang="en-US" altLang="ja-JP" sz="3400" dirty="0" err="1">
                <a:ea typeface="ＭＳ Ｐゴシック" pitchFamily="34" charset="-128"/>
              </a:rPr>
              <a:t>untuk</a:t>
            </a:r>
            <a:r>
              <a:rPr lang="en-US" altLang="ja-JP" sz="3400" dirty="0">
                <a:ea typeface="ＭＳ Ｐゴシック" pitchFamily="34" charset="-128"/>
              </a:rPr>
              <a:t> </a:t>
            </a:r>
            <a:r>
              <a:rPr lang="en-US" altLang="ja-JP" sz="3400" dirty="0" err="1">
                <a:ea typeface="ＭＳ Ｐゴシック" pitchFamily="34" charset="-128"/>
              </a:rPr>
              <a:t>hari</a:t>
            </a:r>
            <a:r>
              <a:rPr lang="en-US" altLang="ja-JP" sz="3400" dirty="0">
                <a:ea typeface="ＭＳ Ｐゴシック" pitchFamily="34" charset="-128"/>
              </a:rPr>
              <a:t> </a:t>
            </a:r>
            <a:r>
              <a:rPr lang="en-US" altLang="ja-JP" sz="3400" dirty="0" err="1">
                <a:ea typeface="ＭＳ Ｐゴシック" pitchFamily="34" charset="-128"/>
              </a:rPr>
              <a:t>senin</a:t>
            </a:r>
            <a:r>
              <a:rPr lang="en-US" altLang="ja-JP" sz="3400" dirty="0">
                <a:ea typeface="ＭＳ Ｐゴシック" pitchFamily="34" charset="-128"/>
              </a:rPr>
              <a:t> </a:t>
            </a:r>
            <a:r>
              <a:rPr lang="en-US" altLang="ja-JP" sz="3400" dirty="0" err="1">
                <a:ea typeface="ＭＳ Ｐゴシック" pitchFamily="34" charset="-128"/>
              </a:rPr>
              <a:t>dan</a:t>
            </a:r>
            <a:r>
              <a:rPr lang="en-US" altLang="ja-JP" sz="3400" dirty="0">
                <a:ea typeface="ＭＳ Ｐゴシック" pitchFamily="34" charset="-128"/>
              </a:rPr>
              <a:t> </a:t>
            </a:r>
            <a:r>
              <a:rPr lang="en-US" altLang="ja-JP" sz="3400" dirty="0" err="1">
                <a:ea typeface="ＭＳ Ｐゴシック" pitchFamily="34" charset="-128"/>
              </a:rPr>
              <a:t>jumat</a:t>
            </a:r>
            <a:endParaRPr lang="en-US" altLang="ja-JP" sz="34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ja-JP" sz="3400" dirty="0" err="1">
                <a:ea typeface="ＭＳ Ｐゴシック" pitchFamily="34" charset="-128"/>
              </a:rPr>
              <a:t>Peraturan</a:t>
            </a:r>
            <a:r>
              <a:rPr lang="en-US" altLang="ja-JP" sz="3400" dirty="0">
                <a:ea typeface="ＭＳ Ｐゴシック" pitchFamily="34" charset="-128"/>
              </a:rPr>
              <a:t> jam </a:t>
            </a:r>
            <a:r>
              <a:rPr lang="en-US" altLang="ja-JP" sz="3400" dirty="0" err="1">
                <a:ea typeface="ＭＳ Ｐゴシック" pitchFamily="34" charset="-128"/>
              </a:rPr>
              <a:t>kerja</a:t>
            </a:r>
            <a:r>
              <a:rPr lang="en-US" altLang="ja-JP" sz="3400" dirty="0">
                <a:ea typeface="ＭＳ Ｐゴシック" pitchFamily="34" charset="-128"/>
              </a:rPr>
              <a:t>:</a:t>
            </a:r>
          </a:p>
          <a:p>
            <a:pPr lvl="1">
              <a:defRPr/>
            </a:pPr>
            <a:r>
              <a:rPr lang="en-US" altLang="ja-JP" dirty="0" err="1">
                <a:ea typeface="ＭＳ Ｐゴシック" pitchFamily="34" charset="-128"/>
              </a:rPr>
              <a:t>Hari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Senin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dimulai</a:t>
            </a:r>
            <a:r>
              <a:rPr lang="en-US" altLang="ja-JP" dirty="0">
                <a:ea typeface="ＭＳ Ｐゴシック" pitchFamily="34" charset="-128"/>
              </a:rPr>
              <a:t> jam 10:00</a:t>
            </a:r>
          </a:p>
          <a:p>
            <a:pPr lvl="1">
              <a:defRPr/>
            </a:pPr>
            <a:r>
              <a:rPr lang="en-US" altLang="ja-JP" dirty="0" err="1">
                <a:ea typeface="ＭＳ Ｐゴシック" pitchFamily="34" charset="-128"/>
              </a:rPr>
              <a:t>Hari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Jumat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diakhiri</a:t>
            </a:r>
            <a:r>
              <a:rPr lang="en-US" altLang="ja-JP" dirty="0">
                <a:ea typeface="ＭＳ Ｐゴシック" pitchFamily="34" charset="-128"/>
              </a:rPr>
              <a:t> jam 14:00</a:t>
            </a:r>
          </a:p>
          <a:p>
            <a:pPr lvl="1">
              <a:defRPr/>
            </a:pPr>
            <a:r>
              <a:rPr lang="en-US" altLang="ja-JP" dirty="0" err="1">
                <a:ea typeface="ＭＳ Ｐゴシック" pitchFamily="34" charset="-128"/>
              </a:rPr>
              <a:t>Sisa</a:t>
            </a:r>
            <a:r>
              <a:rPr lang="en-US" altLang="ja-JP" dirty="0">
                <a:ea typeface="ＭＳ Ｐゴシック" pitchFamily="34" charset="-128"/>
              </a:rPr>
              <a:t> jam </a:t>
            </a:r>
            <a:r>
              <a:rPr lang="en-US" altLang="ja-JP" dirty="0" err="1">
                <a:ea typeface="ＭＳ Ｐゴシック" pitchFamily="34" charset="-128"/>
              </a:rPr>
              <a:t>kerja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dikompensasi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ke</a:t>
            </a:r>
            <a:r>
              <a:rPr lang="en-US" altLang="ja-JP" dirty="0">
                <a:ea typeface="ＭＳ Ｐゴシック" pitchFamily="34" charset="-128"/>
              </a:rPr>
              <a:t> </a:t>
            </a:r>
            <a:r>
              <a:rPr lang="en-US" altLang="ja-JP" dirty="0" err="1">
                <a:ea typeface="ＭＳ Ｐゴシック" pitchFamily="34" charset="-128"/>
              </a:rPr>
              <a:t>hari</a:t>
            </a:r>
            <a:r>
              <a:rPr lang="en-US" altLang="ja-JP" dirty="0">
                <a:ea typeface="ＭＳ Ｐゴシック" pitchFamily="34" charset="-128"/>
              </a:rPr>
              <a:t> lain</a:t>
            </a:r>
            <a:r>
              <a:rPr lang="id-ID" altLang="ja-JP" dirty="0">
                <a:ea typeface="ＭＳ Ｐゴシック" pitchFamily="34" charset="-128"/>
              </a:rPr>
              <a:t>:</a:t>
            </a:r>
          </a:p>
          <a:p>
            <a:pPr marL="1206500" lvl="2" indent="-457200">
              <a:buFont typeface="+mj-lt"/>
              <a:buAutoNum type="arabicPeriod"/>
              <a:defRPr/>
            </a:pPr>
            <a:r>
              <a:rPr lang="id-ID" altLang="ja-JP" dirty="0">
                <a:ea typeface="ＭＳ Ｐゴシック" pitchFamily="34" charset="-128"/>
              </a:rPr>
              <a:t>Senin pulang setelah maghrib, </a:t>
            </a:r>
            <a:r>
              <a:rPr lang="id-ID" altLang="ja-JP" dirty="0">
                <a:ea typeface="ＭＳ Ｐゴシック" pitchFamily="34" charset="-128"/>
                <a:sym typeface="Wingdings" pitchFamily="2" charset="2"/>
              </a:rPr>
              <a:t>toh jalanan jakarta macet total di sore hari (</a:t>
            </a:r>
            <a:r>
              <a:rPr lang="id-ID" altLang="ja-JP" dirty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bayar hutang 2 jam</a:t>
            </a:r>
            <a:r>
              <a:rPr lang="id-ID" altLang="ja-JP" dirty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marL="1206500" lvl="2" indent="-457200">
              <a:buFont typeface="+mj-lt"/>
              <a:buAutoNum type="arabicPeriod"/>
              <a:defRPr/>
            </a:pPr>
            <a:r>
              <a:rPr lang="id-ID" altLang="ja-JP" dirty="0">
                <a:ea typeface="ＭＳ Ｐゴシック" pitchFamily="34" charset="-128"/>
                <a:sym typeface="Wingdings" pitchFamily="2" charset="2"/>
              </a:rPr>
              <a:t>Rabu dan kamis bayar hutang setengah jam di pagi hari dan setengah jam di sore hari (</a:t>
            </a:r>
            <a:r>
              <a:rPr lang="id-ID" altLang="ja-JP" dirty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bayar hutang 2 jam</a:t>
            </a:r>
            <a:r>
              <a:rPr lang="id-ID" altLang="ja-JP" dirty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lvl="2">
              <a:defRPr/>
            </a:pPr>
            <a:endParaRPr lang="en-US" altLang="ja-JP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Cognitive-Performance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Jelaskan dengan kalimat sendiri apa yang dimaksud dengan </a:t>
            </a:r>
            <a:r>
              <a:rPr lang="id-ID" dirty="0" smtClean="0">
                <a:solidFill>
                  <a:srgbClr val="C00000"/>
                </a:solidFill>
              </a:rPr>
              <a:t>data mining</a:t>
            </a:r>
            <a:r>
              <a:rPr lang="id-ID" dirty="0" smtClean="0"/>
              <a:t>?</a:t>
            </a:r>
            <a:endParaRPr lang="en-US" dirty="0" smtClean="0"/>
          </a:p>
          <a:p>
            <a:r>
              <a:rPr lang="id-ID" dirty="0" smtClean="0"/>
              <a:t>Apa perbedaan antara data dan pengetahuan (knowledge)?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Definisi</a:t>
            </a:r>
            <a:r>
              <a:rPr lang="en-US" dirty="0" smtClean="0">
                <a:solidFill>
                  <a:schemeClr val="bg1"/>
                </a:solidFill>
              </a:rPr>
              <a:t> Data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Melakukan </a:t>
            </a:r>
            <a:r>
              <a:rPr lang="id-ID" dirty="0">
                <a:solidFill>
                  <a:srgbClr val="C00000"/>
                </a:solidFill>
              </a:rPr>
              <a:t>ekstraksi</a:t>
            </a:r>
            <a:r>
              <a:rPr lang="id-ID" dirty="0"/>
              <a:t> untuk mendapatkan </a:t>
            </a:r>
            <a:r>
              <a:rPr lang="id-ID" dirty="0">
                <a:solidFill>
                  <a:srgbClr val="C00000"/>
                </a:solidFill>
              </a:rPr>
              <a:t>informasi penting </a:t>
            </a:r>
            <a:r>
              <a:rPr lang="id-ID" dirty="0"/>
              <a:t>yang sifatnya </a:t>
            </a:r>
            <a:r>
              <a:rPr lang="id-ID" dirty="0">
                <a:solidFill>
                  <a:srgbClr val="C00000"/>
                </a:solidFill>
              </a:rPr>
              <a:t>implisit</a:t>
            </a:r>
            <a:r>
              <a:rPr lang="id-ID" dirty="0"/>
              <a:t> dan sebelumnya tidak diketahui, </a:t>
            </a:r>
            <a:r>
              <a:rPr lang="en-US" dirty="0"/>
              <a:t>d</a:t>
            </a:r>
            <a:r>
              <a:rPr lang="id-ID" dirty="0"/>
              <a:t>ari suatu</a:t>
            </a:r>
            <a:r>
              <a:rPr lang="en-US" dirty="0"/>
              <a:t> data</a:t>
            </a:r>
            <a:r>
              <a:rPr lang="id-ID" dirty="0"/>
              <a:t> </a:t>
            </a:r>
            <a:r>
              <a:rPr lang="id-ID" i="1" dirty="0"/>
              <a:t>(Witten et al., 2011</a:t>
            </a:r>
            <a:r>
              <a:rPr lang="id-ID" i="1" dirty="0" smtClean="0"/>
              <a:t>)</a:t>
            </a:r>
            <a:endParaRPr lang="en-US" i="1" dirty="0" smtClean="0"/>
          </a:p>
          <a:p>
            <a:r>
              <a:rPr lang="id-ID" dirty="0" smtClean="0"/>
              <a:t>Kegiatan yang meliputi pengumpulan, pemakaian data historis untuk </a:t>
            </a:r>
            <a:r>
              <a:rPr lang="id-ID" dirty="0" smtClean="0">
                <a:solidFill>
                  <a:srgbClr val="C00000"/>
                </a:solidFill>
              </a:rPr>
              <a:t>menemukan keteraturan, pola dan hubungan </a:t>
            </a:r>
            <a:r>
              <a:rPr lang="id-ID" dirty="0" smtClean="0"/>
              <a:t>dalam set data berukuran besar </a:t>
            </a:r>
            <a:r>
              <a:rPr lang="id-ID" i="1" dirty="0" smtClean="0"/>
              <a:t>(Santosa, 2007)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1000" y="420688"/>
            <a:ext cx="8305800" cy="235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Peran Utama Data Mining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Peran Utama Data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Estimation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Prediction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Association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43370214"/>
              </p:ext>
            </p:extLst>
          </p:nvPr>
        </p:nvGraphicFramePr>
        <p:xfrm>
          <a:off x="3581400" y="144780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7812" y="190500"/>
            <a:ext cx="8561387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Dataset with Attribute and Class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71" t="31147" r="22002" b="18648"/>
          <a:stretch/>
        </p:blipFill>
        <p:spPr bwMode="auto">
          <a:xfrm>
            <a:off x="1143000" y="1828800"/>
            <a:ext cx="6259132" cy="45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22669" y="1295400"/>
            <a:ext cx="182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Class/Label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6781800" y="1600200"/>
            <a:ext cx="762000" cy="2286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24200" y="1143000"/>
            <a:ext cx="149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 bwMode="auto">
          <a:xfrm rot="5400000">
            <a:off x="3006463" y="875309"/>
            <a:ext cx="137755" cy="1596466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rot="5400000">
            <a:off x="3539863" y="1408709"/>
            <a:ext cx="137755" cy="529666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 rot="16200000" flipH="1">
            <a:off x="4606662" y="871576"/>
            <a:ext cx="137755" cy="1603932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2"/>
            <a:endCxn id="6" idx="0"/>
          </p:cNvCxnSpPr>
          <p:nvPr/>
        </p:nvCxnSpPr>
        <p:spPr bwMode="auto">
          <a:xfrm rot="16200000" flipH="1">
            <a:off x="3961002" y="1517235"/>
            <a:ext cx="224135" cy="398993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7812" y="190500"/>
            <a:ext cx="8561387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Estimasi Waktu Pengiriman Pizza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2242508"/>
              </p:ext>
            </p:extLst>
          </p:nvPr>
        </p:nvGraphicFramePr>
        <p:xfrm>
          <a:off x="285750" y="1066800"/>
          <a:ext cx="855345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4450"/>
                <a:gridCol w="1752600"/>
                <a:gridCol w="1676400"/>
                <a:gridCol w="1524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Customer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Jumlah</a:t>
                      </a:r>
                      <a:r>
                        <a:rPr lang="id-ID" baseline="0" smtClean="0"/>
                        <a:t> Pesanan (P)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Jumlah Bangjo (B)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Jarak (J)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Waktu Tempuh (T)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18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12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9457" y="4800600"/>
            <a:ext cx="701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/>
              <a:t>Waktu Tempuh (T) = 0.48P + 0.23B + 0.5J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/>
          <a:lstStyle/>
          <a:p>
            <a:r>
              <a:rPr lang="id-ID" sz="3600" dirty="0" smtClean="0">
                <a:solidFill>
                  <a:schemeClr val="bg1"/>
                </a:solidFill>
              </a:rPr>
              <a:t>Penentuan Kelulusan Mahasiswa 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2163188"/>
              </p:ext>
            </p:extLst>
          </p:nvPr>
        </p:nvGraphicFramePr>
        <p:xfrm>
          <a:off x="152402" y="1066800"/>
          <a:ext cx="8839198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254"/>
                <a:gridCol w="1051744"/>
                <a:gridCol w="762000"/>
                <a:gridCol w="1143000"/>
                <a:gridCol w="762000"/>
                <a:gridCol w="762000"/>
                <a:gridCol w="762000"/>
                <a:gridCol w="762000"/>
                <a:gridCol w="633593"/>
                <a:gridCol w="1347607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NIM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Gender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Nilai</a:t>
                      </a:r>
                      <a:r>
                        <a:rPr lang="id-ID" baseline="0" smtClean="0"/>
                        <a:t> 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Asal Sekolah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 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Lulus</a:t>
                      </a:r>
                      <a:r>
                        <a:rPr lang="id-ID" baseline="0" smtClean="0"/>
                        <a:t> Tepat Waktu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</a:t>
                      </a:r>
                      <a:r>
                        <a:rPr lang="id-ID" baseline="0" smtClean="0"/>
                        <a:t>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</a:t>
                      </a:r>
                      <a:r>
                        <a:rPr lang="id-ID" baseline="0" smtClean="0"/>
                        <a:t> DK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26.4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smtClean="0">
                <a:solidFill>
                  <a:schemeClr val="bg1"/>
                </a:solidFill>
              </a:rPr>
              <a:t>Klastering Bunga </a:t>
            </a:r>
            <a:r>
              <a:rPr lang="id-ID">
                <a:solidFill>
                  <a:schemeClr val="bg1"/>
                </a:solidFill>
              </a:rPr>
              <a:t>Iris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5" t="21508" r="57016" b="20000"/>
          <a:stretch/>
        </p:blipFill>
        <p:spPr bwMode="auto">
          <a:xfrm>
            <a:off x="1676400" y="1066800"/>
            <a:ext cx="5181600" cy="515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713788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Klastering Bunga Iris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8" t="21333" r="38131" b="23760"/>
          <a:stretch/>
        </p:blipFill>
        <p:spPr bwMode="auto">
          <a:xfrm>
            <a:off x="152400" y="1066800"/>
            <a:ext cx="87460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Cognitive-Performance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	Data</a:t>
            </a:r>
          </a:p>
          <a:p>
            <a:pPr lvl="1"/>
            <a:r>
              <a:rPr lang="en-US" dirty="0" smtClean="0"/>
              <a:t>	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smtClean="0"/>
              <a:t>	</a:t>
            </a:r>
            <a:r>
              <a:rPr lang="en-US" dirty="0" err="1" smtClean="0"/>
              <a:t>Pengetahuan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Algoritma Data Mining (DM)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Estimation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(Estimasi):</a:t>
            </a:r>
          </a:p>
          <a:p>
            <a:pPr marL="801687" lvl="1" indent="-514350"/>
            <a:r>
              <a:rPr lang="id-ID" sz="2000" dirty="0" smtClean="0"/>
              <a:t>Linear </a:t>
            </a:r>
            <a:r>
              <a:rPr lang="id-ID" sz="2000" dirty="0"/>
              <a:t>R</a:t>
            </a:r>
            <a:r>
              <a:rPr lang="id-ID" sz="2000" dirty="0" smtClean="0"/>
              <a:t>egression, </a:t>
            </a:r>
            <a:r>
              <a:rPr lang="id-ID" sz="2000" dirty="0">
                <a:solidFill>
                  <a:srgbClr val="0070C0"/>
                </a:solidFill>
              </a:rPr>
              <a:t>N</a:t>
            </a:r>
            <a:r>
              <a:rPr lang="id-ID" sz="2000" dirty="0" smtClean="0">
                <a:solidFill>
                  <a:srgbClr val="0070C0"/>
                </a:solidFill>
              </a:rPr>
              <a:t>eural </a:t>
            </a:r>
            <a:r>
              <a:rPr lang="id-ID" sz="2000" dirty="0">
                <a:solidFill>
                  <a:srgbClr val="0070C0"/>
                </a:solidFill>
              </a:rPr>
              <a:t>N</a:t>
            </a:r>
            <a:r>
              <a:rPr lang="id-ID" sz="2000" dirty="0" smtClean="0">
                <a:solidFill>
                  <a:srgbClr val="0070C0"/>
                </a:solidFill>
              </a:rPr>
              <a:t>etwork</a:t>
            </a:r>
            <a:r>
              <a:rPr lang="id-ID" sz="2000" dirty="0" smtClean="0"/>
              <a:t>, </a:t>
            </a:r>
            <a:r>
              <a:rPr lang="id-ID" sz="2000" dirty="0"/>
              <a:t>S</a:t>
            </a:r>
            <a:r>
              <a:rPr lang="id-ID" sz="2000" dirty="0" smtClean="0"/>
              <a:t>upport </a:t>
            </a:r>
            <a:r>
              <a:rPr lang="id-ID" sz="2000" dirty="0"/>
              <a:t>V</a:t>
            </a:r>
            <a:r>
              <a:rPr lang="id-ID" sz="2000" dirty="0" smtClean="0"/>
              <a:t>ector 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Prediction/Forecasting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(Prediksi/Peramalan):</a:t>
            </a:r>
          </a:p>
          <a:p>
            <a:pPr marL="801687" lvl="1" indent="-514350"/>
            <a:r>
              <a:rPr lang="id-ID" sz="2000" dirty="0"/>
              <a:t>Linear Regression, </a:t>
            </a:r>
            <a:r>
              <a:rPr lang="id-ID" sz="2000" dirty="0">
                <a:solidFill>
                  <a:srgbClr val="0070C0"/>
                </a:solidFill>
              </a:rPr>
              <a:t>Neural Network</a:t>
            </a:r>
            <a:r>
              <a:rPr lang="id-ID" sz="2000" dirty="0"/>
              <a:t>, Support Vector </a:t>
            </a:r>
            <a:r>
              <a:rPr lang="id-ID" sz="2000" dirty="0" smtClean="0"/>
              <a:t>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err="1" smtClean="0">
                <a:solidFill>
                  <a:srgbClr val="C00000"/>
                </a:solidFill>
              </a:rPr>
              <a:t>Classification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(Klasifikasi):</a:t>
            </a:r>
          </a:p>
          <a:p>
            <a:pPr marL="801687" lvl="1" indent="-514350"/>
            <a:r>
              <a:rPr lang="id-ID" sz="2000" dirty="0" err="1" smtClean="0"/>
              <a:t>Naive</a:t>
            </a:r>
            <a:r>
              <a:rPr lang="id-ID" sz="2000" dirty="0" smtClean="0"/>
              <a:t> </a:t>
            </a:r>
            <a:r>
              <a:rPr lang="id-ID" sz="2000" dirty="0" err="1"/>
              <a:t>B</a:t>
            </a:r>
            <a:r>
              <a:rPr lang="id-ID" sz="2000" dirty="0" err="1" smtClean="0"/>
              <a:t>ayes</a:t>
            </a:r>
            <a:r>
              <a:rPr lang="id-ID" sz="2000" dirty="0" smtClean="0"/>
              <a:t>, </a:t>
            </a:r>
            <a:r>
              <a:rPr lang="id-ID" sz="2000" dirty="0" err="1" smtClean="0"/>
              <a:t>K-Nearest</a:t>
            </a:r>
            <a:r>
              <a:rPr lang="id-ID" sz="2000" dirty="0" smtClean="0"/>
              <a:t> </a:t>
            </a:r>
            <a:r>
              <a:rPr lang="id-ID" sz="2000" dirty="0" err="1"/>
              <a:t>N</a:t>
            </a:r>
            <a:r>
              <a:rPr lang="id-ID" sz="2000" dirty="0" err="1" smtClean="0"/>
              <a:t>eighbor</a:t>
            </a:r>
            <a:r>
              <a:rPr lang="id-ID" sz="2000" dirty="0" smtClean="0"/>
              <a:t>, </a:t>
            </a:r>
            <a:r>
              <a:rPr lang="id-ID" sz="2000" dirty="0" smtClean="0">
                <a:solidFill>
                  <a:srgbClr val="0070C0"/>
                </a:solidFill>
              </a:rPr>
              <a:t>C4.5</a:t>
            </a:r>
            <a:r>
              <a:rPr lang="id-ID" sz="2000" dirty="0" smtClean="0"/>
              <a:t>, ID3, CART, Linear </a:t>
            </a:r>
            <a:r>
              <a:rPr lang="id-ID" sz="2000" dirty="0" err="1" smtClean="0"/>
              <a:t>Discriminant</a:t>
            </a:r>
            <a:r>
              <a:rPr lang="id-ID" sz="2000" dirty="0" smtClean="0"/>
              <a:t> </a:t>
            </a:r>
            <a:r>
              <a:rPr lang="id-ID" sz="2000" dirty="0" err="1" smtClean="0"/>
              <a:t>Analysis</a:t>
            </a:r>
            <a:r>
              <a:rPr lang="id-ID" sz="2000" dirty="0" smtClean="0"/>
              <a:t>, </a:t>
            </a:r>
            <a:r>
              <a:rPr lang="id-ID" sz="2000" dirty="0" err="1" smtClean="0"/>
              <a:t>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Clustering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(Klastering):</a:t>
            </a:r>
          </a:p>
          <a:p>
            <a:pPr marL="801687" lvl="1" indent="-514350"/>
            <a:r>
              <a:rPr lang="id-ID" sz="2000" dirty="0" smtClean="0">
                <a:solidFill>
                  <a:srgbClr val="0070C0"/>
                </a:solidFill>
              </a:rPr>
              <a:t>K-Means</a:t>
            </a:r>
            <a:r>
              <a:rPr lang="id-ID" sz="2000" dirty="0" smtClean="0"/>
              <a:t>, K-Medoids, </a:t>
            </a:r>
            <a:r>
              <a:rPr lang="id-ID" sz="2000" dirty="0"/>
              <a:t>Self-Organizing Map (</a:t>
            </a:r>
            <a:r>
              <a:rPr lang="id-ID" sz="2000" dirty="0" smtClean="0"/>
              <a:t>SOM), Fuzzy C-Means,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Association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(Asosiasi):</a:t>
            </a:r>
          </a:p>
          <a:p>
            <a:pPr marL="801687" lvl="1" indent="-514350"/>
            <a:r>
              <a:rPr lang="id-ID" sz="2000" dirty="0" smtClean="0"/>
              <a:t>FP-Growth, </a:t>
            </a:r>
            <a:r>
              <a:rPr lang="id-ID" sz="2000" dirty="0" smtClean="0">
                <a:solidFill>
                  <a:srgbClr val="0070C0"/>
                </a:solidFill>
              </a:rPr>
              <a:t>A Priori</a:t>
            </a:r>
            <a:r>
              <a:rPr lang="id-ID" sz="2000" dirty="0" smtClean="0"/>
              <a:t>, etc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Metode </a:t>
            </a:r>
            <a:r>
              <a:rPr lang="id-ID" dirty="0" err="1" smtClean="0">
                <a:solidFill>
                  <a:schemeClr val="bg1"/>
                </a:solidFill>
              </a:rPr>
              <a:t>Learning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ada Algoritma DM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45399440"/>
              </p:ext>
            </p:extLst>
          </p:nvPr>
        </p:nvGraphicFramePr>
        <p:xfrm>
          <a:off x="609600" y="13716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Metode </a:t>
            </a:r>
            <a:r>
              <a:rPr lang="id-ID" dirty="0" err="1" smtClean="0">
                <a:solidFill>
                  <a:schemeClr val="bg1"/>
                </a:solidFill>
              </a:rPr>
              <a:t>Learning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ada Algoritma DM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410200"/>
          </a:xfrm>
        </p:spPr>
        <p:txBody>
          <a:bodyPr/>
          <a:lstStyle/>
          <a:p>
            <a:pPr marL="514350" indent="-514350"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Supervised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/>
              <a:t>Learning (Pembelajaran dengan Guru):</a:t>
            </a:r>
          </a:p>
          <a:p>
            <a:pPr lvl="1"/>
            <a:r>
              <a:rPr lang="id-ID" sz="2400" dirty="0">
                <a:solidFill>
                  <a:srgbClr val="0070C0"/>
                </a:solidFill>
              </a:rPr>
              <a:t>Sebagian besar </a:t>
            </a:r>
            <a:r>
              <a:rPr lang="id-ID" sz="2400" dirty="0"/>
              <a:t>algoritma data mining (estimation, prediction/forecasting, classification) adalah </a:t>
            </a:r>
            <a:r>
              <a:rPr lang="id-ID" sz="2400" dirty="0" smtClean="0"/>
              <a:t>supervised learning </a:t>
            </a:r>
            <a:endParaRPr lang="id-ID" sz="2400" dirty="0"/>
          </a:p>
          <a:p>
            <a:pPr lvl="1"/>
            <a:r>
              <a:rPr lang="id-ID" sz="2400" dirty="0"/>
              <a:t>Variabel yang menjadi </a:t>
            </a:r>
            <a:r>
              <a:rPr lang="id-ID" sz="2400" dirty="0">
                <a:solidFill>
                  <a:srgbClr val="0070C0"/>
                </a:solidFill>
              </a:rPr>
              <a:t>target/label/</a:t>
            </a:r>
            <a:r>
              <a:rPr lang="id-ID" sz="2400" dirty="0" err="1">
                <a:solidFill>
                  <a:srgbClr val="0070C0"/>
                </a:solidFill>
              </a:rPr>
              <a:t>class</a:t>
            </a:r>
            <a:r>
              <a:rPr lang="id-ID" sz="2400" dirty="0">
                <a:solidFill>
                  <a:srgbClr val="0070C0"/>
                </a:solidFill>
              </a:rPr>
              <a:t> ditentukan</a:t>
            </a:r>
          </a:p>
          <a:p>
            <a:pPr lvl="1"/>
            <a:r>
              <a:rPr lang="id-ID" sz="2400" dirty="0"/>
              <a:t>Algoritma melakukan proses belajar berdasarkan </a:t>
            </a:r>
            <a:r>
              <a:rPr lang="id-ID" sz="2400" dirty="0">
                <a:solidFill>
                  <a:srgbClr val="0070C0"/>
                </a:solidFill>
              </a:rPr>
              <a:t>nilai dari variabel target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/>
              <a:t>yang </a:t>
            </a:r>
            <a:r>
              <a:rPr lang="id-ID" sz="2400" dirty="0" err="1"/>
              <a:t>terasosiasi</a:t>
            </a:r>
            <a:r>
              <a:rPr lang="id-ID" sz="2400" dirty="0"/>
              <a:t> dengan nilai dari </a:t>
            </a:r>
            <a:r>
              <a:rPr lang="id-ID" sz="2400" dirty="0" err="1"/>
              <a:t>variable</a:t>
            </a:r>
            <a:r>
              <a:rPr lang="id-ID" sz="2400" dirty="0"/>
              <a:t> </a:t>
            </a:r>
            <a:r>
              <a:rPr lang="id-ID" sz="2400" dirty="0" err="1" smtClean="0"/>
              <a:t>prediktor</a:t>
            </a:r>
            <a:endParaRPr lang="id-ID" sz="2400" dirty="0" smtClean="0"/>
          </a:p>
          <a:p>
            <a:pPr lvl="1"/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Dataset with Attribute and Class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71" t="31147" r="22002" b="18648"/>
          <a:stretch/>
        </p:blipFill>
        <p:spPr bwMode="auto">
          <a:xfrm>
            <a:off x="1143000" y="1828800"/>
            <a:ext cx="6259132" cy="45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9732" y="1229380"/>
            <a:ext cx="182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Class/Label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6781800" y="1524000"/>
            <a:ext cx="609600" cy="3048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33094" y="1153180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 bwMode="auto">
          <a:xfrm flipH="1">
            <a:off x="2286000" y="1676400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352800" y="1676400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3882467" y="1676400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2"/>
            <a:endCxn id="6" idx="0"/>
          </p:cNvCxnSpPr>
          <p:nvPr/>
        </p:nvCxnSpPr>
        <p:spPr bwMode="auto">
          <a:xfrm rot="16200000" flipH="1">
            <a:off x="4001316" y="1557550"/>
            <a:ext cx="152400" cy="390099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Metode </a:t>
            </a:r>
            <a:r>
              <a:rPr lang="id-ID" dirty="0" err="1" smtClean="0">
                <a:solidFill>
                  <a:schemeClr val="bg1"/>
                </a:solidFill>
              </a:rPr>
              <a:t>Learning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ada Algoritma DM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410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id-ID" sz="2800" b="1" dirty="0" smtClean="0">
                <a:solidFill>
                  <a:srgbClr val="C00000"/>
                </a:solidFill>
              </a:rPr>
              <a:t>Unsupervised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Learning</a:t>
            </a:r>
            <a:r>
              <a:rPr lang="id-ID" sz="2800" dirty="0"/>
              <a:t> </a:t>
            </a:r>
            <a:r>
              <a:rPr lang="id-ID" sz="2800" dirty="0" smtClean="0"/>
              <a:t>(Pembelajaran tanpa Guru): </a:t>
            </a:r>
          </a:p>
          <a:p>
            <a:pPr lvl="1"/>
            <a:r>
              <a:rPr lang="id-ID" sz="2400" dirty="0" smtClean="0"/>
              <a:t>Algoritma data </a:t>
            </a:r>
            <a:r>
              <a:rPr lang="id-ID" sz="2400" dirty="0" err="1" smtClean="0"/>
              <a:t>mining</a:t>
            </a:r>
            <a:r>
              <a:rPr lang="id-ID" sz="2400" dirty="0" smtClean="0"/>
              <a:t> mencari pola dari </a:t>
            </a:r>
            <a:r>
              <a:rPr lang="id-ID" sz="2400" dirty="0" smtClean="0">
                <a:solidFill>
                  <a:srgbClr val="0070C0"/>
                </a:solidFill>
              </a:rPr>
              <a:t>semua </a:t>
            </a:r>
            <a:r>
              <a:rPr lang="id-ID" sz="2400" dirty="0" err="1" smtClean="0">
                <a:solidFill>
                  <a:srgbClr val="0070C0"/>
                </a:solidFill>
              </a:rPr>
              <a:t>variable</a:t>
            </a:r>
            <a:r>
              <a:rPr lang="id-ID" sz="2400" dirty="0" smtClean="0">
                <a:solidFill>
                  <a:srgbClr val="0070C0"/>
                </a:solidFill>
              </a:rPr>
              <a:t> (atribut)</a:t>
            </a:r>
          </a:p>
          <a:p>
            <a:pPr lvl="1"/>
            <a:r>
              <a:rPr lang="id-ID" sz="2400" dirty="0" err="1" smtClean="0"/>
              <a:t>Variable</a:t>
            </a:r>
            <a:r>
              <a:rPr lang="id-ID" sz="2400" dirty="0" smtClean="0"/>
              <a:t> (atribut) yang menjadi </a:t>
            </a:r>
            <a:r>
              <a:rPr lang="id-ID" sz="2400" dirty="0" smtClean="0">
                <a:solidFill>
                  <a:srgbClr val="0070C0"/>
                </a:solidFill>
              </a:rPr>
              <a:t>target/label/</a:t>
            </a:r>
            <a:r>
              <a:rPr lang="id-ID" sz="2400" dirty="0" err="1" smtClean="0">
                <a:solidFill>
                  <a:srgbClr val="0070C0"/>
                </a:solidFill>
              </a:rPr>
              <a:t>class</a:t>
            </a:r>
            <a:r>
              <a:rPr lang="id-ID" sz="2400" dirty="0" smtClean="0">
                <a:solidFill>
                  <a:srgbClr val="0070C0"/>
                </a:solidFill>
              </a:rPr>
              <a:t> tidak ditentukan (tidak ada)</a:t>
            </a:r>
            <a:endParaRPr lang="id-ID" sz="2400" dirty="0">
              <a:solidFill>
                <a:srgbClr val="0070C0"/>
              </a:solidFill>
            </a:endParaRPr>
          </a:p>
          <a:p>
            <a:pPr lvl="1"/>
            <a:r>
              <a:rPr lang="id-ID" sz="2400" dirty="0" smtClean="0"/>
              <a:t>Algoritma </a:t>
            </a:r>
            <a:r>
              <a:rPr lang="id-ID" sz="2400" dirty="0" err="1" smtClean="0">
                <a:solidFill>
                  <a:srgbClr val="0070C0"/>
                </a:solidFill>
              </a:rPr>
              <a:t>clustering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id-ID" sz="2400" dirty="0" smtClean="0"/>
              <a:t>adalah algoritma </a:t>
            </a:r>
            <a:r>
              <a:rPr lang="id-ID" sz="2400" dirty="0" err="1" smtClean="0"/>
              <a:t>unsupervised</a:t>
            </a:r>
            <a:r>
              <a:rPr lang="id-ID" sz="2400" dirty="0" smtClean="0"/>
              <a:t> </a:t>
            </a:r>
            <a:r>
              <a:rPr lang="id-ID" sz="2400" dirty="0" err="1" smtClean="0"/>
              <a:t>learning</a:t>
            </a:r>
            <a:endParaRPr lang="id-ID" sz="2400" dirty="0" smtClean="0"/>
          </a:p>
          <a:p>
            <a:pPr lvl="1"/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/>
              <a:t>Dataset with Attribute </a:t>
            </a:r>
            <a:r>
              <a:rPr lang="id-ID" smtClean="0"/>
              <a:t>(No Class)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22" t="31147" r="29615" b="20190"/>
          <a:stretch/>
        </p:blipFill>
        <p:spPr bwMode="auto">
          <a:xfrm>
            <a:off x="1247887" y="1828800"/>
            <a:ext cx="4927002" cy="44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3094" y="924580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2286000" y="1447800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3352800" y="1447800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3882467" y="1447800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>
            <a:off x="3882467" y="1447800"/>
            <a:ext cx="460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/>
              <a:t>Metode </a:t>
            </a:r>
            <a:r>
              <a:rPr lang="id-ID" dirty="0" err="1"/>
              <a:t>Learning</a:t>
            </a:r>
            <a:r>
              <a:rPr lang="id-ID" dirty="0"/>
              <a:t> </a:t>
            </a:r>
            <a:r>
              <a:rPr lang="id-ID" dirty="0" smtClean="0"/>
              <a:t>Pada </a:t>
            </a:r>
            <a:r>
              <a:rPr lang="id-ID" dirty="0"/>
              <a:t>Algoritma DM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53450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sz="2800" b="1" dirty="0" smtClean="0">
                <a:solidFill>
                  <a:srgbClr val="C00000"/>
                </a:solidFill>
              </a:rPr>
              <a:t>Association</a:t>
            </a:r>
            <a:r>
              <a:rPr lang="id-ID" sz="2800" dirty="0" smtClean="0"/>
              <a:t> </a:t>
            </a:r>
            <a:r>
              <a:rPr lang="id-ID" sz="2800" dirty="0" err="1" smtClean="0"/>
              <a:t>Learning</a:t>
            </a:r>
            <a:r>
              <a:rPr lang="id-ID" sz="2800" dirty="0"/>
              <a:t> </a:t>
            </a:r>
            <a:r>
              <a:rPr lang="id-ID" sz="2400" dirty="0" smtClean="0"/>
              <a:t>(Pembelajaran untuk Asosiasi Atribut)</a:t>
            </a:r>
          </a:p>
          <a:p>
            <a:pPr marL="801687" lvl="1" indent="-514350"/>
            <a:r>
              <a:rPr lang="id-ID" sz="2400" dirty="0" smtClean="0"/>
              <a:t>Proses </a:t>
            </a:r>
            <a:r>
              <a:rPr lang="id-ID" sz="2400" dirty="0" err="1" smtClean="0"/>
              <a:t>learning</a:t>
            </a:r>
            <a:r>
              <a:rPr lang="id-ID" sz="2400" dirty="0" smtClean="0"/>
              <a:t> pada algoritma asosiasi (</a:t>
            </a:r>
            <a:r>
              <a:rPr lang="id-ID" sz="2400" i="1" dirty="0" err="1" smtClean="0"/>
              <a:t>association</a:t>
            </a:r>
            <a:r>
              <a:rPr lang="id-ID" sz="2400" i="1" dirty="0" smtClean="0"/>
              <a:t> </a:t>
            </a:r>
            <a:r>
              <a:rPr lang="id-ID" sz="2400" i="1" dirty="0" err="1" smtClean="0"/>
              <a:t>rule</a:t>
            </a:r>
            <a:r>
              <a:rPr lang="id-ID" sz="2400" dirty="0" smtClean="0"/>
              <a:t>) agak berbeda karena tujuannya adalah untuk mencari </a:t>
            </a:r>
            <a:r>
              <a:rPr lang="id-ID" sz="2400" dirty="0" smtClean="0">
                <a:solidFill>
                  <a:srgbClr val="0070C0"/>
                </a:solidFill>
              </a:rPr>
              <a:t>atribut yang muncul bersamaan dalam satu transaksi </a:t>
            </a:r>
          </a:p>
          <a:p>
            <a:pPr marL="801687" lvl="1" indent="-514350"/>
            <a:r>
              <a:rPr lang="id-ID" sz="2400" dirty="0" smtClean="0"/>
              <a:t>Algoritma asosiasi biasanya untuk analisa transaksi belanja, dengan konsep utama adalah mencari </a:t>
            </a:r>
            <a:r>
              <a:rPr lang="en-US" sz="2400" dirty="0" smtClean="0"/>
              <a:t>“</a:t>
            </a:r>
            <a:r>
              <a:rPr lang="id-ID" sz="2400" dirty="0" smtClean="0">
                <a:solidFill>
                  <a:srgbClr val="0070C0"/>
                </a:solidFill>
              </a:rPr>
              <a:t>produk/</a:t>
            </a:r>
            <a:r>
              <a:rPr lang="id-ID" sz="2400" dirty="0" err="1" smtClean="0">
                <a:solidFill>
                  <a:srgbClr val="0070C0"/>
                </a:solidFill>
              </a:rPr>
              <a:t>item</a:t>
            </a:r>
            <a:r>
              <a:rPr lang="id-ID" sz="2400" dirty="0" smtClean="0">
                <a:solidFill>
                  <a:srgbClr val="0070C0"/>
                </a:solidFill>
              </a:rPr>
              <a:t> mana yang dibeli bersamaan</a:t>
            </a:r>
            <a:r>
              <a:rPr lang="id-ID" sz="2400" dirty="0" smtClean="0"/>
              <a:t>”</a:t>
            </a:r>
          </a:p>
          <a:p>
            <a:pPr marL="801687" lvl="1" indent="-514350"/>
            <a:r>
              <a:rPr lang="id-ID" sz="2400" dirty="0" smtClean="0"/>
              <a:t>Pada pusat perbelanjaan </a:t>
            </a:r>
            <a:r>
              <a:rPr lang="id-ID" sz="2400" dirty="0" smtClean="0">
                <a:solidFill>
                  <a:srgbClr val="0070C0"/>
                </a:solidFill>
              </a:rPr>
              <a:t>banyak produk yang dijual</a:t>
            </a:r>
            <a:r>
              <a:rPr lang="id-ID" sz="2400" dirty="0" smtClean="0"/>
              <a:t>, sehingga pencarian seluruh asosiasi produk memakan </a:t>
            </a:r>
            <a:r>
              <a:rPr lang="id-ID" sz="2400" dirty="0" err="1" smtClean="0">
                <a:solidFill>
                  <a:srgbClr val="0070C0"/>
                </a:solidFill>
              </a:rPr>
              <a:t>cost</a:t>
            </a:r>
            <a:r>
              <a:rPr lang="id-ID" sz="2400" dirty="0" smtClean="0">
                <a:solidFill>
                  <a:srgbClr val="0070C0"/>
                </a:solidFill>
              </a:rPr>
              <a:t> tinggi</a:t>
            </a:r>
            <a:r>
              <a:rPr lang="id-ID" sz="2400" dirty="0" smtClean="0"/>
              <a:t>, karena sifatnya yang </a:t>
            </a:r>
            <a:r>
              <a:rPr lang="id-ID" sz="2400" dirty="0" err="1" smtClean="0">
                <a:solidFill>
                  <a:srgbClr val="0070C0"/>
                </a:solidFill>
              </a:rPr>
              <a:t>kombinatorial</a:t>
            </a:r>
            <a:endParaRPr lang="id-ID" sz="2400" dirty="0">
              <a:solidFill>
                <a:srgbClr val="0070C0"/>
              </a:solidFill>
            </a:endParaRPr>
          </a:p>
          <a:p>
            <a:pPr marL="801687" lvl="1" indent="-514350"/>
            <a:r>
              <a:rPr lang="id-ID" sz="2400" dirty="0" smtClean="0"/>
              <a:t>Algoritma </a:t>
            </a:r>
            <a:r>
              <a:rPr lang="id-ID" sz="2400" i="1" dirty="0" err="1" smtClean="0"/>
              <a:t>association</a:t>
            </a:r>
            <a:r>
              <a:rPr lang="id-ID" sz="2400" i="1" dirty="0" smtClean="0"/>
              <a:t> </a:t>
            </a:r>
            <a:r>
              <a:rPr lang="id-ID" sz="2400" i="1" dirty="0" err="1" smtClean="0"/>
              <a:t>rule</a:t>
            </a:r>
            <a:r>
              <a:rPr lang="id-ID" sz="2400" i="1" dirty="0" smtClean="0"/>
              <a:t> </a:t>
            </a:r>
            <a:r>
              <a:rPr lang="id-ID" sz="2400" dirty="0" smtClean="0"/>
              <a:t>seperti </a:t>
            </a:r>
            <a:r>
              <a:rPr lang="en-US" sz="2400" dirty="0" smtClean="0">
                <a:solidFill>
                  <a:srgbClr val="0070C0"/>
                </a:solidFill>
              </a:rPr>
              <a:t>a </a:t>
            </a:r>
            <a:r>
              <a:rPr lang="en-US" sz="2400" dirty="0">
                <a:solidFill>
                  <a:srgbClr val="0070C0"/>
                </a:solidFill>
              </a:rPr>
              <a:t>priori </a:t>
            </a:r>
            <a:r>
              <a:rPr lang="en-US" sz="2400" dirty="0" smtClean="0">
                <a:solidFill>
                  <a:srgbClr val="0070C0"/>
                </a:solidFill>
              </a:rPr>
              <a:t>algorithm</a:t>
            </a:r>
            <a:r>
              <a:rPr lang="id-ID" sz="2400" dirty="0" smtClean="0"/>
              <a:t>, dapat memecahkan masalah ini dengan efisien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Asosiasi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286000"/>
          <a:ext cx="3022600" cy="3038475"/>
        </p:xfrm>
        <a:graphic>
          <a:graphicData uri="http://schemas.openxmlformats.org/drawingml/2006/table">
            <a:tbl>
              <a:tblPr/>
              <a:tblGrid>
                <a:gridCol w="1208406"/>
                <a:gridCol w="1814194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FFFFFF"/>
                          </a:solidFill>
                          <a:latin typeface="Algerian"/>
                        </a:rPr>
                        <a:t>Transaksi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Algerian"/>
                        </a:rPr>
                        <a:t>Item Yang Dibeli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Algerian"/>
                        </a:rPr>
                        <a:t>Susu,TeH,Gula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Algerian"/>
                        </a:rPr>
                        <a:t>Teh,Gula,Susu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Algerian"/>
                        </a:rPr>
                        <a:t>Teh,Gula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lgerian"/>
                        </a:rPr>
                        <a:t>Susu,Roti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lgerian"/>
                        </a:rPr>
                        <a:t>Susu,Gula,Roti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lgerian"/>
                        </a:rPr>
                        <a:t>Teh,Gula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lgerian"/>
                        </a:rPr>
                        <a:t>Gula,Kopi,Susu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lgerian"/>
                        </a:rPr>
                        <a:t>Gula,Kopi,Susu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Algerian"/>
                        </a:rPr>
                        <a:t>Susu,Roti,Kopi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Algerian"/>
                        </a:rPr>
                        <a:t>Gula,TeH,Kopi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lgeri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81400" y="2286000"/>
          <a:ext cx="4978400" cy="2486025"/>
        </p:xfrm>
        <a:graphic>
          <a:graphicData uri="http://schemas.openxmlformats.org/drawingml/2006/table">
            <a:tbl>
              <a:tblPr/>
              <a:tblGrid>
                <a:gridCol w="1255698"/>
                <a:gridCol w="751516"/>
                <a:gridCol w="1017877"/>
                <a:gridCol w="1953309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haroni"/>
                        </a:rPr>
                        <a:t>Aturan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haroni"/>
                        </a:rPr>
                        <a:t>Support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haroni"/>
                        </a:rPr>
                        <a:t>Confidence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Aharoni"/>
                        </a:rPr>
                        <a:t>Support X Confidence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teh --&gt; gula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gula --&gt; teh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63.50%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31.30%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susu --&gt; gula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26.80%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Kopi --&gt;  Gula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haron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Proses Utama pada Data Mining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147794"/>
              </p:ext>
            </p:extLst>
          </p:nvPr>
        </p:nvGraphicFramePr>
        <p:xfrm>
          <a:off x="152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87" t="27508" r="26000" b="30000"/>
          <a:stretch/>
        </p:blipFill>
        <p:spPr bwMode="auto">
          <a:xfrm>
            <a:off x="4904656" y="2303489"/>
            <a:ext cx="4150978" cy="280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5345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Formula/</a:t>
            </a:r>
            <a:r>
              <a:rPr lang="id-ID" dirty="0" smtClean="0">
                <a:solidFill>
                  <a:srgbClr val="C00000"/>
                </a:solidFill>
              </a:rPr>
              <a:t>Function</a:t>
            </a:r>
            <a:r>
              <a:rPr lang="id-ID" dirty="0" smtClean="0"/>
              <a:t> (Rumus atau Fungsi Regresi)</a:t>
            </a:r>
          </a:p>
          <a:p>
            <a:pPr lvl="1"/>
            <a:r>
              <a:rPr lang="id-ID" sz="2000" dirty="0" smtClean="0"/>
              <a:t>WAKTU TEMPUH = 0.48 + 0.6 JARAK + 0.34 LAMPU + 0.2 PESANAN </a:t>
            </a:r>
          </a:p>
          <a:p>
            <a:pPr lvl="1"/>
            <a:endParaRPr lang="id-ID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Decision </a:t>
            </a:r>
            <a:r>
              <a:rPr lang="id-ID" dirty="0" smtClean="0">
                <a:solidFill>
                  <a:srgbClr val="C00000"/>
                </a:solidFill>
              </a:rPr>
              <a:t>Tree</a:t>
            </a:r>
            <a:r>
              <a:rPr lang="id-ID" dirty="0" smtClean="0"/>
              <a:t> (Pohon Keputusan)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Rule</a:t>
            </a:r>
            <a:r>
              <a:rPr lang="id-ID" dirty="0" smtClean="0"/>
              <a:t> (Aturan)</a:t>
            </a:r>
          </a:p>
          <a:p>
            <a:pPr lvl="1"/>
            <a:r>
              <a:rPr lang="id-ID" dirty="0" smtClean="0"/>
              <a:t>IF ips3=2.8  THEN lulustepatwaktu</a:t>
            </a:r>
            <a:br>
              <a:rPr lang="id-ID" dirty="0" smtClean="0"/>
            </a:b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Cluster</a:t>
            </a:r>
            <a:r>
              <a:rPr lang="id-ID" dirty="0" smtClean="0"/>
              <a:t> (Klaster)</a:t>
            </a:r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Output/Pola/Model/Knowledge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membawa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arti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endParaRPr lang="en-US" dirty="0"/>
          </a:p>
          <a:p>
            <a:pPr>
              <a:defRPr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  <a:p>
            <a:pPr>
              <a:defRPr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membentuk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informasi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err="1" smtClean="0">
                <a:solidFill>
                  <a:schemeClr val="bg1"/>
                </a:solidFill>
              </a:rPr>
              <a:t>Input</a:t>
            </a:r>
            <a:r>
              <a:rPr lang="id-ID" dirty="0" smtClean="0">
                <a:solidFill>
                  <a:schemeClr val="bg1"/>
                </a:solidFill>
              </a:rPr>
              <a:t> – Metode – </a:t>
            </a:r>
            <a:r>
              <a:rPr lang="id-ID" dirty="0" err="1" smtClean="0">
                <a:solidFill>
                  <a:schemeClr val="bg1"/>
                </a:solidFill>
              </a:rPr>
              <a:t>Output</a:t>
            </a:r>
            <a:r>
              <a:rPr lang="id-ID" dirty="0" smtClean="0">
                <a:solidFill>
                  <a:schemeClr val="bg1"/>
                </a:solidFill>
              </a:rPr>
              <a:t> – </a:t>
            </a:r>
            <a:r>
              <a:rPr lang="id-ID" dirty="0" err="1" smtClean="0">
                <a:solidFill>
                  <a:schemeClr val="bg1"/>
                </a:solidFill>
              </a:rPr>
              <a:t>Evaluation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2047793"/>
              </p:ext>
            </p:extLst>
          </p:nvPr>
        </p:nvGraphicFramePr>
        <p:xfrm>
          <a:off x="152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381999" cy="647700"/>
          </a:xfrm>
        </p:spPr>
        <p:txBody>
          <a:bodyPr>
            <a:normAutofit fontScale="90000"/>
          </a:bodyPr>
          <a:lstStyle/>
          <a:p>
            <a:r>
              <a:rPr lang="id-ID" dirty="0" err="1" smtClean="0">
                <a:solidFill>
                  <a:schemeClr val="bg1"/>
                </a:solidFill>
              </a:rPr>
              <a:t>Cognitive</a:t>
            </a:r>
            <a:r>
              <a:rPr lang="id-ID" dirty="0" err="1">
                <a:solidFill>
                  <a:schemeClr val="bg1"/>
                </a:solidFill>
              </a:rPr>
              <a:t>-</a:t>
            </a:r>
            <a:r>
              <a:rPr lang="id-ID" dirty="0" err="1" smtClean="0">
                <a:solidFill>
                  <a:schemeClr val="bg1"/>
                </a:solidFill>
              </a:rPr>
              <a:t>Performance</a:t>
            </a:r>
            <a:r>
              <a:rPr lang="id-ID" dirty="0" smtClean="0">
                <a:solidFill>
                  <a:schemeClr val="bg1"/>
                </a:solidFill>
              </a:rPr>
              <a:t> Test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Sebutkan </a:t>
            </a:r>
            <a:r>
              <a:rPr lang="id-ID" sz="3200" dirty="0" smtClean="0">
                <a:solidFill>
                  <a:srgbClr val="C00000"/>
                </a:solidFill>
              </a:rPr>
              <a:t>5 peran utama </a:t>
            </a:r>
            <a:r>
              <a:rPr lang="id-ID" sz="3200" dirty="0" smtClean="0"/>
              <a:t>data mining!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Jelaskan perbedaan </a:t>
            </a:r>
            <a:r>
              <a:rPr lang="id-ID" sz="3200" dirty="0" smtClean="0">
                <a:solidFill>
                  <a:srgbClr val="C00000"/>
                </a:solidFill>
              </a:rPr>
              <a:t>estimasi</a:t>
            </a:r>
            <a:r>
              <a:rPr lang="id-ID" sz="3200" dirty="0" smtClean="0"/>
              <a:t> dan </a:t>
            </a:r>
            <a:r>
              <a:rPr lang="id-ID" sz="3200" dirty="0" smtClean="0">
                <a:solidFill>
                  <a:srgbClr val="C00000"/>
                </a:solidFill>
              </a:rPr>
              <a:t>prediksi</a:t>
            </a:r>
            <a:r>
              <a:rPr lang="id-ID" sz="32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Jelaskan perbedaan </a:t>
            </a:r>
            <a:r>
              <a:rPr lang="id-ID" sz="3200" dirty="0" smtClean="0">
                <a:solidFill>
                  <a:srgbClr val="C00000"/>
                </a:solidFill>
              </a:rPr>
              <a:t>estimasi</a:t>
            </a:r>
            <a:r>
              <a:rPr lang="id-ID" sz="3200" dirty="0" smtClean="0"/>
              <a:t> dan </a:t>
            </a:r>
            <a:r>
              <a:rPr lang="id-ID" sz="3200" dirty="0" smtClean="0">
                <a:solidFill>
                  <a:srgbClr val="C00000"/>
                </a:solidFill>
              </a:rPr>
              <a:t>klasifikasi</a:t>
            </a:r>
            <a:r>
              <a:rPr lang="id-ID" sz="32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Jelaskan perbedaan </a:t>
            </a:r>
            <a:r>
              <a:rPr lang="id-ID" sz="3200" dirty="0" smtClean="0">
                <a:solidFill>
                  <a:srgbClr val="C00000"/>
                </a:solidFill>
              </a:rPr>
              <a:t>klasifikasi</a:t>
            </a:r>
            <a:r>
              <a:rPr lang="id-ID" sz="3200" dirty="0" smtClean="0"/>
              <a:t> dan </a:t>
            </a:r>
            <a:r>
              <a:rPr lang="id-ID" sz="3200" dirty="0" smtClean="0">
                <a:solidFill>
                  <a:srgbClr val="C00000"/>
                </a:solidFill>
              </a:rPr>
              <a:t>klastering</a:t>
            </a:r>
            <a:r>
              <a:rPr lang="id-ID" sz="32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Jelaskan perbedaan </a:t>
            </a:r>
            <a:r>
              <a:rPr lang="id-ID" sz="3200" dirty="0" smtClean="0">
                <a:solidFill>
                  <a:srgbClr val="C00000"/>
                </a:solidFill>
              </a:rPr>
              <a:t>klastering</a:t>
            </a:r>
            <a:r>
              <a:rPr lang="id-ID" sz="3200" dirty="0" smtClean="0"/>
              <a:t> dan </a:t>
            </a:r>
            <a:r>
              <a:rPr lang="id-ID" sz="3200" dirty="0" smtClean="0">
                <a:solidFill>
                  <a:srgbClr val="C00000"/>
                </a:solidFill>
              </a:rPr>
              <a:t>prediksi</a:t>
            </a:r>
            <a:r>
              <a:rPr lang="id-ID" sz="32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Jelaskan perbedaan </a:t>
            </a:r>
            <a:r>
              <a:rPr lang="id-ID" sz="3200" dirty="0" smtClean="0">
                <a:solidFill>
                  <a:srgbClr val="C00000"/>
                </a:solidFill>
              </a:rPr>
              <a:t>supervised</a:t>
            </a:r>
            <a:r>
              <a:rPr lang="id-ID" sz="3200" dirty="0" smtClean="0"/>
              <a:t> dan </a:t>
            </a:r>
            <a:r>
              <a:rPr lang="id-ID" sz="3200" dirty="0" smtClean="0">
                <a:solidFill>
                  <a:srgbClr val="C00000"/>
                </a:solidFill>
              </a:rPr>
              <a:t>unsupervised</a:t>
            </a:r>
            <a:r>
              <a:rPr lang="id-ID" sz="3200" dirty="0" smtClean="0"/>
              <a:t> learning</a:t>
            </a:r>
            <a:r>
              <a:rPr lang="en-US" sz="3200" dirty="0" smtClean="0"/>
              <a:t>,</a:t>
            </a:r>
            <a:r>
              <a:rPr lang="id-ID" sz="32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Sebutkan </a:t>
            </a:r>
            <a:r>
              <a:rPr lang="id-ID" sz="3200" dirty="0" smtClean="0">
                <a:solidFill>
                  <a:srgbClr val="C00000"/>
                </a:solidFill>
              </a:rPr>
              <a:t>tahapan utama proses </a:t>
            </a:r>
            <a:r>
              <a:rPr lang="id-ID" sz="3200" dirty="0" smtClean="0"/>
              <a:t>data mining!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20688"/>
            <a:ext cx="8305800" cy="235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Algoritma Data Mining</a:t>
            </a:r>
            <a:endParaRPr kumimoji="0" lang="id-ID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Algoritma Klasifikasi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53450" cy="5181600"/>
          </a:xfrm>
        </p:spPr>
        <p:txBody>
          <a:bodyPr/>
          <a:lstStyle/>
          <a:p>
            <a:r>
              <a:rPr lang="id-ID" sz="2800" dirty="0" smtClean="0"/>
              <a:t>Klasifikasi adalah algoritma yang menggunakan data dengan </a:t>
            </a:r>
            <a:r>
              <a:rPr lang="id-ID" sz="2800" dirty="0" smtClean="0">
                <a:solidFill>
                  <a:srgbClr val="C00000"/>
                </a:solidFill>
              </a:rPr>
              <a:t>target/</a:t>
            </a:r>
            <a:r>
              <a:rPr lang="id-ID" sz="2800" dirty="0" err="1" smtClean="0">
                <a:solidFill>
                  <a:srgbClr val="C00000"/>
                </a:solidFill>
              </a:rPr>
              <a:t>class</a:t>
            </a:r>
            <a:r>
              <a:rPr lang="id-ID" sz="2800" dirty="0" smtClean="0">
                <a:solidFill>
                  <a:srgbClr val="C00000"/>
                </a:solidFill>
              </a:rPr>
              <a:t>/label berupa nilai </a:t>
            </a:r>
            <a:r>
              <a:rPr lang="id-ID" sz="2800" dirty="0" err="1" smtClean="0">
                <a:solidFill>
                  <a:srgbClr val="C00000"/>
                </a:solidFill>
              </a:rPr>
              <a:t>kategorikal</a:t>
            </a:r>
            <a:r>
              <a:rPr lang="id-ID" sz="2800" dirty="0" smtClean="0">
                <a:solidFill>
                  <a:srgbClr val="C00000"/>
                </a:solidFill>
              </a:rPr>
              <a:t> (nominal)</a:t>
            </a:r>
          </a:p>
          <a:p>
            <a:r>
              <a:rPr lang="id-ID" sz="2800" dirty="0" smtClean="0"/>
              <a:t>Contoh, apabila </a:t>
            </a:r>
            <a:r>
              <a:rPr lang="id-ID" sz="2800" dirty="0">
                <a:solidFill>
                  <a:srgbClr val="C00000"/>
                </a:solidFill>
              </a:rPr>
              <a:t>target/</a:t>
            </a:r>
            <a:r>
              <a:rPr lang="id-ID" sz="2800" dirty="0" err="1">
                <a:solidFill>
                  <a:srgbClr val="C00000"/>
                </a:solidFill>
              </a:rPr>
              <a:t>class</a:t>
            </a:r>
            <a:r>
              <a:rPr lang="id-ID" sz="2800" dirty="0">
                <a:solidFill>
                  <a:srgbClr val="C00000"/>
                </a:solidFill>
              </a:rPr>
              <a:t>/label </a:t>
            </a:r>
            <a:r>
              <a:rPr lang="id-ID" sz="2800" dirty="0" smtClean="0"/>
              <a:t>adalah pendapatan, maka bisa digunakan nilai nominal (</a:t>
            </a:r>
            <a:r>
              <a:rPr lang="id-ID" sz="2800" dirty="0" err="1" smtClean="0"/>
              <a:t>kategorikal</a:t>
            </a:r>
            <a:r>
              <a:rPr lang="id-ID" sz="2800" dirty="0" smtClean="0"/>
              <a:t>) </a:t>
            </a:r>
            <a:r>
              <a:rPr lang="id-ID" sz="2800" dirty="0" err="1" smtClean="0"/>
              <a:t>sbb</a:t>
            </a:r>
            <a:r>
              <a:rPr lang="id-ID" sz="2800" dirty="0" smtClean="0"/>
              <a:t>: pendapatan besar, menengah, kecil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id-ID" sz="2800" dirty="0" smtClean="0"/>
              <a:t>Contoh lain adalah rekomendasi </a:t>
            </a:r>
            <a:r>
              <a:rPr lang="id-ID" sz="2800" dirty="0" err="1" smtClean="0"/>
              <a:t>contact</a:t>
            </a:r>
            <a:r>
              <a:rPr lang="id-ID" sz="2800" dirty="0" smtClean="0"/>
              <a:t> </a:t>
            </a:r>
            <a:r>
              <a:rPr lang="id-ID" sz="2800" dirty="0" err="1" smtClean="0"/>
              <a:t>lens</a:t>
            </a:r>
            <a:r>
              <a:rPr lang="id-ID" sz="2800" dirty="0" smtClean="0"/>
              <a:t>, apakah menggunakan yang jenis </a:t>
            </a:r>
            <a:r>
              <a:rPr lang="id-ID" sz="2800" dirty="0" err="1" smtClean="0">
                <a:solidFill>
                  <a:srgbClr val="C00000"/>
                </a:solidFill>
              </a:rPr>
              <a:t>soft</a:t>
            </a:r>
            <a:r>
              <a:rPr lang="id-ID" sz="2800" dirty="0" smtClean="0"/>
              <a:t>, </a:t>
            </a:r>
            <a:r>
              <a:rPr lang="id-ID" sz="2800" dirty="0" err="1" smtClean="0">
                <a:solidFill>
                  <a:srgbClr val="C00000"/>
                </a:solidFill>
              </a:rPr>
              <a:t>hard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atau </a:t>
            </a:r>
            <a:r>
              <a:rPr lang="id-ID" sz="2800" dirty="0" err="1" smtClean="0">
                <a:solidFill>
                  <a:srgbClr val="C00000"/>
                </a:solidFill>
              </a:rPr>
              <a:t>none</a:t>
            </a:r>
            <a:endParaRPr lang="id-ID" sz="2800" dirty="0" smtClean="0">
              <a:solidFill>
                <a:srgbClr val="C00000"/>
              </a:solidFill>
            </a:endParaRPr>
          </a:p>
          <a:p>
            <a:r>
              <a:rPr lang="id-ID" sz="2800" dirty="0"/>
              <a:t>Algoritma klasifikasi yang biasa digunakan adalah: </a:t>
            </a:r>
            <a:r>
              <a:rPr lang="id-ID" sz="2800" dirty="0" err="1"/>
              <a:t>Naive</a:t>
            </a:r>
            <a:r>
              <a:rPr lang="id-ID" sz="2800" dirty="0"/>
              <a:t> </a:t>
            </a:r>
            <a:r>
              <a:rPr lang="id-ID" sz="2800" dirty="0" err="1"/>
              <a:t>Bayes</a:t>
            </a:r>
            <a:r>
              <a:rPr lang="id-ID" sz="2800" dirty="0"/>
              <a:t>, </a:t>
            </a:r>
            <a:r>
              <a:rPr lang="id-ID" sz="2800" dirty="0" err="1"/>
              <a:t>K-Nearest</a:t>
            </a:r>
            <a:r>
              <a:rPr lang="id-ID" sz="2800" dirty="0"/>
              <a:t> </a:t>
            </a:r>
            <a:r>
              <a:rPr lang="id-ID" sz="2800" dirty="0" err="1"/>
              <a:t>Neighbor</a:t>
            </a:r>
            <a:r>
              <a:rPr lang="id-ID" sz="2800" dirty="0"/>
              <a:t>, C4.5, ID3, CART, Linear </a:t>
            </a:r>
            <a:r>
              <a:rPr lang="id-ID" sz="2800" dirty="0" err="1"/>
              <a:t>Discriminant</a:t>
            </a:r>
            <a:r>
              <a:rPr lang="id-ID" sz="2800" dirty="0"/>
              <a:t> </a:t>
            </a:r>
            <a:r>
              <a:rPr lang="id-ID" sz="2800" dirty="0" err="1"/>
              <a:t>Analysis</a:t>
            </a:r>
            <a:r>
              <a:rPr lang="id-ID" sz="2800" dirty="0"/>
              <a:t>, </a:t>
            </a:r>
            <a:r>
              <a:rPr lang="id-ID" sz="2800" dirty="0" err="1"/>
              <a:t>etc</a:t>
            </a:r>
            <a:endParaRPr lang="id-ID" sz="2800" dirty="0"/>
          </a:p>
          <a:p>
            <a:endParaRPr lang="id-ID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Contoh: 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id-ID" dirty="0" err="1" smtClean="0">
                <a:solidFill>
                  <a:schemeClr val="bg1"/>
                </a:solidFill>
              </a:rPr>
              <a:t>ekomendasi</a:t>
            </a:r>
            <a:r>
              <a:rPr lang="id-ID" dirty="0" smtClean="0">
                <a:solidFill>
                  <a:schemeClr val="bg1"/>
                </a:solidFill>
              </a:rPr>
              <a:t> Main Golf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685801"/>
            <a:ext cx="8382000" cy="6172199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solidFill>
                  <a:srgbClr val="C00000"/>
                </a:solidFill>
              </a:rPr>
              <a:t>Input</a:t>
            </a:r>
            <a:r>
              <a:rPr lang="id-ID" sz="2400" dirty="0" smtClean="0"/>
              <a:t>:</a:t>
            </a:r>
          </a:p>
          <a:p>
            <a:pPr marL="0" indent="0">
              <a:buNone/>
            </a:pPr>
            <a:r>
              <a:rPr lang="id-ID" sz="2400" dirty="0" smtClean="0"/>
              <a:t> </a:t>
            </a:r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endParaRPr lang="en-US" sz="2400" dirty="0" smtClean="0"/>
          </a:p>
          <a:p>
            <a:endParaRPr lang="id-ID" sz="2400" dirty="0"/>
          </a:p>
          <a:p>
            <a:r>
              <a:rPr lang="id-ID" sz="2400" b="1" dirty="0" smtClean="0">
                <a:solidFill>
                  <a:srgbClr val="C00000"/>
                </a:solidFill>
              </a:rPr>
              <a:t>Output</a:t>
            </a:r>
            <a:r>
              <a:rPr lang="id-ID" sz="2400" dirty="0" smtClean="0">
                <a:solidFill>
                  <a:srgbClr val="C00000"/>
                </a:solidFill>
              </a:rPr>
              <a:t> (</a:t>
            </a:r>
            <a:r>
              <a:rPr lang="id-ID" sz="2400" b="1" dirty="0" smtClean="0">
                <a:solidFill>
                  <a:srgbClr val="C00000"/>
                </a:solidFill>
              </a:rPr>
              <a:t>Rules</a:t>
            </a:r>
            <a:r>
              <a:rPr lang="id-ID" sz="2400" dirty="0" smtClean="0">
                <a:solidFill>
                  <a:srgbClr val="C00000"/>
                </a:solidFill>
              </a:rPr>
              <a:t>)</a:t>
            </a:r>
            <a:r>
              <a:rPr lang="id-ID" sz="2400" dirty="0" smtClean="0"/>
              <a:t>:</a:t>
            </a:r>
            <a:endParaRPr lang="en-US" sz="2400" dirty="0"/>
          </a:p>
          <a:p>
            <a:pPr marL="862012" lvl="3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outlook = sunny and humidity = high then play = </a:t>
            </a:r>
            <a:r>
              <a:rPr lang="en-US" sz="1600" dirty="0" smtClean="0"/>
              <a:t>no</a:t>
            </a:r>
            <a:r>
              <a:rPr lang="id-ID" sz="1600" dirty="0"/>
              <a:t/>
            </a:r>
            <a:br>
              <a:rPr lang="id-ID" sz="1600" dirty="0"/>
            </a:br>
            <a:r>
              <a:rPr lang="en-US" sz="1600" dirty="0" smtClean="0"/>
              <a:t>If </a:t>
            </a:r>
            <a:r>
              <a:rPr lang="en-US" sz="1600" dirty="0"/>
              <a:t>outlook = rainy and windy = true then play = </a:t>
            </a:r>
            <a:r>
              <a:rPr lang="en-US" sz="1600" dirty="0" smtClean="0"/>
              <a:t>no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outlook = overcast then play = </a:t>
            </a:r>
            <a:r>
              <a:rPr lang="en-US" sz="1600" dirty="0" smtClean="0"/>
              <a:t>yes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humidity = normal then play = </a:t>
            </a:r>
            <a:r>
              <a:rPr lang="en-US" sz="1600" dirty="0" smtClean="0"/>
              <a:t>yes</a:t>
            </a: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en-US" sz="1600" dirty="0" smtClean="0"/>
              <a:t>If </a:t>
            </a:r>
            <a:r>
              <a:rPr lang="en-US" sz="1600" dirty="0"/>
              <a:t>none of the above then play = yes</a:t>
            </a:r>
          </a:p>
          <a:p>
            <a:pPr lvl="1"/>
            <a:endParaRPr lang="id-ID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89" t="34426" r="14168" b="11475"/>
          <a:stretch/>
        </p:blipFill>
        <p:spPr bwMode="auto">
          <a:xfrm>
            <a:off x="1524000" y="990600"/>
            <a:ext cx="7239000" cy="41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499"/>
            <a:ext cx="8561387" cy="714375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id-ID" dirty="0" err="1">
                <a:solidFill>
                  <a:schemeClr val="bg1"/>
                </a:solidFill>
              </a:rPr>
              <a:t>ekomendasi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Main </a:t>
            </a:r>
            <a:r>
              <a:rPr lang="id-ID" dirty="0">
                <a:solidFill>
                  <a:schemeClr val="bg1"/>
                </a:solidFill>
              </a:rPr>
              <a:t>Golf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53450" cy="5715000"/>
          </a:xfrm>
        </p:spPr>
        <p:txBody>
          <a:bodyPr>
            <a:normAutofit lnSpcReduction="10000"/>
          </a:bodyPr>
          <a:lstStyle/>
          <a:p>
            <a:r>
              <a:rPr lang="id-ID" sz="2400" b="1" dirty="0" err="1" smtClean="0">
                <a:solidFill>
                  <a:srgbClr val="C00000"/>
                </a:solidFill>
              </a:rPr>
              <a:t>Input</a:t>
            </a:r>
            <a:r>
              <a:rPr lang="id-ID" sz="2400" b="1" dirty="0" smtClean="0">
                <a:solidFill>
                  <a:srgbClr val="C00000"/>
                </a:solidFill>
              </a:rPr>
              <a:t> (Atribut Nominal dan Numerik):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  <a:p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endParaRPr lang="id-ID" sz="2400" dirty="0"/>
          </a:p>
          <a:p>
            <a:r>
              <a:rPr lang="id-ID" sz="2400" b="1" dirty="0" err="1" smtClean="0">
                <a:solidFill>
                  <a:srgbClr val="C00000"/>
                </a:solidFill>
              </a:rPr>
              <a:t>Output</a:t>
            </a:r>
            <a:r>
              <a:rPr lang="id-ID" sz="2400" b="1" dirty="0" smtClean="0">
                <a:solidFill>
                  <a:srgbClr val="C00000"/>
                </a:solidFill>
              </a:rPr>
              <a:t> (</a:t>
            </a:r>
            <a:r>
              <a:rPr lang="id-ID" sz="2400" b="1" dirty="0" err="1" smtClean="0">
                <a:solidFill>
                  <a:srgbClr val="C00000"/>
                </a:solidFill>
              </a:rPr>
              <a:t>Rules</a:t>
            </a:r>
            <a:r>
              <a:rPr lang="id-ID" sz="2400" b="1" dirty="0" smtClean="0">
                <a:solidFill>
                  <a:srgbClr val="C00000"/>
                </a:solidFill>
              </a:rPr>
              <a:t>)</a:t>
            </a:r>
            <a:r>
              <a:rPr lang="id-ID" sz="2400" b="1" dirty="0" smtClean="0"/>
              <a:t>:</a:t>
            </a:r>
            <a:endParaRPr lang="id-ID" sz="2400" b="1" dirty="0"/>
          </a:p>
          <a:p>
            <a:pPr marL="749300" lvl="2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outlook = sunny and humidity = high then play = no</a:t>
            </a:r>
          </a:p>
          <a:p>
            <a:pPr marL="749300" lvl="2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outlook = sunny and humidity &gt; 83 then play = no</a:t>
            </a:r>
          </a:p>
          <a:p>
            <a:pPr marL="749300" lvl="2" indent="0">
              <a:buNone/>
            </a:pPr>
            <a:r>
              <a:rPr lang="en-US" sz="1600" dirty="0"/>
              <a:t>If outlook = rainy and windy = true then play = no</a:t>
            </a:r>
          </a:p>
          <a:p>
            <a:pPr marL="749300" lvl="2" indent="0">
              <a:buNone/>
            </a:pPr>
            <a:r>
              <a:rPr lang="en-US" sz="1600" dirty="0"/>
              <a:t>If outlook = overcast then play = yes</a:t>
            </a:r>
          </a:p>
          <a:p>
            <a:pPr marL="749300" lvl="2" indent="0">
              <a:buNone/>
            </a:pPr>
            <a:r>
              <a:rPr lang="en-US" sz="1600" dirty="0"/>
              <a:t>If humidity &lt; 85 then play = yes</a:t>
            </a:r>
          </a:p>
          <a:p>
            <a:pPr marL="749300" lvl="2" indent="0">
              <a:buNone/>
            </a:pPr>
            <a:r>
              <a:rPr lang="en-US" sz="1600" dirty="0"/>
              <a:t>If none of the above then play = </a:t>
            </a:r>
            <a:r>
              <a:rPr lang="en-US" sz="1600" dirty="0" smtClean="0"/>
              <a:t>yes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74" t="30123" r="19698" b="16394"/>
          <a:stretch/>
        </p:blipFill>
        <p:spPr bwMode="auto">
          <a:xfrm>
            <a:off x="1752600" y="1447799"/>
            <a:ext cx="4876800" cy="30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id-ID" dirty="0">
                <a:solidFill>
                  <a:schemeClr val="bg1"/>
                </a:solidFill>
              </a:rPr>
              <a:t>ekomendasi Main Golf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53450" cy="5181600"/>
          </a:xfrm>
        </p:spPr>
        <p:txBody>
          <a:bodyPr/>
          <a:lstStyle/>
          <a:p>
            <a:r>
              <a:rPr lang="id-ID" sz="3200" b="1" dirty="0">
                <a:solidFill>
                  <a:srgbClr val="C00000"/>
                </a:solidFill>
              </a:rPr>
              <a:t>Output </a:t>
            </a:r>
            <a:r>
              <a:rPr lang="id-ID" sz="3200" b="1" dirty="0" smtClean="0">
                <a:solidFill>
                  <a:srgbClr val="C00000"/>
                </a:solidFill>
              </a:rPr>
              <a:t>(Tree)</a:t>
            </a:r>
            <a:r>
              <a:rPr lang="id-ID" sz="3200" b="1" dirty="0" smtClean="0"/>
              <a:t>:</a:t>
            </a:r>
            <a:endParaRPr lang="id-ID" sz="3200" b="1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87" t="27508" r="26000" b="30000"/>
          <a:stretch/>
        </p:blipFill>
        <p:spPr bwMode="auto">
          <a:xfrm>
            <a:off x="990600" y="1817368"/>
            <a:ext cx="7467600" cy="504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Contoh: Rekomendasi C</a:t>
            </a:r>
            <a:r>
              <a:rPr lang="en-US" dirty="0" err="1">
                <a:solidFill>
                  <a:schemeClr val="bg1"/>
                </a:solidFill>
              </a:rPr>
              <a:t>ontact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ens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r>
              <a:rPr lang="id-ID" smtClean="0">
                <a:solidFill>
                  <a:srgbClr val="C00000"/>
                </a:solidFill>
              </a:rPr>
              <a:t>Input</a:t>
            </a:r>
            <a:r>
              <a:rPr lang="id-ID" smtClean="0"/>
              <a:t>:</a:t>
            </a: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04" t="30992" r="14284" b="15319"/>
          <a:stretch/>
        </p:blipFill>
        <p:spPr bwMode="auto">
          <a:xfrm>
            <a:off x="967254" y="1600200"/>
            <a:ext cx="801948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Rekomendasi C</a:t>
            </a:r>
            <a:r>
              <a:rPr lang="en-US" dirty="0" err="1">
                <a:solidFill>
                  <a:schemeClr val="bg1"/>
                </a:solidFill>
              </a:rPr>
              <a:t>ontact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L</a:t>
            </a:r>
            <a:r>
              <a:rPr lang="en-US" dirty="0" err="1">
                <a:solidFill>
                  <a:schemeClr val="bg1"/>
                </a:solidFill>
              </a:rPr>
              <a:t>ens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53450" cy="5181600"/>
          </a:xfrm>
        </p:spPr>
        <p:txBody>
          <a:bodyPr/>
          <a:lstStyle/>
          <a:p>
            <a:r>
              <a:rPr lang="id-ID" dirty="0" smtClean="0">
                <a:solidFill>
                  <a:srgbClr val="C00000"/>
                </a:solidFill>
              </a:rPr>
              <a:t>Output/Model </a:t>
            </a:r>
            <a:r>
              <a:rPr lang="id-ID" dirty="0" smtClean="0"/>
              <a:t>(Tree):</a:t>
            </a:r>
            <a:endParaRPr lang="id-ID" dirty="0"/>
          </a:p>
          <a:p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90" t="27508" r="31115" b="30262"/>
          <a:stretch/>
        </p:blipFill>
        <p:spPr bwMode="auto">
          <a:xfrm>
            <a:off x="1752600" y="2005664"/>
            <a:ext cx="6581583" cy="49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Contoh: Penentuan Jenis Bunga Iris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53450" cy="5181600"/>
          </a:xfrm>
        </p:spPr>
        <p:txBody>
          <a:bodyPr/>
          <a:lstStyle/>
          <a:p>
            <a:r>
              <a:rPr lang="id-ID" b="1" dirty="0" err="1" smtClean="0">
                <a:solidFill>
                  <a:srgbClr val="C00000"/>
                </a:solidFill>
              </a:rPr>
              <a:t>Input</a:t>
            </a:r>
            <a:r>
              <a:rPr lang="id-ID" dirty="0"/>
              <a:t>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71" t="31147" r="22002" b="18648"/>
          <a:stretch/>
        </p:blipFill>
        <p:spPr bwMode="auto">
          <a:xfrm>
            <a:off x="1600200" y="1595224"/>
            <a:ext cx="7239000" cy="52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Informasi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/</a:t>
            </a:r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Penentuan Jenis Bunga Iris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53450" cy="5181600"/>
          </a:xfrm>
        </p:spPr>
        <p:txBody>
          <a:bodyPr/>
          <a:lstStyle/>
          <a:p>
            <a:r>
              <a:rPr lang="id-ID" b="1" dirty="0" err="1" smtClean="0">
                <a:solidFill>
                  <a:srgbClr val="C00000"/>
                </a:solidFill>
              </a:rPr>
              <a:t>Output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(</a:t>
            </a:r>
            <a:r>
              <a:rPr lang="id-ID" dirty="0" err="1" smtClean="0"/>
              <a:t>Rules</a:t>
            </a:r>
            <a:r>
              <a:rPr lang="id-ID" dirty="0" smtClean="0"/>
              <a:t>):</a:t>
            </a: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51" t="46517" r="21656" b="12909"/>
          <a:stretch/>
        </p:blipFill>
        <p:spPr bwMode="auto">
          <a:xfrm>
            <a:off x="404095" y="1523999"/>
            <a:ext cx="8358905" cy="475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Penentuan Jenis Bunga Iris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295400"/>
            <a:ext cx="8553450" cy="5181600"/>
          </a:xfrm>
        </p:spPr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</a:rPr>
              <a:t>Output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(Tree):</a:t>
            </a:r>
            <a:endParaRPr lang="id-ID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87" t="30393" r="30721" b="26852"/>
          <a:stretch/>
        </p:blipFill>
        <p:spPr bwMode="auto">
          <a:xfrm>
            <a:off x="1344118" y="1894062"/>
            <a:ext cx="6477000" cy="4887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Algoritma Estimasi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295400"/>
            <a:ext cx="8553450" cy="5181600"/>
          </a:xfrm>
        </p:spPr>
        <p:txBody>
          <a:bodyPr/>
          <a:lstStyle/>
          <a:p>
            <a:r>
              <a:rPr lang="id-ID" sz="3200" dirty="0" smtClean="0"/>
              <a:t>Algoritma estimasi mirip dengan algoritma klasifikasi, tapi </a:t>
            </a:r>
            <a:r>
              <a:rPr lang="id-ID" sz="3200" dirty="0" smtClean="0">
                <a:solidFill>
                  <a:srgbClr val="C00000"/>
                </a:solidFill>
              </a:rPr>
              <a:t>variabel target adalah berupa bilangan numerik (kontinyu) </a:t>
            </a:r>
            <a:r>
              <a:rPr lang="id-ID" sz="3200" dirty="0" smtClean="0"/>
              <a:t>dan bukan kategorikal (nominal atau diskrit)</a:t>
            </a:r>
          </a:p>
          <a:p>
            <a:r>
              <a:rPr lang="id-ID" sz="3200" dirty="0" smtClean="0"/>
              <a:t>Estimasi nilai dari variable target ditentukan </a:t>
            </a:r>
            <a:r>
              <a:rPr lang="id-ID" sz="3200" dirty="0" smtClean="0">
                <a:solidFill>
                  <a:srgbClr val="C00000"/>
                </a:solidFill>
              </a:rPr>
              <a:t>berdasarkan nilai dari variabel prediktor</a:t>
            </a:r>
            <a:r>
              <a:rPr lang="id-ID" sz="3200" dirty="0" smtClean="0"/>
              <a:t> (atribut)</a:t>
            </a:r>
          </a:p>
          <a:p>
            <a:r>
              <a:rPr lang="id-ID" sz="3200" dirty="0"/>
              <a:t>Algoritma estimasi yang biasa digunakan adalah: </a:t>
            </a:r>
            <a:r>
              <a:rPr lang="en-US" sz="3200" dirty="0">
                <a:solidFill>
                  <a:srgbClr val="C00000"/>
                </a:solidFill>
              </a:rPr>
              <a:t>Linear Regression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Neural Network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Support Vector Machine</a:t>
            </a:r>
            <a:endParaRPr lang="id-ID" sz="3200" dirty="0">
              <a:solidFill>
                <a:srgbClr val="C00000"/>
              </a:solidFill>
            </a:endParaRPr>
          </a:p>
          <a:p>
            <a:endParaRPr lang="id-ID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Contoh: Estimasi </a:t>
            </a:r>
            <a:r>
              <a:rPr lang="id-ID" dirty="0" err="1" smtClean="0">
                <a:solidFill>
                  <a:schemeClr val="bg1"/>
                </a:solidFill>
              </a:rPr>
              <a:t>Performansi</a:t>
            </a:r>
            <a:r>
              <a:rPr lang="id-ID" dirty="0" smtClean="0">
                <a:solidFill>
                  <a:schemeClr val="bg1"/>
                </a:solidFill>
              </a:rPr>
              <a:t> CPU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553450" cy="5181600"/>
          </a:xfrm>
        </p:spPr>
        <p:txBody>
          <a:bodyPr/>
          <a:lstStyle/>
          <a:p>
            <a:r>
              <a:rPr lang="id-ID" b="1" dirty="0" err="1">
                <a:solidFill>
                  <a:srgbClr val="C00000"/>
                </a:solidFill>
              </a:rPr>
              <a:t>Example</a:t>
            </a:r>
            <a:r>
              <a:rPr lang="id-ID" dirty="0"/>
              <a:t>: 209 </a:t>
            </a:r>
            <a:r>
              <a:rPr lang="id-ID" dirty="0" err="1"/>
              <a:t>different</a:t>
            </a:r>
            <a:r>
              <a:rPr lang="id-ID" dirty="0"/>
              <a:t> </a:t>
            </a:r>
            <a:r>
              <a:rPr lang="id-ID" dirty="0" err="1">
                <a:solidFill>
                  <a:srgbClr val="0070C0"/>
                </a:solidFill>
              </a:rPr>
              <a:t>computer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id-ID" dirty="0" err="1">
                <a:solidFill>
                  <a:srgbClr val="0070C0"/>
                </a:solidFill>
              </a:rPr>
              <a:t>configurations</a:t>
            </a:r>
            <a:endParaRPr lang="id-ID" dirty="0">
              <a:solidFill>
                <a:srgbClr val="0070C0"/>
              </a:solidFill>
            </a:endParaRP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 smtClean="0">
                <a:solidFill>
                  <a:srgbClr val="C00000"/>
                </a:solidFill>
              </a:rPr>
              <a:t>Linear </a:t>
            </a:r>
            <a:r>
              <a:rPr lang="id-ID" dirty="0" err="1">
                <a:solidFill>
                  <a:srgbClr val="C00000"/>
                </a:solidFill>
              </a:rPr>
              <a:t>regression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/>
              <a:t>function</a:t>
            </a:r>
            <a:endParaRPr lang="id-ID" dirty="0"/>
          </a:p>
          <a:p>
            <a:pPr marL="574675" lvl="2" indent="0">
              <a:buNone/>
            </a:pPr>
            <a:r>
              <a:rPr lang="id-ID" sz="2000" dirty="0" smtClean="0"/>
              <a:t>PRP = 	-</a:t>
            </a:r>
            <a:r>
              <a:rPr lang="id-ID" sz="2000" dirty="0"/>
              <a:t>55.9 + 0.0489 MYCT + 0.0153 MMIN + 0.0056 MMAX</a:t>
            </a:r>
            <a:br>
              <a:rPr lang="id-ID" sz="2000" dirty="0"/>
            </a:br>
            <a:r>
              <a:rPr lang="id-ID" sz="2000" dirty="0" smtClean="0"/>
              <a:t>		+ </a:t>
            </a:r>
            <a:r>
              <a:rPr lang="id-ID" sz="2000" dirty="0"/>
              <a:t>0.6410 CACH - 0.2700 CHMIN + 1.480 CHMAX</a:t>
            </a:r>
          </a:p>
          <a:p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720000" y="1620000"/>
            <a:ext cx="8100000" cy="2589480"/>
            <a:chOff x="720000" y="1620000"/>
            <a:chExt cx="8100000" cy="2589480"/>
          </a:xfrm>
        </p:grpSpPr>
        <p:sp>
          <p:nvSpPr>
            <p:cNvPr id="7" name="Freeform 6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effectLst/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effectLst/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Algoritma Prediksi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53450" cy="5181600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Algoritma prediksi/forecasting </a:t>
            </a:r>
            <a:r>
              <a:rPr lang="id-ID" dirty="0" smtClean="0">
                <a:solidFill>
                  <a:srgbClr val="C00000"/>
                </a:solidFill>
              </a:rPr>
              <a:t>sama dengan algoritma  estimasi </a:t>
            </a:r>
            <a:r>
              <a:rPr lang="id-ID" dirty="0" smtClean="0"/>
              <a:t>di mana </a:t>
            </a:r>
            <a:r>
              <a:rPr lang="id-ID" dirty="0" smtClean="0">
                <a:solidFill>
                  <a:srgbClr val="C00000"/>
                </a:solidFill>
              </a:rPr>
              <a:t>label/target/class bertipe numerik</a:t>
            </a:r>
            <a:r>
              <a:rPr lang="id-ID" dirty="0" smtClean="0"/>
              <a:t>, bedanya adalah data yang digunakan merupakan data rentet waktu</a:t>
            </a:r>
            <a:br>
              <a:rPr lang="id-ID" dirty="0" smtClean="0"/>
            </a:br>
            <a:r>
              <a:rPr lang="id-ID" dirty="0" smtClean="0"/>
              <a:t>(</a:t>
            </a:r>
            <a:r>
              <a:rPr lang="id-ID" dirty="0" smtClean="0">
                <a:solidFill>
                  <a:srgbClr val="C00000"/>
                </a:solidFill>
              </a:rPr>
              <a:t>data time series</a:t>
            </a:r>
            <a:r>
              <a:rPr lang="id-ID" dirty="0" smtClean="0"/>
              <a:t>)</a:t>
            </a:r>
          </a:p>
          <a:p>
            <a:r>
              <a:rPr lang="id-ID" dirty="0" smtClean="0"/>
              <a:t>Istilah prediksi kadang digunakan juga untuk </a:t>
            </a:r>
            <a:r>
              <a:rPr lang="id-ID" dirty="0" smtClean="0">
                <a:solidFill>
                  <a:srgbClr val="C00000"/>
                </a:solidFill>
              </a:rPr>
              <a:t>klasifikasi</a:t>
            </a:r>
            <a:r>
              <a:rPr lang="id-ID" dirty="0" smtClean="0"/>
              <a:t>, tidak hanya untuk prediksi </a:t>
            </a:r>
            <a:r>
              <a:rPr lang="id-ID" dirty="0" err="1" smtClean="0"/>
              <a:t>time</a:t>
            </a:r>
            <a:r>
              <a:rPr lang="id-ID" dirty="0" smtClean="0"/>
              <a:t> </a:t>
            </a:r>
            <a:r>
              <a:rPr lang="id-ID" dirty="0" err="1" smtClean="0"/>
              <a:t>series</a:t>
            </a:r>
            <a:r>
              <a:rPr lang="id-ID" dirty="0" smtClean="0"/>
              <a:t>, karena sifatnya yang bisa menghasilkan </a:t>
            </a:r>
            <a:r>
              <a:rPr lang="id-ID" dirty="0" err="1" smtClean="0"/>
              <a:t>class</a:t>
            </a:r>
            <a:r>
              <a:rPr lang="id-ID" dirty="0" smtClean="0"/>
              <a:t> berdasarkan berbagai atribut yang kita sediakan</a:t>
            </a:r>
          </a:p>
          <a:p>
            <a:r>
              <a:rPr lang="id-ID" dirty="0" smtClean="0">
                <a:solidFill>
                  <a:srgbClr val="C00000"/>
                </a:solidFill>
              </a:rPr>
              <a:t>Semua algoritma estimasi </a:t>
            </a:r>
            <a:r>
              <a:rPr lang="id-ID" dirty="0" smtClean="0"/>
              <a:t>dapat digunakan untuk prediksi/forecasting</a:t>
            </a:r>
            <a:r>
              <a:rPr lang="en-US" dirty="0" smtClean="0"/>
              <a:t> 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Prediksi Harga </a:t>
            </a:r>
            <a:r>
              <a:rPr lang="id-ID" dirty="0" smtClean="0">
                <a:solidFill>
                  <a:schemeClr val="bg1"/>
                </a:solidFill>
              </a:rPr>
              <a:t>Saham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9800" y="1371600"/>
            <a:ext cx="2895600" cy="51816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Dataset harga saham dalam bentuk time series (rentet waktu) harian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35" r="66262" b="25334"/>
          <a:stretch/>
        </p:blipFill>
        <p:spPr bwMode="auto">
          <a:xfrm>
            <a:off x="228600" y="1438245"/>
            <a:ext cx="5791200" cy="541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Contoh: Prediksi Harga Saham (Plot)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6" t="26435" r="19468" b="11885"/>
          <a:stretch/>
        </p:blipFill>
        <p:spPr bwMode="auto">
          <a:xfrm>
            <a:off x="304800" y="1143000"/>
            <a:ext cx="8382000" cy="52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Prediksi Harga Saham (Plot)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6" r="7311" b="9803"/>
          <a:stretch/>
        </p:blipFill>
        <p:spPr bwMode="auto">
          <a:xfrm>
            <a:off x="228600" y="1111770"/>
            <a:ext cx="865642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Algoritma </a:t>
            </a:r>
            <a:r>
              <a:rPr lang="id-ID" dirty="0" err="1" smtClean="0">
                <a:solidFill>
                  <a:schemeClr val="bg1"/>
                </a:solidFill>
              </a:rPr>
              <a:t>Klastering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447800"/>
            <a:ext cx="8629650" cy="5181600"/>
          </a:xfrm>
        </p:spPr>
        <p:txBody>
          <a:bodyPr>
            <a:normAutofit lnSpcReduction="10000"/>
          </a:bodyPr>
          <a:lstStyle/>
          <a:p>
            <a:r>
              <a:rPr lang="id-ID" sz="2800" dirty="0" err="1" smtClean="0"/>
              <a:t>Klastering</a:t>
            </a:r>
            <a:r>
              <a:rPr lang="id-ID" sz="2800" dirty="0" smtClean="0"/>
              <a:t> adalah </a:t>
            </a:r>
            <a:r>
              <a:rPr lang="id-ID" sz="2800" dirty="0" err="1" smtClean="0">
                <a:solidFill>
                  <a:srgbClr val="C00000"/>
                </a:solidFill>
              </a:rPr>
              <a:t>pengelompokkan</a:t>
            </a:r>
            <a:r>
              <a:rPr lang="id-ID" sz="2800" dirty="0" smtClean="0">
                <a:solidFill>
                  <a:srgbClr val="C00000"/>
                </a:solidFill>
              </a:rPr>
              <a:t> data</a:t>
            </a:r>
            <a:r>
              <a:rPr lang="id-ID" sz="2800" dirty="0" smtClean="0"/>
              <a:t>, hasil observasi dan kasus ke dalam </a:t>
            </a:r>
            <a:r>
              <a:rPr lang="id-ID" sz="2800" dirty="0" err="1" smtClean="0">
                <a:solidFill>
                  <a:srgbClr val="C00000"/>
                </a:solidFill>
              </a:rPr>
              <a:t>class</a:t>
            </a:r>
            <a:r>
              <a:rPr lang="id-ID" sz="2800" dirty="0" smtClean="0">
                <a:solidFill>
                  <a:srgbClr val="C00000"/>
                </a:solidFill>
              </a:rPr>
              <a:t> yang mirip</a:t>
            </a:r>
          </a:p>
          <a:p>
            <a:r>
              <a:rPr lang="id-ID" sz="2800" dirty="0" smtClean="0"/>
              <a:t>Suatu </a:t>
            </a:r>
            <a:r>
              <a:rPr lang="id-ID" sz="2800" dirty="0" err="1" smtClean="0"/>
              <a:t>klaster</a:t>
            </a:r>
            <a:r>
              <a:rPr lang="id-ID" sz="2800" dirty="0" smtClean="0"/>
              <a:t> (</a:t>
            </a:r>
            <a:r>
              <a:rPr lang="id-ID" sz="2800" dirty="0" err="1" smtClean="0"/>
              <a:t>cluster</a:t>
            </a:r>
            <a:r>
              <a:rPr lang="id-ID" sz="2800" dirty="0" smtClean="0"/>
              <a:t>) adalah </a:t>
            </a:r>
            <a:r>
              <a:rPr lang="id-ID" sz="2800" dirty="0" smtClean="0">
                <a:solidFill>
                  <a:srgbClr val="C00000"/>
                </a:solidFill>
              </a:rPr>
              <a:t>koleksi data yang mirip </a:t>
            </a:r>
            <a:r>
              <a:rPr lang="id-ID" sz="2800" dirty="0" smtClean="0"/>
              <a:t>antara satu dengan yang lain, dan </a:t>
            </a:r>
            <a:r>
              <a:rPr lang="id-ID" sz="2800" dirty="0" smtClean="0">
                <a:solidFill>
                  <a:srgbClr val="C00000"/>
                </a:solidFill>
              </a:rPr>
              <a:t>memiliki perbedaan </a:t>
            </a:r>
            <a:r>
              <a:rPr lang="id-ID" sz="2800" dirty="0" smtClean="0"/>
              <a:t>bila dibandingkan dengan data dari </a:t>
            </a:r>
            <a:r>
              <a:rPr lang="id-ID" sz="2800" dirty="0" err="1" smtClean="0"/>
              <a:t>klaster</a:t>
            </a:r>
            <a:r>
              <a:rPr lang="id-ID" sz="2800" dirty="0" smtClean="0"/>
              <a:t> lain</a:t>
            </a:r>
          </a:p>
          <a:p>
            <a:r>
              <a:rPr lang="id-ID" sz="2800" dirty="0" smtClean="0"/>
              <a:t>Perbedaan utama algoritma </a:t>
            </a:r>
            <a:r>
              <a:rPr lang="id-ID" sz="2800" dirty="0" err="1" smtClean="0"/>
              <a:t>klastering</a:t>
            </a:r>
            <a:r>
              <a:rPr lang="id-ID" sz="2800" dirty="0" smtClean="0"/>
              <a:t> dengan klasifikasi adalah </a:t>
            </a:r>
            <a:r>
              <a:rPr lang="id-ID" sz="2800" dirty="0" err="1" smtClean="0">
                <a:solidFill>
                  <a:srgbClr val="C00000"/>
                </a:solidFill>
              </a:rPr>
              <a:t>klastering</a:t>
            </a:r>
            <a:r>
              <a:rPr lang="id-ID" sz="2800" dirty="0" smtClean="0">
                <a:solidFill>
                  <a:srgbClr val="C00000"/>
                </a:solidFill>
              </a:rPr>
              <a:t> tidak memiliki target/</a:t>
            </a:r>
            <a:r>
              <a:rPr lang="id-ID" sz="2800" dirty="0" err="1" smtClean="0">
                <a:solidFill>
                  <a:srgbClr val="C00000"/>
                </a:solidFill>
              </a:rPr>
              <a:t>class</a:t>
            </a:r>
            <a:r>
              <a:rPr lang="id-ID" sz="2800" dirty="0" smtClean="0">
                <a:solidFill>
                  <a:srgbClr val="C00000"/>
                </a:solidFill>
              </a:rPr>
              <a:t>/label</a:t>
            </a:r>
            <a:r>
              <a:rPr lang="id-ID" sz="2800" dirty="0" smtClean="0"/>
              <a:t>, jadi termasuk </a:t>
            </a:r>
            <a:r>
              <a:rPr lang="id-ID" sz="2800" i="1" dirty="0" err="1" smtClean="0"/>
              <a:t>unsupervised</a:t>
            </a:r>
            <a:r>
              <a:rPr lang="id-ID" sz="2800" i="1" dirty="0" smtClean="0"/>
              <a:t> </a:t>
            </a:r>
            <a:r>
              <a:rPr lang="id-ID" sz="2800" i="1" dirty="0" err="1" smtClean="0"/>
              <a:t>learning</a:t>
            </a:r>
            <a:endParaRPr lang="id-ID" sz="2800" i="1" dirty="0" smtClean="0"/>
          </a:p>
          <a:p>
            <a:r>
              <a:rPr lang="id-ID" sz="2800" dirty="0" err="1" smtClean="0"/>
              <a:t>Klastering</a:t>
            </a:r>
            <a:r>
              <a:rPr lang="id-ID" sz="2800" dirty="0" smtClean="0"/>
              <a:t> sering digunakan sebagai </a:t>
            </a:r>
            <a:r>
              <a:rPr lang="id-ID" sz="2800" dirty="0" smtClean="0">
                <a:solidFill>
                  <a:srgbClr val="C00000"/>
                </a:solidFill>
              </a:rPr>
              <a:t>tahap awal dalam proses data </a:t>
            </a:r>
            <a:r>
              <a:rPr lang="id-ID" sz="2800" dirty="0" err="1" smtClean="0">
                <a:solidFill>
                  <a:srgbClr val="C00000"/>
                </a:solidFill>
              </a:rPr>
              <a:t>mining</a:t>
            </a:r>
            <a:r>
              <a:rPr lang="id-ID" sz="2800" dirty="0" smtClean="0"/>
              <a:t>, dengan hasil </a:t>
            </a:r>
            <a:r>
              <a:rPr lang="id-ID" sz="2800" dirty="0" err="1" smtClean="0"/>
              <a:t>klaster</a:t>
            </a:r>
            <a:r>
              <a:rPr lang="id-ID" sz="2800" dirty="0" smtClean="0"/>
              <a:t> yang terbentuk akan menjadi </a:t>
            </a:r>
            <a:r>
              <a:rPr lang="id-ID" sz="2800" dirty="0" err="1" smtClean="0"/>
              <a:t>input</a:t>
            </a:r>
            <a:r>
              <a:rPr lang="id-ID" sz="2800" dirty="0" smtClean="0"/>
              <a:t> dari algoritma berikutnya yang digunakan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</a:t>
            </a:r>
            <a:r>
              <a:rPr lang="id-ID" dirty="0" smtClean="0">
                <a:solidFill>
                  <a:schemeClr val="bg1"/>
                </a:solidFill>
              </a:rPr>
              <a:t>Klastering Bunga </a:t>
            </a:r>
            <a:r>
              <a:rPr lang="id-ID" dirty="0">
                <a:solidFill>
                  <a:schemeClr val="bg1"/>
                </a:solidFill>
              </a:rPr>
              <a:t>Iris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35" t="21508" r="57016" b="20000"/>
          <a:stretch/>
        </p:blipFill>
        <p:spPr bwMode="auto">
          <a:xfrm>
            <a:off x="381000" y="1066800"/>
            <a:ext cx="5036695" cy="50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Pengetahuan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id-ID" dirty="0"/>
              <a:t>G</a:t>
            </a:r>
            <a:r>
              <a:rPr lang="en-US" dirty="0" err="1"/>
              <a:t>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pengalaman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nilai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informasi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kontekstual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juga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pandangan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pakar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framework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id-ID" dirty="0"/>
              <a:t/>
            </a:r>
            <a:br>
              <a:rPr lang="id-ID" dirty="0"/>
            </a:br>
            <a:r>
              <a:rPr lang="en-US" dirty="0"/>
              <a:t>(</a:t>
            </a:r>
            <a:r>
              <a:rPr lang="en-US" i="1" dirty="0"/>
              <a:t>Thomas H. Davenport, Laurence </a:t>
            </a:r>
            <a:r>
              <a:rPr lang="en-US" i="1" dirty="0" err="1"/>
              <a:t>Prusak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defRPr/>
            </a:pPr>
            <a:endParaRPr lang="id-ID" dirty="0"/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solusi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pemecahan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masalah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petunjuk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pekerjaan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ditingkatkan</a:t>
            </a:r>
            <a:r>
              <a:rPr lang="en-US" dirty="0"/>
              <a:t> </a:t>
            </a:r>
            <a:r>
              <a:rPr lang="en-US" dirty="0" err="1"/>
              <a:t>nilainya</a:t>
            </a:r>
            <a:r>
              <a:rPr lang="en-US" dirty="0"/>
              <a:t>,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diajarkan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yang lain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713788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Klastering </a:t>
            </a:r>
            <a:r>
              <a:rPr lang="id-ID" dirty="0" smtClean="0">
                <a:solidFill>
                  <a:schemeClr val="bg1"/>
                </a:solidFill>
              </a:rPr>
              <a:t>Bunga Iris (Plot)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38" t="21333" r="38131" b="23760"/>
          <a:stretch/>
        </p:blipFill>
        <p:spPr bwMode="auto">
          <a:xfrm>
            <a:off x="152400" y="1066800"/>
            <a:ext cx="87460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713788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Contoh: Klastering </a:t>
            </a:r>
            <a:r>
              <a:rPr lang="id-ID" dirty="0" smtClean="0">
                <a:solidFill>
                  <a:schemeClr val="bg1"/>
                </a:solidFill>
              </a:rPr>
              <a:t>Bunga </a:t>
            </a:r>
            <a:r>
              <a:rPr lang="id-ID" dirty="0">
                <a:solidFill>
                  <a:schemeClr val="bg1"/>
                </a:solidFill>
              </a:rPr>
              <a:t>Iris </a:t>
            </a:r>
            <a:r>
              <a:rPr lang="id-ID" dirty="0" smtClean="0">
                <a:solidFill>
                  <a:schemeClr val="bg1"/>
                </a:solidFill>
              </a:rPr>
              <a:t>(Table)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33" t="21508" r="52590" b="20000"/>
          <a:stretch/>
        </p:blipFill>
        <p:spPr bwMode="auto">
          <a:xfrm>
            <a:off x="152400" y="990600"/>
            <a:ext cx="6324600" cy="55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1" t="22557" r="76688" b="61239"/>
          <a:stretch/>
        </p:blipFill>
        <p:spPr bwMode="auto">
          <a:xfrm>
            <a:off x="6850504" y="1030572"/>
            <a:ext cx="2008683" cy="13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Algoritma Asosiasi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181600"/>
          </a:xfrm>
        </p:spPr>
        <p:txBody>
          <a:bodyPr>
            <a:normAutofit lnSpcReduction="10000"/>
          </a:bodyPr>
          <a:lstStyle/>
          <a:p>
            <a:r>
              <a:rPr lang="id-ID" sz="2900" dirty="0" smtClean="0"/>
              <a:t>Algoritma </a:t>
            </a:r>
            <a:r>
              <a:rPr lang="id-ID" sz="2900" i="1" dirty="0" err="1" smtClean="0"/>
              <a:t>association</a:t>
            </a:r>
            <a:r>
              <a:rPr lang="id-ID" sz="2900" i="1" dirty="0" smtClean="0"/>
              <a:t> </a:t>
            </a:r>
            <a:r>
              <a:rPr lang="id-ID" sz="2900" i="1" dirty="0" err="1" smtClean="0"/>
              <a:t>rule</a:t>
            </a:r>
            <a:r>
              <a:rPr lang="id-ID" sz="2900" i="1" dirty="0" smtClean="0"/>
              <a:t> </a:t>
            </a:r>
            <a:r>
              <a:rPr lang="id-ID" sz="2900" dirty="0" smtClean="0"/>
              <a:t>(aturan asosiasi) adalah algoritma yang menemukan atribut yang “</a:t>
            </a:r>
            <a:r>
              <a:rPr lang="id-ID" sz="2900" dirty="0" smtClean="0">
                <a:solidFill>
                  <a:srgbClr val="C00000"/>
                </a:solidFill>
              </a:rPr>
              <a:t>muncul bersamaan</a:t>
            </a:r>
            <a:r>
              <a:rPr lang="id-ID" sz="2900" dirty="0" smtClean="0"/>
              <a:t>”</a:t>
            </a:r>
            <a:endParaRPr lang="en-US" sz="2900" dirty="0">
              <a:solidFill>
                <a:srgbClr val="C00000"/>
              </a:solidFill>
            </a:endParaRPr>
          </a:p>
          <a:p>
            <a:r>
              <a:rPr lang="id-ID" sz="2900" dirty="0" smtClean="0"/>
              <a:t>Dalam dunia bisnis, sering disebut dengan </a:t>
            </a:r>
            <a:r>
              <a:rPr lang="en-US" sz="2900" i="1" dirty="0" smtClean="0">
                <a:solidFill>
                  <a:srgbClr val="C00000"/>
                </a:solidFill>
              </a:rPr>
              <a:t>affinity </a:t>
            </a:r>
            <a:r>
              <a:rPr lang="en-US" sz="2900" i="1" dirty="0">
                <a:solidFill>
                  <a:srgbClr val="C00000"/>
                </a:solidFill>
              </a:rPr>
              <a:t>analysis</a:t>
            </a:r>
            <a:r>
              <a:rPr lang="en-US" sz="2900" i="1" dirty="0"/>
              <a:t> </a:t>
            </a:r>
            <a:r>
              <a:rPr lang="id-ID" sz="2900" dirty="0" smtClean="0"/>
              <a:t>atau </a:t>
            </a:r>
            <a:r>
              <a:rPr lang="en-US" sz="2900" i="1" dirty="0" smtClean="0">
                <a:solidFill>
                  <a:srgbClr val="C00000"/>
                </a:solidFill>
              </a:rPr>
              <a:t>market </a:t>
            </a:r>
            <a:r>
              <a:rPr lang="en-US" sz="2900" i="1" dirty="0">
                <a:solidFill>
                  <a:srgbClr val="C00000"/>
                </a:solidFill>
              </a:rPr>
              <a:t>basket </a:t>
            </a:r>
            <a:r>
              <a:rPr lang="en-US" sz="2900" i="1" dirty="0" smtClean="0">
                <a:solidFill>
                  <a:srgbClr val="C00000"/>
                </a:solidFill>
              </a:rPr>
              <a:t>analysis</a:t>
            </a:r>
            <a:endParaRPr lang="id-ID" sz="2900" i="1" dirty="0" smtClean="0">
              <a:solidFill>
                <a:srgbClr val="C00000"/>
              </a:solidFill>
            </a:endParaRPr>
          </a:p>
          <a:p>
            <a:r>
              <a:rPr lang="id-ID" sz="2900" dirty="0" smtClean="0"/>
              <a:t>Algoritma asosiasi akan mencari aturan yang </a:t>
            </a:r>
            <a:r>
              <a:rPr lang="id-ID" sz="2900" dirty="0" smtClean="0">
                <a:solidFill>
                  <a:srgbClr val="C00000"/>
                </a:solidFill>
              </a:rPr>
              <a:t>menghitung hubungan </a:t>
            </a:r>
            <a:r>
              <a:rPr lang="id-ID" sz="2900" dirty="0" err="1" smtClean="0">
                <a:solidFill>
                  <a:srgbClr val="C00000"/>
                </a:solidFill>
              </a:rPr>
              <a:t>diantara</a:t>
            </a:r>
            <a:r>
              <a:rPr lang="id-ID" sz="2900" dirty="0" smtClean="0">
                <a:solidFill>
                  <a:srgbClr val="C00000"/>
                </a:solidFill>
              </a:rPr>
              <a:t> dua atau lebih atribut</a:t>
            </a:r>
          </a:p>
          <a:p>
            <a:r>
              <a:rPr lang="id-ID" sz="2900" dirty="0" smtClean="0"/>
              <a:t>Algoritma </a:t>
            </a:r>
            <a:r>
              <a:rPr lang="id-ID" sz="2900" dirty="0" err="1" smtClean="0"/>
              <a:t>association</a:t>
            </a:r>
            <a:r>
              <a:rPr lang="id-ID" sz="2900" dirty="0" smtClean="0"/>
              <a:t> </a:t>
            </a:r>
            <a:r>
              <a:rPr lang="id-ID" sz="2900" dirty="0" err="1" smtClean="0"/>
              <a:t>rules</a:t>
            </a:r>
            <a:r>
              <a:rPr lang="id-ID" sz="2900" dirty="0" smtClean="0"/>
              <a:t> berangkat dari pola </a:t>
            </a:r>
            <a:r>
              <a:rPr lang="en-US" sz="2900" dirty="0" smtClean="0"/>
              <a:t>“</a:t>
            </a:r>
            <a:r>
              <a:rPr lang="en-US" sz="2900" dirty="0" smtClean="0">
                <a:solidFill>
                  <a:srgbClr val="C00000"/>
                </a:solidFill>
              </a:rPr>
              <a:t>If</a:t>
            </a:r>
            <a:r>
              <a:rPr lang="id-ID" sz="2900" dirty="0" smtClean="0">
                <a:solidFill>
                  <a:srgbClr val="C00000"/>
                </a:solidFill>
              </a:rPr>
              <a:t> </a:t>
            </a:r>
            <a:r>
              <a:rPr lang="en-US" sz="2900" i="1" dirty="0" smtClean="0">
                <a:solidFill>
                  <a:srgbClr val="C00000"/>
                </a:solidFill>
              </a:rPr>
              <a:t>antecedent</a:t>
            </a:r>
            <a:r>
              <a:rPr lang="en-US" sz="2900" dirty="0">
                <a:solidFill>
                  <a:srgbClr val="C00000"/>
                </a:solidFill>
              </a:rPr>
              <a:t>, then </a:t>
            </a:r>
            <a:r>
              <a:rPr lang="en-US" sz="2900" i="1" dirty="0">
                <a:solidFill>
                  <a:srgbClr val="C00000"/>
                </a:solidFill>
              </a:rPr>
              <a:t>consequent</a:t>
            </a:r>
            <a:r>
              <a:rPr lang="en-US" sz="2900" dirty="0"/>
              <a:t>,” </a:t>
            </a:r>
            <a:r>
              <a:rPr lang="id-ID" sz="2900" dirty="0" smtClean="0"/>
              <a:t>bersamaan dengan pengukuran </a:t>
            </a:r>
            <a:r>
              <a:rPr lang="id-ID" sz="2900" dirty="0" err="1" smtClean="0">
                <a:solidFill>
                  <a:srgbClr val="C00000"/>
                </a:solidFill>
              </a:rPr>
              <a:t>support</a:t>
            </a:r>
            <a:r>
              <a:rPr lang="id-ID" sz="2900" dirty="0" smtClean="0">
                <a:solidFill>
                  <a:srgbClr val="C00000"/>
                </a:solidFill>
              </a:rPr>
              <a:t> </a:t>
            </a:r>
            <a:r>
              <a:rPr lang="id-ID" sz="2900" dirty="0" smtClean="0"/>
              <a:t>(</a:t>
            </a:r>
            <a:r>
              <a:rPr lang="id-ID" sz="2900" i="1" dirty="0" err="1" smtClean="0"/>
              <a:t>coverage</a:t>
            </a:r>
            <a:r>
              <a:rPr lang="id-ID" sz="2900" dirty="0" smtClean="0"/>
              <a:t>) dan </a:t>
            </a:r>
            <a:r>
              <a:rPr lang="id-ID" sz="2900" dirty="0" err="1" smtClean="0">
                <a:solidFill>
                  <a:srgbClr val="C00000"/>
                </a:solidFill>
              </a:rPr>
              <a:t>confidence</a:t>
            </a:r>
            <a:r>
              <a:rPr lang="id-ID" sz="2900" dirty="0" smtClean="0">
                <a:solidFill>
                  <a:srgbClr val="C00000"/>
                </a:solidFill>
              </a:rPr>
              <a:t> </a:t>
            </a:r>
            <a:r>
              <a:rPr lang="id-ID" sz="2900" dirty="0" smtClean="0"/>
              <a:t>(</a:t>
            </a:r>
            <a:r>
              <a:rPr lang="id-ID" sz="2900" i="1" dirty="0" err="1" smtClean="0"/>
              <a:t>accuration</a:t>
            </a:r>
            <a:r>
              <a:rPr lang="id-ID" sz="2900" dirty="0" smtClean="0"/>
              <a:t>) yang </a:t>
            </a:r>
            <a:r>
              <a:rPr lang="id-ID" sz="2900" dirty="0" err="1" smtClean="0"/>
              <a:t>terasosiasi</a:t>
            </a:r>
            <a:r>
              <a:rPr lang="id-ID" sz="2900" dirty="0" smtClean="0"/>
              <a:t> dalam aturan</a:t>
            </a:r>
          </a:p>
          <a:p>
            <a:pPr marL="0" indent="0">
              <a:buNone/>
            </a:pPr>
            <a:endParaRPr lang="id-ID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Algoritma Asosiasi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5181600"/>
          </a:xfrm>
        </p:spPr>
        <p:txBody>
          <a:bodyPr/>
          <a:lstStyle/>
          <a:p>
            <a:r>
              <a:rPr lang="id-ID" sz="2900" dirty="0" smtClean="0"/>
              <a:t>Contoh, pada hari </a:t>
            </a:r>
            <a:r>
              <a:rPr lang="id-ID" sz="2900" dirty="0" err="1" smtClean="0"/>
              <a:t>kamis</a:t>
            </a:r>
            <a:r>
              <a:rPr lang="id-ID" sz="2900" dirty="0" smtClean="0"/>
              <a:t> malam, 1000 pelanggan telah melakukan belanja di </a:t>
            </a:r>
            <a:r>
              <a:rPr lang="id-ID" sz="2900" dirty="0" err="1" smtClean="0"/>
              <a:t>supermaket</a:t>
            </a:r>
            <a:r>
              <a:rPr lang="id-ID" sz="2900" dirty="0" smtClean="0"/>
              <a:t> ABC, </a:t>
            </a:r>
            <a:r>
              <a:rPr lang="id-ID" sz="2900" dirty="0" err="1" smtClean="0"/>
              <a:t>dimana</a:t>
            </a:r>
            <a:r>
              <a:rPr lang="id-ID" sz="2900" dirty="0" smtClean="0"/>
              <a:t>:</a:t>
            </a:r>
          </a:p>
          <a:p>
            <a:pPr lvl="1"/>
            <a:r>
              <a:rPr lang="id-ID" dirty="0" smtClean="0"/>
              <a:t>200 orang membeli </a:t>
            </a:r>
            <a:r>
              <a:rPr lang="id-ID" dirty="0" smtClean="0">
                <a:solidFill>
                  <a:srgbClr val="C00000"/>
                </a:solidFill>
              </a:rPr>
              <a:t>Sabun </a:t>
            </a:r>
            <a:r>
              <a:rPr lang="id-ID" dirty="0">
                <a:solidFill>
                  <a:srgbClr val="C00000"/>
                </a:solidFill>
              </a:rPr>
              <a:t>M</a:t>
            </a:r>
            <a:r>
              <a:rPr lang="id-ID" dirty="0" smtClean="0">
                <a:solidFill>
                  <a:srgbClr val="C00000"/>
                </a:solidFill>
              </a:rPr>
              <a:t>andi</a:t>
            </a:r>
          </a:p>
          <a:p>
            <a:pPr lvl="1"/>
            <a:r>
              <a:rPr lang="id-ID" dirty="0" smtClean="0"/>
              <a:t>dari 200 orang yang membeli sabun mandi, 50 orangnya membeli </a:t>
            </a:r>
            <a:r>
              <a:rPr lang="id-ID" dirty="0" err="1" smtClean="0">
                <a:solidFill>
                  <a:srgbClr val="C00000"/>
                </a:solidFill>
              </a:rPr>
              <a:t>Fanta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id-ID" sz="2900" dirty="0" smtClean="0"/>
              <a:t>Jadi, </a:t>
            </a:r>
            <a:r>
              <a:rPr lang="id-ID" sz="2900" dirty="0" err="1" smtClean="0"/>
              <a:t>association</a:t>
            </a:r>
            <a:r>
              <a:rPr lang="id-ID" sz="2900" dirty="0" smtClean="0"/>
              <a:t> </a:t>
            </a:r>
            <a:r>
              <a:rPr lang="id-ID" sz="2900" dirty="0" err="1" smtClean="0"/>
              <a:t>rule</a:t>
            </a:r>
            <a:r>
              <a:rPr lang="id-ID" sz="2900" dirty="0" smtClean="0"/>
              <a:t> menjadi, “</a:t>
            </a:r>
            <a:r>
              <a:rPr lang="id-ID" sz="2900" dirty="0" smtClean="0">
                <a:solidFill>
                  <a:srgbClr val="C00000"/>
                </a:solidFill>
              </a:rPr>
              <a:t>Jika membeli sabun mandi, maka membeli </a:t>
            </a:r>
            <a:r>
              <a:rPr lang="id-ID" sz="2900" dirty="0" err="1" smtClean="0">
                <a:solidFill>
                  <a:srgbClr val="C00000"/>
                </a:solidFill>
              </a:rPr>
              <a:t>Fanta</a:t>
            </a:r>
            <a:r>
              <a:rPr lang="id-ID" sz="2900" dirty="0" smtClean="0"/>
              <a:t>”, dengan nilai </a:t>
            </a:r>
            <a:r>
              <a:rPr lang="id-ID" sz="2900" dirty="0" err="1" smtClean="0">
                <a:solidFill>
                  <a:srgbClr val="C00000"/>
                </a:solidFill>
              </a:rPr>
              <a:t>support</a:t>
            </a:r>
            <a:r>
              <a:rPr lang="id-ID" sz="2900" dirty="0" smtClean="0">
                <a:solidFill>
                  <a:srgbClr val="C00000"/>
                </a:solidFill>
              </a:rPr>
              <a:t> </a:t>
            </a:r>
            <a:r>
              <a:rPr lang="id-ID" sz="2900" dirty="0" smtClean="0"/>
              <a:t>= 200/1000 = 20% dan nilai </a:t>
            </a:r>
            <a:r>
              <a:rPr lang="id-ID" sz="2900" dirty="0" err="1" smtClean="0">
                <a:solidFill>
                  <a:srgbClr val="C00000"/>
                </a:solidFill>
              </a:rPr>
              <a:t>confidence</a:t>
            </a:r>
            <a:r>
              <a:rPr lang="id-ID" sz="2900" dirty="0" smtClean="0">
                <a:solidFill>
                  <a:srgbClr val="C00000"/>
                </a:solidFill>
              </a:rPr>
              <a:t> </a:t>
            </a:r>
            <a:r>
              <a:rPr lang="id-ID" sz="2900" dirty="0" smtClean="0"/>
              <a:t>= 50/200 = 25%</a:t>
            </a:r>
          </a:p>
          <a:p>
            <a:r>
              <a:rPr lang="id-ID" sz="2900" dirty="0" smtClean="0"/>
              <a:t>Algoritma </a:t>
            </a:r>
            <a:r>
              <a:rPr lang="id-ID" sz="2900" dirty="0" err="1" smtClean="0"/>
              <a:t>association</a:t>
            </a:r>
            <a:r>
              <a:rPr lang="id-ID" sz="2900" dirty="0" smtClean="0"/>
              <a:t> </a:t>
            </a:r>
            <a:r>
              <a:rPr lang="id-ID" sz="2900" dirty="0" err="1" smtClean="0"/>
              <a:t>rule</a:t>
            </a:r>
            <a:r>
              <a:rPr lang="id-ID" sz="2900" dirty="0" smtClean="0"/>
              <a:t> </a:t>
            </a:r>
            <a:r>
              <a:rPr lang="id-ID" sz="2900" dirty="0" err="1" smtClean="0"/>
              <a:t>diantaranya</a:t>
            </a:r>
            <a:r>
              <a:rPr lang="id-ID" sz="2900" dirty="0" smtClean="0"/>
              <a:t> adalah: </a:t>
            </a:r>
            <a:r>
              <a:rPr lang="id-ID" sz="2900" dirty="0">
                <a:solidFill>
                  <a:srgbClr val="C00000"/>
                </a:solidFill>
              </a:rPr>
              <a:t>A </a:t>
            </a:r>
            <a:r>
              <a:rPr lang="id-ID" sz="2900" dirty="0" err="1">
                <a:solidFill>
                  <a:srgbClr val="C00000"/>
                </a:solidFill>
              </a:rPr>
              <a:t>priori</a:t>
            </a:r>
            <a:r>
              <a:rPr lang="id-ID" sz="2900" dirty="0">
                <a:solidFill>
                  <a:srgbClr val="C00000"/>
                </a:solidFill>
              </a:rPr>
              <a:t> </a:t>
            </a:r>
            <a:r>
              <a:rPr lang="id-ID" sz="2900" dirty="0" err="1" smtClean="0">
                <a:solidFill>
                  <a:srgbClr val="C00000"/>
                </a:solidFill>
              </a:rPr>
              <a:t>algorithm</a:t>
            </a:r>
            <a:r>
              <a:rPr lang="id-ID" sz="2900" dirty="0" smtClean="0"/>
              <a:t>, </a:t>
            </a:r>
            <a:r>
              <a:rPr lang="id-ID" sz="2900" dirty="0" err="1" smtClean="0">
                <a:solidFill>
                  <a:srgbClr val="C00000"/>
                </a:solidFill>
              </a:rPr>
              <a:t>FP-Growth</a:t>
            </a:r>
            <a:r>
              <a:rPr lang="id-ID" sz="2900" dirty="0" smtClean="0">
                <a:solidFill>
                  <a:srgbClr val="C00000"/>
                </a:solidFill>
              </a:rPr>
              <a:t> </a:t>
            </a:r>
            <a:r>
              <a:rPr lang="id-ID" sz="2900" dirty="0" err="1" smtClean="0">
                <a:solidFill>
                  <a:srgbClr val="C00000"/>
                </a:solidFill>
              </a:rPr>
              <a:t>algorithm</a:t>
            </a:r>
            <a:r>
              <a:rPr lang="id-ID" sz="2900" dirty="0" smtClean="0"/>
              <a:t>, </a:t>
            </a:r>
            <a:r>
              <a:rPr lang="id-ID" sz="2900" dirty="0" smtClean="0">
                <a:solidFill>
                  <a:srgbClr val="C00000"/>
                </a:solidFill>
              </a:rPr>
              <a:t>GRI </a:t>
            </a:r>
            <a:r>
              <a:rPr lang="id-ID" sz="2900" dirty="0" err="1">
                <a:solidFill>
                  <a:srgbClr val="C00000"/>
                </a:solidFill>
              </a:rPr>
              <a:t>algorithm</a:t>
            </a:r>
            <a:endParaRPr lang="id-ID" sz="2900" dirty="0">
              <a:solidFill>
                <a:srgbClr val="C00000"/>
              </a:solidFill>
            </a:endParaRPr>
          </a:p>
          <a:p>
            <a:endParaRPr lang="id-ID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id-ID" dirty="0" err="1" smtClean="0">
                <a:solidFill>
                  <a:schemeClr val="bg1"/>
                </a:solidFill>
              </a:rPr>
              <a:t>ontoh</a:t>
            </a:r>
            <a:r>
              <a:rPr lang="id-ID" dirty="0" smtClean="0">
                <a:solidFill>
                  <a:schemeClr val="bg1"/>
                </a:solidFill>
              </a:rPr>
              <a:t> Penerapan Data Mining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705850" cy="5410200"/>
          </a:xfrm>
        </p:spPr>
        <p:txBody>
          <a:bodyPr/>
          <a:lstStyle/>
          <a:p>
            <a:r>
              <a:rPr lang="id-ID" sz="2600" dirty="0" smtClean="0"/>
              <a:t>Penentuan kelayakan aplikasi peminjaman uang di bank</a:t>
            </a:r>
          </a:p>
          <a:p>
            <a:r>
              <a:rPr lang="id-ID" sz="2600" dirty="0" smtClean="0"/>
              <a:t>Penentuan pasokan listrik PLN untuk wilayah Jakarta</a:t>
            </a:r>
            <a:endParaRPr lang="id-ID" sz="2600" dirty="0"/>
          </a:p>
          <a:p>
            <a:r>
              <a:rPr lang="id-ID" sz="2600" dirty="0"/>
              <a:t>Diagnosis </a:t>
            </a:r>
            <a:r>
              <a:rPr lang="id-ID" sz="2600" dirty="0" smtClean="0"/>
              <a:t>pola kesalahan mesin</a:t>
            </a:r>
          </a:p>
          <a:p>
            <a:r>
              <a:rPr lang="id-ID" sz="2600" dirty="0" smtClean="0"/>
              <a:t>Perkiraan harga saham dan tingkat inflasi</a:t>
            </a:r>
            <a:endParaRPr lang="id-ID" sz="2600" dirty="0"/>
          </a:p>
          <a:p>
            <a:r>
              <a:rPr lang="id-ID" sz="2600" dirty="0" smtClean="0"/>
              <a:t>Analisis pola belanja pelanggan</a:t>
            </a:r>
          </a:p>
          <a:p>
            <a:r>
              <a:rPr lang="id-ID" sz="2600" dirty="0" smtClean="0"/>
              <a:t>Memisahkan </a:t>
            </a:r>
            <a:r>
              <a:rPr lang="id-ID" sz="2600" dirty="0"/>
              <a:t>minyak mentah dan gas </a:t>
            </a:r>
            <a:r>
              <a:rPr lang="id-ID" sz="2600" dirty="0" smtClean="0"/>
              <a:t>alam</a:t>
            </a:r>
            <a:endParaRPr lang="id-ID" sz="2600" dirty="0"/>
          </a:p>
          <a:p>
            <a:r>
              <a:rPr lang="id-ID" sz="2600" dirty="0" smtClean="0"/>
              <a:t>Pemilihan </a:t>
            </a:r>
            <a:r>
              <a:rPr lang="id-ID" sz="2600" dirty="0"/>
              <a:t>program TV </a:t>
            </a:r>
            <a:r>
              <a:rPr lang="id-ID" sz="2600" dirty="0" smtClean="0"/>
              <a:t>otomatis</a:t>
            </a:r>
            <a:endParaRPr lang="id-ID" sz="2600" dirty="0"/>
          </a:p>
          <a:p>
            <a:r>
              <a:rPr lang="id-ID" sz="2600" dirty="0" smtClean="0"/>
              <a:t>Penentuan pola pelanggan yang loyal pada perusahaan operator telepon</a:t>
            </a:r>
          </a:p>
          <a:p>
            <a:r>
              <a:rPr lang="id-ID" sz="2600" dirty="0" smtClean="0"/>
              <a:t>Deteksi pencucian uang dari transaksi perbankan</a:t>
            </a:r>
          </a:p>
          <a:p>
            <a:r>
              <a:rPr lang="id-ID" sz="2600" dirty="0" smtClean="0"/>
              <a:t>Deteksi serangan (intrusion) pada suatu jaringan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381999" cy="647700"/>
          </a:xfrm>
        </p:spPr>
        <p:txBody>
          <a:bodyPr>
            <a:normAutofit fontScale="90000"/>
          </a:bodyPr>
          <a:lstStyle/>
          <a:p>
            <a:r>
              <a:rPr lang="id-ID" dirty="0" err="1" smtClean="0">
                <a:solidFill>
                  <a:schemeClr val="bg1"/>
                </a:solidFill>
              </a:rPr>
              <a:t>Cognitive</a:t>
            </a:r>
            <a:r>
              <a:rPr lang="id-ID" dirty="0" err="1">
                <a:solidFill>
                  <a:schemeClr val="bg1"/>
                </a:solidFill>
              </a:rPr>
              <a:t>-</a:t>
            </a:r>
            <a:r>
              <a:rPr lang="id-ID" dirty="0" err="1" smtClean="0">
                <a:solidFill>
                  <a:schemeClr val="bg1"/>
                </a:solidFill>
              </a:rPr>
              <a:t>Performance</a:t>
            </a:r>
            <a:r>
              <a:rPr lang="id-ID" dirty="0" smtClean="0">
                <a:solidFill>
                  <a:schemeClr val="bg1"/>
                </a:solidFill>
              </a:rPr>
              <a:t> Test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Sebutkan </a:t>
            </a:r>
            <a:r>
              <a:rPr lang="id-ID" sz="2800" dirty="0" smtClean="0">
                <a:solidFill>
                  <a:srgbClr val="C00000"/>
                </a:solidFill>
              </a:rPr>
              <a:t>5 peran utama </a:t>
            </a:r>
            <a:r>
              <a:rPr lang="id-ID" sz="2800" dirty="0" smtClean="0"/>
              <a:t>data mining!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algoritma </a:t>
            </a:r>
            <a:r>
              <a:rPr lang="id-ID" sz="2800" dirty="0">
                <a:solidFill>
                  <a:srgbClr val="C00000"/>
                </a:solidFill>
              </a:rPr>
              <a:t>apa </a:t>
            </a:r>
            <a:r>
              <a:rPr lang="id-ID" sz="2800" dirty="0"/>
              <a:t>saja yang dapat digunakan untuk </a:t>
            </a:r>
            <a:r>
              <a:rPr lang="id-ID" sz="2800" dirty="0" smtClean="0"/>
              <a:t>5 peran </a:t>
            </a:r>
            <a:r>
              <a:rPr lang="id-ID" sz="2800" dirty="0"/>
              <a:t>utama data mining di atas</a:t>
            </a:r>
            <a:r>
              <a:rPr lang="id-ID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Jelaskan perbedaan </a:t>
            </a:r>
            <a:r>
              <a:rPr lang="id-ID" sz="2800" dirty="0" smtClean="0">
                <a:solidFill>
                  <a:srgbClr val="C00000"/>
                </a:solidFill>
              </a:rPr>
              <a:t>estimasi</a:t>
            </a:r>
            <a:r>
              <a:rPr lang="id-ID" sz="2800" dirty="0" smtClean="0"/>
              <a:t> dan </a:t>
            </a:r>
            <a:r>
              <a:rPr lang="id-ID" sz="2800" dirty="0" smtClean="0">
                <a:solidFill>
                  <a:srgbClr val="C00000"/>
                </a:solidFill>
              </a:rPr>
              <a:t>prediksi</a:t>
            </a:r>
            <a:r>
              <a:rPr lang="id-ID" sz="28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Jelaskan perbedaan </a:t>
            </a:r>
            <a:r>
              <a:rPr lang="id-ID" sz="2800" dirty="0" smtClean="0">
                <a:solidFill>
                  <a:srgbClr val="C00000"/>
                </a:solidFill>
              </a:rPr>
              <a:t>estimasi</a:t>
            </a:r>
            <a:r>
              <a:rPr lang="id-ID" sz="2800" dirty="0" smtClean="0"/>
              <a:t> dan </a:t>
            </a:r>
            <a:r>
              <a:rPr lang="id-ID" sz="2800" dirty="0" smtClean="0">
                <a:solidFill>
                  <a:srgbClr val="C00000"/>
                </a:solidFill>
              </a:rPr>
              <a:t>klasifikasi</a:t>
            </a:r>
            <a:r>
              <a:rPr lang="id-ID" sz="28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Jelaskan perbedaan </a:t>
            </a:r>
            <a:r>
              <a:rPr lang="id-ID" sz="2800" dirty="0" smtClean="0">
                <a:solidFill>
                  <a:srgbClr val="C00000"/>
                </a:solidFill>
              </a:rPr>
              <a:t>klasifikasi</a:t>
            </a:r>
            <a:r>
              <a:rPr lang="id-ID" sz="2800" dirty="0" smtClean="0"/>
              <a:t> dan </a:t>
            </a:r>
            <a:r>
              <a:rPr lang="id-ID" sz="2800" dirty="0" smtClean="0">
                <a:solidFill>
                  <a:srgbClr val="C00000"/>
                </a:solidFill>
              </a:rPr>
              <a:t>klastering</a:t>
            </a:r>
            <a:r>
              <a:rPr lang="id-ID" sz="28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Jelaskan perbedaan </a:t>
            </a:r>
            <a:r>
              <a:rPr lang="id-ID" sz="2800" dirty="0" smtClean="0">
                <a:solidFill>
                  <a:srgbClr val="C00000"/>
                </a:solidFill>
              </a:rPr>
              <a:t>klastering</a:t>
            </a:r>
            <a:r>
              <a:rPr lang="id-ID" sz="2800" dirty="0" smtClean="0"/>
              <a:t> dan </a:t>
            </a:r>
            <a:r>
              <a:rPr lang="id-ID" sz="2800" dirty="0" smtClean="0">
                <a:solidFill>
                  <a:srgbClr val="C00000"/>
                </a:solidFill>
              </a:rPr>
              <a:t>prediksi</a:t>
            </a:r>
            <a:r>
              <a:rPr lang="id-ID" sz="28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Jelaskan perbedaan </a:t>
            </a:r>
            <a:r>
              <a:rPr lang="id-ID" sz="2800" dirty="0" smtClean="0">
                <a:solidFill>
                  <a:srgbClr val="C00000"/>
                </a:solidFill>
              </a:rPr>
              <a:t>supervised</a:t>
            </a:r>
            <a:r>
              <a:rPr lang="id-ID" sz="2800" dirty="0" smtClean="0"/>
              <a:t> dan </a:t>
            </a:r>
            <a:r>
              <a:rPr lang="id-ID" sz="2800" dirty="0" smtClean="0">
                <a:solidFill>
                  <a:srgbClr val="C00000"/>
                </a:solidFill>
              </a:rPr>
              <a:t>unsupervised</a:t>
            </a:r>
            <a:r>
              <a:rPr lang="id-ID" sz="2800" dirty="0" smtClean="0"/>
              <a:t> learning!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Sebutkan </a:t>
            </a:r>
            <a:r>
              <a:rPr lang="id-ID" sz="2800" dirty="0" smtClean="0">
                <a:solidFill>
                  <a:srgbClr val="C00000"/>
                </a:solidFill>
              </a:rPr>
              <a:t>tahapan utama proses </a:t>
            </a:r>
            <a:r>
              <a:rPr lang="id-ID" sz="2800" dirty="0" smtClean="0"/>
              <a:t>data mining!</a:t>
            </a:r>
          </a:p>
          <a:p>
            <a:pPr marL="514350" indent="-514350">
              <a:buFont typeface="+mj-lt"/>
              <a:buAutoNum type="arabicPeriod"/>
            </a:pP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 - </a:t>
            </a:r>
            <a:r>
              <a:rPr lang="en-US" altLang="ja-JP" b="1" dirty="0" err="1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en-US" altLang="ja-JP" b="1" dirty="0" err="1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0" dirty="0" smtClean="0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</a:t>
            </a:r>
            <a:r>
              <a:rPr lang="en-US" altLang="ja-JP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b="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341167"/>
              </p:ext>
            </p:extLst>
          </p:nvPr>
        </p:nvGraphicFramePr>
        <p:xfrm>
          <a:off x="838200" y="2362200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/>
                <a:gridCol w="2349500"/>
                <a:gridCol w="2052638"/>
                <a:gridCol w="1909762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 - </a:t>
            </a:r>
            <a:r>
              <a:rPr lang="en-US" altLang="ja-JP" b="1" dirty="0" err="1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en-US" altLang="ja-JP" b="1" dirty="0" err="1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2192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b="0" dirty="0" err="1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Akumulasi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Bulanan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sz="2800" b="0" dirty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750316"/>
              </p:ext>
            </p:extLst>
          </p:nvPr>
        </p:nvGraphicFramePr>
        <p:xfrm>
          <a:off x="609600" y="2057400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Masuk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Alpa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 - </a:t>
            </a:r>
            <a:r>
              <a:rPr lang="en-US" altLang="ja-JP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en-US" altLang="ja-JP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0" dirty="0" err="1" smtClean="0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Kondisi</a:t>
            </a:r>
            <a:r>
              <a:rPr lang="en-US" altLang="ja-JP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Mingguan</a:t>
            </a:r>
            <a:r>
              <a:rPr lang="en-US" altLang="ja-JP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b="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933548"/>
              </p:ext>
            </p:extLst>
          </p:nvPr>
        </p:nvGraphicFramePr>
        <p:xfrm>
          <a:off x="533400" y="2667000"/>
          <a:ext cx="8305800" cy="3627120"/>
        </p:xfrm>
        <a:graphic>
          <a:graphicData uri="http://schemas.openxmlformats.org/drawingml/2006/table">
            <a:tbl>
              <a:tblPr/>
              <a:tblGrid>
                <a:gridCol w="1905000"/>
                <a:gridCol w="1219200"/>
                <a:gridCol w="1295400"/>
                <a:gridCol w="1219200"/>
                <a:gridCol w="1282700"/>
                <a:gridCol w="13843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Senin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Selasa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Rabu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Kamis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Jumat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Pulang Cepat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Izin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Alpa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 - </a:t>
            </a:r>
            <a:r>
              <a:rPr lang="en-US" altLang="ja-JP" b="1" dirty="0" err="1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</a:t>
            </a:r>
            <a:r>
              <a:rPr lang="en-US" altLang="ja-JP" b="1" dirty="0" err="1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b="1" dirty="0" smtClean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en-US" altLang="ja-JP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kebiasaan</a:t>
            </a: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dalam</a:t>
            </a: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jam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datang</a:t>
            </a: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/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pulang</a:t>
            </a: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kerja</a:t>
            </a:r>
            <a:endParaRPr lang="en-US" altLang="ja-JP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id-ID" altLang="ja-JP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id-ID" altLang="ja-JP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bagaiman</a:t>
            </a:r>
            <a:r>
              <a:rPr lang="id-ID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teknik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meningkatkan</a:t>
            </a: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r>
              <a:rPr lang="id-ID" altLang="ja-JP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id-ID" altLang="ja-JP" dirty="0"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id-ID" altLang="ja-JP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kebijakan</a:t>
            </a:r>
            <a:endParaRPr lang="en-US" altLang="ja-JP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datam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3251200" cy="30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1804</Words>
  <Application>Microsoft Office PowerPoint</Application>
  <PresentationFormat>On-screen Show (4:3)</PresentationFormat>
  <Paragraphs>507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Data Mining</vt:lpstr>
      <vt:lpstr>Cognitive-Performance Test</vt:lpstr>
      <vt:lpstr>Data</vt:lpstr>
      <vt:lpstr>Informasi</vt:lpstr>
      <vt:lpstr>Pengetahuan</vt:lpstr>
      <vt:lpstr>Data - Informasi – Pengetahuan  </vt:lpstr>
      <vt:lpstr>Data - Informasi – Pengetahuan </vt:lpstr>
      <vt:lpstr>Data - Informasi – Pengetahuan </vt:lpstr>
      <vt:lpstr>Data - Informasi – Pengetahuan </vt:lpstr>
      <vt:lpstr>Data - Informasi - Pengetahuan - Kebijakan </vt:lpstr>
      <vt:lpstr>Cognitive-Performance Test</vt:lpstr>
      <vt:lpstr>Definisi Data Mining</vt:lpstr>
      <vt:lpstr>Slide 13</vt:lpstr>
      <vt:lpstr>Peran Utama Data Mining</vt:lpstr>
      <vt:lpstr>Slide 15</vt:lpstr>
      <vt:lpstr>Slide 16</vt:lpstr>
      <vt:lpstr>Penentuan Kelulusan Mahasiswa </vt:lpstr>
      <vt:lpstr>Klastering Bunga Iris</vt:lpstr>
      <vt:lpstr>Klastering Bunga Iris</vt:lpstr>
      <vt:lpstr>Algoritma Data Mining (DM)</vt:lpstr>
      <vt:lpstr>Metode Learning Pada Algoritma DM</vt:lpstr>
      <vt:lpstr>Metode Learning Pada Algoritma DM</vt:lpstr>
      <vt:lpstr>Dataset with Attribute and Class</vt:lpstr>
      <vt:lpstr>Metode Learning Pada Algoritma DM</vt:lpstr>
      <vt:lpstr>Dataset with Attribute (No Class)</vt:lpstr>
      <vt:lpstr>Metode Learning Pada Algoritma DM</vt:lpstr>
      <vt:lpstr>Asosiasi</vt:lpstr>
      <vt:lpstr>Proses Utama pada Data Mining</vt:lpstr>
      <vt:lpstr>Output/Pola/Model/Knowledge</vt:lpstr>
      <vt:lpstr>Input – Metode – Output – Evaluation </vt:lpstr>
      <vt:lpstr>Cognitive-Performance Test</vt:lpstr>
      <vt:lpstr>Slide 32</vt:lpstr>
      <vt:lpstr>Algoritma Klasifikasi</vt:lpstr>
      <vt:lpstr>Contoh: Rekomendasi Main Golf</vt:lpstr>
      <vt:lpstr>Contoh: Rekomendasi Main Golf</vt:lpstr>
      <vt:lpstr>Contoh: Rekomendasi Main Golf</vt:lpstr>
      <vt:lpstr>Contoh: Rekomendasi Contact Lens</vt:lpstr>
      <vt:lpstr>Contoh: Rekomendasi Contact Lens</vt:lpstr>
      <vt:lpstr>Contoh: Penentuan Jenis Bunga Iris</vt:lpstr>
      <vt:lpstr>Contoh: Penentuan Jenis Bunga Iris</vt:lpstr>
      <vt:lpstr>Contoh: Penentuan Jenis Bunga Iris</vt:lpstr>
      <vt:lpstr>Algoritma Estimasi</vt:lpstr>
      <vt:lpstr>Contoh: Estimasi Performansi CPU</vt:lpstr>
      <vt:lpstr>Algoritma Prediksi</vt:lpstr>
      <vt:lpstr>Contoh: Prediksi Harga Saham</vt:lpstr>
      <vt:lpstr>Contoh: Prediksi Harga Saham (Plot)</vt:lpstr>
      <vt:lpstr>Contoh: Prediksi Harga Saham (Plot)</vt:lpstr>
      <vt:lpstr>Algoritma Klastering</vt:lpstr>
      <vt:lpstr>Contoh: Klastering Bunga Iris</vt:lpstr>
      <vt:lpstr>Contoh: Klastering Bunga Iris (Plot)</vt:lpstr>
      <vt:lpstr>Contoh: Klastering Bunga Iris (Table)</vt:lpstr>
      <vt:lpstr>Algoritma Asosiasi</vt:lpstr>
      <vt:lpstr>Algoritma Asosiasi</vt:lpstr>
      <vt:lpstr>Contoh Penerapan Data Mining</vt:lpstr>
      <vt:lpstr>Cognitive-Performance Test</vt:lpstr>
    </vt:vector>
  </TitlesOfParts>
  <Company>udin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fik</dc:creator>
  <cp:lastModifiedBy>yogi</cp:lastModifiedBy>
  <cp:revision>98</cp:revision>
  <dcterms:created xsi:type="dcterms:W3CDTF">2013-09-19T00:52:15Z</dcterms:created>
  <dcterms:modified xsi:type="dcterms:W3CDTF">2013-09-19T07:04:02Z</dcterms:modified>
</cp:coreProperties>
</file>