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5" r:id="rId8"/>
    <p:sldId id="260" r:id="rId9"/>
    <p:sldId id="259" r:id="rId10"/>
    <p:sldId id="273" r:id="rId11"/>
    <p:sldId id="261" r:id="rId12"/>
    <p:sldId id="262" r:id="rId13"/>
    <p:sldId id="269" r:id="rId14"/>
    <p:sldId id="270" r:id="rId15"/>
    <p:sldId id="264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2913DFB-3A3E-46A1-8343-27EBED6AABE0}" type="datetimeFigureOut">
              <a:rPr lang="en-US" smtClean="0"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E45346-22BD-4247-8AA0-87F6E3F9A3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PRECEED PROCEED FRAMEWORK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PERENCANAAN &amp; EVALUASI</a:t>
            </a:r>
            <a:br>
              <a:rPr lang="en-US" dirty="0" smtClean="0"/>
            </a:br>
            <a:r>
              <a:rPr lang="en-US" dirty="0" smtClean="0"/>
              <a:t>PENDIDIKAN KESEHATAN MASYARAKAT</a:t>
            </a:r>
            <a:br>
              <a:rPr lang="en-US" dirty="0" smtClean="0"/>
            </a:br>
            <a:r>
              <a:rPr lang="en-US" dirty="0" smtClean="0"/>
              <a:t>(RENVAL PKM)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219200" y="992188"/>
            <a:ext cx="1104900" cy="587375"/>
          </a:xfrm>
          <a:prstGeom prst="rect">
            <a:avLst/>
          </a:prstGeom>
          <a:solidFill>
            <a:srgbClr val="FFFF99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>
                <a:latin typeface="Arial Unicode MS" pitchFamily="34" charset="-128"/>
              </a:rPr>
              <a:t>Behaviour</a:t>
            </a:r>
          </a:p>
          <a:p>
            <a:pPr eaLnBrk="1" hangingPunct="1">
              <a:defRPr/>
            </a:pPr>
            <a:endParaRPr lang="en-US" sz="1600">
              <a:latin typeface="Arial Unicode MS" pitchFamily="34" charset="-12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066800" y="2287588"/>
            <a:ext cx="1331913" cy="587375"/>
          </a:xfrm>
          <a:prstGeom prst="rect">
            <a:avLst/>
          </a:prstGeom>
          <a:solidFill>
            <a:srgbClr val="FF66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0" b="1">
                <a:latin typeface="Arial Unicode MS" pitchFamily="34" charset="-128"/>
              </a:rPr>
              <a:t>Environment</a:t>
            </a:r>
          </a:p>
          <a:p>
            <a:pPr eaLnBrk="1" hangingPunct="1">
              <a:defRPr/>
            </a:pPr>
            <a:endParaRPr lang="en-US" sz="1600" b="1">
              <a:latin typeface="Arial Unicode MS" pitchFamily="34" charset="-128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419600" y="1676400"/>
            <a:ext cx="850900" cy="647700"/>
          </a:xfrm>
          <a:prstGeom prst="rect">
            <a:avLst/>
          </a:prstGeom>
          <a:solidFill>
            <a:srgbClr val="99CC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   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6781800" y="1601788"/>
            <a:ext cx="1155700" cy="647700"/>
          </a:xfrm>
          <a:prstGeom prst="rect">
            <a:avLst/>
          </a:prstGeom>
          <a:solidFill>
            <a:srgbClr val="00FF00">
              <a:alpha val="50000"/>
            </a:srgbClr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Quality of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life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1981200" y="16002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 flipV="1">
            <a:off x="1524000" y="1600200"/>
            <a:ext cx="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2286000" y="1295400"/>
            <a:ext cx="2133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2438400" y="2057400"/>
            <a:ext cx="1981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>
            <a:off x="2286000" y="1066800"/>
            <a:ext cx="44958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5257800" y="19812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7239000" y="2286000"/>
            <a:ext cx="1657350" cy="4248150"/>
          </a:xfrm>
          <a:prstGeom prst="rect">
            <a:avLst/>
          </a:prstGeom>
          <a:solidFill>
            <a:srgbClr val="CC99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Social indicators</a:t>
            </a:r>
            <a:r>
              <a:rPr lang="en-US" sz="1600">
                <a:latin typeface="Arial Narrow" pitchFamily="34" charset="0"/>
              </a:rPr>
              <a:t>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-Absenteeism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-Achievement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-Aesthetics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-Alienation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-Comfort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-Crime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-Crowding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-Discrimination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-Happiness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-Hostility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-Illegitimacy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-Performance 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Riots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Self-esteem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Unemployment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Welfare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4953000" y="2282825"/>
            <a:ext cx="1516063" cy="4248150"/>
          </a:xfrm>
          <a:prstGeom prst="rect">
            <a:avLst/>
          </a:prstGeom>
          <a:solidFill>
            <a:srgbClr val="99CC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Vital Indicators</a:t>
            </a:r>
            <a:r>
              <a:rPr lang="en-US" sz="1600">
                <a:latin typeface="Arial Narrow" pitchFamily="34" charset="0"/>
              </a:rPr>
              <a:t>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-Disability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-Discomfort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-Fertility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-Fitness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-Morbidity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-Mortality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-Physiological risk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 factors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-Distribution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-Duration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-Functional level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-Incidence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-Intensity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-Longevity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-Prevalence</a:t>
            </a:r>
          </a:p>
        </p:txBody>
      </p:sp>
      <p:sp>
        <p:nvSpPr>
          <p:cNvPr id="30734" name="Text Box 14"/>
          <p:cNvSpPr txBox="1">
            <a:spLocks noChangeArrowheads="1"/>
          </p:cNvSpPr>
          <p:nvPr/>
        </p:nvSpPr>
        <p:spPr bwMode="auto">
          <a:xfrm>
            <a:off x="2743200" y="2968625"/>
            <a:ext cx="1338263" cy="2781300"/>
          </a:xfrm>
          <a:prstGeom prst="rect">
            <a:avLst/>
          </a:prstGeom>
          <a:solidFill>
            <a:srgbClr val="CCFFFF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Environmental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Indicators :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Economic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Physical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Services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Social</a:t>
            </a:r>
          </a:p>
          <a:p>
            <a:pPr eaLnBrk="1" hangingPunct="1">
              <a:buFontTx/>
              <a:buChar char="-"/>
            </a:pPr>
            <a:endParaRPr lang="en-US" sz="1600">
              <a:latin typeface="Arial Narrow" pitchFamily="34" charset="0"/>
            </a:endParaRP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 :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Access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Affordability</a:t>
            </a:r>
          </a:p>
          <a:p>
            <a:pPr eaLnBrk="1" hangingPunct="1">
              <a:buFontTx/>
              <a:buChar char="-"/>
            </a:pPr>
            <a:r>
              <a:rPr lang="en-US" sz="1600">
                <a:latin typeface="Arial Narrow" pitchFamily="34" charset="0"/>
              </a:rPr>
              <a:t>Equity</a:t>
            </a: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762000" y="2892425"/>
            <a:ext cx="1779588" cy="3759200"/>
          </a:xfrm>
          <a:prstGeom prst="rect">
            <a:avLst/>
          </a:prstGeom>
          <a:solidFill>
            <a:srgbClr val="FFFF99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Behavioral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Indicators 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-Compliance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-Consumption pattern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-Coping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-Preventive action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-Self-care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-Utilization</a:t>
            </a:r>
          </a:p>
          <a:p>
            <a:pPr eaLnBrk="1" hangingPunct="1"/>
            <a:endParaRPr lang="en-US" sz="1600">
              <a:latin typeface="Arial Narrow" pitchFamily="34" charset="0"/>
            </a:endParaRPr>
          </a:p>
          <a:p>
            <a:pPr eaLnBrk="1" hangingPunct="1"/>
            <a:r>
              <a:rPr lang="en-US" sz="1600" b="1">
                <a:latin typeface="Arial Narrow" pitchFamily="34" charset="0"/>
              </a:rPr>
              <a:t>Dimensions: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-Frequency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-Persistence 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-Promptness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-Quality</a:t>
            </a:r>
          </a:p>
          <a:p>
            <a:pPr eaLnBrk="1" hangingPunct="1"/>
            <a:r>
              <a:rPr lang="en-US" sz="1600">
                <a:latin typeface="Arial Narrow" pitchFamily="34" charset="0"/>
              </a:rPr>
              <a:t>-Range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 autoUpdateAnimBg="0"/>
      <p:bldP spid="30723" grpId="0" animBg="1" autoUpdateAnimBg="0"/>
      <p:bldP spid="30724" grpId="0" animBg="1" autoUpdateAnimBg="0"/>
      <p:bldP spid="30725" grpId="0" animBg="1" autoUpdateAnimBg="0"/>
      <p:bldP spid="30726" grpId="0" animBg="1"/>
      <p:bldP spid="30727" grpId="0" animBg="1"/>
      <p:bldP spid="30728" grpId="0" animBg="1"/>
      <p:bldP spid="30729" grpId="0" animBg="1"/>
      <p:bldP spid="30730" grpId="0" animBg="1"/>
      <p:bldP spid="30731" grpId="0" animBg="1"/>
      <p:bldP spid="30732" grpId="0" animBg="1" autoUpdateAnimBg="0"/>
      <p:bldP spid="30733" grpId="0" animBg="1" autoUpdateAnimBg="0"/>
      <p:bldP spid="30734" grpId="0" animBg="1" autoUpdateAnimBg="0"/>
      <p:bldP spid="3073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7637463" y="2743200"/>
            <a:ext cx="1354137" cy="1803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Quality of life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-Produktifitas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kerja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absen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kerja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Kesejahteraan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individu/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masyarakat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2154238" cy="2228850"/>
          </a:xfrm>
          <a:prstGeom prst="rect">
            <a:avLst/>
          </a:prstGeom>
          <a:solidFill>
            <a:srgbClr val="CCFFCC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Status kesehatan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Individu/masyarakat: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kesakitan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kesembuhan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kematian akibat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Kecacatan akibat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-Angka usia produktif yang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terkena TBC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743200" y="1447800"/>
            <a:ext cx="2363788" cy="24415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Perilaku penderita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/calon penderita (behaviour):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berobat (kepada siapa, kapan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dimana)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-Kepatuhan minum obat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-mengantisipasi efek samping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obat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-perilaku yang mendukung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pengobatan (merokok,dll)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peningkatan gizi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-perilaku kontrol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2819400" y="4648200"/>
            <a:ext cx="2378075" cy="2016125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Environment factors 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Norma sosial masyarakat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terhadap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-Kualitas dan kuantitas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pelayanan  bagi penderita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-Sosial ekonomi masy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-Keberadaan sarana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pengobatan TBC 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2106613" cy="2228850"/>
          </a:xfrm>
          <a:prstGeom prst="rect">
            <a:avLst/>
          </a:prstGeom>
          <a:solidFill>
            <a:srgbClr val="33CCCC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Predisposing factors: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Karakteristik penderita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Pengetahuan pendrta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tentang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-Kepercayaan penderita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-Nilai yang dianut tentang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-Persepsi penderita ttg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peny.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penderita thd TBC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04800" y="2514600"/>
            <a:ext cx="2303463" cy="2228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Reinforcing factors 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petugas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kesehatan dan lainnya thd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keluarga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teman, tetangga, majikan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tentang peny.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toma dan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orang yang menjadi panutan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penderita thd TBC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304800" y="4851400"/>
            <a:ext cx="2339975" cy="180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Enabling factors 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-Ketersediaan obat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dan sistem pelynan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-Kemampuan pendeita untuk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mendapatkan pengobatan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-ketersediaan SDM pelayanan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-Kebijakan pemerintah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-adanya peraturan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 flipV="1">
            <a:off x="3505200" y="3886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4114800" y="38862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5105400" y="3048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V="1">
            <a:off x="6019800" y="47244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H="1">
            <a:off x="5181600" y="56388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7467600" y="35052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2514600" y="1676400"/>
            <a:ext cx="228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2590800" y="33528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 flipV="1">
            <a:off x="2667000" y="3886200"/>
            <a:ext cx="152400" cy="1447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 flipV="1">
            <a:off x="12192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 flipV="1">
            <a:off x="1371600" y="4724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 autoUpdateAnimBg="0"/>
      <p:bldP spid="34819" grpId="0" animBg="1" autoUpdateAnimBg="0"/>
      <p:bldP spid="34820" grpId="0" animBg="1" autoUpdateAnimBg="0"/>
      <p:bldP spid="34821" grpId="0" animBg="1" autoUpdateAnimBg="0"/>
      <p:bldP spid="34822" grpId="0" animBg="1" autoUpdateAnimBg="0"/>
      <p:bldP spid="34823" grpId="0" animBg="1" autoUpdateAnimBg="0"/>
      <p:bldP spid="34824" grpId="0" animBg="1" autoUpdateAnimBg="0"/>
      <p:bldP spid="34825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324600" y="1524000"/>
            <a:ext cx="2363788" cy="2441575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Perilaku penderita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/calon penderita (behaviour):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berobat (kepada siapa, kapan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dimana)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-Kepatuhan minum obat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-mengantisipasi efek samping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obat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-perilaku yang mendukung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pengobatan (merokok,dll)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peningkatan gizi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-perilaku kontrol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324600" y="4419600"/>
            <a:ext cx="2378075" cy="2016125"/>
          </a:xfrm>
          <a:prstGeom prst="rect">
            <a:avLst/>
          </a:prstGeom>
          <a:solidFill>
            <a:srgbClr val="CCEC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Environment factors 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Norma sosial masyarakat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terhadap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-Kualitas dan kuantitas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pelayanan  bagi penderita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-Sosial ekonomi masy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-Keberadaan sarana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pengobatan TBC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505200" y="152400"/>
            <a:ext cx="2106613" cy="2228850"/>
          </a:xfrm>
          <a:prstGeom prst="rect">
            <a:avLst/>
          </a:prstGeom>
          <a:solidFill>
            <a:srgbClr val="33CCCC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Predisposing factors: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Karakteristik penderita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Pengetahuan pendrta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tentang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-Kepercayaan penderita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-Nilai yang dianut tentang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-Persepsi penderita ttg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peny.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penderita thd TBC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29000" y="2514600"/>
            <a:ext cx="2303463" cy="2228850"/>
          </a:xfrm>
          <a:prstGeom prst="rect">
            <a:avLst/>
          </a:prstGeom>
          <a:solidFill>
            <a:schemeClr val="hlink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Reinforcing factors 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petugas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kesehatan dan lainnya thd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keluarga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teman, tetangga, majikan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tentang peny.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-Sikap dan perilaku toma dan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orang yang menjadi panutan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penderita thd TBC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3429000" y="4876800"/>
            <a:ext cx="2339975" cy="1803400"/>
          </a:xfrm>
          <a:prstGeom prst="rect">
            <a:avLst/>
          </a:prstGeom>
          <a:solidFill>
            <a:srgbClr val="9999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Enabling factors 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-Ketersediaan obat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dan sistem pelynan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-Kemampuan pendeita untuk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 mendapatkan pengobatan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-ketersediaan SDM pelayanan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-Kebijakan pemerintah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-adanya peraturan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09600" y="381000"/>
            <a:ext cx="2225675" cy="6283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000" b="1">
                <a:latin typeface="Times New Roman" pitchFamily="18" charset="0"/>
              </a:rPr>
              <a:t>Health </a:t>
            </a:r>
          </a:p>
          <a:p>
            <a:pPr eaLnBrk="1" hangingPunct="1">
              <a:defRPr/>
            </a:pPr>
            <a:r>
              <a:rPr lang="en-US" sz="2000" b="1">
                <a:latin typeface="Times New Roman" pitchFamily="18" charset="0"/>
              </a:rPr>
              <a:t>Promotion </a:t>
            </a:r>
          </a:p>
          <a:p>
            <a:pPr eaLnBrk="1" hangingPunct="1">
              <a:defRPr/>
            </a:pPr>
            <a:endParaRPr lang="en-US" sz="2000" b="1">
              <a:latin typeface="Times New Roman" pitchFamily="18" charset="0"/>
            </a:endParaRPr>
          </a:p>
          <a:p>
            <a:pPr eaLnBrk="1" hangingPunct="1">
              <a:defRPr/>
            </a:pPr>
            <a:endParaRPr lang="en-US" sz="2000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  </a:t>
            </a: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38200" y="1066800"/>
            <a:ext cx="1616075" cy="952500"/>
          </a:xfrm>
          <a:prstGeom prst="rect">
            <a:avLst/>
          </a:prstGeom>
          <a:solidFill>
            <a:srgbClr val="CCFFFF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Direct Comm: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 Konseling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 Penyuluhan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 Marketing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838200" y="2133600"/>
            <a:ext cx="1768475" cy="2654300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Indirect Comm: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-Perbaikan sikap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dan perilaku orang2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terdekat penderita oleh staf kesehatan.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training staf, supervisi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Konsultasi dan 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feed back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PKM Institusi</a:t>
            </a:r>
          </a:p>
          <a:p>
            <a:pPr eaLnBrk="1" hangingPunct="1">
              <a:buFontTx/>
              <a:buChar char="-"/>
              <a:defRPr/>
            </a:pPr>
            <a:r>
              <a:rPr lang="en-US" sz="1400">
                <a:latin typeface="Times New Roman" pitchFamily="18" charset="0"/>
              </a:rPr>
              <a:t>Community Development 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762000" y="4953000"/>
            <a:ext cx="1905000" cy="1377950"/>
          </a:xfrm>
          <a:prstGeom prst="rect">
            <a:avLst/>
          </a:prstGeom>
          <a:solidFill>
            <a:srgbClr val="FFCC99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-Perbaikan policy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dan peraturan pelyn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pengob. TBC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-Perbaikan sistem </a:t>
            </a:r>
          </a:p>
          <a:p>
            <a:pPr eaLnBrk="1" hangingPunct="1">
              <a:defRPr/>
            </a:pPr>
            <a:r>
              <a:rPr lang="en-US" sz="1400">
                <a:latin typeface="Times New Roman" pitchFamily="18" charset="0"/>
              </a:rPr>
              <a:t> plynan pengobatan TBC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2438400" y="1524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2590800" y="36576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2667000" y="5562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5638800" y="1524000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5791200" y="3276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 flipV="1">
            <a:off x="5791200" y="3505200"/>
            <a:ext cx="5334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7912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2438400" y="1524000"/>
            <a:ext cx="9906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2667000" y="36576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animBg="1" autoUpdateAnimBg="0"/>
      <p:bldP spid="35844" grpId="0" animBg="1" autoUpdateAnimBg="0"/>
      <p:bldP spid="35845" grpId="0" animBg="1" autoUpdateAnimBg="0"/>
      <p:bldP spid="35846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FASE 1 DIAGNOSIS SOSIAL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Adalah proses mengetahui penyebab orang berpersepsi untuk kebutuhannya atau kualitas hidup, aspirasi mereka pada </a:t>
            </a:r>
            <a:r>
              <a:rPr lang="en-US" i="1" smtClean="0"/>
              <a:t>common good</a:t>
            </a:r>
            <a:r>
              <a:rPr lang="en-US" smtClean="0"/>
              <a:t>, melalui partisipasi secara luas dan tindakan-tindakan mencari informasi yang dibentuk untuk meluaskan pemahaman komuniti.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Hubungan SEHAT – KUALITAS HIDUP </a:t>
            </a:r>
            <a:r>
              <a:rPr lang="en-US" smtClean="0">
                <a:sym typeface="Wingdings" pitchFamily="2" charset="2"/>
              </a:rPr>
              <a:t> hubungan sebab – akibat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FASE 1 DIAGNOSIS SOSIAL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Input (pendidikan kesehatan, kebijakan, regulasi dan organisasi) menyebabkan perubahan outcome (kualitas hidup)</a:t>
            </a:r>
          </a:p>
          <a:p>
            <a:pPr eaLnBrk="1" hangingPunct="1"/>
            <a:r>
              <a:rPr lang="en-US" smtClean="0"/>
              <a:t>Fase ini, membantu komuniti menilai kualitas hidupnya tidak hanya pada kesehatan.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INDIKATOR KESEHATAN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Indikator POSITIF</a:t>
            </a:r>
          </a:p>
          <a:p>
            <a:pPr lvl="1"/>
            <a:r>
              <a:rPr lang="en-US" smtClean="0"/>
              <a:t>Masalah bila angkanya rendah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r>
              <a:rPr lang="en-US" smtClean="0"/>
              <a:t>Indikator NEGATIF</a:t>
            </a:r>
          </a:p>
          <a:p>
            <a:pPr lvl="1"/>
            <a:r>
              <a:rPr lang="en-US" smtClean="0"/>
              <a:t>Masalah bila angkanya tinggi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APAKAH KUALITAS HIDUP DAPAT DIUKUR 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60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Sulit didefinisikan dan sulit diukur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	 sesulit mengukur kesehatan dan  “cinta”.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Ukuran objektif (indikator sosial) : angka pengangguran, kepadatan hunian, kualitas air.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Ukuran subjektif : informasi anggota masyarakat tentang kepuasan hidup, kejadian hidup yang membuat stress, individu dan sumber daya sosial.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smtClean="0"/>
              <a:t>IDENTIFIKASI MASALAH SOSIAL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 literature (hasil-hasil penelitian)</a:t>
            </a:r>
          </a:p>
          <a:p>
            <a:pPr eaLnBrk="1" hangingPunct="1"/>
            <a:r>
              <a:rPr lang="en-US" smtClean="0"/>
              <a:t>Data (misal BPS, media massa)</a:t>
            </a:r>
          </a:p>
          <a:p>
            <a:pPr eaLnBrk="1" hangingPunct="1"/>
            <a:r>
              <a:rPr lang="en-US" smtClean="0"/>
              <a:t>Wawancara</a:t>
            </a:r>
          </a:p>
          <a:p>
            <a:pPr eaLnBrk="1" hangingPunct="1"/>
            <a:r>
              <a:rPr lang="en-US" smtClean="0"/>
              <a:t>Group method :</a:t>
            </a:r>
          </a:p>
          <a:p>
            <a:pPr lvl="1" eaLnBrk="1" hangingPunct="1"/>
            <a:r>
              <a:rPr lang="en-US" smtClean="0"/>
              <a:t>Nominal Group Process (NGP)</a:t>
            </a:r>
          </a:p>
          <a:p>
            <a:pPr lvl="1" eaLnBrk="1" hangingPunct="1"/>
            <a:r>
              <a:rPr lang="en-US" smtClean="0"/>
              <a:t>Delphi technique (angket)</a:t>
            </a:r>
          </a:p>
          <a:p>
            <a:pPr lvl="1" eaLnBrk="1" hangingPunct="1"/>
            <a:r>
              <a:rPr lang="en-US" smtClean="0"/>
              <a:t>Focused Group Discussion</a:t>
            </a:r>
          </a:p>
          <a:p>
            <a:pPr lvl="1"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PENGANTAR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PRECEDE</a:t>
            </a:r>
            <a:r>
              <a:rPr lang="en-US" dirty="0"/>
              <a:t> (Predisposing, Reinforcing, Enabling, Construct in Educational / Environmental Diagnosis and Evaluation</a:t>
            </a:r>
          </a:p>
          <a:p>
            <a:pPr marL="365760" indent="-256032" fontAlgn="auto">
              <a:lnSpc>
                <a:spcPct val="90000"/>
              </a:lnSpc>
              <a:spcAft>
                <a:spcPts val="0"/>
              </a:spcAft>
              <a:buFont typeface="Wingdings 3"/>
              <a:buChar char=""/>
              <a:defRPr/>
            </a:pPr>
            <a:r>
              <a:rPr 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PROCEED</a:t>
            </a:r>
            <a:r>
              <a:rPr lang="en-US" dirty="0"/>
              <a:t> (Policy, Regulatory and Organizational Construct in Educational and Environmental Development)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membentuk</a:t>
            </a:r>
            <a:r>
              <a:rPr lang="en-US" dirty="0" smtClean="0"/>
              <a:t> status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perencana</a:t>
            </a:r>
            <a:r>
              <a:rPr lang="en-US" dirty="0" smtClean="0"/>
              <a:t> </a:t>
            </a:r>
            <a:r>
              <a:rPr lang="en-US" dirty="0" err="1" smtClean="0"/>
              <a:t>memfokuskan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target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PROCEED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Menampilkan tahapan kebijakan dan proses implementasi serta evaluasi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 &amp; PROCEED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Tahapan berseri proses perencanaan, implementasi &amp; evaluasi.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52400"/>
            <a:ext cx="8424862" cy="1512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err="1">
                <a:solidFill>
                  <a:srgbClr val="CC0000"/>
                </a:solidFill>
              </a:rPr>
              <a:t>Hubungan</a:t>
            </a:r>
            <a:r>
              <a:rPr lang="en-US" sz="4000" dirty="0">
                <a:solidFill>
                  <a:srgbClr val="CC0000"/>
                </a:solidFill>
              </a:rPr>
              <a:t> </a:t>
            </a:r>
            <a:r>
              <a:rPr lang="en-US" sz="4000" dirty="0" smtClean="0">
                <a:solidFill>
                  <a:srgbClr val="CC0000"/>
                </a:solidFill>
              </a:rPr>
              <a:t/>
            </a:r>
            <a:br>
              <a:rPr lang="en-US" sz="4000" dirty="0" smtClean="0">
                <a:solidFill>
                  <a:srgbClr val="CC0000"/>
                </a:solidFill>
              </a:rPr>
            </a:br>
            <a:r>
              <a:rPr lang="en-US" sz="4000" dirty="0" smtClean="0">
                <a:solidFill>
                  <a:srgbClr val="CC0000"/>
                </a:solidFill>
              </a:rPr>
              <a:t>Health </a:t>
            </a:r>
            <a:r>
              <a:rPr lang="en-US" sz="4000" dirty="0">
                <a:solidFill>
                  <a:srgbClr val="CC0000"/>
                </a:solidFill>
              </a:rPr>
              <a:t>Promotion – Health </a:t>
            </a:r>
            <a:r>
              <a:rPr lang="en-US" sz="4000" dirty="0" smtClean="0">
                <a:solidFill>
                  <a:srgbClr val="CC0000"/>
                </a:solidFill>
              </a:rPr>
              <a:t>Education</a:t>
            </a:r>
            <a:endParaRPr lang="en-US" sz="4000" dirty="0">
              <a:solidFill>
                <a:srgbClr val="CC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86013"/>
            <a:ext cx="7126288" cy="4319587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Health Education</a:t>
            </a:r>
            <a:r>
              <a:rPr lang="en-US" dirty="0"/>
              <a:t> :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sukarela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Health Promotion</a:t>
            </a:r>
            <a:r>
              <a:rPr lang="en-US" dirty="0"/>
              <a:t> : </a:t>
            </a:r>
            <a:r>
              <a:rPr lang="en-US" dirty="0" err="1"/>
              <a:t>kombinasi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setempat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Tujuan Health Promotion 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Membuat orang mampu mengendalikan penyebab2 (determinan2) kesehatan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Health Education ditujukan pada tindakan sukarela secara indiviu atau kolektif untuk mendapatkan kesehatannya atau sebagai pengambil keputusan dalam kesehatan dan hal-hal yang baik dalam komunitasnya.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14400" y="304800"/>
            <a:ext cx="3352800" cy="2754313"/>
          </a:xfrm>
          <a:prstGeom prst="rect">
            <a:avLst/>
          </a:prstGeom>
          <a:solidFill>
            <a:schemeClr val="hlink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dirty="0">
                <a:latin typeface="Times New Roman" pitchFamily="18" charset="0"/>
              </a:rPr>
              <a:t>Precede  = </a:t>
            </a:r>
            <a:r>
              <a:rPr lang="en-US" sz="2400" dirty="0" err="1">
                <a:latin typeface="Times New Roman" pitchFamily="18" charset="0"/>
              </a:rPr>
              <a:t>Pendahulu</a:t>
            </a:r>
            <a:endParaRPr lang="en-US" sz="2400" dirty="0">
              <a:latin typeface="Times New Roman" pitchFamily="18" charset="0"/>
            </a:endParaRPr>
          </a:p>
          <a:p>
            <a:pPr eaLnBrk="1" hangingPunct="1"/>
            <a:endParaRPr lang="en-US" sz="2400" dirty="0">
              <a:latin typeface="Times New Roman" pitchFamily="18" charset="0"/>
            </a:endParaRP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P = Predisposing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R = Reinforcing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E = Enabling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C = Constructs in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E = Educational Environmental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D = Diagnosis</a:t>
            </a:r>
          </a:p>
          <a:p>
            <a:pPr eaLnBrk="1" hangingPunct="1"/>
            <a:r>
              <a:rPr lang="en-US" b="1" dirty="0">
                <a:latin typeface="Times New Roman" pitchFamily="18" charset="0"/>
              </a:rPr>
              <a:t>E = Evaluation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181600" y="304800"/>
            <a:ext cx="3116263" cy="3119438"/>
          </a:xfrm>
          <a:prstGeom prst="rect">
            <a:avLst/>
          </a:prstGeom>
          <a:solidFill>
            <a:srgbClr val="CCEC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latin typeface="Times New Roman" pitchFamily="18" charset="0"/>
              </a:rPr>
              <a:t>Proceed  = Proses yang 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                  berlangsung</a:t>
            </a:r>
          </a:p>
          <a:p>
            <a:pPr eaLnBrk="1" hangingPunct="1"/>
            <a:r>
              <a:rPr lang="en-US" sz="2400">
                <a:latin typeface="Times New Roman" pitchFamily="18" charset="0"/>
              </a:rPr>
              <a:t>                  dan hasilnya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P = Policy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R = Regulatory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O = Organizational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C = Constructs in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E = Educational and 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E = Environmental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D = Development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14400" y="3633788"/>
            <a:ext cx="7924800" cy="2908300"/>
          </a:xfrm>
          <a:prstGeom prst="rect">
            <a:avLst/>
          </a:prstGeom>
          <a:solidFill>
            <a:srgbClr val="CCFFCC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>
                <a:latin typeface="Times New Roman" pitchFamily="18" charset="0"/>
              </a:rPr>
              <a:t>Precede :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Menjamin sebuah program yang akan dilaksanakan  sesuai dengan kebutuhan dan Keinginan individu/masyarakat</a:t>
            </a:r>
          </a:p>
          <a:p>
            <a:pPr eaLnBrk="1" hangingPunct="1"/>
            <a:endParaRPr lang="en-US" b="1">
              <a:latin typeface="Times New Roman" pitchFamily="18" charset="0"/>
            </a:endParaRPr>
          </a:p>
          <a:p>
            <a:pPr eaLnBrk="1" hangingPunct="1"/>
            <a:r>
              <a:rPr lang="en-US" sz="2000" b="1">
                <a:latin typeface="Times New Roman" pitchFamily="18" charset="0"/>
              </a:rPr>
              <a:t>Proceed :</a:t>
            </a:r>
          </a:p>
          <a:p>
            <a:pPr eaLnBrk="1" hangingPunct="1"/>
            <a:r>
              <a:rPr lang="en-US" b="1">
                <a:latin typeface="Times New Roman" pitchFamily="18" charset="0"/>
              </a:rPr>
              <a:t>Menjamin program yang akan dijalankan akan :</a:t>
            </a:r>
          </a:p>
          <a:p>
            <a:pPr eaLnBrk="1" hangingPunct="1">
              <a:buFontTx/>
              <a:buChar char="-"/>
            </a:pPr>
            <a:r>
              <a:rPr lang="en-US" b="1">
                <a:latin typeface="Times New Roman" pitchFamily="18" charset="0"/>
              </a:rPr>
              <a:t>tersedia sumber dayanya</a:t>
            </a:r>
          </a:p>
          <a:p>
            <a:pPr eaLnBrk="1" hangingPunct="1">
              <a:buFontTx/>
              <a:buChar char="-"/>
            </a:pPr>
            <a:r>
              <a:rPr lang="en-US" b="1">
                <a:latin typeface="Times New Roman" pitchFamily="18" charset="0"/>
              </a:rPr>
              <a:t>Mudah diakses/dicapai</a:t>
            </a:r>
          </a:p>
          <a:p>
            <a:pPr eaLnBrk="1" hangingPunct="1">
              <a:buFontTx/>
              <a:buChar char="-"/>
            </a:pPr>
            <a:r>
              <a:rPr lang="en-US" b="1">
                <a:latin typeface="Times New Roman" pitchFamily="18" charset="0"/>
              </a:rPr>
              <a:t>Dapat diterima secara politik dan peraturan yang ada</a:t>
            </a:r>
          </a:p>
          <a:p>
            <a:pPr eaLnBrk="1" hangingPunct="1">
              <a:buFontTx/>
              <a:buChar char="-"/>
            </a:pPr>
            <a:r>
              <a:rPr lang="en-US" b="1">
                <a:latin typeface="Times New Roman" pitchFamily="18" charset="0"/>
              </a:rPr>
              <a:t>Dapat dievaluasi oleh policy makers, consumers, dan administrators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 autoUpdateAnimBg="0"/>
      <p:bldP spid="33795" grpId="0" animBg="1" autoUpdateAnimBg="0"/>
      <p:bldP spid="33796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2324100"/>
            <a:ext cx="1981200" cy="34258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</a:t>
            </a:r>
            <a:r>
              <a:rPr lang="en-US" b="1">
                <a:latin typeface="Times New Roman" pitchFamily="18" charset="0"/>
              </a:rPr>
              <a:t>HEALTH</a:t>
            </a:r>
          </a:p>
          <a:p>
            <a:pPr eaLnBrk="1" hangingPunct="1">
              <a:defRPr/>
            </a:pPr>
            <a:r>
              <a:rPr lang="en-US" b="1">
                <a:latin typeface="Times New Roman" pitchFamily="18" charset="0"/>
              </a:rPr>
              <a:t>   PROMOTION</a:t>
            </a:r>
          </a:p>
          <a:p>
            <a:pPr eaLnBrk="1" hangingPunct="1">
              <a:defRPr/>
            </a:pPr>
            <a:endParaRPr lang="en-US" b="1">
              <a:latin typeface="Times New Roman" pitchFamily="18" charset="0"/>
            </a:endParaRP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r>
              <a:rPr lang="en-US">
                <a:latin typeface="Times New Roman" pitchFamily="18" charset="0"/>
              </a:rPr>
              <a:t>        </a:t>
            </a: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  <a:p>
            <a:pPr eaLnBrk="1" hangingPunct="1"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200400" y="1449388"/>
            <a:ext cx="1533525" cy="1219200"/>
          </a:xfrm>
          <a:prstGeom prst="rect">
            <a:avLst/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Predisposing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00400" y="3124200"/>
            <a:ext cx="1368425" cy="1219200"/>
          </a:xfrm>
          <a:prstGeom prst="rect">
            <a:avLst/>
          </a:prstGeom>
          <a:solidFill>
            <a:srgbClr val="99CC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en-US"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Reinforcing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200400" y="4724400"/>
            <a:ext cx="1311275" cy="121920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>
              <a:solidFill>
                <a:schemeClr val="bg1"/>
              </a:solidFill>
              <a:latin typeface="Arial Unicode MS" pitchFamily="34" charset="-128"/>
            </a:endParaRPr>
          </a:p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latin typeface="Arial Unicode MS" pitchFamily="34" charset="-128"/>
              </a:rPr>
              <a:t>Enabling </a:t>
            </a:r>
          </a:p>
          <a:p>
            <a:pPr eaLnBrk="1" hangingPunct="1">
              <a:defRPr/>
            </a:pPr>
            <a:r>
              <a:rPr lang="en-US" b="1">
                <a:solidFill>
                  <a:schemeClr val="bg1"/>
                </a:solidFill>
                <a:latin typeface="Arial Unicode MS" pitchFamily="34" charset="-128"/>
              </a:rPr>
              <a:t>Factor</a:t>
            </a:r>
          </a:p>
          <a:p>
            <a:pPr eaLnBrk="1" hangingPunct="1">
              <a:defRPr/>
            </a:pPr>
            <a:endParaRPr lang="en-US" b="1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257800" y="3430588"/>
            <a:ext cx="1241425" cy="944562"/>
          </a:xfrm>
          <a:prstGeom prst="rect">
            <a:avLst/>
          </a:prstGeom>
          <a:solidFill>
            <a:srgbClr val="00FF00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Behaviour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And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Lifestyle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029200" y="5106988"/>
            <a:ext cx="1495425" cy="669925"/>
          </a:xfrm>
          <a:prstGeom prst="rect">
            <a:avLst/>
          </a:prstGeom>
          <a:solidFill>
            <a:srgbClr val="FF00FF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Environment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6858000" y="4495800"/>
            <a:ext cx="873125" cy="669925"/>
          </a:xfrm>
          <a:prstGeom prst="rect">
            <a:avLst/>
          </a:prstGeom>
          <a:solidFill>
            <a:srgbClr val="FF00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</a:t>
            </a:r>
          </a:p>
          <a:p>
            <a:pPr eaLnBrk="1" hangingPunct="1">
              <a:defRPr/>
            </a:pPr>
            <a:endParaRPr lang="en-US" b="1">
              <a:latin typeface="Arial Unicode MS" pitchFamily="34" charset="-128"/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8137525" y="4459288"/>
            <a:ext cx="923925" cy="669925"/>
          </a:xfrm>
          <a:prstGeom prst="rect">
            <a:avLst/>
          </a:prstGeom>
          <a:solidFill>
            <a:srgbClr val="00FF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Quality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Of life</a:t>
            </a: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2438400" y="3810000"/>
            <a:ext cx="7620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V="1">
            <a:off x="2438400" y="2286000"/>
            <a:ext cx="762000" cy="1524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2438400" y="3810000"/>
            <a:ext cx="762000" cy="1143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4572000" y="38100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4648200" y="2209800"/>
            <a:ext cx="914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 flipV="1">
            <a:off x="4495800" y="4343400"/>
            <a:ext cx="10668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4495800" y="53340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6477000" y="3962400"/>
            <a:ext cx="838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 flipV="1">
            <a:off x="6553200" y="5181600"/>
            <a:ext cx="6096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7696200" y="48006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 flipV="1">
            <a:off x="6553200" y="5029200"/>
            <a:ext cx="1600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>
            <a:off x="6477000" y="3886200"/>
            <a:ext cx="16764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22"/>
          <p:cNvSpPr>
            <a:spLocks noChangeShapeType="1"/>
          </p:cNvSpPr>
          <p:nvPr/>
        </p:nvSpPr>
        <p:spPr bwMode="auto">
          <a:xfrm flipV="1">
            <a:off x="58674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5638800" y="43434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 flipV="1">
            <a:off x="3810000" y="4343400"/>
            <a:ext cx="0" cy="3810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3886200" y="2667000"/>
            <a:ext cx="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228600" y="6492875"/>
            <a:ext cx="7677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b="1">
                <a:latin typeface="Arial Unicode MS" pitchFamily="34" charset="-128"/>
              </a:rPr>
              <a:t>The Precede-Proceed model for health promotion planning and evaluation</a:t>
            </a:r>
          </a:p>
        </p:txBody>
      </p:sp>
      <p:sp>
        <p:nvSpPr>
          <p:cNvPr id="13340" name="Text Box 28"/>
          <p:cNvSpPr txBox="1">
            <a:spLocks noChangeArrowheads="1"/>
          </p:cNvSpPr>
          <p:nvPr/>
        </p:nvSpPr>
        <p:spPr bwMode="auto">
          <a:xfrm>
            <a:off x="7924800" y="228600"/>
            <a:ext cx="12192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b="1">
                <a:latin typeface="Arial Narrow" pitchFamily="34" charset="0"/>
              </a:rPr>
              <a:t>    </a:t>
            </a:r>
            <a:r>
              <a:rPr lang="en-US" sz="1600" b="1">
                <a:latin typeface="Arial Narrow" pitchFamily="34" charset="0"/>
              </a:rPr>
              <a:t>Phase 1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   Social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  diagnosis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6553200" y="1524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US">
              <a:latin typeface="Times New Roman" pitchFamily="18" charset="0"/>
            </a:endParaRPr>
          </a:p>
          <a:p>
            <a:pPr eaLnBrk="1" hangingPunct="1"/>
            <a:endParaRPr lang="en-US">
              <a:latin typeface="Times New Roman" pitchFamily="18" charset="0"/>
            </a:endParaRPr>
          </a:p>
        </p:txBody>
      </p:sp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6400800" y="249238"/>
            <a:ext cx="14573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2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Epidemiological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3343" name="Text Box 31"/>
          <p:cNvSpPr txBox="1">
            <a:spLocks noChangeArrowheads="1"/>
          </p:cNvSpPr>
          <p:nvPr/>
        </p:nvSpPr>
        <p:spPr bwMode="auto">
          <a:xfrm>
            <a:off x="4932363" y="225425"/>
            <a:ext cx="137477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3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Behavioral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Environmental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2895600" y="225425"/>
            <a:ext cx="14668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4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Educational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Organizational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diagnosis</a:t>
            </a:r>
          </a:p>
        </p:txBody>
      </p:sp>
      <p:sp>
        <p:nvSpPr>
          <p:cNvPr id="13345" name="Text Box 33"/>
          <p:cNvSpPr txBox="1">
            <a:spLocks noChangeArrowheads="1"/>
          </p:cNvSpPr>
          <p:nvPr/>
        </p:nvSpPr>
        <p:spPr bwMode="auto">
          <a:xfrm>
            <a:off x="685800" y="225425"/>
            <a:ext cx="16795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5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Administrative and</a:t>
            </a:r>
          </a:p>
          <a:p>
            <a:pPr eaLnBrk="1" hangingPunct="1"/>
            <a:r>
              <a:rPr lang="en-US" sz="1600" b="1">
                <a:latin typeface="Arial Narrow" pitchFamily="34" charset="0"/>
              </a:rPr>
              <a:t>Policy diagnosis</a:t>
            </a:r>
          </a:p>
        </p:txBody>
      </p:sp>
      <p:sp>
        <p:nvSpPr>
          <p:cNvPr id="13346" name="Text Box 34"/>
          <p:cNvSpPr txBox="1">
            <a:spLocks noChangeArrowheads="1"/>
          </p:cNvSpPr>
          <p:nvPr/>
        </p:nvSpPr>
        <p:spPr bwMode="auto">
          <a:xfrm>
            <a:off x="365125" y="6002338"/>
            <a:ext cx="20843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6 Implementation</a:t>
            </a: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2819400" y="60198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en-GB" sz="1600">
              <a:latin typeface="Times New Roman" pitchFamily="18" charset="0"/>
            </a:endParaRP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2803525" y="6002338"/>
            <a:ext cx="1549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7 Process 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4632325" y="6002338"/>
            <a:ext cx="14843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8  Impact </a:t>
            </a:r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6934200" y="6016625"/>
            <a:ext cx="15779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600" b="1">
                <a:latin typeface="Arial Narrow" pitchFamily="34" charset="0"/>
              </a:rPr>
              <a:t>Phase 9 Outcome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838200" y="3201988"/>
            <a:ext cx="1228725" cy="669925"/>
          </a:xfrm>
          <a:prstGeom prst="rect">
            <a:avLst/>
          </a:prstGeom>
          <a:solidFill>
            <a:srgbClr val="3366FF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Health 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Education</a:t>
            </a:r>
          </a:p>
        </p:txBody>
      </p:sp>
      <p:sp>
        <p:nvSpPr>
          <p:cNvPr id="29736" name="Text Box 40"/>
          <p:cNvSpPr txBox="1">
            <a:spLocks noChangeArrowheads="1"/>
          </p:cNvSpPr>
          <p:nvPr/>
        </p:nvSpPr>
        <p:spPr bwMode="auto">
          <a:xfrm>
            <a:off x="822325" y="4383088"/>
            <a:ext cx="1457325" cy="944562"/>
          </a:xfrm>
          <a:prstGeom prst="rect">
            <a:avLst/>
          </a:prstGeom>
          <a:solidFill>
            <a:srgbClr val="FF6600">
              <a:alpha val="50000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Policy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Regulation</a:t>
            </a:r>
          </a:p>
          <a:p>
            <a:pPr eaLnBrk="1" hangingPunct="1">
              <a:defRPr/>
            </a:pPr>
            <a:r>
              <a:rPr lang="en-US" b="1">
                <a:latin typeface="Arial Unicode MS" pitchFamily="34" charset="-128"/>
              </a:rPr>
              <a:t>organization</a:t>
            </a:r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 flipV="1">
            <a:off x="1219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16002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>
            <a:off x="2286000" y="5105400"/>
            <a:ext cx="91440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50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 autoUpdateAnimBg="0"/>
      <p:bldP spid="29699" grpId="0" animBg="1" autoUpdateAnimBg="0"/>
      <p:bldP spid="29700" grpId="0" animBg="1" autoUpdateAnimBg="0"/>
      <p:bldP spid="29701" grpId="0" animBg="1" autoUpdateAnimBg="0"/>
      <p:bldP spid="29702" grpId="0" animBg="1" autoUpdateAnimBg="0"/>
      <p:bldP spid="29703" grpId="0" animBg="1" autoUpdateAnimBg="0"/>
      <p:bldP spid="29704" grpId="0" animBg="1" autoUpdateAnimBg="0"/>
      <p:bldP spid="29705" grpId="0" animBg="1" autoUpdateAnimBg="0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3" grpId="0" animBg="1"/>
      <p:bldP spid="29714" grpId="0" animBg="1"/>
      <p:bldP spid="297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89</TotalTime>
  <Words>1054</Words>
  <Application>Microsoft Office PowerPoint</Application>
  <PresentationFormat>On-screen Show (4:3)</PresentationFormat>
  <Paragraphs>342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PRECEED PROCEED FRAMEWORK</vt:lpstr>
      <vt:lpstr>PENGANTAR</vt:lpstr>
      <vt:lpstr>PRECEDE</vt:lpstr>
      <vt:lpstr>PROCEED</vt:lpstr>
      <vt:lpstr>PRECEDE &amp; PROCEED</vt:lpstr>
      <vt:lpstr>Hubungan  Health Promotion – Health Education</vt:lpstr>
      <vt:lpstr>Slide 7</vt:lpstr>
      <vt:lpstr>Slide 8</vt:lpstr>
      <vt:lpstr>Slide 9</vt:lpstr>
      <vt:lpstr>Slide 10</vt:lpstr>
      <vt:lpstr>Slide 11</vt:lpstr>
      <vt:lpstr>Slide 12</vt:lpstr>
      <vt:lpstr>FASE 1 DIAGNOSIS SOSIAL</vt:lpstr>
      <vt:lpstr>FASE 1 DIAGNOSIS SOSIAL</vt:lpstr>
      <vt:lpstr>INDIKATOR KESEHATAN</vt:lpstr>
      <vt:lpstr>APAKAH KUALITAS HIDUP DAPAT DIUKUR ?</vt:lpstr>
      <vt:lpstr>IDENTIFIKASI MASALAH SOSIAL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toshiba</dc:creator>
  <cp:lastModifiedBy>toshiba</cp:lastModifiedBy>
  <cp:revision>8</cp:revision>
  <dcterms:created xsi:type="dcterms:W3CDTF">2011-09-23T01:28:55Z</dcterms:created>
  <dcterms:modified xsi:type="dcterms:W3CDTF">2011-09-23T02:58:31Z</dcterms:modified>
</cp:coreProperties>
</file>