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314" r:id="rId3"/>
    <p:sldId id="269" r:id="rId4"/>
    <p:sldId id="267" r:id="rId5"/>
    <p:sldId id="303" r:id="rId6"/>
    <p:sldId id="275" r:id="rId7"/>
    <p:sldId id="313" r:id="rId8"/>
    <p:sldId id="315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50" r:id="rId21"/>
    <p:sldId id="316" r:id="rId22"/>
    <p:sldId id="329" r:id="rId23"/>
    <p:sldId id="351" r:id="rId24"/>
    <p:sldId id="330" r:id="rId25"/>
    <p:sldId id="331" r:id="rId26"/>
    <p:sldId id="332" r:id="rId27"/>
    <p:sldId id="334" r:id="rId28"/>
    <p:sldId id="335" r:id="rId29"/>
    <p:sldId id="336" r:id="rId30"/>
    <p:sldId id="337" r:id="rId31"/>
    <p:sldId id="339" r:id="rId32"/>
    <p:sldId id="340" r:id="rId33"/>
    <p:sldId id="341" r:id="rId34"/>
    <p:sldId id="342" r:id="rId35"/>
    <p:sldId id="343" r:id="rId36"/>
    <p:sldId id="349" r:id="rId37"/>
    <p:sldId id="35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9A8F3-1805-4EFB-A010-D17F9CEA380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7FC57-98EA-4944-BDBB-03FF14DC5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5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1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191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41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416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51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437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657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457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533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478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11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0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anose="02020603050405020304" pitchFamily="18" charset="0"/>
              </a:rPr>
              <a:t>19</a:t>
            </a:r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60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00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29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232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81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2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252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43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3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293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72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14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314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95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334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5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108396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396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09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266D7E6-DEF0-4390-8F85-4EB4215066C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23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1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589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447800"/>
            <a:ext cx="508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447800"/>
            <a:ext cx="508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00" y="6191250"/>
            <a:ext cx="3302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283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103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A574A6F2-7152-4977-8BA4-9A4FA610CC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4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3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85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5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8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2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9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2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D7E6-DEF0-4390-8F85-4EB4215066C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33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266D7E6-DEF0-4390-8F85-4EB4215066CA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9697377-E9F6-4AF1-B19F-16F77530AB6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44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mailto:abu.salam@dsn.dinus.ac.i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bu.salam@dsn.dinus.ac.i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ABU SALAM, 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PENGAKSESAN QUERY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meliputi</a:t>
            </a:r>
            <a:r>
              <a:rPr lang="en-US" sz="2800" dirty="0"/>
              <a:t> </a:t>
            </a:r>
            <a:r>
              <a:rPr lang="en-US" sz="2800" dirty="0" err="1"/>
              <a:t>transfromasi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query yang </a:t>
            </a:r>
            <a:r>
              <a:rPr lang="en-US" sz="2800" dirty="0" err="1"/>
              <a:t>diekspresikan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query </a:t>
            </a:r>
            <a:r>
              <a:rPr lang="en-US" sz="2800" dirty="0" err="1"/>
              <a:t>komersial</a:t>
            </a:r>
            <a:r>
              <a:rPr lang="en-US" sz="2800" dirty="0"/>
              <a:t> (level </a:t>
            </a:r>
            <a:r>
              <a:rPr lang="en-US" sz="2800" dirty="0" err="1"/>
              <a:t>logik</a:t>
            </a:r>
            <a:r>
              <a:rPr lang="en-US" sz="2800" dirty="0"/>
              <a:t>)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ekspresi-ekspresi</a:t>
            </a:r>
            <a:r>
              <a:rPr lang="en-US" sz="2800" dirty="0"/>
              <a:t> query </a:t>
            </a:r>
            <a:r>
              <a:rPr lang="en-US" sz="2800" dirty="0" err="1"/>
              <a:t>pada</a:t>
            </a:r>
            <a:r>
              <a:rPr lang="en-US" sz="2800" dirty="0"/>
              <a:t> level </a:t>
            </a:r>
            <a:r>
              <a:rPr lang="en-US" sz="2800" dirty="0" err="1"/>
              <a:t>fisik</a:t>
            </a:r>
            <a:r>
              <a:rPr lang="en-US" sz="2800" dirty="0"/>
              <a:t>,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transformasi</a:t>
            </a:r>
            <a:r>
              <a:rPr lang="en-US" sz="2800" dirty="0"/>
              <a:t> </a:t>
            </a:r>
            <a:r>
              <a:rPr lang="en-US" sz="2800" dirty="0" err="1"/>
              <a:t>optimasi</a:t>
            </a:r>
            <a:r>
              <a:rPr lang="en-US" sz="2800" dirty="0"/>
              <a:t> query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pengevalusian</a:t>
            </a:r>
            <a:r>
              <a:rPr lang="en-US" sz="2800" dirty="0"/>
              <a:t> query.</a:t>
            </a:r>
          </a:p>
          <a:p>
            <a:r>
              <a:rPr lang="en-US" sz="2800" dirty="0" err="1"/>
              <a:t>Waktu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pemrosesan</a:t>
            </a:r>
            <a:r>
              <a:rPr lang="en-US" sz="2800" dirty="0"/>
              <a:t> query </a:t>
            </a:r>
            <a:r>
              <a:rPr lang="en-US" sz="2800" dirty="0" err="1"/>
              <a:t>sebagian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pengaksesan</a:t>
            </a:r>
            <a:r>
              <a:rPr lang="en-US" sz="2800" dirty="0"/>
              <a:t> disk, yang </a:t>
            </a:r>
            <a:r>
              <a:rPr lang="en-US" sz="2800" dirty="0" err="1"/>
              <a:t>tentu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lambat</a:t>
            </a:r>
            <a:r>
              <a:rPr lang="en-US" sz="2800" dirty="0"/>
              <a:t>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dibandingkan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pengaksesan</a:t>
            </a:r>
            <a:r>
              <a:rPr lang="en-US" sz="2800" dirty="0"/>
              <a:t> </a:t>
            </a:r>
            <a:r>
              <a:rPr lang="en-US" sz="2800" dirty="0" err="1"/>
              <a:t>memori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03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KLASIFIKASI AKTIVITAS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847850" y="1808748"/>
            <a:ext cx="8229600" cy="4142123"/>
          </a:xfrm>
        </p:spPr>
        <p:txBody>
          <a:bodyPr/>
          <a:lstStyle/>
          <a:p>
            <a:r>
              <a:rPr lang="en-US" sz="2400" dirty="0" err="1"/>
              <a:t>Langkah-langkah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pemrosesan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query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diilustrasikan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495551" y="3429001"/>
            <a:ext cx="1223963" cy="360363"/>
          </a:xfrm>
          <a:prstGeom prst="parallelogram">
            <a:avLst>
              <a:gd name="adj" fmla="val 84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/>
              <a:t>query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367213" y="3357563"/>
            <a:ext cx="16573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/>
              <a:t>Parser dan Translator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6888164" y="3357563"/>
            <a:ext cx="2016125" cy="360362"/>
          </a:xfrm>
          <a:prstGeom prst="parallelogram">
            <a:avLst>
              <a:gd name="adj" fmla="val 1398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/>
              <a:t>Ekspresi Aljabar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959600" y="4149725"/>
            <a:ext cx="16573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/>
              <a:t>Optimezer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7032626" y="5013326"/>
            <a:ext cx="1223963" cy="360363"/>
          </a:xfrm>
          <a:prstGeom prst="parallelogram">
            <a:avLst>
              <a:gd name="adj" fmla="val 84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 dirty="0" err="1"/>
              <a:t>Rencana</a:t>
            </a:r>
            <a:endParaRPr lang="en-US" sz="1200" dirty="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367213" y="5013325"/>
            <a:ext cx="16573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/>
              <a:t>Parser dan Translator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2495551" y="5084763"/>
            <a:ext cx="1368425" cy="360362"/>
          </a:xfrm>
          <a:prstGeom prst="parallelogram">
            <a:avLst>
              <a:gd name="adj" fmla="val 94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/>
              <a:t>Hasil Query</a:t>
            </a: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4583113" y="5876926"/>
            <a:ext cx="576262" cy="504825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/>
              <a:t>Data</a:t>
            </a: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5303838" y="5876926"/>
            <a:ext cx="576262" cy="504825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/>
              <a:t>Data</a:t>
            </a: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9696450" y="4076701"/>
            <a:ext cx="647700" cy="792163"/>
          </a:xfrm>
          <a:prstGeom prst="can">
            <a:avLst>
              <a:gd name="adj" fmla="val 3057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/>
              <a:t>Informasi</a:t>
            </a: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3575051" y="3573464"/>
            <a:ext cx="792163" cy="142875"/>
          </a:xfrm>
          <a:prstGeom prst="rightArrow">
            <a:avLst>
              <a:gd name="adj1" fmla="val 50000"/>
              <a:gd name="adj2" fmla="val 1386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6024563" y="3500439"/>
            <a:ext cx="1079500" cy="142875"/>
          </a:xfrm>
          <a:prstGeom prst="rightArrow">
            <a:avLst>
              <a:gd name="adj1" fmla="val 50000"/>
              <a:gd name="adj2" fmla="val 188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7608889" y="3716339"/>
            <a:ext cx="142875" cy="433387"/>
          </a:xfrm>
          <a:prstGeom prst="downArrow">
            <a:avLst>
              <a:gd name="adj1" fmla="val 50000"/>
              <a:gd name="adj2" fmla="val 7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7599364" y="4581525"/>
            <a:ext cx="142875" cy="433388"/>
          </a:xfrm>
          <a:prstGeom prst="downArrow">
            <a:avLst>
              <a:gd name="adj1" fmla="val 50000"/>
              <a:gd name="adj2" fmla="val 7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>
            <a:off x="6024563" y="5157789"/>
            <a:ext cx="1079500" cy="142875"/>
          </a:xfrm>
          <a:prstGeom prst="leftArrow">
            <a:avLst>
              <a:gd name="adj1" fmla="val 50000"/>
              <a:gd name="adj2" fmla="val 188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>
            <a:off x="3719513" y="5157789"/>
            <a:ext cx="576262" cy="142875"/>
          </a:xfrm>
          <a:prstGeom prst="leftArrow">
            <a:avLst>
              <a:gd name="adj1" fmla="val 50000"/>
              <a:gd name="adj2" fmla="val 10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V="1">
            <a:off x="4800600" y="54451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V="1">
            <a:off x="5591175" y="54451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H="1">
            <a:off x="8616950" y="42926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0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KLASIFIKASI AKTIVITAS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Langkah-langkah yang mendasar :</a:t>
            </a:r>
          </a:p>
          <a:p>
            <a:pPr>
              <a:buFontTx/>
              <a:buNone/>
            </a:pPr>
            <a:r>
              <a:rPr lang="en-US" smtClean="0"/>
              <a:t>	1. Parsing dan Translasi</a:t>
            </a:r>
          </a:p>
          <a:p>
            <a:pPr>
              <a:buFontTx/>
              <a:buNone/>
            </a:pPr>
            <a:r>
              <a:rPr lang="en-US" smtClean="0"/>
              <a:t>	2. Optimasi</a:t>
            </a:r>
          </a:p>
          <a:p>
            <a:pPr>
              <a:buFontTx/>
              <a:buNone/>
            </a:pPr>
            <a:r>
              <a:rPr lang="en-US" smtClean="0"/>
              <a:t>	3. Evaluasi Query</a:t>
            </a:r>
          </a:p>
        </p:txBody>
      </p:sp>
    </p:spTree>
    <p:extLst>
      <p:ext uri="{BB962C8B-B14F-4D97-AF65-F5344CB8AC3E}">
        <p14:creationId xmlns:p14="http://schemas.microsoft.com/office/powerpoint/2010/main" val="380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KLASIFIKASI AKTIVITAS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err="1"/>
              <a:t>Sebelum</a:t>
            </a:r>
            <a:r>
              <a:rPr lang="en-US" sz="2800" dirty="0"/>
              <a:t> </a:t>
            </a:r>
            <a:r>
              <a:rPr lang="en-US" sz="2800" dirty="0" err="1"/>
              <a:t>pemrosesan</a:t>
            </a:r>
            <a:r>
              <a:rPr lang="en-US" sz="2800" dirty="0"/>
              <a:t> query </a:t>
            </a:r>
            <a:r>
              <a:rPr lang="en-US" sz="2800" dirty="0" err="1"/>
              <a:t>dimulai</a:t>
            </a:r>
            <a:r>
              <a:rPr lang="en-US" sz="2800" dirty="0"/>
              <a:t>,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menterjemahkan</a:t>
            </a:r>
            <a:r>
              <a:rPr lang="en-US" sz="2800" dirty="0"/>
              <a:t>  query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yang </a:t>
            </a:r>
            <a:r>
              <a:rPr lang="en-US" sz="2800" dirty="0" err="1"/>
              <a:t>cocok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basis data.</a:t>
            </a:r>
          </a:p>
          <a:p>
            <a:r>
              <a:rPr lang="en-US" sz="2800" dirty="0"/>
              <a:t>Proses </a:t>
            </a:r>
            <a:r>
              <a:rPr lang="en-US" sz="2800" dirty="0" err="1"/>
              <a:t>translasi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modul</a:t>
            </a:r>
            <a:r>
              <a:rPr lang="en-US" sz="2800" dirty="0"/>
              <a:t> parser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kompilator</a:t>
            </a:r>
            <a:r>
              <a:rPr lang="en-US" sz="2800" dirty="0"/>
              <a:t> program.</a:t>
            </a:r>
          </a:p>
          <a:p>
            <a:r>
              <a:rPr lang="en-US" sz="2800" dirty="0"/>
              <a:t>Parser </a:t>
            </a:r>
            <a:r>
              <a:rPr lang="en-US" sz="2800" dirty="0" err="1"/>
              <a:t>memeriksa</a:t>
            </a:r>
            <a:r>
              <a:rPr lang="en-US" sz="2800" dirty="0"/>
              <a:t> </a:t>
            </a:r>
            <a:r>
              <a:rPr lang="en-US" sz="2800" dirty="0" err="1"/>
              <a:t>sintaks</a:t>
            </a:r>
            <a:r>
              <a:rPr lang="en-US" sz="2800" dirty="0"/>
              <a:t> query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pemakai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nama</a:t>
            </a:r>
            <a:r>
              <a:rPr lang="en-US" sz="2800" dirty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disebutkan</a:t>
            </a:r>
            <a:r>
              <a:rPr lang="en-US" sz="2800" dirty="0"/>
              <a:t> </a:t>
            </a:r>
            <a:r>
              <a:rPr lang="en-US" sz="2800" dirty="0" err="1"/>
              <a:t>memang</a:t>
            </a:r>
            <a:r>
              <a:rPr lang="en-US" sz="2800" dirty="0"/>
              <a:t> </a:t>
            </a:r>
            <a:r>
              <a:rPr lang="en-US" sz="2800" dirty="0" err="1"/>
              <a:t>benar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nama</a:t>
            </a:r>
            <a:r>
              <a:rPr lang="en-US" sz="2800" dirty="0"/>
              <a:t> </a:t>
            </a:r>
            <a:r>
              <a:rPr lang="en-US" sz="2800" dirty="0" err="1"/>
              <a:t>tabel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basis data.</a:t>
            </a:r>
          </a:p>
        </p:txBody>
      </p:sp>
    </p:spTree>
    <p:extLst>
      <p:ext uri="{BB962C8B-B14F-4D97-AF65-F5344CB8AC3E}">
        <p14:creationId xmlns:p14="http://schemas.microsoft.com/office/powerpoint/2010/main" val="188045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KLASIFIKASI AKTIVITAS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Dari proses parsing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modul</a:t>
            </a:r>
            <a:r>
              <a:rPr lang="en-US" sz="2400" dirty="0" smtClean="0"/>
              <a:t> parser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representasi</a:t>
            </a:r>
            <a:r>
              <a:rPr lang="en-US" sz="2400" dirty="0" smtClean="0"/>
              <a:t> </a:t>
            </a:r>
            <a:r>
              <a:rPr lang="en-US" sz="2400" dirty="0" err="1" smtClean="0"/>
              <a:t>hirarkis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query yang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ditranslasikan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ekspresi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</a:t>
            </a:r>
            <a:r>
              <a:rPr lang="en-US" sz="2400" dirty="0" err="1" smtClean="0"/>
              <a:t>relasional</a:t>
            </a:r>
            <a:r>
              <a:rPr lang="en-US" sz="2400" dirty="0" smtClean="0"/>
              <a:t>.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743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KLASIFIKASI AKTIVITAS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, </a:t>
            </a:r>
            <a:r>
              <a:rPr lang="en-US" dirty="0" err="1" smtClean="0"/>
              <a:t>perhatikan</a:t>
            </a:r>
            <a:r>
              <a:rPr lang="en-US" dirty="0" smtClean="0"/>
              <a:t> query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SQL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(</a:t>
            </a:r>
            <a:r>
              <a:rPr lang="en-US" dirty="0" err="1" smtClean="0"/>
              <a:t>beserta</a:t>
            </a:r>
            <a:r>
              <a:rPr lang="en-US" dirty="0" smtClean="0"/>
              <a:t> SKS yang </a:t>
            </a:r>
            <a:r>
              <a:rPr lang="en-US" dirty="0" err="1" smtClean="0"/>
              <a:t>diselenggarakan</a:t>
            </a:r>
            <a:r>
              <a:rPr lang="en-US" dirty="0" smtClean="0"/>
              <a:t> di semester 1 </a:t>
            </a:r>
            <a:r>
              <a:rPr lang="en-US" dirty="0" err="1" smtClean="0"/>
              <a:t>dan</a:t>
            </a:r>
            <a:r>
              <a:rPr lang="en-US" dirty="0" smtClean="0"/>
              <a:t> 2,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</a:p>
          <a:p>
            <a:pPr>
              <a:buFontTx/>
              <a:buNone/>
            </a:pPr>
            <a:r>
              <a:rPr lang="en-US" dirty="0" smtClean="0"/>
              <a:t>		Select </a:t>
            </a:r>
            <a:r>
              <a:rPr lang="en-US" dirty="0" err="1" smtClean="0"/>
              <a:t>kode_kul</a:t>
            </a:r>
            <a:r>
              <a:rPr lang="en-US" dirty="0" smtClean="0"/>
              <a:t>, </a:t>
            </a:r>
            <a:r>
              <a:rPr lang="en-US" dirty="0" err="1" smtClean="0"/>
              <a:t>sks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	from </a:t>
            </a:r>
            <a:r>
              <a:rPr lang="en-US" dirty="0" err="1" smtClean="0"/>
              <a:t>kuliah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	where semester &lt; 3</a:t>
            </a:r>
          </a:p>
        </p:txBody>
      </p:sp>
    </p:spTree>
    <p:extLst>
      <p:ext uri="{BB962C8B-B14F-4D97-AF65-F5344CB8AC3E}">
        <p14:creationId xmlns:p14="http://schemas.microsoft.com/office/powerpoint/2010/main" val="193576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KLASIFIKASI AKTIVITAS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Ekspresi aljabar relationalnya :</a:t>
            </a:r>
          </a:p>
          <a:p>
            <a:pPr>
              <a:buFontTx/>
              <a:buNone/>
            </a:pPr>
            <a:r>
              <a:rPr lang="en-US" smtClean="0"/>
              <a:t>	 	</a:t>
            </a:r>
            <a:r>
              <a:rPr lang="en-US" sz="2000" b="1"/>
              <a:t>1.</a:t>
            </a:r>
            <a:r>
              <a:rPr lang="en-US" smtClean="0"/>
              <a:t> </a:t>
            </a:r>
            <a:r>
              <a:rPr lang="en-US" sz="4000" b="1">
                <a:sym typeface="Symbol" panose="05050102010706020507" pitchFamily="18" charset="2"/>
              </a:rPr>
              <a:t></a:t>
            </a:r>
            <a:r>
              <a:rPr lang="en-US" sz="1800" b="1">
                <a:sym typeface="Symbol" panose="05050102010706020507" pitchFamily="18" charset="2"/>
              </a:rPr>
              <a:t>semester &lt; 3 (</a:t>
            </a:r>
            <a:r>
              <a:rPr lang="en-US" sz="4000" b="1">
                <a:sym typeface="Symbol" panose="05050102010706020507" pitchFamily="18" charset="2"/>
              </a:rPr>
              <a:t></a:t>
            </a:r>
            <a:r>
              <a:rPr lang="en-US" sz="1800" b="1"/>
              <a:t>kode_kul, sks</a:t>
            </a:r>
            <a:r>
              <a:rPr lang="en-US" sz="4000" b="1"/>
              <a:t> </a:t>
            </a:r>
            <a:r>
              <a:rPr lang="en-US" sz="2000" b="1"/>
              <a:t>(kuliah))</a:t>
            </a:r>
          </a:p>
          <a:p>
            <a:pPr>
              <a:buFontTx/>
              <a:buNone/>
            </a:pPr>
            <a:r>
              <a:rPr lang="en-US" sz="2000" b="1"/>
              <a:t>		2. </a:t>
            </a:r>
            <a:r>
              <a:rPr lang="en-US" sz="4000" b="1">
                <a:sym typeface="Symbol" panose="05050102010706020507" pitchFamily="18" charset="2"/>
              </a:rPr>
              <a:t></a:t>
            </a:r>
            <a:r>
              <a:rPr lang="en-US" sz="1800" b="1"/>
              <a:t>kode_kul, sks</a:t>
            </a:r>
            <a:r>
              <a:rPr lang="en-US" sz="2000" b="1"/>
              <a:t> (</a:t>
            </a:r>
            <a:r>
              <a:rPr lang="en-US" sz="4000" b="1">
                <a:sym typeface="Symbol" panose="05050102010706020507" pitchFamily="18" charset="2"/>
              </a:rPr>
              <a:t></a:t>
            </a:r>
            <a:r>
              <a:rPr lang="en-US" sz="1800" b="1">
                <a:sym typeface="Symbol" panose="05050102010706020507" pitchFamily="18" charset="2"/>
              </a:rPr>
              <a:t>semester &lt; 3 </a:t>
            </a:r>
            <a:r>
              <a:rPr lang="en-US" sz="2000" b="1"/>
              <a:t>(kuliah))</a:t>
            </a:r>
          </a:p>
        </p:txBody>
      </p:sp>
    </p:spTree>
    <p:extLst>
      <p:ext uri="{BB962C8B-B14F-4D97-AF65-F5344CB8AC3E}">
        <p14:creationId xmlns:p14="http://schemas.microsoft.com/office/powerpoint/2010/main" val="253479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/>
              <a:t>KLASIFIKASI AKTIVITAS</a:t>
            </a:r>
            <a:br>
              <a:rPr lang="en-US" sz="3200"/>
            </a:br>
            <a:r>
              <a:rPr lang="en-US" sz="3200"/>
              <a:t>(Penjelasan Ekspresi Pertama</a:t>
            </a:r>
            <a:r>
              <a:rPr lang="en-US" smtClean="0"/>
              <a:t>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Ekspresi pertama, operasi proyeksi yang dikerjakan lebih dulu akan membuat melakukan penelusuran pada seluruh baris data pada tabel Kuliah, satu demi satu.</a:t>
            </a:r>
          </a:p>
          <a:p>
            <a:r>
              <a:rPr lang="en-US" sz="2000"/>
              <a:t>Pada setiap baris dikunjungi (dan dibaca), DBMS kemudian mengambil 3 field yaitu kode_kul, sks dan semeter.</a:t>
            </a:r>
          </a:p>
          <a:p>
            <a:r>
              <a:rPr lang="en-US" sz="2000"/>
              <a:t>Nilai dari ketiga field ini kemudian disimpan sementara di dalam buffer.</a:t>
            </a:r>
          </a:p>
          <a:p>
            <a:r>
              <a:rPr lang="en-US" sz="2000"/>
              <a:t>Selanjutnya DBMS akan menjalankan operasi seleksi terhadap semua baris data (yang berisi kode_kul, sks dan semester) di buffer. </a:t>
            </a:r>
          </a:p>
          <a:p>
            <a:r>
              <a:rPr lang="en-US" sz="2000"/>
              <a:t>Untuk setiap baris data yang nilai semesternya &lt;3, nilai kode_kul dan sks-nya ditampilkan.</a:t>
            </a:r>
          </a:p>
        </p:txBody>
      </p:sp>
    </p:spTree>
    <p:extLst>
      <p:ext uri="{BB962C8B-B14F-4D97-AF65-F5344CB8AC3E}">
        <p14:creationId xmlns:p14="http://schemas.microsoft.com/office/powerpoint/2010/main" val="18246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KLASIFIKASI AKTIVITAS</a:t>
            </a:r>
            <a:br>
              <a:rPr lang="en-US" sz="3200"/>
            </a:br>
            <a:r>
              <a:rPr lang="en-US" sz="3200"/>
              <a:t>(Penjelasan Ekspresi Kedua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/>
              <a:t>Pada operasi yang kedua, operasi seleksi yang dikerjakan lebih dulu akan membuat DBMS juga melakukan penelusuran yang sama pada seluruh baris data dalam tabel Kuliah.</a:t>
            </a:r>
          </a:p>
          <a:p>
            <a:r>
              <a:rPr lang="en-US" sz="2000"/>
              <a:t>Berbeda dengan query yang pertama, penelusuran yang dilakukan untuk ekspresi query yang kedua ini akan langsung memeriksa nila semesternya.</a:t>
            </a:r>
          </a:p>
          <a:p>
            <a:r>
              <a:rPr lang="en-US" sz="2000"/>
              <a:t>Jika nilainya &lt;3 maka DBMS akan menyimpan baris data tersebut ke buffer dan mengabaikan baris data yang nilainya sama dengan atau lebih besar dari 3.</a:t>
            </a:r>
          </a:p>
          <a:p>
            <a:r>
              <a:rPr lang="en-US" sz="2000"/>
              <a:t>Selanjutnya dari baris-baris data yang terseleksi dan telah berada di buffer itu, DBMS akan menerapkan operasi proyeksi dangan hanya menampilkan field kode_kul, dan sks-nya saja.</a:t>
            </a:r>
          </a:p>
        </p:txBody>
      </p:sp>
    </p:spTree>
    <p:extLst>
      <p:ext uri="{BB962C8B-B14F-4D97-AF65-F5344CB8AC3E}">
        <p14:creationId xmlns:p14="http://schemas.microsoft.com/office/powerpoint/2010/main" val="38344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model </a:t>
            </a:r>
            <a:r>
              <a:rPr lang="en-US" dirty="0" err="1"/>
              <a:t>relasional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kalkulus</a:t>
            </a:r>
            <a:r>
              <a:rPr lang="en-US" dirty="0"/>
              <a:t>. </a:t>
            </a:r>
          </a:p>
          <a:p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basis data,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kalkulus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memformulasikan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 smtClean="0"/>
              <a:t>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pendefinisian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operasi-operasi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(Join, Projection, …) yang </a:t>
            </a:r>
            <a:r>
              <a:rPr lang="en-US" dirty="0" err="1"/>
              <a:t>dieksekusi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mengkonstruksikan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6600" dirty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kata lain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kalkulus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.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kalkulus</a:t>
            </a:r>
            <a:r>
              <a:rPr lang="en-US" dirty="0"/>
              <a:t> </a:t>
            </a:r>
            <a:r>
              <a:rPr lang="en-US" dirty="0" err="1"/>
              <a:t>merepresentasikan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(non-</a:t>
            </a:r>
            <a:r>
              <a:rPr lang="en-US" dirty="0" err="1"/>
              <a:t>prosedural</a:t>
            </a:r>
            <a:r>
              <a:rPr lang="en-US" dirty="0"/>
              <a:t>),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(</a:t>
            </a:r>
            <a:r>
              <a:rPr lang="en-US" dirty="0" err="1"/>
              <a:t>prosedural</a:t>
            </a:r>
            <a:r>
              <a:rPr lang="en-US" dirty="0"/>
              <a:t>). </a:t>
            </a:r>
          </a:p>
          <a:p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ekuivalen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penerapannya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kalkulus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natural language,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1536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/>
              <a:t>OPTIMASI QUERY</a:t>
            </a:r>
          </a:p>
        </p:txBody>
      </p:sp>
    </p:spTree>
    <p:extLst>
      <p:ext uri="{BB962C8B-B14F-4D97-AF65-F5344CB8AC3E}">
        <p14:creationId xmlns:p14="http://schemas.microsoft.com/office/powerpoint/2010/main" val="80787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16" name="Rectangle 4"/>
          <p:cNvSpPr>
            <a:spLocks noGrp="1"/>
          </p:cNvSpPr>
          <p:nvPr>
            <p:ph type="title"/>
          </p:nvPr>
        </p:nvSpPr>
        <p:spPr>
          <a:xfrm>
            <a:off x="1475874" y="405063"/>
            <a:ext cx="7772400" cy="5715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r>
              <a:rPr lang="en-US" b="1" dirty="0" smtClean="0"/>
              <a:t>Overview </a:t>
            </a:r>
            <a:r>
              <a:rPr lang="en-US" b="1" dirty="0" err="1" smtClean="0"/>
              <a:t>Evaluasi</a:t>
            </a:r>
            <a:r>
              <a:rPr lang="en-US" b="1" dirty="0" smtClean="0"/>
              <a:t> Query</a:t>
            </a:r>
          </a:p>
        </p:txBody>
      </p:sp>
      <p:sp>
        <p:nvSpPr>
          <p:cNvPr id="218117" name="Rectangle 5"/>
          <p:cNvSpPr>
            <a:spLocks noGrp="1"/>
          </p:cNvSpPr>
          <p:nvPr>
            <p:ph type="body" idx="1"/>
          </p:nvPr>
        </p:nvSpPr>
        <p:spPr>
          <a:xfrm>
            <a:off x="1475874" y="1171074"/>
            <a:ext cx="9160042" cy="5197642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i="1" u="sng" dirty="0" err="1"/>
              <a:t>Rencana</a:t>
            </a:r>
            <a:r>
              <a:rPr lang="en-US" sz="2400" b="1" i="1" u="sng" dirty="0"/>
              <a:t> (Plan)</a:t>
            </a:r>
            <a:r>
              <a:rPr lang="en-US" sz="2400" b="1" u="sng" dirty="0">
                <a:solidFill>
                  <a:schemeClr val="accent2"/>
                </a:solidFill>
              </a:rPr>
              <a:t>:</a:t>
            </a:r>
            <a:r>
              <a:rPr lang="en-US" sz="2400" b="1" dirty="0">
                <a:solidFill>
                  <a:schemeClr val="accent2"/>
                </a:solidFill>
              </a:rPr>
              <a:t>  </a:t>
            </a:r>
            <a:endParaRPr lang="en-US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i="1" dirty="0" err="1" smtClean="0">
                <a:solidFill>
                  <a:srgbClr val="3365FB"/>
                </a:solidFill>
              </a:rPr>
              <a:t>Berupa</a:t>
            </a:r>
            <a:r>
              <a:rPr lang="en-US" i="1" dirty="0" smtClean="0">
                <a:solidFill>
                  <a:srgbClr val="3365FB"/>
                </a:solidFill>
              </a:rPr>
              <a:t> </a:t>
            </a:r>
            <a:r>
              <a:rPr lang="en-US" i="1" dirty="0">
                <a:solidFill>
                  <a:srgbClr val="3365FB"/>
                </a:solidFill>
              </a:rPr>
              <a:t>tree </a:t>
            </a:r>
            <a:r>
              <a:rPr lang="en-US" i="1" dirty="0" err="1">
                <a:solidFill>
                  <a:srgbClr val="3365FB"/>
                </a:solidFill>
              </a:rPr>
              <a:t>dari</a:t>
            </a:r>
            <a:r>
              <a:rPr lang="en-US" i="1" dirty="0">
                <a:solidFill>
                  <a:srgbClr val="3365FB"/>
                </a:solidFill>
              </a:rPr>
              <a:t> operator-operator </a:t>
            </a:r>
            <a:r>
              <a:rPr lang="en-US" i="1" dirty="0" err="1">
                <a:solidFill>
                  <a:srgbClr val="3365FB"/>
                </a:solidFill>
              </a:rPr>
              <a:t>Aljabar</a:t>
            </a:r>
            <a:r>
              <a:rPr lang="en-US" i="1" dirty="0">
                <a:solidFill>
                  <a:srgbClr val="3365FB"/>
                </a:solidFill>
              </a:rPr>
              <a:t> </a:t>
            </a:r>
            <a:r>
              <a:rPr lang="en-US" i="1" dirty="0" err="1">
                <a:solidFill>
                  <a:srgbClr val="3365FB"/>
                </a:solidFill>
              </a:rPr>
              <a:t>Relasional</a:t>
            </a:r>
            <a:r>
              <a:rPr lang="en-US" i="1" dirty="0">
                <a:solidFill>
                  <a:srgbClr val="3365FB"/>
                </a:solidFill>
              </a:rPr>
              <a:t> (ops. R.A.), yang </a:t>
            </a:r>
            <a:r>
              <a:rPr lang="en-US" i="1" dirty="0" err="1">
                <a:solidFill>
                  <a:srgbClr val="3365FB"/>
                </a:solidFill>
              </a:rPr>
              <a:t>diikuti</a:t>
            </a:r>
            <a:r>
              <a:rPr lang="en-US" i="1" dirty="0">
                <a:solidFill>
                  <a:srgbClr val="3365FB"/>
                </a:solidFill>
              </a:rPr>
              <a:t> </a:t>
            </a:r>
            <a:r>
              <a:rPr lang="en-US" i="1" dirty="0" err="1">
                <a:solidFill>
                  <a:srgbClr val="3365FB"/>
                </a:solidFill>
              </a:rPr>
              <a:t>dengan</a:t>
            </a:r>
            <a:r>
              <a:rPr lang="en-US" i="1" dirty="0">
                <a:solidFill>
                  <a:srgbClr val="3365FB"/>
                </a:solidFill>
              </a:rPr>
              <a:t> </a:t>
            </a:r>
            <a:r>
              <a:rPr lang="en-US" i="1" dirty="0" err="1">
                <a:solidFill>
                  <a:srgbClr val="3365FB"/>
                </a:solidFill>
              </a:rPr>
              <a:t>pilihan</a:t>
            </a:r>
            <a:r>
              <a:rPr lang="en-US" i="1" dirty="0">
                <a:solidFill>
                  <a:srgbClr val="3365FB"/>
                </a:solidFill>
              </a:rPr>
              <a:t> </a:t>
            </a:r>
            <a:r>
              <a:rPr lang="en-US" i="1" dirty="0" err="1">
                <a:solidFill>
                  <a:srgbClr val="3365FB"/>
                </a:solidFill>
              </a:rPr>
              <a:t>algoritma</a:t>
            </a:r>
            <a:r>
              <a:rPr lang="en-US" i="1" dirty="0">
                <a:solidFill>
                  <a:srgbClr val="3365FB"/>
                </a:solidFill>
              </a:rPr>
              <a:t> </a:t>
            </a:r>
            <a:r>
              <a:rPr lang="en-US" i="1" dirty="0" err="1">
                <a:solidFill>
                  <a:srgbClr val="3365FB"/>
                </a:solidFill>
              </a:rPr>
              <a:t>tertentu</a:t>
            </a:r>
            <a:r>
              <a:rPr lang="en-US" i="1" dirty="0">
                <a:solidFill>
                  <a:srgbClr val="3365FB"/>
                </a:solidFill>
              </a:rPr>
              <a:t> </a:t>
            </a:r>
            <a:r>
              <a:rPr lang="en-US" i="1" dirty="0" err="1">
                <a:solidFill>
                  <a:srgbClr val="3365FB"/>
                </a:solidFill>
              </a:rPr>
              <a:t>untuk</a:t>
            </a:r>
            <a:r>
              <a:rPr lang="en-US" i="1" dirty="0">
                <a:solidFill>
                  <a:srgbClr val="3365FB"/>
                </a:solidFill>
              </a:rPr>
              <a:t> </a:t>
            </a:r>
            <a:r>
              <a:rPr lang="en-US" i="1" dirty="0" err="1">
                <a:solidFill>
                  <a:srgbClr val="3365FB"/>
                </a:solidFill>
              </a:rPr>
              <a:t>setiap</a:t>
            </a:r>
            <a:r>
              <a:rPr lang="en-US" i="1" dirty="0">
                <a:solidFill>
                  <a:srgbClr val="3365FB"/>
                </a:solidFill>
              </a:rPr>
              <a:t> operator</a:t>
            </a:r>
            <a:r>
              <a:rPr lang="en-US" i="1" dirty="0" smtClean="0">
                <a:solidFill>
                  <a:srgbClr val="3365FB"/>
                </a:solidFill>
              </a:rPr>
              <a:t>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/>
              <a:t>issue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optimasi</a:t>
            </a:r>
            <a:r>
              <a:rPr lang="en-US" dirty="0"/>
              <a:t> query: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query yang </a:t>
            </a:r>
            <a:r>
              <a:rPr lang="en-US" sz="2000" dirty="0" err="1"/>
              <a:t>diberikan</a:t>
            </a:r>
            <a:r>
              <a:rPr lang="en-US" sz="2000" dirty="0"/>
              <a:t>, </a:t>
            </a:r>
            <a:r>
              <a:rPr lang="en-US" sz="2000" dirty="0" err="1">
                <a:solidFill>
                  <a:schemeClr val="accent2"/>
                </a:solidFill>
              </a:rPr>
              <a:t>rencana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apa</a:t>
            </a:r>
            <a:r>
              <a:rPr lang="en-US" sz="2000" dirty="0">
                <a:solidFill>
                  <a:schemeClr val="accent2"/>
                </a:solidFill>
              </a:rPr>
              <a:t> yang </a:t>
            </a:r>
            <a:r>
              <a:rPr lang="en-US" sz="2000" dirty="0" err="1">
                <a:solidFill>
                  <a:schemeClr val="accent2"/>
                </a:solidFill>
              </a:rPr>
              <a:t>diperlukan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?</a:t>
            </a:r>
          </a:p>
          <a:p>
            <a:pPr lvl="2">
              <a:lnSpc>
                <a:spcPct val="90000"/>
              </a:lnSpc>
            </a:pPr>
            <a:r>
              <a:rPr lang="en-US" sz="1800" dirty="0" err="1"/>
              <a:t>Diperlukan</a:t>
            </a:r>
            <a:r>
              <a:rPr lang="en-US" sz="1800" dirty="0"/>
              <a:t> </a:t>
            </a:r>
            <a:r>
              <a:rPr lang="en-US" sz="1800" dirty="0" err="1"/>
              <a:t>algoritma</a:t>
            </a:r>
            <a:r>
              <a:rPr lang="en-US" sz="1800" dirty="0"/>
              <a:t> </a:t>
            </a:r>
            <a:r>
              <a:rPr lang="en-US" sz="1800" dirty="0" err="1"/>
              <a:t>utk</a:t>
            </a:r>
            <a:r>
              <a:rPr lang="en-US" sz="1800" dirty="0"/>
              <a:t> </a:t>
            </a:r>
            <a:r>
              <a:rPr lang="en-US" sz="1800" dirty="0" err="1"/>
              <a:t>menelusuri</a:t>
            </a:r>
            <a:r>
              <a:rPr lang="en-US" sz="1800" dirty="0"/>
              <a:t> </a:t>
            </a:r>
            <a:r>
              <a:rPr lang="en-US" sz="1800" dirty="0" err="1"/>
              <a:t>ruang</a:t>
            </a:r>
            <a:r>
              <a:rPr lang="en-US" sz="1800" dirty="0"/>
              <a:t> </a:t>
            </a:r>
            <a:r>
              <a:rPr lang="en-US" sz="1800" dirty="0" err="1"/>
              <a:t>rencana</a:t>
            </a:r>
            <a:r>
              <a:rPr lang="en-US" sz="1800" dirty="0"/>
              <a:t> </a:t>
            </a:r>
            <a:r>
              <a:rPr lang="en-US" sz="1800" dirty="0" err="1"/>
              <a:t>guna</a:t>
            </a:r>
            <a:r>
              <a:rPr lang="en-US" sz="1800" dirty="0"/>
              <a:t> </a:t>
            </a:r>
            <a:r>
              <a:rPr lang="en-US" sz="1800" dirty="0" err="1"/>
              <a:t>memperoleh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(</a:t>
            </a:r>
            <a:r>
              <a:rPr lang="en-US" sz="1800" dirty="0" err="1"/>
              <a:t>estimasi</a:t>
            </a:r>
            <a:r>
              <a:rPr lang="en-US" sz="1800" dirty="0"/>
              <a:t>) </a:t>
            </a:r>
            <a:r>
              <a:rPr lang="en-US" sz="1800" dirty="0" err="1"/>
              <a:t>rencana</a:t>
            </a:r>
            <a:r>
              <a:rPr lang="en-US" sz="1800" dirty="0"/>
              <a:t> yang </a:t>
            </a:r>
            <a:r>
              <a:rPr lang="en-US" sz="1800" dirty="0" err="1"/>
              <a:t>termurah</a:t>
            </a:r>
            <a:r>
              <a:rPr lang="en-US" sz="1800" dirty="0"/>
              <a:t>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z="2000" dirty="0" err="1"/>
              <a:t>Persoalan</a:t>
            </a:r>
            <a:r>
              <a:rPr lang="en-US" sz="2000" dirty="0"/>
              <a:t>: </a:t>
            </a:r>
            <a:r>
              <a:rPr lang="en-US" sz="2000" dirty="0" err="1">
                <a:solidFill>
                  <a:schemeClr val="accent2"/>
                </a:solidFill>
              </a:rPr>
              <a:t>bagaimana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mengestimasi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biaya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suatu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rencana</a:t>
            </a:r>
            <a:r>
              <a:rPr lang="en-US" sz="2000" dirty="0"/>
              <a:t>?</a:t>
            </a:r>
          </a:p>
          <a:p>
            <a:pPr>
              <a:lnSpc>
                <a:spcPct val="90000"/>
              </a:lnSpc>
            </a:pPr>
            <a:r>
              <a:rPr lang="en-US" sz="2100" dirty="0" err="1">
                <a:solidFill>
                  <a:schemeClr val="accent2"/>
                </a:solidFill>
              </a:rPr>
              <a:t>Tujuan</a:t>
            </a:r>
            <a:r>
              <a:rPr lang="en-US" sz="2100" dirty="0">
                <a:solidFill>
                  <a:schemeClr val="accent2"/>
                </a:solidFill>
              </a:rPr>
              <a:t> ideal: </a:t>
            </a:r>
            <a:r>
              <a:rPr lang="en-US" sz="2100" dirty="0" err="1"/>
              <a:t>Cari</a:t>
            </a:r>
            <a:r>
              <a:rPr lang="en-US" sz="2100" dirty="0"/>
              <a:t> </a:t>
            </a:r>
            <a:r>
              <a:rPr lang="en-US" sz="2100" dirty="0" err="1"/>
              <a:t>rencana</a:t>
            </a:r>
            <a:r>
              <a:rPr lang="en-US" sz="2100" dirty="0"/>
              <a:t> </a:t>
            </a:r>
            <a:r>
              <a:rPr lang="en-US" sz="2100" dirty="0" err="1"/>
              <a:t>terbaik</a:t>
            </a:r>
            <a:r>
              <a:rPr lang="en-US" sz="2100" dirty="0"/>
              <a:t>. </a:t>
            </a:r>
            <a:r>
              <a:rPr lang="en-US" sz="2100" dirty="0" err="1">
                <a:solidFill>
                  <a:schemeClr val="accent2"/>
                </a:solidFill>
              </a:rPr>
              <a:t>Prakteknya</a:t>
            </a:r>
            <a:r>
              <a:rPr lang="en-US" sz="2100" dirty="0">
                <a:solidFill>
                  <a:schemeClr val="accent2"/>
                </a:solidFill>
              </a:rPr>
              <a:t>: </a:t>
            </a:r>
            <a:r>
              <a:rPr lang="en-US" sz="2100" dirty="0" err="1"/>
              <a:t>Hindari</a:t>
            </a:r>
            <a:r>
              <a:rPr lang="en-US" sz="2100" dirty="0"/>
              <a:t> </a:t>
            </a:r>
            <a:r>
              <a:rPr lang="en-US" sz="2100" dirty="0" err="1"/>
              <a:t>rencana-rencana</a:t>
            </a:r>
            <a:r>
              <a:rPr lang="en-US" sz="2100" dirty="0"/>
              <a:t> </a:t>
            </a:r>
            <a:r>
              <a:rPr lang="en-US" sz="2100" dirty="0" err="1"/>
              <a:t>terjelek</a:t>
            </a:r>
            <a:r>
              <a:rPr lang="en-US" sz="2100" dirty="0"/>
              <a:t> </a:t>
            </a:r>
            <a:r>
              <a:rPr lang="en-US" sz="2100" dirty="0" smtClean="0"/>
              <a:t>!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91005637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KLASIFIKASI AKTIVITAS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847850" y="1796716"/>
            <a:ext cx="8229600" cy="4142123"/>
          </a:xfrm>
        </p:spPr>
        <p:txBody>
          <a:bodyPr/>
          <a:lstStyle/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078456" y="2755233"/>
            <a:ext cx="1223963" cy="360363"/>
          </a:xfrm>
          <a:prstGeom prst="parallelogram">
            <a:avLst>
              <a:gd name="adj" fmla="val 84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/>
              <a:t>query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50118" y="2683795"/>
            <a:ext cx="16573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/>
              <a:t>Parser dan Translator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6471069" y="2683795"/>
            <a:ext cx="2016125" cy="360362"/>
          </a:xfrm>
          <a:prstGeom prst="parallelogram">
            <a:avLst>
              <a:gd name="adj" fmla="val 1398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/>
              <a:t>Ekspresi Aljabar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542505" y="3475957"/>
            <a:ext cx="16573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 dirty="0" err="1"/>
              <a:t>Optimezer</a:t>
            </a:r>
            <a:endParaRPr lang="en-US" sz="1200" dirty="0"/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6615531" y="4339558"/>
            <a:ext cx="1223963" cy="360363"/>
          </a:xfrm>
          <a:prstGeom prst="parallelogram">
            <a:avLst>
              <a:gd name="adj" fmla="val 84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 dirty="0" err="1"/>
              <a:t>Rencana</a:t>
            </a:r>
            <a:endParaRPr lang="en-US" sz="1200" dirty="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950118" y="4339557"/>
            <a:ext cx="16573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/>
              <a:t>Parser dan Translator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2078456" y="4410995"/>
            <a:ext cx="1368425" cy="360362"/>
          </a:xfrm>
          <a:prstGeom prst="parallelogram">
            <a:avLst>
              <a:gd name="adj" fmla="val 94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/>
              <a:t>Hasil Query</a:t>
            </a: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4166018" y="5203158"/>
            <a:ext cx="576262" cy="504825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/>
              <a:t>Data</a:t>
            </a: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4886743" y="5203158"/>
            <a:ext cx="576262" cy="504825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/>
              <a:t>Data</a:t>
            </a: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9279355" y="3402933"/>
            <a:ext cx="647700" cy="792163"/>
          </a:xfrm>
          <a:prstGeom prst="can">
            <a:avLst>
              <a:gd name="adj" fmla="val 3057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/>
              <a:t>Informasi</a:t>
            </a: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3157956" y="2899696"/>
            <a:ext cx="792163" cy="142875"/>
          </a:xfrm>
          <a:prstGeom prst="rightArrow">
            <a:avLst>
              <a:gd name="adj1" fmla="val 50000"/>
              <a:gd name="adj2" fmla="val 1386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5607468" y="2826671"/>
            <a:ext cx="1079500" cy="142875"/>
          </a:xfrm>
          <a:prstGeom prst="rightArrow">
            <a:avLst>
              <a:gd name="adj1" fmla="val 50000"/>
              <a:gd name="adj2" fmla="val 188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7191794" y="3042571"/>
            <a:ext cx="142875" cy="433387"/>
          </a:xfrm>
          <a:prstGeom prst="downArrow">
            <a:avLst>
              <a:gd name="adj1" fmla="val 50000"/>
              <a:gd name="adj2" fmla="val 7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7182269" y="3907757"/>
            <a:ext cx="142875" cy="433388"/>
          </a:xfrm>
          <a:prstGeom prst="downArrow">
            <a:avLst>
              <a:gd name="adj1" fmla="val 50000"/>
              <a:gd name="adj2" fmla="val 7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>
            <a:off x="5607468" y="4484021"/>
            <a:ext cx="1079500" cy="142875"/>
          </a:xfrm>
          <a:prstGeom prst="leftArrow">
            <a:avLst>
              <a:gd name="adj1" fmla="val 50000"/>
              <a:gd name="adj2" fmla="val 188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>
            <a:off x="3302418" y="4484021"/>
            <a:ext cx="576262" cy="142875"/>
          </a:xfrm>
          <a:prstGeom prst="leftArrow">
            <a:avLst>
              <a:gd name="adj1" fmla="val 50000"/>
              <a:gd name="adj2" fmla="val 10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V="1">
            <a:off x="4383505" y="4771357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V="1">
            <a:off x="5174080" y="4771357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H="1">
            <a:off x="8199855" y="3618832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/>
          </p:cNvSpPr>
          <p:nvPr>
            <p:ph type="title"/>
          </p:nvPr>
        </p:nvSpPr>
        <p:spPr>
          <a:xfrm>
            <a:off x="2286000" y="228600"/>
            <a:ext cx="7772400" cy="5715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r>
              <a:rPr lang="en-US" b="1" smtClean="0"/>
              <a:t>Beberapa Teknik Umum</a:t>
            </a:r>
          </a:p>
        </p:txBody>
      </p:sp>
      <p:sp>
        <p:nvSpPr>
          <p:cNvPr id="220163" name="Rectangle 3"/>
          <p:cNvSpPr>
            <a:spLocks noGrp="1"/>
          </p:cNvSpPr>
          <p:nvPr>
            <p:ph type="body" idx="1"/>
          </p:nvPr>
        </p:nvSpPr>
        <p:spPr>
          <a:xfrm>
            <a:off x="1828801" y="1156493"/>
            <a:ext cx="8534400" cy="52959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sz="2400" dirty="0" err="1"/>
              <a:t>Algoritma-algoritma</a:t>
            </a:r>
            <a:r>
              <a:rPr lang="en-US" sz="2400" dirty="0"/>
              <a:t> </a:t>
            </a:r>
            <a:r>
              <a:rPr lang="en-US" sz="2400" dirty="0" err="1"/>
              <a:t>utk</a:t>
            </a:r>
            <a:r>
              <a:rPr lang="en-US" sz="2400" dirty="0"/>
              <a:t> </a:t>
            </a:r>
            <a:r>
              <a:rPr lang="en-US" sz="2400" dirty="0" err="1"/>
              <a:t>mengevaluasi</a:t>
            </a:r>
            <a:r>
              <a:rPr lang="en-US" sz="2400" dirty="0"/>
              <a:t> operator-operator </a:t>
            </a:r>
            <a:r>
              <a:rPr lang="en-US" sz="2400" dirty="0" err="1"/>
              <a:t>relasional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ide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intensif</a:t>
            </a:r>
            <a:r>
              <a:rPr lang="en-US" sz="2400" dirty="0"/>
              <a:t>: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Indexing:</a:t>
            </a:r>
            <a:r>
              <a:rPr lang="en-US" sz="2400" dirty="0"/>
              <a:t>  </a:t>
            </a:r>
            <a:r>
              <a:rPr lang="en-US" sz="2400" dirty="0" err="1"/>
              <a:t>Dpt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WHERE conditions </a:t>
            </a:r>
            <a:r>
              <a:rPr lang="en-US" sz="2400" dirty="0" err="1"/>
              <a:t>utk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retrieve </a:t>
            </a:r>
            <a:r>
              <a:rPr lang="en-US" sz="2400" dirty="0" err="1"/>
              <a:t>sekumpulan</a:t>
            </a:r>
            <a:r>
              <a:rPr lang="en-US" sz="2400" dirty="0"/>
              <a:t> tuples yang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 (yang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selections </a:t>
            </a:r>
            <a:r>
              <a:rPr lang="en-US" sz="2400" dirty="0" err="1"/>
              <a:t>atau</a:t>
            </a:r>
            <a:r>
              <a:rPr lang="en-US" sz="2400" dirty="0"/>
              <a:t> joins)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Iteration (</a:t>
            </a:r>
            <a:r>
              <a:rPr lang="en-US" sz="2400" dirty="0" err="1" smtClean="0">
                <a:solidFill>
                  <a:schemeClr val="accent2"/>
                </a:solidFill>
              </a:rPr>
              <a:t>perulangan</a:t>
            </a:r>
            <a:r>
              <a:rPr lang="en-US" sz="2400" dirty="0" smtClean="0">
                <a:solidFill>
                  <a:schemeClr val="accent2"/>
                </a:solidFill>
              </a:rPr>
              <a:t>):</a:t>
            </a:r>
            <a:r>
              <a:rPr lang="en-US" sz="2400" dirty="0" smtClean="0"/>
              <a:t>  </a:t>
            </a:r>
            <a:r>
              <a:rPr lang="en-US" sz="2400" dirty="0" err="1"/>
              <a:t>Kadangkala</a:t>
            </a:r>
            <a:r>
              <a:rPr lang="en-US" sz="2400" dirty="0"/>
              <a:t>,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men-scan </a:t>
            </a:r>
            <a:r>
              <a:rPr lang="en-US" sz="2400" dirty="0" err="1"/>
              <a:t>semua</a:t>
            </a:r>
            <a:r>
              <a:rPr lang="en-US" sz="2400" dirty="0"/>
              <a:t> tuples, </a:t>
            </a:r>
            <a:r>
              <a:rPr lang="en-US" sz="2400" dirty="0" err="1"/>
              <a:t>walaupun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index. (</a:t>
            </a:r>
            <a:r>
              <a:rPr lang="en-US" sz="2400" dirty="0" err="1"/>
              <a:t>Kadangkala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men-scan data entries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index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men-scan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)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Partitioning: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i="1" dirty="0"/>
              <a:t>sorting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hashing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dpt</a:t>
            </a:r>
            <a:r>
              <a:rPr lang="en-US" sz="2400" dirty="0"/>
              <a:t> </a:t>
            </a:r>
            <a:r>
              <a:rPr lang="en-US" sz="2400" dirty="0" err="1"/>
              <a:t>mempartisi</a:t>
            </a:r>
            <a:r>
              <a:rPr lang="en-US" sz="2400" dirty="0"/>
              <a:t> </a:t>
            </a:r>
            <a:r>
              <a:rPr lang="en-US" sz="2400" i="1" dirty="0"/>
              <a:t>input tuples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menggantikan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yang </a:t>
            </a:r>
            <a:r>
              <a:rPr lang="en-US" sz="2400" dirty="0" err="1"/>
              <a:t>mahal</a:t>
            </a:r>
            <a:r>
              <a:rPr lang="en-US" sz="2400" dirty="0"/>
              <a:t> 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operasi-operasi</a:t>
            </a:r>
            <a:r>
              <a:rPr lang="en-US" sz="2400" dirty="0"/>
              <a:t> </a:t>
            </a:r>
            <a:r>
              <a:rPr lang="en-US" sz="2400" dirty="0" err="1"/>
              <a:t>serupa</a:t>
            </a:r>
            <a:r>
              <a:rPr lang="en-US" sz="2400" dirty="0"/>
              <a:t> yang </a:t>
            </a:r>
            <a:r>
              <a:rPr lang="en-US" sz="2400" dirty="0" err="1"/>
              <a:t>melibatkan</a:t>
            </a:r>
            <a:r>
              <a:rPr lang="en-US" sz="2400" dirty="0"/>
              <a:t> input tuples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450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12" name="Rectangle 4"/>
          <p:cNvSpPr>
            <a:spLocks noGrp="1"/>
          </p:cNvSpPr>
          <p:nvPr>
            <p:ph type="title"/>
          </p:nvPr>
        </p:nvSpPr>
        <p:spPr>
          <a:xfrm>
            <a:off x="2362200" y="228600"/>
            <a:ext cx="7772400" cy="60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r>
              <a:rPr lang="en-US" b="1" smtClean="0"/>
              <a:t>Katalog Sistem</a:t>
            </a:r>
          </a:p>
        </p:txBody>
      </p:sp>
      <p:sp>
        <p:nvSpPr>
          <p:cNvPr id="222213" name="Rectangle 5"/>
          <p:cNvSpPr>
            <a:spLocks noGrp="1"/>
          </p:cNvSpPr>
          <p:nvPr>
            <p:ph type="body" idx="1"/>
          </p:nvPr>
        </p:nvSpPr>
        <p:spPr>
          <a:xfrm>
            <a:off x="1411705" y="1066800"/>
            <a:ext cx="9067800" cy="5638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marL="282575" indent="-282575"/>
            <a:r>
              <a:rPr lang="en-US" sz="2800" dirty="0" err="1"/>
              <a:t>Evaluasi</a:t>
            </a:r>
            <a:r>
              <a:rPr lang="en-US" sz="2800" dirty="0"/>
              <a:t> query </a:t>
            </a:r>
            <a:r>
              <a:rPr lang="en-US" sz="2800" dirty="0" err="1"/>
              <a:t>membutuhkan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indexes yang </a:t>
            </a:r>
            <a:r>
              <a:rPr lang="en-US" sz="2800" dirty="0" err="1"/>
              <a:t>dilibatkan</a:t>
            </a:r>
            <a:r>
              <a:rPr lang="en-US" sz="2800" dirty="0"/>
              <a:t>. 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, </a:t>
            </a:r>
            <a:r>
              <a:rPr lang="en-US" sz="2800" b="1" i="1" dirty="0" err="1">
                <a:solidFill>
                  <a:schemeClr val="accent2"/>
                </a:solidFill>
              </a:rPr>
              <a:t>Katalog</a:t>
            </a:r>
            <a:r>
              <a:rPr lang="en-US" sz="2800" b="1" i="1" dirty="0">
                <a:solidFill>
                  <a:schemeClr val="accent2"/>
                </a:solidFill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</a:rPr>
              <a:t>sistem</a:t>
            </a:r>
            <a:r>
              <a:rPr lang="en-US" sz="2800" b="1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tipikal</a:t>
            </a:r>
            <a:r>
              <a:rPr lang="en-US" sz="2800" dirty="0"/>
              <a:t> paling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berisikan</a:t>
            </a:r>
            <a:r>
              <a:rPr lang="en-US" sz="2800" dirty="0"/>
              <a:t>:</a:t>
            </a:r>
            <a:r>
              <a:rPr lang="en-US" sz="2800" b="1" dirty="0"/>
              <a:t> </a:t>
            </a:r>
            <a:endParaRPr lang="en-US" sz="2800" dirty="0"/>
          </a:p>
          <a:p>
            <a:pPr marL="630238" lvl="1" indent="-233363">
              <a:buSzPct val="75000"/>
            </a:pPr>
            <a:r>
              <a:rPr lang="en-US" sz="2800" dirty="0">
                <a:solidFill>
                  <a:schemeClr val="accent2"/>
                </a:solidFill>
              </a:rPr>
              <a:t># tuples (</a:t>
            </a:r>
            <a:r>
              <a:rPr lang="en-US" sz="2800" dirty="0" err="1">
                <a:solidFill>
                  <a:srgbClr val="440FEF"/>
                </a:solidFill>
              </a:rPr>
              <a:t>NTuples</a:t>
            </a:r>
            <a:r>
              <a:rPr lang="en-US" sz="2800" dirty="0">
                <a:solidFill>
                  <a:schemeClr val="accent2"/>
                </a:solidFill>
              </a:rPr>
              <a:t>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# pages (</a:t>
            </a:r>
            <a:r>
              <a:rPr lang="en-US" sz="2800" dirty="0" err="1">
                <a:solidFill>
                  <a:srgbClr val="440FEF"/>
                </a:solidFill>
              </a:rPr>
              <a:t>NPages</a:t>
            </a:r>
            <a:r>
              <a:rPr lang="en-US" sz="2800" dirty="0">
                <a:solidFill>
                  <a:schemeClr val="accent2"/>
                </a:solidFill>
              </a:rPr>
              <a:t>) </a:t>
            </a:r>
            <a:r>
              <a:rPr lang="en-US" sz="2800" dirty="0" err="1"/>
              <a:t>utk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.</a:t>
            </a:r>
          </a:p>
          <a:p>
            <a:pPr marL="630238" lvl="1" indent="-233363">
              <a:buSzPct val="75000"/>
            </a:pPr>
            <a:r>
              <a:rPr lang="en-US" sz="2800" dirty="0">
                <a:solidFill>
                  <a:schemeClr val="accent2"/>
                </a:solidFill>
              </a:rPr>
              <a:t># </a:t>
            </a:r>
            <a:r>
              <a:rPr lang="en-US" sz="2800" dirty="0" err="1">
                <a:solidFill>
                  <a:schemeClr val="accent2"/>
                </a:solidFill>
              </a:rPr>
              <a:t>nilai-nilai</a:t>
            </a:r>
            <a:r>
              <a:rPr lang="en-US" sz="2800" dirty="0">
                <a:solidFill>
                  <a:schemeClr val="accent2"/>
                </a:solidFill>
              </a:rPr>
              <a:t> index key yang </a:t>
            </a:r>
            <a:r>
              <a:rPr lang="en-US" sz="2800" dirty="0" err="1">
                <a:solidFill>
                  <a:schemeClr val="accent2"/>
                </a:solidFill>
              </a:rPr>
              <a:t>berbeda</a:t>
            </a:r>
            <a:r>
              <a:rPr lang="en-US" sz="2800" dirty="0">
                <a:solidFill>
                  <a:schemeClr val="accent2"/>
                </a:solidFill>
              </a:rPr>
              <a:t> (</a:t>
            </a:r>
            <a:r>
              <a:rPr lang="en-US" sz="2800" dirty="0" err="1">
                <a:solidFill>
                  <a:srgbClr val="440FEF"/>
                </a:solidFill>
              </a:rPr>
              <a:t>NKeys</a:t>
            </a:r>
            <a:r>
              <a:rPr lang="en-US" sz="2800" dirty="0">
                <a:solidFill>
                  <a:schemeClr val="accent2"/>
                </a:solidFill>
              </a:rPr>
              <a:t>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# pages</a:t>
            </a:r>
            <a:r>
              <a:rPr lang="en-US" sz="2800" dirty="0"/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(</a:t>
            </a:r>
            <a:r>
              <a:rPr lang="en-US" sz="2800" dirty="0" err="1" smtClean="0">
                <a:solidFill>
                  <a:srgbClr val="440FEF"/>
                </a:solidFill>
              </a:rPr>
              <a:t>INPages</a:t>
            </a:r>
            <a:r>
              <a:rPr lang="en-US" sz="2800" dirty="0">
                <a:solidFill>
                  <a:schemeClr val="accent2"/>
                </a:solidFill>
              </a:rPr>
              <a:t>)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index (leaf pages </a:t>
            </a:r>
            <a:r>
              <a:rPr lang="en-US" sz="2800" dirty="0" err="1"/>
              <a:t>utk</a:t>
            </a:r>
            <a:r>
              <a:rPr lang="en-US" sz="2800" dirty="0"/>
              <a:t> </a:t>
            </a:r>
            <a:r>
              <a:rPr lang="en-US" sz="2800" dirty="0" err="1"/>
              <a:t>B+tree</a:t>
            </a:r>
            <a:r>
              <a:rPr lang="en-US" sz="2800" dirty="0"/>
              <a:t>).</a:t>
            </a:r>
          </a:p>
          <a:p>
            <a:pPr marL="630238" lvl="1" indent="-233363">
              <a:buSzPct val="75000"/>
            </a:pPr>
            <a:r>
              <a:rPr lang="en-US" sz="2800" dirty="0" err="1">
                <a:solidFill>
                  <a:schemeClr val="accent2"/>
                </a:solidFill>
              </a:rPr>
              <a:t>Tinggi</a:t>
            </a:r>
            <a:r>
              <a:rPr lang="en-US" sz="2800" dirty="0">
                <a:solidFill>
                  <a:schemeClr val="accent2"/>
                </a:solidFill>
              </a:rPr>
              <a:t> index (</a:t>
            </a:r>
            <a:r>
              <a:rPr lang="en-US" sz="2800" dirty="0" err="1">
                <a:solidFill>
                  <a:srgbClr val="440FEF"/>
                </a:solidFill>
              </a:rPr>
              <a:t>IHeight</a:t>
            </a:r>
            <a:r>
              <a:rPr lang="en-US" sz="2800" dirty="0">
                <a:solidFill>
                  <a:schemeClr val="accent2"/>
                </a:solidFill>
              </a:rPr>
              <a:t>), range </a:t>
            </a:r>
            <a:r>
              <a:rPr lang="en-US" sz="2800" dirty="0" err="1">
                <a:solidFill>
                  <a:schemeClr val="accent2"/>
                </a:solidFill>
              </a:rPr>
              <a:t>nilai-nilai</a:t>
            </a:r>
            <a:r>
              <a:rPr lang="en-US" sz="2800" dirty="0">
                <a:solidFill>
                  <a:schemeClr val="accent2"/>
                </a:solidFill>
              </a:rPr>
              <a:t> key </a:t>
            </a:r>
            <a:r>
              <a:rPr lang="en-US" sz="2800" dirty="0" err="1">
                <a:solidFill>
                  <a:schemeClr val="accent2"/>
                </a:solidFill>
              </a:rPr>
              <a:t>utk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setiap</a:t>
            </a:r>
            <a:r>
              <a:rPr lang="en-US" sz="2800" dirty="0">
                <a:solidFill>
                  <a:schemeClr val="accent2"/>
                </a:solidFill>
              </a:rPr>
              <a:t> index:  </a:t>
            </a:r>
            <a:r>
              <a:rPr lang="en-US" sz="2800" dirty="0" err="1">
                <a:solidFill>
                  <a:schemeClr val="accent2"/>
                </a:solidFill>
              </a:rPr>
              <a:t>maksimum</a:t>
            </a:r>
            <a:r>
              <a:rPr lang="en-US" sz="2800" dirty="0">
                <a:solidFill>
                  <a:schemeClr val="accent2"/>
                </a:solidFill>
              </a:rPr>
              <a:t> (</a:t>
            </a:r>
            <a:r>
              <a:rPr lang="en-US" sz="2800" dirty="0">
                <a:solidFill>
                  <a:srgbClr val="440FEF"/>
                </a:solidFill>
              </a:rPr>
              <a:t>High</a:t>
            </a:r>
            <a:r>
              <a:rPr lang="en-US" sz="2800" dirty="0">
                <a:solidFill>
                  <a:schemeClr val="accent2"/>
                </a:solidFill>
              </a:rPr>
              <a:t>) </a:t>
            </a:r>
            <a:r>
              <a:rPr lang="en-US" sz="2800" dirty="0" err="1">
                <a:solidFill>
                  <a:schemeClr val="accent2"/>
                </a:solidFill>
              </a:rPr>
              <a:t>dan</a:t>
            </a:r>
            <a:r>
              <a:rPr lang="en-US" sz="2800" dirty="0">
                <a:solidFill>
                  <a:schemeClr val="accent2"/>
                </a:solidFill>
              </a:rPr>
              <a:t> minimum (</a:t>
            </a:r>
            <a:r>
              <a:rPr lang="en-US" sz="2800" dirty="0">
                <a:solidFill>
                  <a:srgbClr val="440FEF"/>
                </a:solidFill>
              </a:rPr>
              <a:t>Low</a:t>
            </a:r>
            <a:r>
              <a:rPr lang="en-US" sz="2800" dirty="0">
                <a:solidFill>
                  <a:schemeClr val="accent2"/>
                </a:solidFill>
              </a:rPr>
              <a:t>)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tree index</a:t>
            </a:r>
            <a:r>
              <a:rPr lang="en-US" sz="28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397042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60" name="Rectangle 4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772400" cy="60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r>
              <a:rPr lang="en-US" b="1" smtClean="0"/>
              <a:t>Lintasan Akses (Access Paths)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1257300" y="862263"/>
            <a:ext cx="89154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sz="3200" dirty="0" err="1">
                <a:latin typeface="Book Antiqua" panose="02040602050305030304" pitchFamily="18" charset="0"/>
              </a:rPr>
              <a:t>Sebuah</a:t>
            </a:r>
            <a:r>
              <a:rPr lang="en-US" sz="3200" dirty="0">
                <a:latin typeface="Book Antiqua" panose="02040602050305030304" pitchFamily="18" charset="0"/>
              </a:rPr>
              <a:t> </a:t>
            </a:r>
            <a:r>
              <a:rPr lang="en-US" sz="3200" u="sng" dirty="0" err="1">
                <a:solidFill>
                  <a:schemeClr val="accent2"/>
                </a:solidFill>
                <a:latin typeface="Book Antiqua" panose="02040602050305030304" pitchFamily="18" charset="0"/>
              </a:rPr>
              <a:t>lintasan</a:t>
            </a:r>
            <a:r>
              <a:rPr lang="en-US" sz="3200" u="sng" dirty="0">
                <a:solidFill>
                  <a:schemeClr val="accent2"/>
                </a:solidFill>
                <a:latin typeface="Book Antiqua" panose="02040602050305030304" pitchFamily="18" charset="0"/>
              </a:rPr>
              <a:t> </a:t>
            </a:r>
            <a:r>
              <a:rPr lang="en-US" sz="3200" u="sng" dirty="0" err="1">
                <a:solidFill>
                  <a:schemeClr val="accent2"/>
                </a:solidFill>
                <a:latin typeface="Book Antiqua" panose="02040602050305030304" pitchFamily="18" charset="0"/>
              </a:rPr>
              <a:t>akses</a:t>
            </a:r>
            <a:r>
              <a:rPr lang="en-US" sz="3200" dirty="0">
                <a:latin typeface="Book Antiqua" panose="02040602050305030304" pitchFamily="18" charset="0"/>
              </a:rPr>
              <a:t> </a:t>
            </a:r>
            <a:r>
              <a:rPr lang="en-US" sz="3200" dirty="0" err="1">
                <a:latin typeface="Book Antiqua" panose="02040602050305030304" pitchFamily="18" charset="0"/>
              </a:rPr>
              <a:t>merupakan</a:t>
            </a:r>
            <a:r>
              <a:rPr lang="en-US" sz="3200" dirty="0">
                <a:latin typeface="Book Antiqua" panose="02040602050305030304" pitchFamily="18" charset="0"/>
              </a:rPr>
              <a:t> </a:t>
            </a:r>
            <a:r>
              <a:rPr lang="en-US" sz="3200" dirty="0" err="1">
                <a:latin typeface="Book Antiqua" panose="02040602050305030304" pitchFamily="18" charset="0"/>
              </a:rPr>
              <a:t>metode</a:t>
            </a:r>
            <a:r>
              <a:rPr lang="en-US" sz="3200" dirty="0">
                <a:latin typeface="Book Antiqua" panose="02040602050305030304" pitchFamily="18" charset="0"/>
              </a:rPr>
              <a:t> </a:t>
            </a:r>
            <a:r>
              <a:rPr lang="en-US" sz="3200" dirty="0" err="1">
                <a:latin typeface="Book Antiqua" panose="02040602050305030304" pitchFamily="18" charset="0"/>
              </a:rPr>
              <a:t>utk</a:t>
            </a:r>
            <a:r>
              <a:rPr lang="en-US" sz="3200" dirty="0">
                <a:latin typeface="Book Antiqua" panose="02040602050305030304" pitchFamily="18" charset="0"/>
              </a:rPr>
              <a:t> </a:t>
            </a:r>
            <a:r>
              <a:rPr lang="en-US" sz="3200" dirty="0" err="1">
                <a:latin typeface="Book Antiqua" panose="02040602050305030304" pitchFamily="18" charset="0"/>
              </a:rPr>
              <a:t>melakukan</a:t>
            </a:r>
            <a:r>
              <a:rPr lang="en-US" sz="3200" dirty="0">
                <a:latin typeface="Book Antiqua" panose="02040602050305030304" pitchFamily="18" charset="0"/>
              </a:rPr>
              <a:t> </a:t>
            </a:r>
            <a:r>
              <a:rPr lang="en-US" sz="3200" i="1" dirty="0">
                <a:latin typeface="Book Antiqua" panose="02040602050305030304" pitchFamily="18" charset="0"/>
              </a:rPr>
              <a:t>retrieving tuples</a:t>
            </a:r>
            <a:r>
              <a:rPr lang="en-US" sz="3200" dirty="0">
                <a:latin typeface="Book Antiqua" panose="02040602050305030304" pitchFamily="18" charset="0"/>
              </a:rPr>
              <a:t>, </a:t>
            </a:r>
            <a:r>
              <a:rPr lang="en-US" sz="3200" dirty="0" err="1">
                <a:latin typeface="Book Antiqua" panose="02040602050305030304" pitchFamily="18" charset="0"/>
              </a:rPr>
              <a:t>berupa</a:t>
            </a:r>
            <a:r>
              <a:rPr lang="en-US" sz="3200" dirty="0">
                <a:latin typeface="Book Antiqua" panose="02040602050305030304" pitchFamily="18" charset="0"/>
              </a:rPr>
              <a:t>: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/>
                </a:solidFill>
                <a:latin typeface="Book Antiqua" panose="02040602050305030304" pitchFamily="18" charset="0"/>
              </a:rPr>
              <a:t>File scan</a:t>
            </a:r>
            <a:r>
              <a:rPr lang="en-US" sz="2400" dirty="0">
                <a:latin typeface="Book Antiqua" panose="02040602050305030304" pitchFamily="18" charset="0"/>
              </a:rPr>
              <a:t>, </a:t>
            </a:r>
            <a:r>
              <a:rPr lang="en-US" sz="2400" dirty="0" err="1">
                <a:latin typeface="Book Antiqua" panose="02040602050305030304" pitchFamily="18" charset="0"/>
              </a:rPr>
              <a:t>atau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penelusuran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Book Antiqua" panose="02040602050305030304" pitchFamily="18" charset="0"/>
              </a:rPr>
              <a:t>index</a:t>
            </a:r>
            <a:r>
              <a:rPr lang="en-US" sz="2400" dirty="0">
                <a:latin typeface="Book Antiqua" panose="02040602050305030304" pitchFamily="18" charset="0"/>
              </a:rPr>
              <a:t> yang </a:t>
            </a:r>
            <a:r>
              <a:rPr lang="en-US" sz="2400" dirty="0">
                <a:solidFill>
                  <a:schemeClr val="accent2"/>
                </a:solidFill>
                <a:latin typeface="Book Antiqua" panose="02040602050305030304" pitchFamily="18" charset="0"/>
              </a:rPr>
              <a:t>matches (</a:t>
            </a:r>
            <a:r>
              <a:rPr lang="en-US" sz="2400" dirty="0" err="1">
                <a:solidFill>
                  <a:schemeClr val="accent2"/>
                </a:solidFill>
                <a:latin typeface="Book Antiqua" panose="02040602050305030304" pitchFamily="18" charset="0"/>
              </a:rPr>
              <a:t>memenuhi</a:t>
            </a:r>
            <a:r>
              <a:rPr lang="en-US" sz="2400" dirty="0">
                <a:solidFill>
                  <a:schemeClr val="accent2"/>
                </a:solidFill>
                <a:latin typeface="Book Antiqua" panose="02040602050305030304" pitchFamily="18" charset="0"/>
              </a:rPr>
              <a:t>)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suatu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seleksi</a:t>
            </a:r>
            <a:r>
              <a:rPr lang="en-US" sz="2400" dirty="0">
                <a:latin typeface="Book Antiqua" panose="02040602050305030304" pitchFamily="18" charset="0"/>
              </a:rPr>
              <a:t> (</a:t>
            </a:r>
            <a:r>
              <a:rPr lang="en-US" sz="2400" dirty="0" err="1">
                <a:latin typeface="Book Antiqua" panose="02040602050305030304" pitchFamily="18" charset="0"/>
              </a:rPr>
              <a:t>dalam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suatu</a:t>
            </a:r>
            <a:r>
              <a:rPr lang="en-US" sz="2400" dirty="0">
                <a:latin typeface="Book Antiqua" panose="02040602050305030304" pitchFamily="18" charset="0"/>
              </a:rPr>
              <a:t> query)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v"/>
            </a:pPr>
            <a:r>
              <a:rPr lang="en-US" sz="2800" dirty="0">
                <a:latin typeface="Book Antiqua" panose="02040602050305030304" pitchFamily="18" charset="0"/>
              </a:rPr>
              <a:t>Salah </a:t>
            </a:r>
            <a:r>
              <a:rPr lang="en-US" sz="2800" dirty="0" err="1">
                <a:latin typeface="Book Antiqua" panose="02040602050305030304" pitchFamily="18" charset="0"/>
              </a:rPr>
              <a:t>satu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bentuk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seleksi</a:t>
            </a:r>
            <a:r>
              <a:rPr lang="en-US" sz="2800" dirty="0">
                <a:latin typeface="Book Antiqua" panose="02040602050305030304" pitchFamily="18" charset="0"/>
              </a:rPr>
              <a:t> yang </a:t>
            </a:r>
            <a:r>
              <a:rPr lang="en-US" sz="2800" dirty="0" err="1">
                <a:latin typeface="Book Antiqua" panose="02040602050305030304" pitchFamily="18" charset="0"/>
              </a:rPr>
              <a:t>sederhana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disebut</a:t>
            </a:r>
            <a:r>
              <a:rPr lang="en-US" sz="2800" dirty="0">
                <a:latin typeface="Book Antiqua" panose="02040602050305030304" pitchFamily="18" charset="0"/>
              </a:rPr>
              <a:t> “Conjunctive Normal Form (CNF)” : </a:t>
            </a:r>
            <a:r>
              <a:rPr lang="en-US" sz="2800" dirty="0" err="1">
                <a:latin typeface="Book Antiqua" panose="02040602050305030304" pitchFamily="18" charset="0"/>
              </a:rPr>
              <a:t>konjungsi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kondisi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dalam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bentuk</a:t>
            </a:r>
            <a:r>
              <a:rPr lang="en-US" sz="2800" dirty="0">
                <a:latin typeface="Book Antiqua" panose="02040602050305030304" pitchFamily="18" charset="0"/>
              </a:rPr>
              <a:t> “</a:t>
            </a:r>
            <a:r>
              <a:rPr lang="en-US" sz="2800" i="1" dirty="0" err="1">
                <a:solidFill>
                  <a:schemeClr val="accent2"/>
                </a:solidFill>
                <a:latin typeface="Book Antiqua" panose="02040602050305030304" pitchFamily="18" charset="0"/>
              </a:rPr>
              <a:t>attr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b="1" dirty="0">
                <a:latin typeface="Book Antiqua" panose="02040602050305030304" pitchFamily="18" charset="0"/>
              </a:rPr>
              <a:t>op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i="1" dirty="0">
                <a:solidFill>
                  <a:schemeClr val="accent2"/>
                </a:solidFill>
                <a:latin typeface="Book Antiqua" panose="02040602050305030304" pitchFamily="18" charset="0"/>
              </a:rPr>
              <a:t>value</a:t>
            </a:r>
            <a:r>
              <a:rPr lang="en-US" sz="2800" i="1" dirty="0">
                <a:latin typeface="Book Antiqua" panose="02040602050305030304" pitchFamily="18" charset="0"/>
              </a:rPr>
              <a:t>”</a:t>
            </a:r>
            <a:r>
              <a:rPr lang="en-US" sz="2800" dirty="0">
                <a:latin typeface="Book Antiqua" panose="02040602050305030304" pitchFamily="18" charset="0"/>
              </a:rPr>
              <a:t> (</a:t>
            </a:r>
            <a:r>
              <a:rPr lang="en-US" sz="2800" i="1" dirty="0">
                <a:latin typeface="Book Antiqua" panose="02040602050305030304" pitchFamily="18" charset="0"/>
              </a:rPr>
              <a:t>op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salah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satu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err="1">
                <a:latin typeface="Book Antiqua" panose="02040602050305030304" pitchFamily="18" charset="0"/>
              </a:rPr>
              <a:t>dari</a:t>
            </a:r>
            <a:r>
              <a:rPr lang="en-US" sz="2800" dirty="0">
                <a:latin typeface="Book Antiqua" panose="02040602050305030304" pitchFamily="18" charset="0"/>
              </a:rPr>
              <a:t> operator </a:t>
            </a:r>
            <a:r>
              <a:rPr lang="en-US" sz="2800" dirty="0" err="1">
                <a:latin typeface="Book Antiqua" panose="02040602050305030304" pitchFamily="18" charset="0"/>
              </a:rPr>
              <a:t>perbandingan</a:t>
            </a:r>
            <a:r>
              <a:rPr lang="en-US" sz="2800" dirty="0">
                <a:latin typeface="Book Antiqua" panose="02040602050305030304" pitchFamily="18" charset="0"/>
              </a:rPr>
              <a:t> &lt;, </a:t>
            </a:r>
            <a:r>
              <a:rPr lang="en-US" sz="2800" dirty="0">
                <a:latin typeface="Book Antiqua" panose="02040602050305030304" pitchFamily="18" charset="0"/>
                <a:sym typeface="Symbol" panose="05050102010706020507" pitchFamily="18" charset="2"/>
              </a:rPr>
              <a:t>, =, , &gt;, </a:t>
            </a:r>
            <a:r>
              <a:rPr lang="en-US" sz="2800" dirty="0" err="1">
                <a:latin typeface="Book Antiqua" panose="02040602050305030304" pitchFamily="18" charset="0"/>
                <a:sym typeface="Symbol" panose="05050102010706020507" pitchFamily="18" charset="2"/>
              </a:rPr>
              <a:t>atau</a:t>
            </a:r>
            <a:r>
              <a:rPr lang="en-US" sz="2800" dirty="0">
                <a:latin typeface="Book Antiqua" panose="02040602050305030304" pitchFamily="18" charset="0"/>
                <a:sym typeface="Symbol" panose="05050102010706020507" pitchFamily="18" charset="2"/>
              </a:rPr>
              <a:t> </a:t>
            </a:r>
            <a:r>
              <a:rPr lang="en-US" sz="2800" dirty="0" smtClean="0">
                <a:latin typeface="Book Antiqua" panose="02040602050305030304" pitchFamily="18" charset="0"/>
                <a:sym typeface="Symbol" panose="05050102010706020507" pitchFamily="18" charset="2"/>
              </a:rPr>
              <a:t>).</a:t>
            </a:r>
            <a:endParaRPr lang="en-US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14694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56" name="Rectangle 4"/>
          <p:cNvSpPr>
            <a:spLocks noGrp="1"/>
          </p:cNvSpPr>
          <p:nvPr>
            <p:ph type="title"/>
          </p:nvPr>
        </p:nvSpPr>
        <p:spPr>
          <a:xfrm>
            <a:off x="1828800" y="304800"/>
            <a:ext cx="8077200" cy="762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b="1" smtClean="0"/>
              <a:t>Satu Pendekatan utk Seleksi</a:t>
            </a:r>
          </a:p>
        </p:txBody>
      </p:sp>
      <p:sp>
        <p:nvSpPr>
          <p:cNvPr id="228357" name="Rectangle 5"/>
          <p:cNvSpPr>
            <a:spLocks noGrp="1"/>
          </p:cNvSpPr>
          <p:nvPr>
            <p:ph type="body" idx="1"/>
          </p:nvPr>
        </p:nvSpPr>
        <p:spPr>
          <a:xfrm>
            <a:off x="1600200" y="1295400"/>
            <a:ext cx="8991600" cy="5257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sz="2800" dirty="0" err="1"/>
              <a:t>Cari</a:t>
            </a:r>
            <a:r>
              <a:rPr lang="en-US" sz="2800" dirty="0"/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lintasan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i="1" dirty="0" err="1">
                <a:solidFill>
                  <a:schemeClr val="accent2"/>
                </a:solidFill>
              </a:rPr>
              <a:t>akses</a:t>
            </a:r>
            <a:r>
              <a:rPr lang="en-US" sz="2800" i="1" dirty="0">
                <a:solidFill>
                  <a:schemeClr val="accent2"/>
                </a:solidFill>
              </a:rPr>
              <a:t> yang paling </a:t>
            </a:r>
            <a:r>
              <a:rPr lang="en-US" sz="2800" i="1" dirty="0" err="1">
                <a:solidFill>
                  <a:schemeClr val="accent2"/>
                </a:solidFill>
              </a:rPr>
              <a:t>selektif</a:t>
            </a:r>
            <a:r>
              <a:rPr lang="en-US" sz="2800" dirty="0"/>
              <a:t>, </a:t>
            </a:r>
            <a:r>
              <a:rPr lang="en-US" sz="2800" dirty="0" err="1"/>
              <a:t>gunakan</a:t>
            </a:r>
            <a:r>
              <a:rPr lang="en-US" sz="2800" dirty="0"/>
              <a:t> </a:t>
            </a:r>
            <a:r>
              <a:rPr lang="en-US" sz="2800" dirty="0" err="1"/>
              <a:t>lintasan</a:t>
            </a:r>
            <a:r>
              <a:rPr lang="en-US" sz="2800" dirty="0"/>
              <a:t> </a:t>
            </a:r>
            <a:r>
              <a:rPr lang="en-US" sz="2800" dirty="0" err="1"/>
              <a:t>tsb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retrieval tuples,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lakukan</a:t>
            </a:r>
            <a:r>
              <a:rPr lang="en-US" sz="2800" dirty="0"/>
              <a:t> </a:t>
            </a:r>
            <a:r>
              <a:rPr lang="en-US" sz="2800" dirty="0" err="1"/>
              <a:t>seleski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terms </a:t>
            </a:r>
            <a:r>
              <a:rPr lang="en-US" sz="2800" dirty="0" err="1"/>
              <a:t>tersisa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match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index:</a:t>
            </a:r>
          </a:p>
          <a:p>
            <a:pPr lvl="1">
              <a:buSzPct val="75000"/>
            </a:pPr>
            <a:r>
              <a:rPr lang="en-US" sz="2800" i="1" dirty="0">
                <a:solidFill>
                  <a:schemeClr val="accent2"/>
                </a:solidFill>
              </a:rPr>
              <a:t>Most selective access path: </a:t>
            </a:r>
            <a:r>
              <a:rPr lang="en-US" sz="2800" dirty="0" err="1"/>
              <a:t>Sebuah</a:t>
            </a:r>
            <a:r>
              <a:rPr lang="en-US" sz="2800" dirty="0"/>
              <a:t> index </a:t>
            </a:r>
            <a:r>
              <a:rPr lang="en-US" sz="2800" dirty="0" err="1"/>
              <a:t>atau</a:t>
            </a:r>
            <a:r>
              <a:rPr lang="en-US" sz="2800" dirty="0"/>
              <a:t> file scan yang </a:t>
            </a:r>
            <a:r>
              <a:rPr lang="en-US" sz="2800" dirty="0" err="1"/>
              <a:t>diperkirakan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memerlukan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page I/O </a:t>
            </a:r>
            <a:r>
              <a:rPr lang="en-US" sz="2800" dirty="0" err="1"/>
              <a:t>terkecil</a:t>
            </a:r>
            <a:r>
              <a:rPr lang="en-US" sz="2800" dirty="0"/>
              <a:t>.</a:t>
            </a:r>
          </a:p>
          <a:p>
            <a:pPr lvl="1">
              <a:buSzPct val="75000"/>
            </a:pPr>
            <a:r>
              <a:rPr lang="en-US" sz="2800" dirty="0"/>
              <a:t>Terms yang match </a:t>
            </a:r>
            <a:r>
              <a:rPr lang="en-US" sz="2800" dirty="0" err="1"/>
              <a:t>dengan</a:t>
            </a:r>
            <a:r>
              <a:rPr lang="en-US" sz="2800" dirty="0"/>
              <a:t> index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mereduksi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tuples yang di-</a:t>
            </a:r>
            <a:r>
              <a:rPr lang="en-US" sz="2800" i="1" dirty="0"/>
              <a:t>retrieved</a:t>
            </a:r>
            <a:r>
              <a:rPr lang="en-US" sz="2800" dirty="0"/>
              <a:t>; terms </a:t>
            </a:r>
            <a:r>
              <a:rPr lang="en-US" sz="2800" dirty="0" err="1"/>
              <a:t>lainnya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utk</a:t>
            </a:r>
            <a:r>
              <a:rPr lang="en-US" sz="2800" dirty="0"/>
              <a:t> </a:t>
            </a:r>
            <a:r>
              <a:rPr lang="en-US" sz="2800" dirty="0" err="1"/>
              <a:t>membuang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tuples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memenuhi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tuples/pages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diambil</a:t>
            </a:r>
            <a:r>
              <a:rPr lang="en-US" sz="2800" dirty="0"/>
              <a:t> (</a:t>
            </a:r>
            <a:r>
              <a:rPr lang="en-US" sz="2800" i="1" dirty="0"/>
              <a:t>fetched</a:t>
            </a:r>
            <a:r>
              <a:rPr lang="en-US" sz="2800" dirty="0" smtClean="0"/>
              <a:t>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624477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4" name="Rectangle 4"/>
          <p:cNvSpPr>
            <a:spLocks noGrp="1"/>
          </p:cNvSpPr>
          <p:nvPr>
            <p:ph type="title"/>
          </p:nvPr>
        </p:nvSpPr>
        <p:spPr>
          <a:xfrm>
            <a:off x="1752600" y="114300"/>
            <a:ext cx="8382000" cy="8763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b="1" smtClean="0"/>
              <a:t>Penggunaan Index utk Seleksi</a:t>
            </a:r>
          </a:p>
        </p:txBody>
      </p:sp>
      <p:sp>
        <p:nvSpPr>
          <p:cNvPr id="230405" name="Rectangle 5"/>
          <p:cNvSpPr>
            <a:spLocks noGrp="1"/>
          </p:cNvSpPr>
          <p:nvPr>
            <p:ph type="body" idx="1"/>
          </p:nvPr>
        </p:nvSpPr>
        <p:spPr>
          <a:xfrm>
            <a:off x="1600200" y="1295400"/>
            <a:ext cx="8686800" cy="54102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seleksi</a:t>
            </a:r>
            <a:r>
              <a:rPr lang="en-US" sz="2400" dirty="0" smtClean="0"/>
              <a:t> </a:t>
            </a:r>
            <a:r>
              <a:rPr lang="en-US" sz="2400" dirty="0" err="1" smtClean="0"/>
              <a:t>bergantung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i="1" dirty="0" smtClean="0"/>
              <a:t>#qualifying tuples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clustering</a:t>
            </a:r>
            <a:r>
              <a:rPr lang="en-US" sz="2400" dirty="0" smtClean="0"/>
              <a:t>.</a:t>
            </a:r>
          </a:p>
          <a:p>
            <a:pPr lvl="1">
              <a:buSzPct val="75000"/>
            </a:pP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pencarian</a:t>
            </a:r>
            <a:r>
              <a:rPr lang="en-US" sz="2400" dirty="0"/>
              <a:t> </a:t>
            </a:r>
            <a:r>
              <a:rPr lang="en-US" sz="2400" i="1" dirty="0"/>
              <a:t>qualifying data entries</a:t>
            </a:r>
            <a:r>
              <a:rPr lang="en-US" sz="2400" dirty="0"/>
              <a:t> (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) </a:t>
            </a:r>
            <a:r>
              <a:rPr lang="en-US" sz="2400" dirty="0" err="1"/>
              <a:t>ditambah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utk</a:t>
            </a:r>
            <a:r>
              <a:rPr lang="en-US" sz="2400" dirty="0"/>
              <a:t> </a:t>
            </a:r>
            <a:r>
              <a:rPr lang="en-US" sz="2400" i="1" dirty="0"/>
              <a:t>retrieving records</a:t>
            </a:r>
            <a:r>
              <a:rPr lang="en-US" sz="2400" dirty="0"/>
              <a:t> (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clustering).</a:t>
            </a:r>
          </a:p>
          <a:p>
            <a:pPr lvl="1">
              <a:buSzPct val="75000"/>
            </a:pP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ilustrasi</a:t>
            </a:r>
            <a:r>
              <a:rPr lang="en-US" sz="2400" dirty="0"/>
              <a:t> </a:t>
            </a:r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query di </a:t>
            </a:r>
            <a:r>
              <a:rPr lang="en-US" sz="2400" dirty="0" err="1"/>
              <a:t>bawah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asumsi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attribut</a:t>
            </a:r>
            <a:r>
              <a:rPr lang="en-US" sz="2400" dirty="0"/>
              <a:t> </a:t>
            </a:r>
            <a:r>
              <a:rPr lang="en-US" sz="2400" i="1" dirty="0" err="1"/>
              <a:t>rname</a:t>
            </a:r>
            <a:r>
              <a:rPr lang="en-US" sz="2400" dirty="0"/>
              <a:t> </a:t>
            </a:r>
            <a:r>
              <a:rPr lang="en-US" sz="2400" dirty="0" err="1"/>
              <a:t>terdistribusi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smtClean="0"/>
              <a:t>uniform / </a:t>
            </a:r>
            <a:r>
              <a:rPr lang="en-US" sz="2400" dirty="0" err="1" smtClean="0"/>
              <a:t>seragam</a:t>
            </a:r>
            <a:r>
              <a:rPr lang="en-US" sz="2400" dirty="0" smtClean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10% </a:t>
            </a:r>
            <a:r>
              <a:rPr lang="en-US" sz="2400" dirty="0" err="1"/>
              <a:t>dari</a:t>
            </a:r>
            <a:r>
              <a:rPr lang="en-US" sz="2400" dirty="0"/>
              <a:t> tuples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seleksi</a:t>
            </a:r>
            <a:r>
              <a:rPr lang="en-US" sz="2400" dirty="0"/>
              <a:t> (1000 pages, 100 tuples). 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clustered index,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smtClean="0"/>
              <a:t>100 </a:t>
            </a:r>
            <a:r>
              <a:rPr lang="en-US" sz="2400" dirty="0" err="1" smtClean="0"/>
              <a:t>xlipat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unclustered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6096000" y="5280025"/>
            <a:ext cx="3814763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dirty="0">
                <a:solidFill>
                  <a:srgbClr val="440FEF"/>
                </a:solidFill>
                <a:latin typeface="Book Antiqua" panose="02040602050305030304" pitchFamily="18" charset="0"/>
              </a:rPr>
              <a:t>SELECT</a:t>
            </a:r>
            <a:r>
              <a:rPr lang="en-US" sz="2400" dirty="0">
                <a:solidFill>
                  <a:srgbClr val="440FEF"/>
                </a:solidFill>
                <a:latin typeface="Book Antiqua" panose="02040602050305030304" pitchFamily="18" charset="0"/>
              </a:rPr>
              <a:t>  *</a:t>
            </a:r>
          </a:p>
          <a:p>
            <a:pPr eaLnBrk="0" hangingPunct="0"/>
            <a:r>
              <a:rPr lang="en-US" sz="2000" dirty="0">
                <a:solidFill>
                  <a:srgbClr val="440FEF"/>
                </a:solidFill>
                <a:latin typeface="Book Antiqua" panose="02040602050305030304" pitchFamily="18" charset="0"/>
              </a:rPr>
              <a:t>FROM</a:t>
            </a:r>
            <a:r>
              <a:rPr lang="en-US" sz="2400" dirty="0">
                <a:solidFill>
                  <a:srgbClr val="440FEF"/>
                </a:solidFill>
                <a:latin typeface="Book Antiqua" panose="02040602050305030304" pitchFamily="18" charset="0"/>
              </a:rPr>
              <a:t>     Reserves R</a:t>
            </a:r>
          </a:p>
          <a:p>
            <a:pPr eaLnBrk="0" hangingPunct="0"/>
            <a:r>
              <a:rPr lang="en-US" sz="2000" dirty="0">
                <a:solidFill>
                  <a:srgbClr val="440FEF"/>
                </a:solidFill>
                <a:latin typeface="Book Antiqua" panose="02040602050305030304" pitchFamily="18" charset="0"/>
              </a:rPr>
              <a:t>WHERE</a:t>
            </a:r>
            <a:r>
              <a:rPr lang="en-US" sz="2400" dirty="0">
                <a:solidFill>
                  <a:srgbClr val="440FEF"/>
                </a:solidFill>
                <a:latin typeface="Book Antiqua" panose="02040602050305030304" pitchFamily="18" charset="0"/>
              </a:rPr>
              <a:t>   </a:t>
            </a:r>
            <a:r>
              <a:rPr lang="en-US" sz="2400" dirty="0" err="1">
                <a:solidFill>
                  <a:srgbClr val="440FEF"/>
                </a:solidFill>
                <a:latin typeface="Book Antiqua" panose="02040602050305030304" pitchFamily="18" charset="0"/>
              </a:rPr>
              <a:t>R.rname</a:t>
            </a:r>
            <a:r>
              <a:rPr lang="en-US" sz="2400" dirty="0">
                <a:solidFill>
                  <a:srgbClr val="440FEF"/>
                </a:solidFill>
                <a:latin typeface="Book Antiqua" panose="02040602050305030304" pitchFamily="18" charset="0"/>
              </a:rPr>
              <a:t> &lt; ‘</a:t>
            </a:r>
            <a:r>
              <a:rPr lang="en-US" sz="2400" dirty="0" err="1">
                <a:solidFill>
                  <a:srgbClr val="440FEF"/>
                </a:solidFill>
                <a:latin typeface="Book Antiqua" panose="02040602050305030304" pitchFamily="18" charset="0"/>
              </a:rPr>
              <a:t>Abc</a:t>
            </a:r>
            <a:r>
              <a:rPr lang="en-US" sz="2400" dirty="0">
                <a:solidFill>
                  <a:srgbClr val="440FEF"/>
                </a:solidFill>
                <a:latin typeface="Book Antiqua" panose="02040602050305030304" pitchFamily="18" charset="0"/>
              </a:rPr>
              <a:t>%’</a:t>
            </a:r>
          </a:p>
        </p:txBody>
      </p:sp>
    </p:spTree>
    <p:extLst>
      <p:ext uri="{BB962C8B-B14F-4D97-AF65-F5344CB8AC3E}">
        <p14:creationId xmlns:p14="http://schemas.microsoft.com/office/powerpoint/2010/main" val="170390065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2" name="Rectangle 4"/>
          <p:cNvSpPr>
            <a:spLocks noGrp="1"/>
          </p:cNvSpPr>
          <p:nvPr>
            <p:ph type="title"/>
          </p:nvPr>
        </p:nvSpPr>
        <p:spPr>
          <a:xfrm>
            <a:off x="1828800" y="0"/>
            <a:ext cx="7772400" cy="11049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b="1" smtClean="0"/>
              <a:t>Proyeksi</a:t>
            </a:r>
          </a:p>
        </p:txBody>
      </p:sp>
      <p:sp>
        <p:nvSpPr>
          <p:cNvPr id="232453" name="Rectangle 5"/>
          <p:cNvSpPr>
            <a:spLocks noGrp="1"/>
          </p:cNvSpPr>
          <p:nvPr>
            <p:ph type="body" idx="1"/>
          </p:nvPr>
        </p:nvSpPr>
        <p:spPr>
          <a:xfrm>
            <a:off x="1333500" y="1616076"/>
            <a:ext cx="8763000" cy="50292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mahal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membuang</a:t>
            </a:r>
            <a:r>
              <a:rPr lang="en-US" dirty="0"/>
              <a:t> </a:t>
            </a:r>
            <a:r>
              <a:rPr lang="en-US" dirty="0" err="1"/>
              <a:t>duplikasi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Sistem</a:t>
            </a:r>
            <a:r>
              <a:rPr lang="en-US" sz="2000" dirty="0"/>
              <a:t> SQL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membuang</a:t>
            </a:r>
            <a:r>
              <a:rPr lang="en-US" sz="2000" dirty="0"/>
              <a:t> </a:t>
            </a:r>
            <a:r>
              <a:rPr lang="en-US" sz="2000" dirty="0" err="1"/>
              <a:t>duplikai</a:t>
            </a:r>
            <a:r>
              <a:rPr lang="en-US" sz="2000" dirty="0"/>
              <a:t> </a:t>
            </a:r>
            <a:r>
              <a:rPr lang="en-US" sz="2000" dirty="0" err="1"/>
              <a:t>kecuali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keyword DISTINCT </a:t>
            </a:r>
            <a:r>
              <a:rPr lang="en-US" sz="2000" dirty="0" err="1"/>
              <a:t>dinyatakan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query.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Sorting Approach</a:t>
            </a:r>
            <a:r>
              <a:rPr lang="en-US" dirty="0"/>
              <a:t>:  Sort </a:t>
            </a:r>
            <a:r>
              <a:rPr lang="en-US" dirty="0" err="1"/>
              <a:t>pada</a:t>
            </a:r>
            <a:r>
              <a:rPr lang="en-US" dirty="0"/>
              <a:t> &lt;</a:t>
            </a:r>
            <a:r>
              <a:rPr lang="en-US" dirty="0" err="1"/>
              <a:t>sid</a:t>
            </a:r>
            <a:r>
              <a:rPr lang="en-US" dirty="0"/>
              <a:t>, bid&gt;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buang</a:t>
            </a:r>
            <a:r>
              <a:rPr lang="en-US" dirty="0"/>
              <a:t> </a:t>
            </a:r>
            <a:r>
              <a:rPr lang="en-US" dirty="0" err="1"/>
              <a:t>duplikasi</a:t>
            </a:r>
            <a:r>
              <a:rPr lang="en-US" dirty="0"/>
              <a:t>. (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optimal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membuang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diiginkan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proses  sorting.)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Hashing Approach</a:t>
            </a:r>
            <a:r>
              <a:rPr lang="en-US" dirty="0"/>
              <a:t>: Hash </a:t>
            </a:r>
            <a:r>
              <a:rPr lang="en-US" dirty="0" err="1"/>
              <a:t>pada</a:t>
            </a:r>
            <a:r>
              <a:rPr lang="en-US" dirty="0"/>
              <a:t> &lt;</a:t>
            </a:r>
            <a:r>
              <a:rPr lang="en-US" dirty="0" err="1"/>
              <a:t>sid</a:t>
            </a:r>
            <a:r>
              <a:rPr lang="en-US" dirty="0"/>
              <a:t>, bid&gt;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partisi</a:t>
            </a:r>
            <a:r>
              <a:rPr lang="en-US" dirty="0"/>
              <a:t>.  </a:t>
            </a:r>
            <a:r>
              <a:rPr lang="en-US" dirty="0" err="1"/>
              <a:t>Muat</a:t>
            </a:r>
            <a:r>
              <a:rPr lang="en-US" dirty="0"/>
              <a:t> </a:t>
            </a:r>
            <a:r>
              <a:rPr lang="en-US" dirty="0" err="1"/>
              <a:t>partisi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memory </a:t>
            </a:r>
            <a:r>
              <a:rPr lang="en-US" dirty="0" err="1"/>
              <a:t>satu</a:t>
            </a:r>
            <a:r>
              <a:rPr lang="en-US" dirty="0"/>
              <a:t> demi </a:t>
            </a:r>
            <a:r>
              <a:rPr lang="en-US" dirty="0" err="1"/>
              <a:t>satu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bangun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hash </a:t>
            </a:r>
            <a:r>
              <a:rPr lang="en-US" dirty="0" err="1"/>
              <a:t>dalam</a:t>
            </a:r>
            <a:r>
              <a:rPr lang="en-US" dirty="0"/>
              <a:t> memory,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eliminasi</a:t>
            </a:r>
            <a:r>
              <a:rPr lang="en-US" dirty="0"/>
              <a:t> </a:t>
            </a:r>
            <a:r>
              <a:rPr lang="en-US" dirty="0" err="1"/>
              <a:t>duplikasi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tersedia</a:t>
            </a:r>
            <a:r>
              <a:rPr lang="en-US" sz="2000" dirty="0"/>
              <a:t> index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R.sid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R.bid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search key, </a:t>
            </a:r>
            <a:r>
              <a:rPr lang="en-US" sz="2000" dirty="0" err="1"/>
              <a:t>biaya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murah</a:t>
            </a:r>
            <a:r>
              <a:rPr lang="en-US" sz="2000" dirty="0"/>
              <a:t> </a:t>
            </a:r>
            <a:r>
              <a:rPr lang="en-US" sz="2000" dirty="0" err="1"/>
              <a:t>dibandingkan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sorting data entries!</a:t>
            </a:r>
          </a:p>
        </p:txBody>
      </p:sp>
      <p:sp>
        <p:nvSpPr>
          <p:cNvPr id="232454" name="Rectangle 6"/>
          <p:cNvSpPr>
            <a:spLocks noChangeArrowheads="1"/>
          </p:cNvSpPr>
          <p:nvPr/>
        </p:nvSpPr>
        <p:spPr bwMode="auto">
          <a:xfrm>
            <a:off x="5843336" y="419101"/>
            <a:ext cx="2997200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>
                <a:solidFill>
                  <a:srgbClr val="440FEF"/>
                </a:solidFill>
                <a:latin typeface="Book Antiqua" panose="02040602050305030304" pitchFamily="18" charset="0"/>
              </a:rPr>
              <a:t>SELECT</a:t>
            </a:r>
            <a:r>
              <a:rPr lang="en-US" sz="2400">
                <a:latin typeface="Book Antiqua" panose="02040602050305030304" pitchFamily="18" charset="0"/>
              </a:rPr>
              <a:t>   </a:t>
            </a:r>
            <a:r>
              <a:rPr lang="en-US" sz="2000">
                <a:solidFill>
                  <a:schemeClr val="accent2"/>
                </a:solidFill>
                <a:latin typeface="Book Antiqua" panose="02040602050305030304" pitchFamily="18" charset="0"/>
              </a:rPr>
              <a:t>DISTINCT</a:t>
            </a:r>
            <a:endParaRPr lang="en-US" sz="2400">
              <a:latin typeface="Book Antiqua" panose="02040602050305030304" pitchFamily="18" charset="0"/>
            </a:endParaRPr>
          </a:p>
          <a:p>
            <a:pPr eaLnBrk="0" hangingPunct="0"/>
            <a:r>
              <a:rPr lang="en-US" sz="2400">
                <a:latin typeface="Book Antiqua" panose="02040602050305030304" pitchFamily="18" charset="0"/>
              </a:rPr>
              <a:t>               </a:t>
            </a:r>
            <a:r>
              <a:rPr lang="en-US" sz="2400">
                <a:solidFill>
                  <a:srgbClr val="440FEF"/>
                </a:solidFill>
                <a:latin typeface="Book Antiqua" panose="02040602050305030304" pitchFamily="18" charset="0"/>
              </a:rPr>
              <a:t>R.sid, R.bid</a:t>
            </a:r>
          </a:p>
          <a:p>
            <a:pPr eaLnBrk="0" hangingPunct="0"/>
            <a:r>
              <a:rPr lang="en-US" sz="2000">
                <a:solidFill>
                  <a:srgbClr val="440FEF"/>
                </a:solidFill>
                <a:latin typeface="Book Antiqua" panose="02040602050305030304" pitchFamily="18" charset="0"/>
              </a:rPr>
              <a:t>FROM</a:t>
            </a:r>
            <a:r>
              <a:rPr lang="en-US" sz="2400">
                <a:solidFill>
                  <a:srgbClr val="440FEF"/>
                </a:solidFill>
                <a:latin typeface="Book Antiqua" panose="02040602050305030304" pitchFamily="18" charset="0"/>
              </a:rPr>
              <a:t>     Reserves R</a:t>
            </a:r>
          </a:p>
        </p:txBody>
      </p:sp>
    </p:spTree>
    <p:extLst>
      <p:ext uri="{BB962C8B-B14F-4D97-AF65-F5344CB8AC3E}">
        <p14:creationId xmlns:p14="http://schemas.microsoft.com/office/powerpoint/2010/main" val="7009292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basis data</a:t>
            </a:r>
            <a:endParaRPr lang="en-US" dirty="0"/>
          </a:p>
        </p:txBody>
      </p:sp>
      <p:pic>
        <p:nvPicPr>
          <p:cNvPr id="4" name="Picture 12" descr="FIG01-0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269" y="1601135"/>
            <a:ext cx="6402777" cy="5256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26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/>
          </p:cNvSpPr>
          <p:nvPr>
            <p:ph type="title"/>
          </p:nvPr>
        </p:nvSpPr>
        <p:spPr>
          <a:xfrm>
            <a:off x="1905000" y="152400"/>
            <a:ext cx="7772400" cy="6477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r>
              <a:rPr lang="en-US" b="1" dirty="0" smtClean="0"/>
              <a:t>Join: Index Nested Loops (INL)</a:t>
            </a:r>
          </a:p>
        </p:txBody>
      </p:sp>
      <p:sp>
        <p:nvSpPr>
          <p:cNvPr id="234499" name="Rectangle 3"/>
          <p:cNvSpPr>
            <a:spLocks noGrp="1"/>
          </p:cNvSpPr>
          <p:nvPr>
            <p:ph type="body" idx="1"/>
          </p:nvPr>
        </p:nvSpPr>
        <p:spPr>
          <a:xfrm>
            <a:off x="1524000" y="2133600"/>
            <a:ext cx="9144000" cy="4191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tersedia</a:t>
            </a:r>
            <a:r>
              <a:rPr lang="en-US" sz="3200" dirty="0"/>
              <a:t> index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i="1" dirty="0"/>
              <a:t>join column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salah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relasi</a:t>
            </a:r>
            <a:r>
              <a:rPr lang="en-US" sz="3200" dirty="0"/>
              <a:t> (</a:t>
            </a:r>
            <a:r>
              <a:rPr lang="en-US" sz="3200" dirty="0" err="1"/>
              <a:t>misalkan</a:t>
            </a:r>
            <a:r>
              <a:rPr lang="en-US" sz="3200" dirty="0"/>
              <a:t> S),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mengeksploitasi</a:t>
            </a:r>
            <a:r>
              <a:rPr lang="en-US" sz="3200" dirty="0"/>
              <a:t> index </a:t>
            </a:r>
            <a:r>
              <a:rPr lang="en-US" sz="3200" dirty="0" err="1"/>
              <a:t>utk</a:t>
            </a:r>
            <a:r>
              <a:rPr lang="en-US" sz="3200" dirty="0"/>
              <a:t> FOR-LOOP </a:t>
            </a:r>
            <a:r>
              <a:rPr lang="en-US" sz="3200" dirty="0" err="1"/>
              <a:t>bagian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utk</a:t>
            </a:r>
            <a:r>
              <a:rPr lang="en-US" sz="3200" dirty="0"/>
              <a:t> </a:t>
            </a:r>
            <a:r>
              <a:rPr lang="en-US" sz="3200" dirty="0" err="1"/>
              <a:t>memperoleh</a:t>
            </a:r>
            <a:r>
              <a:rPr lang="en-US" sz="3200" dirty="0"/>
              <a:t> matching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  <a:r>
              <a:rPr lang="en-US" sz="3200" dirty="0" err="1">
                <a:sym typeface="Wingdings" panose="05000000000000000000" pitchFamily="2" charset="2"/>
              </a:rPr>
              <a:t>disebut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>
                <a:solidFill>
                  <a:schemeClr val="folHlink"/>
                </a:solidFill>
                <a:sym typeface="Wingdings" panose="05000000000000000000" pitchFamily="2" charset="2"/>
              </a:rPr>
              <a:t>index nested loops join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2590801" y="838201"/>
            <a:ext cx="7832273" cy="125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dirty="0">
                <a:solidFill>
                  <a:srgbClr val="440FEF"/>
                </a:solidFill>
                <a:latin typeface="Book Antiqua" panose="02040602050305030304" pitchFamily="18" charset="0"/>
              </a:rPr>
              <a:t>FOR </a:t>
            </a:r>
            <a:r>
              <a:rPr lang="en-US" sz="2400" dirty="0" err="1">
                <a:solidFill>
                  <a:srgbClr val="440FEF"/>
                </a:solidFill>
                <a:latin typeface="Book Antiqua" panose="02040602050305030304" pitchFamily="18" charset="0"/>
              </a:rPr>
              <a:t>setiap</a:t>
            </a:r>
            <a:r>
              <a:rPr lang="en-US" sz="2400" dirty="0">
                <a:solidFill>
                  <a:srgbClr val="440FEF"/>
                </a:solidFill>
                <a:latin typeface="Book Antiqua" panose="02040602050305030304" pitchFamily="18" charset="0"/>
              </a:rPr>
              <a:t> tuple r </a:t>
            </a:r>
            <a:r>
              <a:rPr lang="en-US" sz="2400" dirty="0">
                <a:solidFill>
                  <a:srgbClr val="440FEF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</a:t>
            </a:r>
            <a:r>
              <a:rPr lang="en-US" sz="2400" dirty="0">
                <a:solidFill>
                  <a:srgbClr val="440FEF"/>
                </a:solidFill>
                <a:latin typeface="Book Antiqua" panose="02040602050305030304" pitchFamily="18" charset="0"/>
              </a:rPr>
              <a:t> R DO</a:t>
            </a:r>
          </a:p>
          <a:p>
            <a:pPr eaLnBrk="0" hangingPunct="0"/>
            <a:r>
              <a:rPr lang="en-US" sz="2400" dirty="0">
                <a:solidFill>
                  <a:srgbClr val="440FEF"/>
                </a:solidFill>
                <a:latin typeface="Book Antiqua" panose="02040602050305030304" pitchFamily="18" charset="0"/>
              </a:rPr>
              <a:t>      FOR </a:t>
            </a:r>
            <a:r>
              <a:rPr lang="en-US" sz="2400" dirty="0" err="1">
                <a:solidFill>
                  <a:srgbClr val="440FEF"/>
                </a:solidFill>
                <a:latin typeface="Book Antiqua" panose="02040602050305030304" pitchFamily="18" charset="0"/>
              </a:rPr>
              <a:t>setiap</a:t>
            </a:r>
            <a:r>
              <a:rPr lang="en-US" sz="2400" dirty="0">
                <a:solidFill>
                  <a:srgbClr val="440FEF"/>
                </a:solidFill>
                <a:latin typeface="Book Antiqua" panose="02040602050305030304" pitchFamily="18" charset="0"/>
              </a:rPr>
              <a:t> tuple s </a:t>
            </a:r>
            <a:r>
              <a:rPr lang="en-US" sz="2400" dirty="0">
                <a:solidFill>
                  <a:srgbClr val="440FEF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</a:t>
            </a:r>
            <a:r>
              <a:rPr lang="en-US" sz="2400" dirty="0">
                <a:solidFill>
                  <a:srgbClr val="440FEF"/>
                </a:solidFill>
                <a:latin typeface="Book Antiqua" panose="02040602050305030304" pitchFamily="18" charset="0"/>
              </a:rPr>
              <a:t> S DO</a:t>
            </a:r>
          </a:p>
          <a:p>
            <a:pPr eaLnBrk="0" hangingPunct="0"/>
            <a:r>
              <a:rPr lang="en-US" sz="2400" dirty="0">
                <a:solidFill>
                  <a:srgbClr val="440FEF"/>
                </a:solidFill>
                <a:latin typeface="Book Antiqua" panose="02040602050305030304" pitchFamily="18" charset="0"/>
              </a:rPr>
              <a:t>	 IF </a:t>
            </a:r>
            <a:r>
              <a:rPr lang="en-US" sz="2400" dirty="0" err="1">
                <a:solidFill>
                  <a:srgbClr val="440FEF"/>
                </a:solidFill>
                <a:latin typeface="Times New Roman" panose="02020603050405020304" pitchFamily="18" charset="0"/>
              </a:rPr>
              <a:t>r</a:t>
            </a:r>
            <a:r>
              <a:rPr lang="en-US" sz="2800" baseline="-25000" dirty="0" err="1">
                <a:solidFill>
                  <a:srgbClr val="440FEF"/>
                </a:solidFill>
                <a:latin typeface="Times New Roman" panose="02020603050405020304" pitchFamily="18" charset="0"/>
              </a:rPr>
              <a:t>i</a:t>
            </a:r>
            <a:r>
              <a:rPr lang="en-US" sz="2800" dirty="0">
                <a:solidFill>
                  <a:srgbClr val="440FEF"/>
                </a:solidFill>
                <a:latin typeface="Times New Roman" panose="02020603050405020304" pitchFamily="18" charset="0"/>
              </a:rPr>
              <a:t> = </a:t>
            </a:r>
            <a:r>
              <a:rPr lang="en-US" sz="2400" dirty="0" err="1">
                <a:solidFill>
                  <a:srgbClr val="440FEF"/>
                </a:solidFill>
                <a:latin typeface="Times New Roman" panose="02020603050405020304" pitchFamily="18" charset="0"/>
              </a:rPr>
              <a:t>s</a:t>
            </a:r>
            <a:r>
              <a:rPr lang="en-US" sz="2800" baseline="-25000" dirty="0" err="1">
                <a:solidFill>
                  <a:srgbClr val="440FEF"/>
                </a:solidFill>
                <a:latin typeface="Times New Roman" panose="02020603050405020304" pitchFamily="18" charset="0"/>
              </a:rPr>
              <a:t>j</a:t>
            </a:r>
            <a:r>
              <a:rPr lang="en-US" sz="2400" dirty="0">
                <a:solidFill>
                  <a:srgbClr val="440FEF"/>
                </a:solidFill>
                <a:latin typeface="Book Antiqua" panose="02040602050305030304" pitchFamily="18" charset="0"/>
              </a:rPr>
              <a:t>  THEN </a:t>
            </a:r>
            <a:r>
              <a:rPr lang="en-US" sz="2400" dirty="0" err="1">
                <a:solidFill>
                  <a:srgbClr val="440FEF"/>
                </a:solidFill>
                <a:latin typeface="Book Antiqua" panose="02040602050305030304" pitchFamily="18" charset="0"/>
              </a:rPr>
              <a:t>tambahkan</a:t>
            </a:r>
            <a:r>
              <a:rPr lang="en-US" sz="2400" dirty="0">
                <a:solidFill>
                  <a:srgbClr val="440FEF"/>
                </a:solidFill>
                <a:latin typeface="Book Antiqua" panose="02040602050305030304" pitchFamily="18" charset="0"/>
              </a:rPr>
              <a:t> &lt;r, s&gt; </a:t>
            </a:r>
            <a:r>
              <a:rPr lang="en-US" sz="2400" dirty="0" err="1">
                <a:solidFill>
                  <a:srgbClr val="440FEF"/>
                </a:solidFill>
                <a:latin typeface="Book Antiqua" panose="02040602050305030304" pitchFamily="18" charset="0"/>
              </a:rPr>
              <a:t>ke</a:t>
            </a:r>
            <a:r>
              <a:rPr lang="en-US" sz="2400" dirty="0">
                <a:solidFill>
                  <a:srgbClr val="440FEF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solidFill>
                  <a:srgbClr val="440FEF"/>
                </a:solidFill>
                <a:latin typeface="Book Antiqua" panose="02040602050305030304" pitchFamily="18" charset="0"/>
              </a:rPr>
              <a:t>dalam</a:t>
            </a:r>
            <a:r>
              <a:rPr lang="en-US" sz="2400" dirty="0">
                <a:solidFill>
                  <a:srgbClr val="440FEF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solidFill>
                  <a:srgbClr val="440FEF"/>
                </a:solidFill>
                <a:latin typeface="Book Antiqua" panose="02040602050305030304" pitchFamily="18" charset="0"/>
              </a:rPr>
              <a:t>hasil</a:t>
            </a:r>
            <a:endParaRPr lang="en-US" sz="2400" dirty="0">
              <a:solidFill>
                <a:srgbClr val="440FEF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98937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596" name="Rectangle 4"/>
          <p:cNvSpPr>
            <a:spLocks noGrp="1"/>
          </p:cNvSpPr>
          <p:nvPr>
            <p:ph type="title"/>
          </p:nvPr>
        </p:nvSpPr>
        <p:spPr>
          <a:xfrm>
            <a:off x="1905000" y="320675"/>
            <a:ext cx="7772400" cy="669925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sz="3600" b="1" dirty="0"/>
              <a:t>Join: </a:t>
            </a:r>
            <a:r>
              <a:rPr lang="en-US" sz="3600" b="1" dirty="0" smtClean="0"/>
              <a:t>Sort-Merge</a:t>
            </a:r>
            <a:endParaRPr lang="en-US" sz="3600" b="1" dirty="0"/>
          </a:p>
        </p:txBody>
      </p:sp>
      <p:sp>
        <p:nvSpPr>
          <p:cNvPr id="238597" name="Rectangle 5"/>
          <p:cNvSpPr>
            <a:spLocks noGrp="1"/>
          </p:cNvSpPr>
          <p:nvPr>
            <p:ph type="body" sz="half" idx="1"/>
          </p:nvPr>
        </p:nvSpPr>
        <p:spPr>
          <a:xfrm>
            <a:off x="1752600" y="1219200"/>
            <a:ext cx="83058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Sort R </a:t>
            </a:r>
            <a:r>
              <a:rPr lang="en-US" sz="2400" dirty="0" err="1"/>
              <a:t>dan</a:t>
            </a:r>
            <a:r>
              <a:rPr lang="en-US" sz="2400" dirty="0"/>
              <a:t> S </a:t>
            </a:r>
            <a:r>
              <a:rPr lang="en-US" sz="2400" dirty="0" err="1"/>
              <a:t>pada</a:t>
            </a:r>
            <a:r>
              <a:rPr lang="en-US" sz="2400" dirty="0"/>
              <a:t> join column,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gunakan</a:t>
            </a:r>
            <a:r>
              <a:rPr lang="en-US" sz="2400" dirty="0"/>
              <a:t> scan </a:t>
            </a:r>
            <a:r>
              <a:rPr lang="en-US" sz="2400" dirty="0" err="1"/>
              <a:t>utk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``merge’’ (</a:t>
            </a:r>
            <a:r>
              <a:rPr lang="en-US" sz="2400" dirty="0" err="1"/>
              <a:t>pada</a:t>
            </a:r>
            <a:r>
              <a:rPr lang="en-US" sz="2400" dirty="0"/>
              <a:t> join column.) 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z="2400" dirty="0" err="1">
                <a:solidFill>
                  <a:schemeClr val="folHlink"/>
                </a:solidFill>
              </a:rPr>
              <a:t>Lanjutkan</a:t>
            </a:r>
            <a:r>
              <a:rPr lang="en-US" sz="2400" dirty="0">
                <a:solidFill>
                  <a:schemeClr val="folHlink"/>
                </a:solidFill>
              </a:rPr>
              <a:t> scan </a:t>
            </a:r>
            <a:r>
              <a:rPr lang="en-US" sz="2400" dirty="0" err="1">
                <a:solidFill>
                  <a:schemeClr val="folHlink"/>
                </a:solidFill>
              </a:rPr>
              <a:t>dari</a:t>
            </a:r>
            <a:r>
              <a:rPr lang="en-US" sz="2400" dirty="0">
                <a:solidFill>
                  <a:schemeClr val="folHlink"/>
                </a:solidFill>
              </a:rPr>
              <a:t> R </a:t>
            </a:r>
            <a:r>
              <a:rPr lang="en-US" sz="2400" dirty="0" err="1">
                <a:solidFill>
                  <a:schemeClr val="folHlink"/>
                </a:solidFill>
              </a:rPr>
              <a:t>hingga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i="1" dirty="0">
                <a:solidFill>
                  <a:schemeClr val="folHlink"/>
                </a:solidFill>
              </a:rPr>
              <a:t>current R-tuple</a:t>
            </a:r>
            <a:r>
              <a:rPr lang="en-US" sz="2400" dirty="0">
                <a:solidFill>
                  <a:schemeClr val="folHlink"/>
                </a:solidFill>
              </a:rPr>
              <a:t> &gt;= </a:t>
            </a:r>
            <a:r>
              <a:rPr lang="en-US" sz="2400" i="1" dirty="0">
                <a:solidFill>
                  <a:schemeClr val="folHlink"/>
                </a:solidFill>
              </a:rPr>
              <a:t>current S tuple</a:t>
            </a:r>
            <a:r>
              <a:rPr lang="en-US" sz="2400" dirty="0">
                <a:solidFill>
                  <a:schemeClr val="folHlink"/>
                </a:solidFill>
              </a:rPr>
              <a:t>, </a:t>
            </a:r>
            <a:r>
              <a:rPr lang="en-US" sz="2400" dirty="0" err="1">
                <a:solidFill>
                  <a:schemeClr val="folHlink"/>
                </a:solidFill>
              </a:rPr>
              <a:t>kemudian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lanjutkan</a:t>
            </a:r>
            <a:r>
              <a:rPr lang="en-US" sz="2400" dirty="0">
                <a:solidFill>
                  <a:schemeClr val="folHlink"/>
                </a:solidFill>
              </a:rPr>
              <a:t> scan </a:t>
            </a:r>
            <a:r>
              <a:rPr lang="en-US" sz="2400" dirty="0" err="1">
                <a:solidFill>
                  <a:schemeClr val="folHlink"/>
                </a:solidFill>
              </a:rPr>
              <a:t>dari</a:t>
            </a:r>
            <a:r>
              <a:rPr lang="en-US" sz="2400" dirty="0">
                <a:solidFill>
                  <a:schemeClr val="folHlink"/>
                </a:solidFill>
              </a:rPr>
              <a:t> S </a:t>
            </a:r>
            <a:r>
              <a:rPr lang="en-US" sz="2400" dirty="0" err="1">
                <a:solidFill>
                  <a:schemeClr val="folHlink"/>
                </a:solidFill>
              </a:rPr>
              <a:t>hingga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i="1" dirty="0">
                <a:solidFill>
                  <a:schemeClr val="folHlink"/>
                </a:solidFill>
              </a:rPr>
              <a:t>current S-tuple</a:t>
            </a:r>
            <a:r>
              <a:rPr lang="en-US" sz="2400" dirty="0">
                <a:solidFill>
                  <a:schemeClr val="folHlink"/>
                </a:solidFill>
              </a:rPr>
              <a:t> &gt;= </a:t>
            </a:r>
            <a:r>
              <a:rPr lang="en-US" sz="2400" i="1" dirty="0">
                <a:solidFill>
                  <a:schemeClr val="folHlink"/>
                </a:solidFill>
              </a:rPr>
              <a:t>current R tuple</a:t>
            </a:r>
            <a:r>
              <a:rPr lang="en-US" sz="2400" dirty="0">
                <a:solidFill>
                  <a:schemeClr val="folHlink"/>
                </a:solidFill>
              </a:rPr>
              <a:t>; </a:t>
            </a:r>
            <a:r>
              <a:rPr lang="en-US" sz="2400" dirty="0" err="1">
                <a:solidFill>
                  <a:schemeClr val="folHlink"/>
                </a:solidFill>
              </a:rPr>
              <a:t>Lakukan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langkah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tersebut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hingga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i="1" dirty="0">
                <a:solidFill>
                  <a:schemeClr val="folHlink"/>
                </a:solidFill>
              </a:rPr>
              <a:t>current R tuple</a:t>
            </a:r>
            <a:r>
              <a:rPr lang="en-US" sz="2400" dirty="0">
                <a:solidFill>
                  <a:schemeClr val="folHlink"/>
                </a:solidFill>
              </a:rPr>
              <a:t> = </a:t>
            </a:r>
            <a:r>
              <a:rPr lang="en-US" sz="2400" i="1" dirty="0">
                <a:solidFill>
                  <a:schemeClr val="folHlink"/>
                </a:solidFill>
              </a:rPr>
              <a:t>current S tuple</a:t>
            </a:r>
            <a:r>
              <a:rPr lang="en-US" sz="2400" dirty="0">
                <a:solidFill>
                  <a:schemeClr val="folHlink"/>
                </a:solidFill>
              </a:rPr>
              <a:t>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z="2400" dirty="0" err="1">
                <a:solidFill>
                  <a:schemeClr val="folHlink"/>
                </a:solidFill>
              </a:rPr>
              <a:t>Pada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akhir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langkah</a:t>
            </a:r>
            <a:r>
              <a:rPr lang="en-US" sz="2400" dirty="0">
                <a:solidFill>
                  <a:schemeClr val="folHlink"/>
                </a:solidFill>
              </a:rPr>
              <a:t> di </a:t>
            </a:r>
            <a:r>
              <a:rPr lang="en-US" sz="2400" dirty="0" err="1">
                <a:solidFill>
                  <a:schemeClr val="folHlink"/>
                </a:solidFill>
              </a:rPr>
              <a:t>atas</a:t>
            </a:r>
            <a:r>
              <a:rPr lang="en-US" sz="2400" dirty="0">
                <a:solidFill>
                  <a:schemeClr val="folHlink"/>
                </a:solidFill>
              </a:rPr>
              <a:t>, </a:t>
            </a:r>
            <a:r>
              <a:rPr lang="en-US" sz="2400" dirty="0" err="1">
                <a:solidFill>
                  <a:schemeClr val="folHlink"/>
                </a:solidFill>
              </a:rPr>
              <a:t>semua</a:t>
            </a:r>
            <a:r>
              <a:rPr lang="en-US" sz="2400" dirty="0">
                <a:solidFill>
                  <a:schemeClr val="folHlink"/>
                </a:solidFill>
              </a:rPr>
              <a:t> R tuples dg </a:t>
            </a:r>
            <a:r>
              <a:rPr lang="en-US" sz="2400" dirty="0" err="1">
                <a:solidFill>
                  <a:schemeClr val="folHlink"/>
                </a:solidFill>
              </a:rPr>
              <a:t>nilai</a:t>
            </a:r>
            <a:r>
              <a:rPr lang="en-US" sz="2400" dirty="0">
                <a:solidFill>
                  <a:schemeClr val="folHlink"/>
                </a:solidFill>
              </a:rPr>
              <a:t> yang </a:t>
            </a:r>
            <a:r>
              <a:rPr lang="en-US" sz="2400" dirty="0" err="1">
                <a:solidFill>
                  <a:schemeClr val="folHlink"/>
                </a:solidFill>
              </a:rPr>
              <a:t>sama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dlm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Ri</a:t>
            </a:r>
            <a:r>
              <a:rPr lang="en-US" sz="2400" dirty="0">
                <a:solidFill>
                  <a:schemeClr val="folHlink"/>
                </a:solidFill>
              </a:rPr>
              <a:t> (</a:t>
            </a:r>
            <a:r>
              <a:rPr lang="en-US" sz="2400" i="1" dirty="0">
                <a:solidFill>
                  <a:schemeClr val="folHlink"/>
                </a:solidFill>
              </a:rPr>
              <a:t>current R group</a:t>
            </a:r>
            <a:r>
              <a:rPr lang="en-US" sz="2400" dirty="0">
                <a:solidFill>
                  <a:schemeClr val="folHlink"/>
                </a:solidFill>
              </a:rPr>
              <a:t>) </a:t>
            </a:r>
            <a:r>
              <a:rPr lang="en-US" sz="2400" i="1" u="sng" dirty="0">
                <a:solidFill>
                  <a:schemeClr val="accent2"/>
                </a:solidFill>
              </a:rPr>
              <a:t>match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dengan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semua</a:t>
            </a:r>
            <a:r>
              <a:rPr lang="en-US" sz="2400" dirty="0">
                <a:solidFill>
                  <a:schemeClr val="folHlink"/>
                </a:solidFill>
              </a:rPr>
              <a:t> S tuples dg </a:t>
            </a:r>
            <a:r>
              <a:rPr lang="en-US" sz="2400" dirty="0" err="1">
                <a:solidFill>
                  <a:schemeClr val="folHlink"/>
                </a:solidFill>
              </a:rPr>
              <a:t>nilai</a:t>
            </a:r>
            <a:r>
              <a:rPr lang="en-US" sz="2400" dirty="0">
                <a:solidFill>
                  <a:schemeClr val="folHlink"/>
                </a:solidFill>
              </a:rPr>
              <a:t> yang </a:t>
            </a:r>
            <a:r>
              <a:rPr lang="en-US" sz="2400" dirty="0" err="1">
                <a:solidFill>
                  <a:schemeClr val="folHlink"/>
                </a:solidFill>
              </a:rPr>
              <a:t>sama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dlm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Sj</a:t>
            </a:r>
            <a:r>
              <a:rPr lang="en-US" sz="2400" dirty="0">
                <a:solidFill>
                  <a:schemeClr val="folHlink"/>
                </a:solidFill>
              </a:rPr>
              <a:t> (</a:t>
            </a:r>
            <a:r>
              <a:rPr lang="en-US" sz="2400" i="1" dirty="0">
                <a:solidFill>
                  <a:schemeClr val="folHlink"/>
                </a:solidFill>
              </a:rPr>
              <a:t>current S group</a:t>
            </a:r>
            <a:r>
              <a:rPr lang="en-US" sz="2400" dirty="0">
                <a:solidFill>
                  <a:schemeClr val="folHlink"/>
                </a:solidFill>
              </a:rPr>
              <a:t>);  Return output &lt;r, s&gt; </a:t>
            </a:r>
            <a:r>
              <a:rPr lang="en-US" sz="2400" dirty="0" err="1">
                <a:solidFill>
                  <a:schemeClr val="folHlink"/>
                </a:solidFill>
              </a:rPr>
              <a:t>untuk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semua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pasangan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dari</a:t>
            </a:r>
            <a:r>
              <a:rPr lang="en-US" sz="2400" dirty="0">
                <a:solidFill>
                  <a:schemeClr val="folHlink"/>
                </a:solidFill>
              </a:rPr>
              <a:t> tuples yang </a:t>
            </a:r>
            <a:r>
              <a:rPr lang="en-US" sz="2400" dirty="0" err="1">
                <a:solidFill>
                  <a:schemeClr val="folHlink"/>
                </a:solidFill>
              </a:rPr>
              <a:t>diperoleh</a:t>
            </a:r>
            <a:r>
              <a:rPr lang="en-US" sz="2400" dirty="0">
                <a:solidFill>
                  <a:schemeClr val="folHlink"/>
                </a:solidFill>
              </a:rPr>
              <a:t>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sz="2400" dirty="0" err="1">
                <a:solidFill>
                  <a:schemeClr val="folHlink"/>
                </a:solidFill>
              </a:rPr>
              <a:t>Kemudian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lakukan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 err="1">
                <a:solidFill>
                  <a:schemeClr val="folHlink"/>
                </a:solidFill>
              </a:rPr>
              <a:t>kembali</a:t>
            </a:r>
            <a:r>
              <a:rPr lang="en-US" sz="2400" dirty="0">
                <a:solidFill>
                  <a:schemeClr val="folHlink"/>
                </a:solidFill>
              </a:rPr>
              <a:t> (</a:t>
            </a:r>
            <a:r>
              <a:rPr lang="en-US" sz="2400" i="1" dirty="0">
                <a:solidFill>
                  <a:schemeClr val="folHlink"/>
                </a:solidFill>
              </a:rPr>
              <a:t>resume</a:t>
            </a:r>
            <a:r>
              <a:rPr lang="en-US" sz="2400" dirty="0">
                <a:solidFill>
                  <a:schemeClr val="folHlink"/>
                </a:solidFill>
              </a:rPr>
              <a:t>) scanning R </a:t>
            </a:r>
            <a:r>
              <a:rPr lang="en-US" sz="2400" dirty="0" err="1">
                <a:solidFill>
                  <a:schemeClr val="folHlink"/>
                </a:solidFill>
              </a:rPr>
              <a:t>dan</a:t>
            </a:r>
            <a:r>
              <a:rPr lang="en-US" sz="2400" dirty="0">
                <a:solidFill>
                  <a:schemeClr val="folHlink"/>
                </a:solidFill>
              </a:rPr>
              <a:t> S</a:t>
            </a:r>
            <a:r>
              <a:rPr lang="en-US" sz="2400" dirty="0" smtClean="0">
                <a:solidFill>
                  <a:schemeClr val="folHlink"/>
                </a:solidFill>
              </a:rPr>
              <a:t>.</a:t>
            </a:r>
            <a:endParaRPr lang="en-US" sz="2400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38268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0644" name="Rectangle 4"/>
          <p:cNvSpPr>
            <a:spLocks noGrp="1"/>
          </p:cNvSpPr>
          <p:nvPr>
            <p:ph type="title"/>
          </p:nvPr>
        </p:nvSpPr>
        <p:spPr>
          <a:xfrm>
            <a:off x="1676400" y="0"/>
            <a:ext cx="7772400" cy="11049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: Sort-Merge Join</a:t>
            </a:r>
          </a:p>
        </p:txBody>
      </p:sp>
      <p:sp>
        <p:nvSpPr>
          <p:cNvPr id="240645" name="Rectangle 5"/>
          <p:cNvSpPr>
            <a:spLocks noGrp="1"/>
          </p:cNvSpPr>
          <p:nvPr>
            <p:ph type="body" idx="1"/>
          </p:nvPr>
        </p:nvSpPr>
        <p:spPr>
          <a:xfrm>
            <a:off x="1524000" y="4495800"/>
            <a:ext cx="9067800" cy="1905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Reserves </a:t>
            </a:r>
            <a:r>
              <a:rPr lang="en-US" dirty="0" err="1"/>
              <a:t>maupun</a:t>
            </a:r>
            <a:r>
              <a:rPr lang="en-US" dirty="0"/>
              <a:t> Sailors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smtClean="0"/>
              <a:t>di-sorted.</a:t>
            </a:r>
            <a:endParaRPr lang="en-US" sz="2000" dirty="0"/>
          </a:p>
        </p:txBody>
      </p:sp>
      <p:graphicFrame>
        <p:nvGraphicFramePr>
          <p:cNvPr id="240646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2286000" y="1219201"/>
          <a:ext cx="3500438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Document" r:id="rId4" imgW="3505320" imgH="2331720" progId="Word.Document.8">
                  <p:embed/>
                </p:oleObj>
              </mc:Choice>
              <mc:Fallback>
                <p:oleObj name="Document" r:id="rId4" imgW="3505320" imgH="233172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19201"/>
                        <a:ext cx="3500438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47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5867400" y="1219201"/>
          <a:ext cx="3810000" cy="324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Document" r:id="rId6" imgW="3820680" imgH="3410640" progId="Word.Document.8">
                  <p:embed/>
                </p:oleObj>
              </mc:Choice>
              <mc:Fallback>
                <p:oleObj name="Document" r:id="rId6" imgW="3820680" imgH="341064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219201"/>
                        <a:ext cx="3810000" cy="324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0648" name="Rectangle 8"/>
          <p:cNvSpPr>
            <a:spLocks noChangeArrowheads="1"/>
          </p:cNvSpPr>
          <p:nvPr/>
        </p:nvSpPr>
        <p:spPr bwMode="auto">
          <a:xfrm>
            <a:off x="2362200" y="914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b="1" i="1">
                <a:latin typeface="Book Antiqua" panose="02040602050305030304" pitchFamily="18" charset="0"/>
              </a:rPr>
              <a:t>Sailors</a:t>
            </a:r>
          </a:p>
        </p:txBody>
      </p:sp>
      <p:sp>
        <p:nvSpPr>
          <p:cNvPr id="240649" name="Rectangle 9"/>
          <p:cNvSpPr>
            <a:spLocks noChangeArrowheads="1"/>
          </p:cNvSpPr>
          <p:nvPr/>
        </p:nvSpPr>
        <p:spPr bwMode="auto">
          <a:xfrm>
            <a:off x="5943600" y="9144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b="1" i="1">
                <a:latin typeface="Book Antiqua" panose="02040602050305030304" pitchFamily="18" charset="0"/>
              </a:rPr>
              <a:t>Reserves</a:t>
            </a:r>
          </a:p>
        </p:txBody>
      </p:sp>
    </p:spTree>
    <p:extLst>
      <p:ext uri="{BB962C8B-B14F-4D97-AF65-F5344CB8AC3E}">
        <p14:creationId xmlns:p14="http://schemas.microsoft.com/office/powerpoint/2010/main" val="223879419"/>
      </p:ext>
    </p:extLst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692" name="Rectangle 4"/>
          <p:cNvSpPr>
            <a:spLocks noGrp="1"/>
          </p:cNvSpPr>
          <p:nvPr>
            <p:ph type="title"/>
          </p:nvPr>
        </p:nvSpPr>
        <p:spPr>
          <a:xfrm>
            <a:off x="1676400" y="152400"/>
            <a:ext cx="8610600" cy="685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sz="3800" b="1" dirty="0" err="1"/>
              <a:t>Optimasi</a:t>
            </a:r>
            <a:r>
              <a:rPr lang="en-US" sz="3800" b="1" dirty="0"/>
              <a:t> Query</a:t>
            </a:r>
          </a:p>
        </p:txBody>
      </p:sp>
      <p:sp>
        <p:nvSpPr>
          <p:cNvPr id="242693" name="Rectangle 5"/>
          <p:cNvSpPr>
            <a:spLocks noGrp="1"/>
          </p:cNvSpPr>
          <p:nvPr>
            <p:ph type="body" idx="1"/>
          </p:nvPr>
        </p:nvSpPr>
        <p:spPr>
          <a:xfrm>
            <a:off x="1155032" y="914399"/>
            <a:ext cx="4559968" cy="3437021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marL="282575" indent="-282575"/>
            <a:r>
              <a:rPr lang="en-US" sz="2800" dirty="0" err="1" smtClean="0">
                <a:solidFill>
                  <a:schemeClr val="accent2"/>
                </a:solidFill>
              </a:rPr>
              <a:t>Ruang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Rencana</a:t>
            </a:r>
            <a:r>
              <a:rPr lang="en-US" sz="2800" dirty="0" smtClean="0">
                <a:solidFill>
                  <a:schemeClr val="accent2"/>
                </a:solidFill>
              </a:rPr>
              <a:t> (Space  of Plans): </a:t>
            </a:r>
            <a:endParaRPr lang="en-US" sz="2800" dirty="0" smtClean="0"/>
          </a:p>
          <a:p>
            <a:pPr marL="566738" lvl="1" indent="-169863">
              <a:buSzPct val="75000"/>
            </a:pPr>
            <a:r>
              <a:rPr lang="en-US" sz="2400" dirty="0" smtClean="0"/>
              <a:t>Relational query optimizer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tipikal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query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memper-lakukan</a:t>
            </a:r>
            <a:r>
              <a:rPr lang="en-US" sz="2400" dirty="0" smtClean="0"/>
              <a:t> query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ekspresi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operator-operator </a:t>
            </a:r>
            <a:r>
              <a:rPr lang="en-US" sz="2400" dirty="0" err="1" smtClean="0"/>
              <a:t>relasional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 - </a:t>
            </a:r>
            <a:endParaRPr lang="en-US" sz="2400" dirty="0" smtClean="0"/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6134100" y="2141621"/>
            <a:ext cx="2971800" cy="304800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 New Roman" panose="02020603050405020304" pitchFamily="18" charset="0"/>
              </a:rPr>
              <a:t>Query Parser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6057900" y="5037221"/>
            <a:ext cx="2971800" cy="304800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 New Roman" panose="02020603050405020304" pitchFamily="18" charset="0"/>
              </a:rPr>
              <a:t>Query Plan Evaluator</a:t>
            </a:r>
          </a:p>
        </p:txBody>
      </p:sp>
      <p:sp>
        <p:nvSpPr>
          <p:cNvPr id="242696" name="Rectangle 8"/>
          <p:cNvSpPr>
            <a:spLocks noChangeArrowheads="1"/>
          </p:cNvSpPr>
          <p:nvPr/>
        </p:nvSpPr>
        <p:spPr bwMode="auto">
          <a:xfrm>
            <a:off x="6134100" y="3056021"/>
            <a:ext cx="2971800" cy="1371600"/>
          </a:xfrm>
          <a:prstGeom prst="rect">
            <a:avLst/>
          </a:prstGeom>
          <a:solidFill>
            <a:srgbClr val="E6E6E6"/>
          </a:solidFill>
          <a:ln w="22225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 dirty="0">
                <a:latin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</a:rPr>
            </a:br>
            <a:r>
              <a:rPr lang="en-US" sz="2400" dirty="0">
                <a:solidFill>
                  <a:schemeClr val="folHlink"/>
                </a:solidFill>
                <a:latin typeface="Times New Roman" panose="02020603050405020304" pitchFamily="18" charset="0"/>
              </a:rPr>
              <a:t>Query Optimizer</a:t>
            </a:r>
          </a:p>
          <a:p>
            <a:pPr algn="ctr" eaLnBrk="0" hangingPunct="0"/>
            <a:endParaRPr lang="en-US" sz="2400" dirty="0">
              <a:latin typeface="Times New Roman" panose="02020603050405020304" pitchFamily="18" charset="0"/>
            </a:endParaRPr>
          </a:p>
          <a:p>
            <a:pPr algn="ctr" eaLnBrk="0" hangingPunct="0"/>
            <a:endParaRPr lang="en-US" sz="2400" dirty="0">
              <a:latin typeface="Times New Roman" panose="02020603050405020304" pitchFamily="18" charset="0"/>
            </a:endParaRPr>
          </a:p>
          <a:p>
            <a:pPr algn="ctr" eaLnBrk="0" hangingPunct="0"/>
            <a:endParaRPr 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6210300" y="3665621"/>
            <a:ext cx="1371600" cy="6858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folHlink"/>
                </a:solidFill>
                <a:latin typeface="Times New Roman" panose="02020603050405020304" pitchFamily="18" charset="0"/>
              </a:rPr>
              <a:t>Plan</a:t>
            </a:r>
            <a:br>
              <a:rPr lang="en-US" sz="2000">
                <a:solidFill>
                  <a:schemeClr val="folHlink"/>
                </a:solidFill>
                <a:latin typeface="Times New Roman" panose="02020603050405020304" pitchFamily="18" charset="0"/>
              </a:rPr>
            </a:br>
            <a:r>
              <a:rPr lang="en-US" sz="2000">
                <a:solidFill>
                  <a:schemeClr val="folHlink"/>
                </a:solidFill>
                <a:latin typeface="Times New Roman" panose="02020603050405020304" pitchFamily="18" charset="0"/>
              </a:rPr>
              <a:t>Generator</a:t>
            </a:r>
          </a:p>
        </p:txBody>
      </p:sp>
      <p:sp>
        <p:nvSpPr>
          <p:cNvPr id="242698" name="Rectangle 10"/>
          <p:cNvSpPr>
            <a:spLocks noChangeArrowheads="1"/>
          </p:cNvSpPr>
          <p:nvPr/>
        </p:nvSpPr>
        <p:spPr bwMode="auto">
          <a:xfrm>
            <a:off x="7658100" y="3665621"/>
            <a:ext cx="1371600" cy="6858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folHlink"/>
                </a:solidFill>
                <a:latin typeface="Times New Roman" panose="02020603050405020304" pitchFamily="18" charset="0"/>
              </a:rPr>
              <a:t>Plan Cost</a:t>
            </a:r>
            <a:br>
              <a:rPr lang="en-US" sz="2000">
                <a:solidFill>
                  <a:schemeClr val="folHlink"/>
                </a:solidFill>
                <a:latin typeface="Times New Roman" panose="02020603050405020304" pitchFamily="18" charset="0"/>
              </a:rPr>
            </a:br>
            <a:r>
              <a:rPr lang="en-US" sz="2000">
                <a:solidFill>
                  <a:schemeClr val="folHlink"/>
                </a:solidFill>
                <a:latin typeface="Times New Roman" panose="02020603050405020304" pitchFamily="18" charset="0"/>
              </a:rPr>
              <a:t>Estimator</a:t>
            </a:r>
          </a:p>
        </p:txBody>
      </p:sp>
      <p:sp>
        <p:nvSpPr>
          <p:cNvPr id="242699" name="Line 11"/>
          <p:cNvSpPr>
            <a:spLocks noChangeShapeType="1"/>
          </p:cNvSpPr>
          <p:nvPr/>
        </p:nvSpPr>
        <p:spPr bwMode="auto">
          <a:xfrm>
            <a:off x="7581900" y="2446421"/>
            <a:ext cx="0" cy="6096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700" name="Line 12"/>
          <p:cNvSpPr>
            <a:spLocks noChangeShapeType="1"/>
          </p:cNvSpPr>
          <p:nvPr/>
        </p:nvSpPr>
        <p:spPr bwMode="auto">
          <a:xfrm>
            <a:off x="7581900" y="4427621"/>
            <a:ext cx="0" cy="6096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701" name="Freeform 13"/>
          <p:cNvSpPr>
            <a:spLocks/>
          </p:cNvSpPr>
          <p:nvPr/>
        </p:nvSpPr>
        <p:spPr bwMode="auto">
          <a:xfrm>
            <a:off x="9018588" y="3998996"/>
            <a:ext cx="450850" cy="12700"/>
          </a:xfrm>
          <a:custGeom>
            <a:avLst/>
            <a:gdLst>
              <a:gd name="T0" fmla="*/ 0 w 284"/>
              <a:gd name="T1" fmla="*/ 0 h 8"/>
              <a:gd name="T2" fmla="*/ 284 w 284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84" h="8">
                <a:moveTo>
                  <a:pt x="0" y="0"/>
                </a:moveTo>
                <a:lnTo>
                  <a:pt x="284" y="8"/>
                </a:lnTo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9486900" y="3741821"/>
            <a:ext cx="1143000" cy="609600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 New Roman" panose="02020603050405020304" pitchFamily="18" charset="0"/>
              </a:rPr>
              <a:t>Catalog</a:t>
            </a:r>
            <a:br>
              <a:rPr lang="en-US" sz="2000">
                <a:latin typeface="Times New Roman" panose="02020603050405020304" pitchFamily="18" charset="0"/>
              </a:rPr>
            </a:br>
            <a:r>
              <a:rPr lang="en-US" sz="2000">
                <a:latin typeface="Times New Roman" panose="02020603050405020304" pitchFamily="18" charset="0"/>
              </a:rPr>
              <a:t>Manager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7124700" y="1379621"/>
            <a:ext cx="99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2000">
                <a:solidFill>
                  <a:srgbClr val="440FEF"/>
                </a:solidFill>
                <a:latin typeface="Book Antiqua" panose="02040602050305030304" pitchFamily="18" charset="0"/>
              </a:rPr>
              <a:t>Query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7581900" y="2598821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rgbClr val="440FEF"/>
                </a:solidFill>
                <a:latin typeface="Book Antiqua" panose="02040602050305030304" pitchFamily="18" charset="0"/>
              </a:rPr>
              <a:t>Parsed Query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7581900" y="4503821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rgbClr val="440FEF"/>
                </a:solidFill>
                <a:latin typeface="Book Antiqua" panose="02040602050305030304" pitchFamily="18" charset="0"/>
              </a:rPr>
              <a:t>Estimated Plan</a:t>
            </a:r>
          </a:p>
        </p:txBody>
      </p:sp>
      <p:sp>
        <p:nvSpPr>
          <p:cNvPr id="242706" name="Freeform 18"/>
          <p:cNvSpPr>
            <a:spLocks/>
          </p:cNvSpPr>
          <p:nvPr/>
        </p:nvSpPr>
        <p:spPr bwMode="auto">
          <a:xfrm>
            <a:off x="7573964" y="1782847"/>
            <a:ext cx="1587" cy="360363"/>
          </a:xfrm>
          <a:custGeom>
            <a:avLst/>
            <a:gdLst>
              <a:gd name="T0" fmla="*/ 0 w 1"/>
              <a:gd name="T1" fmla="*/ 0 h 227"/>
              <a:gd name="T2" fmla="*/ 0 w 1"/>
              <a:gd name="T3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27">
                <a:moveTo>
                  <a:pt x="0" y="0"/>
                </a:moveTo>
                <a:lnTo>
                  <a:pt x="0" y="227"/>
                </a:lnTo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31520"/>
      </p:ext>
    </p:extLst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39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0" name="Rectangle 4"/>
          <p:cNvSpPr>
            <a:spLocks noGrp="1"/>
          </p:cNvSpPr>
          <p:nvPr>
            <p:ph type="title"/>
          </p:nvPr>
        </p:nvSpPr>
        <p:spPr>
          <a:xfrm>
            <a:off x="1676400" y="152400"/>
            <a:ext cx="8610600" cy="685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sz="3800" b="1" dirty="0" err="1"/>
              <a:t>Sepintas</a:t>
            </a:r>
            <a:r>
              <a:rPr lang="en-US" sz="3800" b="1" dirty="0"/>
              <a:t> </a:t>
            </a:r>
            <a:r>
              <a:rPr lang="en-US" sz="3800" b="1" dirty="0" err="1"/>
              <a:t>tentang</a:t>
            </a:r>
            <a:r>
              <a:rPr lang="en-US" sz="3800" b="1" dirty="0"/>
              <a:t> System </a:t>
            </a:r>
            <a:r>
              <a:rPr lang="en-US" sz="3800" b="1" dirty="0" smtClean="0"/>
              <a:t>Optimizer</a:t>
            </a:r>
            <a:endParaRPr lang="en-US" sz="3800" b="1" dirty="0"/>
          </a:p>
        </p:txBody>
      </p:sp>
      <p:sp>
        <p:nvSpPr>
          <p:cNvPr id="244741" name="Rectangle 5"/>
          <p:cNvSpPr>
            <a:spLocks noGrp="1"/>
          </p:cNvSpPr>
          <p:nvPr>
            <p:ph type="body" idx="1"/>
          </p:nvPr>
        </p:nvSpPr>
        <p:spPr>
          <a:xfrm>
            <a:off x="1600200" y="1143000"/>
            <a:ext cx="8991600" cy="5257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>
                <a:solidFill>
                  <a:schemeClr val="accent2"/>
                </a:solidFill>
              </a:rPr>
              <a:t>Dampak:</a:t>
            </a:r>
          </a:p>
          <a:p>
            <a:pPr lvl="1">
              <a:buSzPct val="75000"/>
            </a:pPr>
            <a:r>
              <a:rPr lang="en-US" sz="2000"/>
              <a:t>Paling banyak digunakan pada saat ini; dapat bekerja dengan baik untuk operasi yang melibatkan &lt; 10 joins.</a:t>
            </a:r>
          </a:p>
          <a:p>
            <a:r>
              <a:rPr lang="en-US">
                <a:solidFill>
                  <a:schemeClr val="accent2"/>
                </a:solidFill>
              </a:rPr>
              <a:t>Cost estimation:  </a:t>
            </a:r>
            <a:r>
              <a:rPr lang="en-US">
                <a:solidFill>
                  <a:srgbClr val="440FEF"/>
                </a:solidFill>
              </a:rPr>
              <a:t>Approximate art at best.</a:t>
            </a:r>
          </a:p>
          <a:p>
            <a:pPr lvl="1">
              <a:buSzPct val="75000"/>
            </a:pPr>
            <a:r>
              <a:rPr lang="en-US" sz="2000"/>
              <a:t>Statistik dipelihara dalam system catalogs dan digunakan untuk mengestimasi biaya operasi dan ukuran hasil operasi.</a:t>
            </a:r>
          </a:p>
          <a:p>
            <a:pPr lvl="1">
              <a:buSzPct val="75000"/>
            </a:pPr>
            <a:r>
              <a:rPr lang="en-US" sz="2000"/>
              <a:t>Mempertimbangkan kombinasi biaya CPU dan I/O.</a:t>
            </a:r>
          </a:p>
          <a:p>
            <a:r>
              <a:rPr lang="en-US">
                <a:solidFill>
                  <a:schemeClr val="accent2"/>
                </a:solidFill>
              </a:rPr>
              <a:t>Plan Space:  </a:t>
            </a:r>
            <a:r>
              <a:rPr lang="en-US">
                <a:solidFill>
                  <a:srgbClr val="440FEF"/>
                </a:solidFill>
              </a:rPr>
              <a:t>Too large, must be pruned.</a:t>
            </a:r>
          </a:p>
          <a:p>
            <a:pPr lvl="1">
              <a:buSzPct val="75000"/>
            </a:pPr>
            <a:r>
              <a:rPr lang="en-US" sz="2000"/>
              <a:t>Hanya mempertimbangkan ruang </a:t>
            </a:r>
            <a:r>
              <a:rPr lang="en-US" sz="2000" i="1">
                <a:solidFill>
                  <a:schemeClr val="accent2"/>
                </a:solidFill>
              </a:rPr>
              <a:t>left-deep plans </a:t>
            </a:r>
          </a:p>
          <a:p>
            <a:pPr lvl="1">
              <a:buSzPct val="75000"/>
            </a:pPr>
            <a:r>
              <a:rPr lang="en-US" sz="2000"/>
              <a:t>Left-deep plans memungkinkan output setiap operator utk di-</a:t>
            </a:r>
            <a:r>
              <a:rPr lang="en-US" sz="2000" i="1" u="sng">
                <a:solidFill>
                  <a:schemeClr val="accent2"/>
                </a:solidFill>
              </a:rPr>
              <a:t>pipelined</a:t>
            </a:r>
            <a:r>
              <a:rPr lang="en-US" sz="2000" i="1">
                <a:solidFill>
                  <a:schemeClr val="accent2"/>
                </a:solidFill>
              </a:rPr>
              <a:t> </a:t>
            </a:r>
            <a:r>
              <a:rPr lang="en-US" sz="2000"/>
              <a:t>ke dalam operator berikutnya tanpa melakukan penyimpanan dalam relasi sementara.</a:t>
            </a:r>
          </a:p>
          <a:p>
            <a:pPr lvl="1">
              <a:buSzPct val="75000"/>
            </a:pPr>
            <a:r>
              <a:rPr lang="en-US" sz="2000"/>
              <a:t>Menghindari penggunaan Cartesian products.</a:t>
            </a:r>
          </a:p>
        </p:txBody>
      </p:sp>
    </p:spTree>
    <p:extLst>
      <p:ext uri="{BB962C8B-B14F-4D97-AF65-F5344CB8AC3E}">
        <p14:creationId xmlns:p14="http://schemas.microsoft.com/office/powerpoint/2010/main" val="1496260403"/>
      </p:ext>
    </p:extLst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88" name="Rectangle 4"/>
          <p:cNvSpPr>
            <a:spLocks noGrp="1"/>
          </p:cNvSpPr>
          <p:nvPr>
            <p:ph type="title"/>
          </p:nvPr>
        </p:nvSpPr>
        <p:spPr>
          <a:xfrm>
            <a:off x="2133600" y="152400"/>
            <a:ext cx="7772400" cy="6477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r>
              <a:rPr lang="en-US" b="1" smtClean="0"/>
              <a:t>Estimasi Biaya</a:t>
            </a:r>
          </a:p>
        </p:txBody>
      </p:sp>
      <p:sp>
        <p:nvSpPr>
          <p:cNvPr id="246789" name="Rectangle 5"/>
          <p:cNvSpPr>
            <a:spLocks noGrp="1"/>
          </p:cNvSpPr>
          <p:nvPr>
            <p:ph type="body" idx="1"/>
          </p:nvPr>
        </p:nvSpPr>
        <p:spPr>
          <a:xfrm>
            <a:off x="1524000" y="1143000"/>
            <a:ext cx="8839200" cy="51054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marL="282575" indent="-282575"/>
            <a:r>
              <a:rPr lang="en-US" sz="3200" dirty="0" err="1" smtClean="0"/>
              <a:t>Utk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rencana</a:t>
            </a:r>
            <a:r>
              <a:rPr lang="en-US" sz="3200" dirty="0" smtClean="0"/>
              <a:t> (</a:t>
            </a:r>
            <a:r>
              <a:rPr lang="en-US" sz="3200" i="1" dirty="0" smtClean="0"/>
              <a:t>plan</a:t>
            </a:r>
            <a:r>
              <a:rPr lang="en-US" sz="3200" dirty="0" smtClean="0"/>
              <a:t>):</a:t>
            </a:r>
          </a:p>
          <a:p>
            <a:pPr marL="630238" lvl="1" indent="-233363">
              <a:buSzPct val="75000"/>
            </a:pP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mengestimasi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i="1" dirty="0" err="1" smtClean="0">
                <a:solidFill>
                  <a:schemeClr val="accent2"/>
                </a:solidFill>
              </a:rPr>
              <a:t>biaya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plan tree.</a:t>
            </a:r>
          </a:p>
          <a:p>
            <a:pPr marL="1030288" lvl="2" indent="-285750"/>
            <a:r>
              <a:rPr lang="en-US" sz="2000" dirty="0" err="1" smtClean="0"/>
              <a:t>Bergantung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kardinalitas</a:t>
            </a:r>
            <a:r>
              <a:rPr lang="en-US" sz="2000" dirty="0" smtClean="0"/>
              <a:t> tuples </a:t>
            </a:r>
            <a:r>
              <a:rPr lang="en-US" sz="2000" dirty="0" err="1" smtClean="0"/>
              <a:t>masukan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luaran</a:t>
            </a:r>
            <a:r>
              <a:rPr lang="en-US" sz="2000" dirty="0" smtClean="0"/>
              <a:t>.</a:t>
            </a:r>
          </a:p>
          <a:p>
            <a:pPr marL="1030288" lvl="2" indent="-285750"/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dibahas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mengestimasi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(sequential scan, index scan, joins, </a:t>
            </a:r>
            <a:r>
              <a:rPr lang="en-US" sz="2000" dirty="0" err="1" smtClean="0"/>
              <a:t>dll</a:t>
            </a:r>
            <a:r>
              <a:rPr lang="en-US" sz="2000" dirty="0" smtClean="0"/>
              <a:t>.)</a:t>
            </a:r>
          </a:p>
          <a:p>
            <a:pPr marL="630238" lvl="1" indent="-233363">
              <a:buSzPct val="75000"/>
            </a:pP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mengestimasi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i="1" dirty="0" err="1" smtClean="0">
                <a:solidFill>
                  <a:schemeClr val="accent2"/>
                </a:solidFill>
              </a:rPr>
              <a:t>ukuran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i="1" dirty="0" err="1" smtClean="0">
                <a:solidFill>
                  <a:schemeClr val="accent2"/>
                </a:solidFill>
              </a:rPr>
              <a:t>dari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i="1" dirty="0" err="1" smtClean="0">
                <a:solidFill>
                  <a:schemeClr val="accent2"/>
                </a:solidFill>
              </a:rPr>
              <a:t>hasil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tree !</a:t>
            </a:r>
          </a:p>
          <a:p>
            <a:pPr marL="1030288" lvl="2" indent="-285750"/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relasi-relasi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.</a:t>
            </a:r>
          </a:p>
          <a:p>
            <a:pPr marL="1030288" lvl="2" indent="-285750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i="1" dirty="0" smtClean="0"/>
              <a:t>selections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joins</a:t>
            </a:r>
            <a:r>
              <a:rPr lang="en-US" sz="2000" dirty="0" smtClean="0"/>
              <a:t>, terms yang </a:t>
            </a:r>
            <a:r>
              <a:rPr lang="en-US" sz="2000" dirty="0" err="1" smtClean="0"/>
              <a:t>dilibatkan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diasumsikan</a:t>
            </a:r>
            <a:r>
              <a:rPr lang="en-US" sz="2000" dirty="0" smtClean="0"/>
              <a:t> </a:t>
            </a:r>
            <a:r>
              <a:rPr lang="en-US" sz="2000" dirty="0" err="1" smtClean="0"/>
              <a:t>independen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lain.</a:t>
            </a:r>
          </a:p>
        </p:txBody>
      </p:sp>
    </p:spTree>
    <p:extLst>
      <p:ext uri="{BB962C8B-B14F-4D97-AF65-F5344CB8AC3E}">
        <p14:creationId xmlns:p14="http://schemas.microsoft.com/office/powerpoint/2010/main" val="613166801"/>
      </p:ext>
    </p:extLst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76" name="Rectangle 4"/>
          <p:cNvSpPr>
            <a:spLocks noGrp="1"/>
          </p:cNvSpPr>
          <p:nvPr>
            <p:ph type="title"/>
          </p:nvPr>
        </p:nvSpPr>
        <p:spPr>
          <a:xfrm>
            <a:off x="2057400" y="152400"/>
            <a:ext cx="7772400" cy="6477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 anchor="ctr">
            <a:normAutofit fontScale="90000"/>
          </a:bodyPr>
          <a:lstStyle/>
          <a:p>
            <a:r>
              <a:rPr lang="en-US" b="1" smtClean="0"/>
              <a:t>Rangkuman</a:t>
            </a:r>
          </a:p>
        </p:txBody>
      </p:sp>
      <p:sp>
        <p:nvSpPr>
          <p:cNvPr id="259077" name="Rectangle 5"/>
          <p:cNvSpPr>
            <a:spLocks noGrp="1"/>
          </p:cNvSpPr>
          <p:nvPr>
            <p:ph type="body" idx="1"/>
          </p:nvPr>
        </p:nvSpPr>
        <p:spPr>
          <a:xfrm>
            <a:off x="1409700" y="1036721"/>
            <a:ext cx="9067800" cy="58674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query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operator </a:t>
            </a:r>
            <a:r>
              <a:rPr lang="en-US" dirty="0" err="1"/>
              <a:t>relasional</a:t>
            </a:r>
            <a:endParaRPr lang="en-US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Sebuah</a:t>
            </a:r>
            <a:r>
              <a:rPr lang="en-US" dirty="0"/>
              <a:t> query </a:t>
            </a:r>
            <a:r>
              <a:rPr lang="en-US" dirty="0" err="1"/>
              <a:t>dievaluasi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mengkonversikannya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/>
              <a:t>tree of operators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operators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tree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optimasi</a:t>
            </a:r>
            <a:r>
              <a:rPr lang="en-US" dirty="0"/>
              <a:t> query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DBMS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pernuh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database (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indexes) yang </a:t>
            </a:r>
            <a:r>
              <a:rPr lang="en-US" dirty="0" err="1"/>
              <a:t>dilakukan</a:t>
            </a:r>
            <a:r>
              <a:rPr lang="en-US" dirty="0"/>
              <a:t> pads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(</a:t>
            </a:r>
            <a:r>
              <a:rPr lang="en-US" dirty="0" err="1"/>
              <a:t>sekumpulan</a:t>
            </a:r>
            <a:r>
              <a:rPr lang="en-US" dirty="0"/>
              <a:t> queries)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optimasi</a:t>
            </a:r>
            <a:r>
              <a:rPr lang="en-US" dirty="0"/>
              <a:t> query:  </a:t>
            </a:r>
          </a:p>
          <a:p>
            <a:pPr lvl="1">
              <a:lnSpc>
                <a:spcPct val="90000"/>
              </a:lnSpc>
              <a:buSzPct val="75000"/>
              <a:buFont typeface="Arial" panose="020B0604020202020204" pitchFamily="34" charset="0"/>
              <a:buChar char="•"/>
            </a:pPr>
            <a:r>
              <a:rPr lang="en-US" sz="2000" dirty="0" err="1"/>
              <a:t>Pertimbangkan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set </a:t>
            </a:r>
            <a:r>
              <a:rPr lang="en-US" sz="2000" i="1" dirty="0"/>
              <a:t>alternative plans</a:t>
            </a:r>
            <a:r>
              <a:rPr lang="en-US" sz="2000" dirty="0"/>
              <a:t>.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memangkas</a:t>
            </a:r>
            <a:r>
              <a:rPr lang="en-US" sz="1800" dirty="0"/>
              <a:t> (</a:t>
            </a:r>
            <a:r>
              <a:rPr lang="en-US" sz="1800" i="1" dirty="0"/>
              <a:t>prune</a:t>
            </a:r>
            <a:r>
              <a:rPr lang="en-US" sz="1800" dirty="0"/>
              <a:t>) </a:t>
            </a:r>
            <a:r>
              <a:rPr lang="en-US" sz="1800" dirty="0" err="1"/>
              <a:t>ruang</a:t>
            </a:r>
            <a:r>
              <a:rPr lang="en-US" sz="1800" dirty="0"/>
              <a:t> </a:t>
            </a:r>
            <a:r>
              <a:rPr lang="en-US" sz="1800" dirty="0" err="1"/>
              <a:t>pencarian</a:t>
            </a:r>
            <a:r>
              <a:rPr lang="en-US" sz="1800" dirty="0"/>
              <a:t>;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tipikal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i="1" dirty="0"/>
              <a:t>left-deep plans only</a:t>
            </a:r>
            <a:r>
              <a:rPr lang="en-US" sz="1800" dirty="0"/>
              <a:t>.</a:t>
            </a:r>
          </a:p>
          <a:p>
            <a:pPr lvl="1">
              <a:lnSpc>
                <a:spcPct val="90000"/>
              </a:lnSpc>
              <a:buSzPct val="75000"/>
              <a:buFont typeface="Arial" panose="020B0604020202020204" pitchFamily="34" charset="0"/>
              <a:buChar char="•"/>
            </a:pP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mengestimasi</a:t>
            </a:r>
            <a:r>
              <a:rPr lang="en-US" sz="2000" dirty="0"/>
              <a:t> </a:t>
            </a:r>
            <a:r>
              <a:rPr lang="en-US" sz="2000" dirty="0" err="1"/>
              <a:t>biaya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“plan”.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mengestimasi</a:t>
            </a:r>
            <a:r>
              <a:rPr lang="en-US" sz="1800" dirty="0"/>
              <a:t> </a:t>
            </a:r>
            <a:r>
              <a:rPr lang="en-US" sz="1800" dirty="0" err="1"/>
              <a:t>ukuran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setiap</a:t>
            </a:r>
            <a:r>
              <a:rPr lang="en-US" sz="1800" dirty="0"/>
              <a:t> “</a:t>
            </a:r>
            <a:r>
              <a:rPr lang="en-US" sz="1800" i="1" dirty="0"/>
              <a:t>plan node</a:t>
            </a:r>
            <a:r>
              <a:rPr lang="en-US" sz="1800" dirty="0"/>
              <a:t>”.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i="1" dirty="0"/>
              <a:t>Issue </a:t>
            </a:r>
            <a:r>
              <a:rPr lang="en-US" sz="1800" i="1" dirty="0" err="1"/>
              <a:t>kunci</a:t>
            </a:r>
            <a:r>
              <a:rPr lang="en-US" sz="1800" dirty="0"/>
              <a:t>: </a:t>
            </a:r>
            <a:r>
              <a:rPr lang="en-US" sz="1800" dirty="0" err="1"/>
              <a:t>Implementasi</a:t>
            </a:r>
            <a:r>
              <a:rPr lang="en-US" sz="1800" dirty="0"/>
              <a:t> </a:t>
            </a:r>
            <a:r>
              <a:rPr lang="en-US" sz="1800" dirty="0" err="1"/>
              <a:t>statistik</a:t>
            </a:r>
            <a:r>
              <a:rPr lang="en-US" sz="1800" dirty="0"/>
              <a:t>, indexes, </a:t>
            </a:r>
            <a:r>
              <a:rPr lang="en-US" sz="1800" dirty="0" err="1"/>
              <a:t>dan</a:t>
            </a:r>
            <a:r>
              <a:rPr lang="en-US" sz="1800" dirty="0"/>
              <a:t> operator.</a:t>
            </a:r>
          </a:p>
        </p:txBody>
      </p:sp>
    </p:spTree>
    <p:extLst>
      <p:ext uri="{BB962C8B-B14F-4D97-AF65-F5344CB8AC3E}">
        <p14:creationId xmlns:p14="http://schemas.microsoft.com/office/powerpoint/2010/main" val="212698360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Posting </a:t>
            </a:r>
            <a:r>
              <a:rPr lang="en-US" sz="2000" dirty="0" err="1"/>
              <a:t>Tulisan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judul</a:t>
            </a:r>
            <a:r>
              <a:rPr lang="en-US" sz="2000" dirty="0"/>
              <a:t> </a:t>
            </a:r>
          </a:p>
          <a:p>
            <a:pPr marL="857250" lvl="1" indent="-400050">
              <a:buFont typeface="Arial" panose="020B0604020202020204" pitchFamily="34" charset="0"/>
              <a:buChar char="•"/>
            </a:pPr>
            <a:r>
              <a:rPr lang="en-US" dirty="0" err="1" smtClean="0"/>
              <a:t>Integritas</a:t>
            </a:r>
            <a:r>
              <a:rPr lang="en-US" dirty="0" smtClean="0"/>
              <a:t> Basis Data </a:t>
            </a:r>
            <a:r>
              <a:rPr lang="en-US" dirty="0"/>
              <a:t>(</a:t>
            </a:r>
            <a:r>
              <a:rPr lang="en-US" dirty="0" err="1"/>
              <a:t>Nim</a:t>
            </a:r>
            <a:r>
              <a:rPr lang="en-US" dirty="0"/>
              <a:t> </a:t>
            </a:r>
            <a:r>
              <a:rPr lang="en-US" dirty="0" err="1"/>
              <a:t>Ganjil</a:t>
            </a:r>
            <a:r>
              <a:rPr lang="en-US" dirty="0"/>
              <a:t>)</a:t>
            </a:r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smtClean="0"/>
              <a:t>Constraints Classification</a:t>
            </a:r>
            <a:endParaRPr lang="en-US" sz="1800" dirty="0"/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smtClean="0"/>
              <a:t>Transition Constraints</a:t>
            </a:r>
            <a:endParaRPr lang="en-US" sz="1800" dirty="0"/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smtClean="0"/>
              <a:t>Keys, </a:t>
            </a:r>
            <a:r>
              <a:rPr lang="en-US" sz="1800" dirty="0" err="1" smtClean="0"/>
              <a:t>Sql</a:t>
            </a:r>
            <a:r>
              <a:rPr lang="en-US" sz="1800" dirty="0" smtClean="0"/>
              <a:t> Support</a:t>
            </a:r>
            <a:endParaRPr lang="en-US" sz="1800" dirty="0"/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err="1"/>
              <a:t>Dll</a:t>
            </a:r>
            <a:r>
              <a:rPr lang="en-US" sz="1800" dirty="0"/>
              <a:t>….</a:t>
            </a:r>
          </a:p>
          <a:p>
            <a:pPr marL="857250" lvl="1" indent="-400050">
              <a:buFont typeface="Arial" panose="020B0604020202020204" pitchFamily="34" charset="0"/>
              <a:buChar char="•"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Nim</a:t>
            </a:r>
            <a:r>
              <a:rPr lang="en-US" dirty="0"/>
              <a:t> </a:t>
            </a:r>
            <a:r>
              <a:rPr lang="en-US" dirty="0" err="1"/>
              <a:t>Genap</a:t>
            </a:r>
            <a:r>
              <a:rPr lang="en-US" dirty="0"/>
              <a:t>)</a:t>
            </a:r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smtClean="0"/>
              <a:t>Protocol </a:t>
            </a:r>
            <a:r>
              <a:rPr lang="en-US" sz="1800" dirty="0" err="1" smtClean="0"/>
              <a:t>Transaksi</a:t>
            </a:r>
            <a:r>
              <a:rPr lang="en-US" sz="1800" dirty="0" smtClean="0"/>
              <a:t> </a:t>
            </a:r>
            <a:r>
              <a:rPr lang="en-US" sz="1800" dirty="0" err="1" smtClean="0"/>
              <a:t>konkruen</a:t>
            </a:r>
            <a:endParaRPr lang="en-US" sz="1800" dirty="0"/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smtClean="0"/>
              <a:t>Recoverability</a:t>
            </a:r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smtClean="0"/>
              <a:t>Testing for </a:t>
            </a:r>
            <a:r>
              <a:rPr lang="en-US" sz="1800" dirty="0" err="1" smtClean="0"/>
              <a:t>serializability</a:t>
            </a:r>
            <a:endParaRPr lang="en-US" sz="1800" dirty="0"/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err="1"/>
              <a:t>Dll</a:t>
            </a:r>
            <a:r>
              <a:rPr lang="en-US" sz="1800" dirty="0"/>
              <a:t>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Email </a:t>
            </a:r>
            <a:r>
              <a:rPr lang="en-US" sz="2000" dirty="0" err="1"/>
              <a:t>alamat</a:t>
            </a:r>
            <a:r>
              <a:rPr lang="en-US" sz="2000" dirty="0"/>
              <a:t> blog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>
                <a:hlinkClick r:id="rId2"/>
              </a:rPr>
              <a:t>abu.salam@dsn.dinus.ac.id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subject : </a:t>
            </a:r>
            <a:r>
              <a:rPr lang="en-US" sz="2000" dirty="0" smtClean="0"/>
              <a:t>tugas2SBD_nim</a:t>
            </a:r>
            <a:r>
              <a:rPr lang="en-US" sz="2000" dirty="0"/>
              <a:t>, paling </a:t>
            </a:r>
            <a:r>
              <a:rPr lang="en-US" sz="2000" dirty="0" err="1"/>
              <a:t>lambat</a:t>
            </a:r>
            <a:r>
              <a:rPr lang="en-US" sz="2000" dirty="0"/>
              <a:t> </a:t>
            </a:r>
            <a:r>
              <a:rPr lang="en-US" sz="2000" dirty="0" smtClean="0"/>
              <a:t>2 </a:t>
            </a:r>
            <a:r>
              <a:rPr lang="en-US" sz="2000" dirty="0" err="1" smtClean="0"/>
              <a:t>minggu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38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DBMS, </a:t>
            </a:r>
            <a:r>
              <a:rPr lang="en-US" dirty="0" err="1" smtClean="0"/>
              <a:t>penting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DBMS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end user </a:t>
            </a:r>
            <a:r>
              <a:rPr lang="en-US" dirty="0" err="1"/>
              <a:t>dan</a:t>
            </a:r>
            <a:r>
              <a:rPr lang="en-US" dirty="0"/>
              <a:t> basis data</a:t>
            </a:r>
          </a:p>
        </p:txBody>
      </p:sp>
      <p:pic>
        <p:nvPicPr>
          <p:cNvPr id="4" name="Picture 15" descr="FIG01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835" y="2814638"/>
            <a:ext cx="7194536" cy="404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1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6072" y="254908"/>
            <a:ext cx="7807059" cy="1146360"/>
          </a:xfrm>
        </p:spPr>
        <p:txBody>
          <a:bodyPr/>
          <a:lstStyle/>
          <a:p>
            <a:pPr defTabSz="829544"/>
            <a:r>
              <a:rPr lang="en-US"/>
              <a:t>LEVEL ABSTRAKSI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11079" indent="-311079" defTabSz="829544"/>
            <a:r>
              <a:rPr lang="en-US" dirty="0"/>
              <a:t>PHISYCAL LEVEL</a:t>
            </a:r>
          </a:p>
          <a:p>
            <a:pPr marL="674004" lvl="1" defTabSz="829544"/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record/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disimpan</a:t>
            </a:r>
            <a:endParaRPr lang="en-US" dirty="0"/>
          </a:p>
          <a:p>
            <a:pPr marL="674004" lvl="1" defTabSz="829544"/>
            <a:r>
              <a:rPr lang="en-US" dirty="0" err="1"/>
              <a:t>Deskripsi</a:t>
            </a:r>
            <a:r>
              <a:rPr lang="en-US" dirty="0"/>
              <a:t> detail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data </a:t>
            </a:r>
          </a:p>
          <a:p>
            <a:pPr marL="311079" indent="-311079" defTabSz="829544"/>
            <a:r>
              <a:rPr lang="en-US" dirty="0"/>
              <a:t>LOGICAL LEVEL</a:t>
            </a:r>
          </a:p>
          <a:p>
            <a:pPr marL="674004" lvl="1" defTabSz="829544"/>
            <a:r>
              <a:rPr lang="en-US" dirty="0" err="1"/>
              <a:t>Menggambarkan</a:t>
            </a:r>
            <a:r>
              <a:rPr lang="en-US" dirty="0"/>
              <a:t> database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data</a:t>
            </a:r>
          </a:p>
          <a:p>
            <a:pPr marL="674004" lvl="1" defTabSz="829544"/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DBA</a:t>
            </a:r>
          </a:p>
          <a:p>
            <a:pPr marL="311079" indent="-311079" defTabSz="829544"/>
            <a:r>
              <a:rPr lang="en-US" dirty="0"/>
              <a:t>VIEW LEVEL</a:t>
            </a:r>
          </a:p>
          <a:p>
            <a:pPr marL="674004" lvl="1" defTabSz="829544"/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menyembunyikan</a:t>
            </a:r>
            <a:r>
              <a:rPr lang="en-US" dirty="0"/>
              <a:t> detail </a:t>
            </a:r>
            <a:r>
              <a:rPr lang="en-US" dirty="0" err="1"/>
              <a:t>tipe</a:t>
            </a:r>
            <a:r>
              <a:rPr lang="en-US" dirty="0"/>
              <a:t> data (information hiding)</a:t>
            </a:r>
          </a:p>
          <a:p>
            <a:pPr marL="674004" lvl="1" defTabSz="829544"/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user</a:t>
            </a:r>
          </a:p>
        </p:txBody>
      </p:sp>
    </p:spTree>
    <p:extLst>
      <p:ext uri="{BB962C8B-B14F-4D97-AF65-F5344CB8AC3E}">
        <p14:creationId xmlns:p14="http://schemas.microsoft.com/office/powerpoint/2010/main" val="1964382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basis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2400" b="1" dirty="0"/>
              <a:t>Model basis data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kumpulan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konsepsi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yang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mewakili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data yang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basis data.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sz="2400" b="1" dirty="0" err="1" smtClean="0"/>
              <a:t>Dua</a:t>
            </a:r>
            <a:r>
              <a:rPr lang="en-US" sz="2400" b="1" dirty="0" smtClean="0"/>
              <a:t> </a:t>
            </a:r>
            <a:r>
              <a:rPr lang="en-US" sz="2400" b="1" dirty="0" err="1"/>
              <a:t>Macam</a:t>
            </a:r>
            <a:r>
              <a:rPr lang="en-US" sz="2400" b="1" dirty="0"/>
              <a:t> Model Basis Data</a:t>
            </a:r>
          </a:p>
          <a:p>
            <a:pPr lvl="1" algn="just">
              <a:spcBef>
                <a:spcPct val="50000"/>
              </a:spcBef>
              <a:buSzPct val="90000"/>
              <a:buFont typeface="Symbol" panose="05050102010706020507" pitchFamily="18" charset="2"/>
              <a:buChar char="¨"/>
            </a:pPr>
            <a:r>
              <a:rPr lang="en-US" sz="2000" b="1" dirty="0"/>
              <a:t>Model </a:t>
            </a:r>
            <a:r>
              <a:rPr lang="en-US" sz="2000" b="1" dirty="0" err="1"/>
              <a:t>Konseptual</a:t>
            </a:r>
            <a:r>
              <a:rPr lang="en-US" sz="2000" b="1" dirty="0"/>
              <a:t> </a:t>
            </a:r>
            <a:r>
              <a:rPr lang="en-US" sz="2000" dirty="0" err="1"/>
              <a:t>terfokus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representasi</a:t>
            </a:r>
            <a:r>
              <a:rPr lang="en-US" sz="2000" dirty="0"/>
              <a:t> data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alam</a:t>
            </a:r>
            <a:r>
              <a:rPr lang="en-US" sz="2000" dirty="0"/>
              <a:t> </a:t>
            </a:r>
            <a:r>
              <a:rPr lang="en-US" sz="2000" dirty="0" err="1"/>
              <a:t>logika</a:t>
            </a:r>
            <a:r>
              <a:rPr lang="en-US" sz="2000" dirty="0"/>
              <a:t>. Model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memperhatikan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b="1" i="1" dirty="0" err="1"/>
              <a:t>Apa</a:t>
            </a:r>
            <a:r>
              <a:rPr lang="en-US" sz="2000" b="1" dirty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disajikan</a:t>
            </a:r>
            <a:r>
              <a:rPr lang="en-US" sz="2000" dirty="0"/>
              <a:t> </a:t>
            </a:r>
            <a:r>
              <a:rPr lang="en-US" sz="2000" dirty="0" err="1"/>
              <a:t>dibanding</a:t>
            </a:r>
            <a:r>
              <a:rPr lang="en-US" sz="2000" dirty="0"/>
              <a:t> </a:t>
            </a:r>
            <a:r>
              <a:rPr lang="en-US" sz="2000" b="1" i="1" dirty="0" err="1"/>
              <a:t>Bagaimana</a:t>
            </a:r>
            <a:r>
              <a:rPr lang="en-US" sz="2000" b="1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menyajikannya</a:t>
            </a:r>
            <a:r>
              <a:rPr lang="en-US" sz="2000" dirty="0"/>
              <a:t>.</a:t>
            </a:r>
          </a:p>
          <a:p>
            <a:pPr lvl="1" algn="just">
              <a:buSzPct val="90000"/>
              <a:buFont typeface="Symbol" panose="05050102010706020507" pitchFamily="18" charset="2"/>
              <a:buChar char="¨"/>
            </a:pPr>
            <a:r>
              <a:rPr lang="en-US" sz="2000" b="1" dirty="0"/>
              <a:t>Model </a:t>
            </a:r>
            <a:r>
              <a:rPr lang="en-US" sz="2000" b="1" dirty="0" err="1"/>
              <a:t>Implementasi</a:t>
            </a:r>
            <a:r>
              <a:rPr lang="en-US" sz="2000" dirty="0"/>
              <a:t> </a:t>
            </a:r>
            <a:r>
              <a:rPr lang="en-US" sz="2000" dirty="0" err="1"/>
              <a:t>ditekankan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b="1" i="1" dirty="0" err="1"/>
              <a:t>Bagaimana</a:t>
            </a:r>
            <a:r>
              <a:rPr lang="en-US" sz="2000" b="1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data </a:t>
            </a:r>
            <a:r>
              <a:rPr lang="en-US" sz="2000" dirty="0" err="1"/>
              <a:t>disajikan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basis data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b="1" i="1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struktur</a:t>
            </a:r>
            <a:r>
              <a:rPr lang="en-US" sz="2000" dirty="0"/>
              <a:t> data </a:t>
            </a:r>
            <a:r>
              <a:rPr lang="en-US" sz="2000" dirty="0" err="1"/>
              <a:t>diimplementasikan</a:t>
            </a:r>
            <a:r>
              <a:rPr lang="en-US" sz="2000" dirty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782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TUGAS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57350"/>
            <a:ext cx="9720073" cy="508635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Siapkan</a:t>
            </a:r>
            <a:r>
              <a:rPr lang="en-US" sz="2000" dirty="0" smtClean="0"/>
              <a:t> BLOG PRIBADI (yang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boleh</a:t>
            </a:r>
            <a:r>
              <a:rPr lang="en-US" sz="2000" dirty="0" smtClean="0"/>
              <a:t> </a:t>
            </a:r>
            <a:r>
              <a:rPr lang="en-US" sz="2000" dirty="0" err="1" smtClean="0"/>
              <a:t>diteruskan</a:t>
            </a:r>
            <a:r>
              <a:rPr lang="en-US" sz="2000" dirty="0" smtClean="0"/>
              <a:t>, yang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wajib</a:t>
            </a:r>
            <a:r>
              <a:rPr lang="en-US" sz="2000" dirty="0" smtClean="0"/>
              <a:t> </a:t>
            </a:r>
            <a:r>
              <a:rPr lang="en-US" sz="2000" dirty="0" err="1" smtClean="0"/>
              <a:t>mambuat</a:t>
            </a:r>
            <a:r>
              <a:rPr lang="en-US" sz="2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Posting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judul</a:t>
            </a:r>
            <a:r>
              <a:rPr lang="en-US" sz="2000" dirty="0" smtClean="0"/>
              <a:t> </a:t>
            </a:r>
          </a:p>
          <a:p>
            <a:pPr marL="857250" lvl="1" indent="-400050">
              <a:buFont typeface="Arial" panose="020B0604020202020204" pitchFamily="34" charset="0"/>
              <a:buChar char="•"/>
            </a:pPr>
            <a:r>
              <a:rPr lang="en-US" dirty="0" err="1" smtClean="0"/>
              <a:t>Optimasi</a:t>
            </a:r>
            <a:r>
              <a:rPr lang="en-US" dirty="0" smtClean="0"/>
              <a:t> Query (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)</a:t>
            </a:r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err="1"/>
              <a:t>Optimasi</a:t>
            </a:r>
            <a:r>
              <a:rPr lang="en-US" sz="1800" dirty="0"/>
              <a:t> </a:t>
            </a:r>
            <a:r>
              <a:rPr lang="en-US" sz="1800" dirty="0" err="1"/>
              <a:t>Perintah</a:t>
            </a:r>
            <a:r>
              <a:rPr lang="en-US" sz="1800" dirty="0"/>
              <a:t> SQL</a:t>
            </a:r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/>
              <a:t>Jalur</a:t>
            </a:r>
            <a:r>
              <a:rPr lang="en-US" sz="1800" dirty="0"/>
              <a:t> </a:t>
            </a:r>
            <a:r>
              <a:rPr lang="en-US" sz="1800" dirty="0" err="1"/>
              <a:t>Akses</a:t>
            </a:r>
            <a:r>
              <a:rPr lang="en-US" sz="1800" dirty="0"/>
              <a:t> Query</a:t>
            </a:r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err="1" smtClean="0"/>
              <a:t>Faktor-faktor</a:t>
            </a:r>
            <a:r>
              <a:rPr lang="en-US" sz="1800" dirty="0" smtClean="0"/>
              <a:t> </a:t>
            </a:r>
            <a:r>
              <a:rPr lang="en-US" sz="1800" dirty="0"/>
              <a:t>yang </a:t>
            </a:r>
            <a:r>
              <a:rPr lang="en-US" sz="1800" dirty="0" err="1"/>
              <a:t>berpengaruh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kecepatan</a:t>
            </a:r>
            <a:r>
              <a:rPr lang="en-US" sz="1800" dirty="0"/>
              <a:t> </a:t>
            </a:r>
            <a:r>
              <a:rPr lang="en-US" sz="1800" dirty="0" err="1"/>
              <a:t>akses</a:t>
            </a:r>
            <a:r>
              <a:rPr lang="en-US" sz="1800" dirty="0"/>
              <a:t> </a:t>
            </a:r>
            <a:r>
              <a:rPr lang="en-US" sz="1800" dirty="0" smtClean="0"/>
              <a:t>data</a:t>
            </a:r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err="1" smtClean="0"/>
              <a:t>Dll</a:t>
            </a:r>
            <a:r>
              <a:rPr lang="en-US" sz="1800" dirty="0" smtClean="0"/>
              <a:t>….</a:t>
            </a:r>
          </a:p>
          <a:p>
            <a:pPr marL="857250" lvl="1" indent="-400050">
              <a:buFont typeface="Arial" panose="020B0604020202020204" pitchFamily="34" charset="0"/>
              <a:buChar char="•"/>
            </a:pPr>
            <a:r>
              <a:rPr lang="en-US" dirty="0" smtClean="0"/>
              <a:t>Operator </a:t>
            </a:r>
            <a:r>
              <a:rPr lang="en-US" dirty="0" err="1" smtClean="0"/>
              <a:t>Relasional</a:t>
            </a:r>
            <a:r>
              <a:rPr lang="en-US" dirty="0" smtClean="0"/>
              <a:t> (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)</a:t>
            </a:r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err="1" smtClean="0"/>
              <a:t>Relasi</a:t>
            </a:r>
            <a:r>
              <a:rPr lang="en-US" sz="1800" dirty="0" smtClean="0"/>
              <a:t> </a:t>
            </a:r>
            <a:r>
              <a:rPr lang="en-US" sz="1800" dirty="0" err="1" smtClean="0"/>
              <a:t>Aljabar</a:t>
            </a:r>
            <a:endParaRPr lang="en-US" sz="1800" dirty="0" smtClean="0"/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smtClean="0"/>
              <a:t>Structure Query Language (Select, From, Where)</a:t>
            </a:r>
          </a:p>
          <a:p>
            <a:pPr marL="1040130" lvl="2" indent="-400050">
              <a:buFont typeface="Arial" panose="020B0604020202020204" pitchFamily="34" charset="0"/>
              <a:buChar char="•"/>
            </a:pPr>
            <a:r>
              <a:rPr lang="en-US" sz="1800" dirty="0" err="1" smtClean="0"/>
              <a:t>Dll</a:t>
            </a:r>
            <a:r>
              <a:rPr lang="en-US" sz="1800" dirty="0" smtClean="0"/>
              <a:t>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Email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blog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2"/>
              </a:rPr>
              <a:t>abu.salam@dsn.dinus.ac.id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subject : tugas1SBD_nim, paling </a:t>
            </a:r>
            <a:r>
              <a:rPr lang="en-US" sz="2000" dirty="0" err="1" smtClean="0"/>
              <a:t>lambat</a:t>
            </a:r>
            <a:r>
              <a:rPr lang="en-US" sz="2000" dirty="0" smtClean="0"/>
              <a:t> 1 </a:t>
            </a:r>
            <a:r>
              <a:rPr lang="en-US" sz="2000" dirty="0" err="1" smtClean="0"/>
              <a:t>minggu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Selamat</a:t>
            </a:r>
            <a:r>
              <a:rPr lang="en-US" sz="2000" dirty="0"/>
              <a:t> </a:t>
            </a:r>
            <a:r>
              <a:rPr lang="en-US" sz="2000" dirty="0" err="1" smtClean="0"/>
              <a:t>bereksplorasi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</a:t>
            </a:r>
            <a:endParaRPr lang="en-US" sz="2000" dirty="0"/>
          </a:p>
          <a:p>
            <a:pPr marL="0" indent="0" algn="r">
              <a:buNone/>
            </a:pPr>
            <a:r>
              <a:rPr lang="en-US" sz="2000" b="1" dirty="0" err="1" smtClean="0">
                <a:solidFill>
                  <a:srgbClr val="00B0F0"/>
                </a:solidFill>
              </a:rPr>
              <a:t>Referensi</a:t>
            </a:r>
            <a:r>
              <a:rPr lang="en-US" sz="2000" b="1" dirty="0" smtClean="0">
                <a:solidFill>
                  <a:srgbClr val="00B0F0"/>
                </a:solidFill>
              </a:rPr>
              <a:t>: Google.com</a:t>
            </a:r>
            <a:endParaRPr lang="en-US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10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OPERATOR RELASIONAL</a:t>
            </a:r>
          </a:p>
        </p:txBody>
      </p:sp>
    </p:spTree>
    <p:extLst>
      <p:ext uri="{BB962C8B-B14F-4D97-AF65-F5344CB8AC3E}">
        <p14:creationId xmlns:p14="http://schemas.microsoft.com/office/powerpoint/2010/main" val="22845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PENGAKSESAN QUERY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Query adalah sebuah permintaan atau pencarian.</a:t>
            </a:r>
          </a:p>
          <a:p>
            <a:pPr>
              <a:lnSpc>
                <a:spcPct val="90000"/>
              </a:lnSpc>
            </a:pPr>
            <a:r>
              <a:rPr lang="en-US" smtClean="0"/>
              <a:t>Pemrosesan Query adalah bagaimana query dikerjakan dan dipenuhi.</a:t>
            </a:r>
          </a:p>
          <a:p>
            <a:pPr>
              <a:lnSpc>
                <a:spcPct val="90000"/>
              </a:lnSpc>
            </a:pPr>
            <a:r>
              <a:rPr lang="en-US" smtClean="0"/>
              <a:t>Pemrosesan Query merujuk pada sejumlah aktivitas yang dilakukan untuk pengambilan data dari sebuah basis data dalam rangka memenuhi permintaan data/informasi dari pemakai.</a:t>
            </a:r>
          </a:p>
        </p:txBody>
      </p:sp>
    </p:spTree>
    <p:extLst>
      <p:ext uri="{BB962C8B-B14F-4D97-AF65-F5344CB8AC3E}">
        <p14:creationId xmlns:p14="http://schemas.microsoft.com/office/powerpoint/2010/main" val="396468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1020</TotalTime>
  <Words>2124</Words>
  <Application>Microsoft Office PowerPoint</Application>
  <PresentationFormat>Widescreen</PresentationFormat>
  <Paragraphs>227</Paragraphs>
  <Slides>37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Arial</vt:lpstr>
      <vt:lpstr>Book Antiqua</vt:lpstr>
      <vt:lpstr>Calibri</vt:lpstr>
      <vt:lpstr>Symbol</vt:lpstr>
      <vt:lpstr>Times New Roman</vt:lpstr>
      <vt:lpstr>Tw Cen MT</vt:lpstr>
      <vt:lpstr>Tw Cen MT Condensed</vt:lpstr>
      <vt:lpstr>Wingdings</vt:lpstr>
      <vt:lpstr>Wingdings 3</vt:lpstr>
      <vt:lpstr>Integral</vt:lpstr>
      <vt:lpstr>Document</vt:lpstr>
      <vt:lpstr>Sistem Basis Data</vt:lpstr>
      <vt:lpstr>PowerPoint Presentation</vt:lpstr>
      <vt:lpstr>Lingkungan sistem basis data</vt:lpstr>
      <vt:lpstr>DBMS, penting?</vt:lpstr>
      <vt:lpstr>LEVEL ABSTRAKSI</vt:lpstr>
      <vt:lpstr>Model basis data</vt:lpstr>
      <vt:lpstr>REVIEW TUGAS 1</vt:lpstr>
      <vt:lpstr>PowerPoint Presentation</vt:lpstr>
      <vt:lpstr>PENGAKSESAN QUERY</vt:lpstr>
      <vt:lpstr>PENGAKSESAN QUERY</vt:lpstr>
      <vt:lpstr>KLASIFIKASI AKTIVITAS</vt:lpstr>
      <vt:lpstr>KLASIFIKASI AKTIVITAS</vt:lpstr>
      <vt:lpstr>KLASIFIKASI AKTIVITAS</vt:lpstr>
      <vt:lpstr>KLASIFIKASI AKTIVITAS</vt:lpstr>
      <vt:lpstr>KLASIFIKASI AKTIVITAS</vt:lpstr>
      <vt:lpstr>KLASIFIKASI AKTIVITAS</vt:lpstr>
      <vt:lpstr>KLASIFIKASI AKTIVITAS (Penjelasan Ekspresi Pertama)</vt:lpstr>
      <vt:lpstr>KLASIFIKASI AKTIVITAS (Penjelasan Ekspresi Kedua</vt:lpstr>
      <vt:lpstr>KEsimpulan</vt:lpstr>
      <vt:lpstr>PowerPoint Presentation</vt:lpstr>
      <vt:lpstr>PowerPoint Presentation</vt:lpstr>
      <vt:lpstr>Overview Evaluasi Query</vt:lpstr>
      <vt:lpstr>KLASIFIKASI AKTIVITAS</vt:lpstr>
      <vt:lpstr>Beberapa Teknik Umum</vt:lpstr>
      <vt:lpstr>Katalog Sistem</vt:lpstr>
      <vt:lpstr>Lintasan Akses (Access Paths)</vt:lpstr>
      <vt:lpstr>Satu Pendekatan utk Seleksi</vt:lpstr>
      <vt:lpstr>Penggunaan Index utk Seleksi</vt:lpstr>
      <vt:lpstr>Proyeksi</vt:lpstr>
      <vt:lpstr>Join: Index Nested Loops (INL)</vt:lpstr>
      <vt:lpstr>Join: Sort-Merge</vt:lpstr>
      <vt:lpstr>Contoh: Sort-Merge Join</vt:lpstr>
      <vt:lpstr>Optimasi Query</vt:lpstr>
      <vt:lpstr>Sepintas tentang System Optimizer</vt:lpstr>
      <vt:lpstr>Estimasi Biaya</vt:lpstr>
      <vt:lpstr>Rangkuman</vt:lpstr>
      <vt:lpstr>TUGAS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Basis Data</dc:title>
  <dc:creator>dhaulis</dc:creator>
  <cp:lastModifiedBy>dhaulis</cp:lastModifiedBy>
  <cp:revision>103</cp:revision>
  <dcterms:created xsi:type="dcterms:W3CDTF">2013-09-10T02:27:46Z</dcterms:created>
  <dcterms:modified xsi:type="dcterms:W3CDTF">2013-10-02T02:49:02Z</dcterms:modified>
</cp:coreProperties>
</file>