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1"/>
  </p:sldMasterIdLst>
  <p:notesMasterIdLst>
    <p:notesMasterId r:id="rId17"/>
  </p:notesMasterIdLst>
  <p:handoutMasterIdLst>
    <p:handoutMasterId r:id="rId18"/>
  </p:handoutMasterIdLst>
  <p:sldIdLst>
    <p:sldId id="285" r:id="rId2"/>
    <p:sldId id="283" r:id="rId3"/>
    <p:sldId id="333" r:id="rId4"/>
    <p:sldId id="291" r:id="rId5"/>
    <p:sldId id="319" r:id="rId6"/>
    <p:sldId id="321" r:id="rId7"/>
    <p:sldId id="300" r:id="rId8"/>
    <p:sldId id="320" r:id="rId9"/>
    <p:sldId id="322" r:id="rId10"/>
    <p:sldId id="330" r:id="rId11"/>
    <p:sldId id="323" r:id="rId12"/>
    <p:sldId id="327" r:id="rId13"/>
    <p:sldId id="326" r:id="rId14"/>
    <p:sldId id="329" r:id="rId15"/>
    <p:sldId id="33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515"/>
    <a:srgbClr val="FFEBB3"/>
    <a:srgbClr val="CC9900"/>
    <a:srgbClr val="D4ECBA"/>
    <a:srgbClr val="93F1DF"/>
    <a:srgbClr val="009999"/>
    <a:srgbClr val="285E62"/>
    <a:srgbClr val="FFFFFF"/>
    <a:srgbClr val="00FF00"/>
    <a:srgbClr val="ECF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94646" autoAdjust="0"/>
  </p:normalViewPr>
  <p:slideViewPr>
    <p:cSldViewPr>
      <p:cViewPr varScale="1">
        <p:scale>
          <a:sx n="74" d="100"/>
          <a:sy n="74" d="100"/>
        </p:scale>
        <p:origin x="9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35D46B-A414-4A04-B41F-ED987ABD79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2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3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B60F6DB-132A-426D-9488-4052F02A8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9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 userDrawn="1"/>
        </p:nvSpPr>
        <p:spPr>
          <a:xfrm>
            <a:off x="3733800" y="0"/>
            <a:ext cx="5410200" cy="4953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EMEN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PROYEK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PERANGKAT LUNAK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810000" y="5334000"/>
            <a:ext cx="5334000" cy="152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810000" y="5103812"/>
            <a:ext cx="5334000" cy="158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UB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15744" y="914400"/>
            <a:ext cx="1775656" cy="19812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810000" y="5329535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solidFill>
                  <a:schemeClr val="bg1"/>
                </a:solidFill>
                <a:latin typeface="+mj-lt"/>
              </a:rPr>
              <a:t>FA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KULTAS TEKNOLOGI INFORMASI</a:t>
            </a:r>
            <a:endParaRPr lang="id-ID" sz="2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810000" y="5865812"/>
            <a:ext cx="5334000" cy="1588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643570" y="4583668"/>
            <a:ext cx="1552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IF015</a:t>
            </a:r>
            <a:endParaRPr lang="id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33400" y="152400"/>
            <a:ext cx="8001000" cy="1143000"/>
          </a:xfrm>
        </p:spPr>
        <p:txBody>
          <a:bodyPr/>
          <a:lstStyle>
            <a:lvl1pPr>
              <a:defRPr lang="en-US" sz="40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11"/>
          <p:cNvSpPr>
            <a:spLocks noGrp="1"/>
          </p:cNvSpPr>
          <p:nvPr userDrawn="1"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2"/>
          <p:cNvSpPr>
            <a:spLocks noGrp="1"/>
          </p:cNvSpPr>
          <p:nvPr userDrawn="1">
            <p:ph type="ftr" sz="quarter" idx="12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smtClean="0"/>
              <a:t>MM 174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00088" y="4419600"/>
            <a:ext cx="7772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logoUB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05000"/>
            <a:ext cx="1600200" cy="181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95800"/>
            <a:ext cx="7772400" cy="1362075"/>
          </a:xfrm>
          <a:solidFill>
            <a:srgbClr val="002060">
              <a:alpha val="50000"/>
            </a:srgbClr>
          </a:solidFill>
        </p:spPr>
        <p:txBody>
          <a:bodyPr anchor="t"/>
          <a:lstStyle>
            <a:lvl1pPr algn="ctr">
              <a:defRPr sz="4000" b="1" cap="all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13700" cy="9271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824413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13700" cy="9271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MM 174</a:t>
            </a:r>
            <a:endParaRPr lang="id-ID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B92C5-78C7-468F-8BA0-ADBBE8B51C9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768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d-ID" smtClean="0"/>
              <a:t>MM 174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BE5BE65-59CB-4C1C-8B99-C046EE060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561956"/>
          </a:xfrm>
        </p:spPr>
        <p:txBody>
          <a:bodyPr/>
          <a:lstStyle/>
          <a:p>
            <a:r>
              <a:rPr lang="en-US" sz="3600" dirty="0" err="1" smtClean="0"/>
              <a:t>Merencanakan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id-ID" sz="3600" dirty="0" smtClean="0"/>
              <a:t> Stakeholder 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MM 174</a:t>
            </a:r>
            <a:endParaRPr lang="en-US" dirty="0"/>
          </a:p>
        </p:txBody>
      </p:sp>
      <p:graphicFrame>
        <p:nvGraphicFramePr>
          <p:cNvPr id="6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274381"/>
              </p:ext>
            </p:extLst>
          </p:nvPr>
        </p:nvGraphicFramePr>
        <p:xfrm>
          <a:off x="71406" y="1003744"/>
          <a:ext cx="8929719" cy="5845747"/>
        </p:xfrm>
        <a:graphic>
          <a:graphicData uri="http://schemas.openxmlformats.org/drawingml/2006/table">
            <a:tbl>
              <a:tblPr/>
              <a:tblGrid>
                <a:gridCol w="2643206"/>
                <a:gridCol w="2505460"/>
                <a:gridCol w="216024"/>
                <a:gridCol w="1697906"/>
                <a:gridCol w="1867123"/>
              </a:tblGrid>
              <a:tr h="701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MASUKAN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LUARAN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080771">
                <a:tc gridSpan="2">
                  <a:txBody>
                    <a:bodyPr/>
                    <a:lstStyle/>
                    <a:p>
                      <a:pPr marL="290513" marR="0" lvl="0" indent="-290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Rencana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id-ID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emen p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royek</a:t>
                      </a:r>
                      <a:endParaRPr kumimoji="0" lang="id-ID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90513" marR="0" lvl="0" indent="-290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s</a:t>
                      </a:r>
                      <a:r>
                        <a:rPr kumimoji="0" lang="id-ID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takeholder 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90513" marR="0" lvl="0" indent="-290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Faktor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lingkungan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90513" marR="0" lvl="0" indent="-290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Aset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proses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organisasional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DEDB1">
                            <a:gamma/>
                            <a:tint val="38039"/>
                            <a:invGamma/>
                          </a:srgbClr>
                        </a:gs>
                        <a:gs pos="100000">
                          <a:srgbClr val="EDEDB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90513" marR="0" lvl="0" indent="-290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Rencana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manajemen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Stakeholder</a:t>
                      </a:r>
                    </a:p>
                    <a:p>
                      <a:pPr marL="290513" marR="0" lvl="0" indent="-290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Perubahan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dokumen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</a:t>
                      </a:r>
                      <a:r>
                        <a:rPr kumimoji="0" lang="id-ID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id-ID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9E7E9">
                            <a:gamma/>
                            <a:tint val="57255"/>
                            <a:invGamma/>
                          </a:srgbClr>
                        </a:gs>
                        <a:gs pos="100000">
                          <a:srgbClr val="C9E7E9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43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PIRANTI &amp; TEKNIK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Kebijakan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ahli</a:t>
                      </a:r>
                      <a:endParaRPr kumimoji="0" lang="id-ID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Pertemuan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id-ID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Teknik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menganalisa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hubungan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FF">
                            <a:gamma/>
                            <a:tint val="50980"/>
                            <a:invGamma/>
                          </a:srgbClr>
                        </a:gs>
                        <a:gs pos="100000">
                          <a:srgbClr val="FF99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FF1515"/>
                </a:solidFill>
              </a:rPr>
              <a:t>Masukan</a:t>
            </a:r>
            <a:r>
              <a:rPr lang="en-US" sz="3600" dirty="0" smtClean="0">
                <a:solidFill>
                  <a:srgbClr val="FF1515"/>
                </a:solidFill>
              </a:rPr>
              <a:t> </a:t>
            </a:r>
            <a:r>
              <a:rPr lang="en-US" sz="3600" dirty="0" err="1" smtClean="0">
                <a:solidFill>
                  <a:srgbClr val="FF1515"/>
                </a:solidFill>
              </a:rPr>
              <a:t>dalam</a:t>
            </a:r>
            <a:r>
              <a:rPr lang="en-US" sz="3600" dirty="0" smtClean="0">
                <a:solidFill>
                  <a:srgbClr val="FF1515"/>
                </a:solidFill>
              </a:rPr>
              <a:t>:</a:t>
            </a:r>
            <a:br>
              <a:rPr lang="en-US" sz="3600" dirty="0" smtClean="0">
                <a:solidFill>
                  <a:srgbClr val="FF1515"/>
                </a:solidFill>
              </a:rPr>
            </a:br>
            <a:r>
              <a:rPr lang="en-US" sz="3600" dirty="0" err="1" smtClean="0"/>
              <a:t>Merencanakan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id-ID" sz="3600" dirty="0" smtClean="0"/>
              <a:t> Stakeholder 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7224" y="1785926"/>
            <a:ext cx="7829576" cy="4538674"/>
          </a:xfrm>
        </p:spPr>
        <p:txBody>
          <a:bodyPr/>
          <a:lstStyle/>
          <a:p>
            <a:pPr marL="290513" lvl="0" indent="-290513">
              <a:buClr>
                <a:schemeClr val="tx2"/>
              </a:buClr>
              <a:buSzPct val="80000"/>
              <a:buFontTx/>
              <a:buAutoNum type="arabicPeriod"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id-ID" dirty="0" smtClean="0"/>
          </a:p>
          <a:p>
            <a:pPr marL="290513" lvl="0" indent="-290513">
              <a:buClr>
                <a:schemeClr val="tx2"/>
              </a:buClr>
              <a:buSzPct val="80000"/>
              <a:buFontTx/>
              <a:buAutoNum type="arabicPeriod"/>
            </a:pPr>
            <a:r>
              <a:rPr lang="en-US" dirty="0" smtClean="0"/>
              <a:t>Register s</a:t>
            </a:r>
            <a:r>
              <a:rPr lang="id-ID" dirty="0" smtClean="0"/>
              <a:t>takeholder</a:t>
            </a:r>
          </a:p>
          <a:p>
            <a:pPr marL="290513" lvl="0" indent="-290513">
              <a:buClr>
                <a:schemeClr val="tx2"/>
              </a:buClr>
              <a:buSzPct val="80000"/>
              <a:buFontTx/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290513" lvl="0" indent="-290513">
              <a:buClr>
                <a:schemeClr val="tx2"/>
              </a:buClr>
              <a:buSzPct val="80000"/>
              <a:buFontTx/>
              <a:buAutoNum type="arabicPeriod"/>
            </a:pPr>
            <a:r>
              <a:rPr lang="en-US" dirty="0" err="1" smtClean="0"/>
              <a:t>Aset</a:t>
            </a:r>
            <a:r>
              <a:rPr lang="en-US" dirty="0" smtClean="0"/>
              <a:t> proses </a:t>
            </a:r>
            <a:r>
              <a:rPr lang="en-US" dirty="0" err="1" smtClean="0"/>
              <a:t>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FF1515"/>
                </a:solidFill>
              </a:rPr>
              <a:t>Piranti</a:t>
            </a:r>
            <a:r>
              <a:rPr lang="en-US" sz="3600" dirty="0" smtClean="0">
                <a:solidFill>
                  <a:srgbClr val="FF1515"/>
                </a:solidFill>
              </a:rPr>
              <a:t> &amp; </a:t>
            </a:r>
            <a:r>
              <a:rPr lang="en-US" sz="3600" dirty="0" err="1" smtClean="0">
                <a:solidFill>
                  <a:srgbClr val="FF1515"/>
                </a:solidFill>
              </a:rPr>
              <a:t>teknik</a:t>
            </a:r>
            <a:r>
              <a:rPr lang="en-US" sz="3600" dirty="0" smtClean="0">
                <a:solidFill>
                  <a:srgbClr val="FF1515"/>
                </a:solidFill>
              </a:rPr>
              <a:t> </a:t>
            </a:r>
            <a:r>
              <a:rPr lang="en-US" sz="3600" dirty="0" err="1" smtClean="0">
                <a:solidFill>
                  <a:srgbClr val="FF1515"/>
                </a:solidFill>
              </a:rPr>
              <a:t>dalam</a:t>
            </a:r>
            <a:r>
              <a:rPr lang="en-US" sz="3600" dirty="0" smtClean="0">
                <a:solidFill>
                  <a:srgbClr val="FF1515"/>
                </a:solidFill>
              </a:rPr>
              <a:t>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Merencanakan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id-ID" sz="3600" dirty="0" smtClean="0"/>
              <a:t> Stakeholder 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09328" y="1648544"/>
            <a:ext cx="6923112" cy="4876800"/>
          </a:xfrm>
        </p:spPr>
        <p:txBody>
          <a:bodyPr/>
          <a:lstStyle/>
          <a:p>
            <a:pPr lvl="0" eaLnBrk="1" hangingPunct="1">
              <a:buClr>
                <a:schemeClr val="tx2"/>
              </a:buClr>
              <a:buSzPct val="80000"/>
              <a:buFontTx/>
              <a:buAutoNum type="arabicPeriod"/>
            </a:pPr>
            <a:r>
              <a:rPr lang="en-US" b="1" dirty="0" err="1" smtClean="0">
                <a:latin typeface="Arial" charset="0"/>
              </a:rPr>
              <a:t>Pertimbangan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ahli</a:t>
            </a:r>
            <a:endParaRPr lang="id-ID" b="1" dirty="0" smtClean="0">
              <a:latin typeface="Arial" charset="0"/>
            </a:endParaRPr>
          </a:p>
          <a:p>
            <a:pPr lvl="1" eaLnBrk="1" hangingPunct="1">
              <a:buClr>
                <a:schemeClr val="tx2"/>
              </a:buClr>
              <a:buSzPct val="80000"/>
            </a:pPr>
            <a:r>
              <a:rPr lang="id-ID" dirty="0" smtClean="0">
                <a:latin typeface="Arial" charset="0"/>
              </a:rPr>
              <a:t>Senior management</a:t>
            </a:r>
          </a:p>
          <a:p>
            <a:pPr lvl="1" eaLnBrk="1" hangingPunct="1">
              <a:buClr>
                <a:schemeClr val="tx2"/>
              </a:buClr>
              <a:buSzPct val="80000"/>
            </a:pPr>
            <a:r>
              <a:rPr lang="en-US" dirty="0" err="1" smtClean="0">
                <a:latin typeface="Arial" charset="0"/>
              </a:rPr>
              <a:t>Anggota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tim</a:t>
            </a:r>
            <a:endParaRPr lang="id-ID" dirty="0" smtClean="0">
              <a:latin typeface="Arial" charset="0"/>
            </a:endParaRPr>
          </a:p>
          <a:p>
            <a:pPr lvl="1" eaLnBrk="1" hangingPunct="1">
              <a:buClr>
                <a:schemeClr val="tx2"/>
              </a:buClr>
              <a:buSzPct val="80000"/>
            </a:pPr>
            <a:r>
              <a:rPr lang="en-US" dirty="0" smtClean="0">
                <a:latin typeface="Arial" charset="0"/>
              </a:rPr>
              <a:t>Unit lain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individual</a:t>
            </a:r>
            <a:endParaRPr lang="id-ID" dirty="0" smtClean="0">
              <a:latin typeface="Arial" charset="0"/>
            </a:endParaRPr>
          </a:p>
          <a:p>
            <a:pPr lvl="1" eaLnBrk="1" hangingPunct="1">
              <a:buClr>
                <a:schemeClr val="tx2"/>
              </a:buClr>
              <a:buSzPct val="80000"/>
            </a:pPr>
            <a:r>
              <a:rPr lang="en-US" dirty="0" smtClean="0">
                <a:latin typeface="Arial" charset="0"/>
              </a:rPr>
              <a:t>S</a:t>
            </a:r>
            <a:r>
              <a:rPr lang="id-ID" dirty="0" smtClean="0">
                <a:latin typeface="Arial" charset="0"/>
              </a:rPr>
              <a:t>takeholders</a:t>
            </a:r>
          </a:p>
          <a:p>
            <a:pPr lvl="1" eaLnBrk="1" hangingPunct="1">
              <a:buClr>
                <a:schemeClr val="tx2"/>
              </a:buClr>
              <a:buSzPct val="80000"/>
            </a:pPr>
            <a:r>
              <a:rPr lang="en-US" dirty="0" smtClean="0">
                <a:latin typeface="Arial" charset="0"/>
              </a:rPr>
              <a:t>M</a:t>
            </a:r>
            <a:r>
              <a:rPr lang="id-ID" dirty="0" smtClean="0">
                <a:latin typeface="Arial" charset="0"/>
              </a:rPr>
              <a:t>ana</a:t>
            </a:r>
            <a:r>
              <a:rPr lang="en-US" dirty="0">
                <a:latin typeface="Arial" charset="0"/>
              </a:rPr>
              <a:t>j</a:t>
            </a:r>
            <a:r>
              <a:rPr lang="id-ID" dirty="0" smtClean="0">
                <a:latin typeface="Arial" charset="0"/>
              </a:rPr>
              <a:t>er </a:t>
            </a:r>
            <a:r>
              <a:rPr lang="en-US" dirty="0" err="1" smtClean="0">
                <a:latin typeface="Arial" charset="0"/>
              </a:rPr>
              <a:t>proyek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p</a:t>
            </a:r>
            <a:r>
              <a:rPr lang="id-ID" dirty="0" smtClean="0">
                <a:latin typeface="Arial" charset="0"/>
              </a:rPr>
              <a:t>ro</a:t>
            </a:r>
            <a:r>
              <a:rPr lang="en-US" dirty="0" smtClean="0">
                <a:latin typeface="Arial" charset="0"/>
              </a:rPr>
              <a:t>y</a:t>
            </a:r>
            <a:r>
              <a:rPr lang="id-ID" dirty="0" smtClean="0">
                <a:latin typeface="Arial" charset="0"/>
              </a:rPr>
              <a:t>e</a:t>
            </a:r>
            <a:r>
              <a:rPr lang="en-US" dirty="0" smtClean="0">
                <a:latin typeface="Arial" charset="0"/>
              </a:rPr>
              <a:t>k </a:t>
            </a:r>
            <a:r>
              <a:rPr lang="en-US" dirty="0" err="1" smtClean="0">
                <a:latin typeface="Arial" charset="0"/>
              </a:rPr>
              <a:t>sejenis</a:t>
            </a:r>
            <a:endParaRPr lang="id-ID" dirty="0" smtClean="0">
              <a:latin typeface="Arial" charset="0"/>
            </a:endParaRPr>
          </a:p>
          <a:p>
            <a:pPr lvl="1" eaLnBrk="1" hangingPunct="1">
              <a:buClr>
                <a:schemeClr val="tx2"/>
              </a:buClr>
              <a:buSzPct val="80000"/>
            </a:pPr>
            <a:r>
              <a:rPr lang="en-US" dirty="0" err="1" smtClean="0">
                <a:latin typeface="Arial" charset="0"/>
              </a:rPr>
              <a:t>Tenaga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ahli</a:t>
            </a:r>
            <a:r>
              <a:rPr lang="en-US" dirty="0" smtClean="0">
                <a:latin typeface="Arial" charset="0"/>
              </a:rPr>
              <a:t> </a:t>
            </a:r>
            <a:r>
              <a:rPr lang="id-ID" dirty="0" smtClean="0">
                <a:latin typeface="Arial" charset="0"/>
              </a:rPr>
              <a:t>Industr</a:t>
            </a:r>
            <a:r>
              <a:rPr lang="en-US" dirty="0" err="1" smtClean="0">
                <a:latin typeface="Arial" charset="0"/>
              </a:rPr>
              <a:t>i</a:t>
            </a:r>
            <a:endParaRPr lang="id-ID" dirty="0" smtClean="0">
              <a:latin typeface="Arial" charset="0"/>
            </a:endParaRPr>
          </a:p>
          <a:p>
            <a:pPr lvl="0" eaLnBrk="1" hangingPunct="1">
              <a:buClr>
                <a:schemeClr val="tx2"/>
              </a:buClr>
              <a:buSzPct val="80000"/>
              <a:buFontTx/>
              <a:buAutoNum type="arabicPeriod"/>
            </a:pPr>
            <a:r>
              <a:rPr lang="en-US" b="1" dirty="0" smtClean="0">
                <a:latin typeface="Arial" charset="0"/>
              </a:rPr>
              <a:t>Pertemuan2</a:t>
            </a:r>
            <a:endParaRPr lang="id-ID" b="1" dirty="0" smtClean="0">
              <a:latin typeface="Arial" charset="0"/>
            </a:endParaRPr>
          </a:p>
          <a:p>
            <a:pPr lvl="0" eaLnBrk="1" hangingPunct="1">
              <a:buClr>
                <a:schemeClr val="tx2"/>
              </a:buClr>
              <a:buSzPct val="80000"/>
              <a:buFontTx/>
              <a:buAutoNum type="arabicPeriod"/>
            </a:pPr>
            <a:r>
              <a:rPr lang="en-US" b="1" dirty="0" err="1" smtClean="0">
                <a:latin typeface="Arial" charset="0"/>
              </a:rPr>
              <a:t>Teknik-teknik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analisis</a:t>
            </a:r>
            <a:endParaRPr lang="en-US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Analytical Techniques: Engagement levels (Desired and Current)</a:t>
            </a:r>
            <a:endParaRPr lang="id-ID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42918" y="1716404"/>
          <a:ext cx="8686800" cy="30761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7314"/>
                <a:gridCol w="1357322"/>
                <a:gridCol w="1428760"/>
                <a:gridCol w="1247804"/>
                <a:gridCol w="1681154"/>
                <a:gridCol w="1214446"/>
              </a:tblGrid>
              <a:tr h="790114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Stakeholder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Unaware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Resistant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Neutral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Supportive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Leading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640871">
                <a:tc>
                  <a:txBody>
                    <a:bodyPr/>
                    <a:lstStyle/>
                    <a:p>
                      <a:pPr algn="ctr"/>
                      <a:r>
                        <a:rPr lang="id-ID" sz="2200" b="1" dirty="0" smtClean="0"/>
                        <a:t>Stakeholder 1</a:t>
                      </a:r>
                      <a:endParaRPr lang="id-ID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</a:t>
                      </a:r>
                      <a:endParaRPr lang="id-ID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 anchor="ctr"/>
                </a:tc>
              </a:tr>
              <a:tr h="640871">
                <a:tc>
                  <a:txBody>
                    <a:bodyPr/>
                    <a:lstStyle/>
                    <a:p>
                      <a:pPr algn="ctr"/>
                      <a:r>
                        <a:rPr lang="id-ID" sz="2200" b="1" dirty="0" smtClean="0"/>
                        <a:t>Stakeholder 2</a:t>
                      </a:r>
                      <a:endParaRPr lang="id-ID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</a:t>
                      </a:r>
                      <a:endParaRPr lang="id-ID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 anchor="ctr"/>
                </a:tc>
              </a:tr>
              <a:tr h="640871">
                <a:tc>
                  <a:txBody>
                    <a:bodyPr/>
                    <a:lstStyle/>
                    <a:p>
                      <a:pPr algn="ctr"/>
                      <a:r>
                        <a:rPr lang="id-ID" sz="2200" b="1" dirty="0" smtClean="0"/>
                        <a:t>Stakeholder 3</a:t>
                      </a:r>
                      <a:endParaRPr lang="id-ID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DC</a:t>
                      </a:r>
                      <a:endParaRPr lang="id-ID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Luaran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dari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Merencanakan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id-ID" sz="3600" dirty="0" smtClean="0"/>
              <a:t>Stakeholder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9592" y="1792560"/>
            <a:ext cx="8229600" cy="4876800"/>
          </a:xfrm>
        </p:spPr>
        <p:txBody>
          <a:bodyPr/>
          <a:lstStyle/>
          <a:p>
            <a:pPr marL="290513" lvl="0" indent="-290513" eaLnBrk="1" hangingPunct="1">
              <a:buClr>
                <a:schemeClr val="tx2"/>
              </a:buClr>
              <a:buSzPct val="80000"/>
              <a:buFontTx/>
              <a:buAutoNum type="arabicPeriod"/>
            </a:pP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id-ID" b="1" dirty="0" smtClean="0"/>
              <a:t>Stakeholder : </a:t>
            </a:r>
          </a:p>
          <a:p>
            <a:pPr marL="690563" lvl="1" indent="-290513" eaLnBrk="1" hangingPunct="1">
              <a:buClr>
                <a:schemeClr val="tx2"/>
              </a:buClr>
              <a:buSzPct val="80000"/>
            </a:pPr>
            <a:r>
              <a:rPr lang="en-US" sz="3200" dirty="0" smtClean="0"/>
              <a:t>Tingkat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diinginkan</a:t>
            </a:r>
            <a:r>
              <a:rPr lang="id-ID" sz="3200" dirty="0" smtClean="0"/>
              <a:t>.</a:t>
            </a:r>
          </a:p>
          <a:p>
            <a:pPr marL="690563" lvl="1" indent="-290513" eaLnBrk="1" hangingPunct="1">
              <a:buClr>
                <a:schemeClr val="tx2"/>
              </a:buClr>
              <a:buSzPct val="80000"/>
            </a:pP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stakeholder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kemungkinan</a:t>
            </a:r>
            <a:r>
              <a:rPr lang="en-US" sz="3200" dirty="0" smtClean="0"/>
              <a:t> 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tumpang</a:t>
            </a:r>
            <a:r>
              <a:rPr lang="en-US" sz="3200" dirty="0" smtClean="0"/>
              <a:t> </a:t>
            </a:r>
            <a:r>
              <a:rPr lang="en-US" sz="3200" dirty="0" err="1" smtClean="0"/>
              <a:t>tindih</a:t>
            </a:r>
            <a:endParaRPr lang="id-ID" sz="3200" dirty="0" smtClean="0"/>
          </a:p>
          <a:p>
            <a:pPr marL="690563" lvl="1" indent="-290513" eaLnBrk="1" hangingPunct="1">
              <a:buClr>
                <a:schemeClr val="tx2"/>
              </a:buClr>
              <a:buSzPct val="80000"/>
            </a:pP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id-ID" sz="3200" dirty="0" smtClean="0"/>
              <a:t>Stakeholder</a:t>
            </a:r>
          </a:p>
          <a:p>
            <a:pPr marL="290513" lvl="0" indent="-290513" eaLnBrk="1" hangingPunct="1">
              <a:buClr>
                <a:schemeClr val="tx2"/>
              </a:buClr>
              <a:buSzPct val="80000"/>
              <a:buFontTx/>
              <a:buAutoNum type="arabicPeriod"/>
            </a:pPr>
            <a:r>
              <a:rPr lang="id-ID" b="1" dirty="0" smtClean="0"/>
              <a:t>P</a:t>
            </a:r>
            <a:r>
              <a:rPr lang="en-US" b="1" dirty="0" err="1" smtClean="0"/>
              <a:t>erubahan</a:t>
            </a:r>
            <a:r>
              <a:rPr lang="en-US" b="1" dirty="0" smtClean="0"/>
              <a:t> </a:t>
            </a:r>
            <a:r>
              <a:rPr lang="en-US" b="1" dirty="0" err="1" smtClean="0"/>
              <a:t>dokumen</a:t>
            </a:r>
            <a:r>
              <a:rPr lang="en-US" b="1" dirty="0" smtClean="0"/>
              <a:t> p</a:t>
            </a:r>
            <a:r>
              <a:rPr lang="id-ID" b="1" dirty="0" smtClean="0"/>
              <a:t>ro</a:t>
            </a:r>
            <a:r>
              <a:rPr lang="en-US" b="1" dirty="0" err="1" smtClean="0"/>
              <a:t>yek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MERENCANAKAN MANAJEMEN STAKEHOLDER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05160" y="6356350"/>
            <a:ext cx="2895600" cy="365125"/>
          </a:xfrm>
        </p:spPr>
        <p:txBody>
          <a:bodyPr/>
          <a:lstStyle/>
          <a:p>
            <a:r>
              <a:rPr lang="en-US" dirty="0" smtClean="0"/>
              <a:t>MM 174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F7E67BF5-69FA-4C0C-8B88-5B440582155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EBFA29-6A9B-4E3A-847F-66E65F0BAB6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MPPL IF015       3 SKS</a:t>
            </a:r>
            <a:endParaRPr lang="en-US" dirty="0"/>
          </a:p>
        </p:txBody>
      </p:sp>
      <p:graphicFrame>
        <p:nvGraphicFramePr>
          <p:cNvPr id="1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697901"/>
              </p:ext>
            </p:extLst>
          </p:nvPr>
        </p:nvGraphicFramePr>
        <p:xfrm>
          <a:off x="1691680" y="1484784"/>
          <a:ext cx="5616624" cy="5008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</a:tblGrid>
              <a:tr h="162982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SCOPE</a:t>
                      </a:r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TIME</a:t>
                      </a:r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COST</a:t>
                      </a:r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745912">
                <a:tc>
                  <a:txBody>
                    <a:bodyPr/>
                    <a:lstStyle/>
                    <a:p>
                      <a:pPr algn="l"/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STAKE HOLDER</a:t>
                      </a:r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QUALITY</a:t>
                      </a:r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3235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QUALITY</a:t>
                      </a:r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COMMU-NICATION</a:t>
                      </a:r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HUMAN</a:t>
                      </a:r>
                      <a:r>
                        <a:rPr lang="en-US" sz="2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</a:rPr>
                        <a:t>RESOURCE</a:t>
                      </a:r>
                      <a:endParaRPr lang="en-US" sz="2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19" name="Hexagon 18"/>
          <p:cNvSpPr/>
          <p:nvPr/>
        </p:nvSpPr>
        <p:spPr>
          <a:xfrm>
            <a:off x="2908176" y="2636912"/>
            <a:ext cx="3175992" cy="2808312"/>
          </a:xfrm>
          <a:prstGeom prst="hexagon">
            <a:avLst>
              <a:gd name="adj" fmla="val 19378"/>
              <a:gd name="vf" fmla="val 115470"/>
            </a:avLst>
          </a:prstGeom>
          <a:gradFill>
            <a:gsLst>
              <a:gs pos="0">
                <a:srgbClr val="B9EDFF"/>
              </a:gs>
              <a:gs pos="92000">
                <a:srgbClr val="FF66FF"/>
              </a:gs>
              <a:gs pos="9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INTEGRATION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1259632" y="460297"/>
            <a:ext cx="7557909" cy="75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0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dirty="0" smtClean="0">
                <a:solidFill>
                  <a:srgbClr val="000099"/>
                </a:solidFill>
              </a:rPr>
              <a:t>KNOWLEDGE AREAS</a:t>
            </a:r>
          </a:p>
        </p:txBody>
      </p:sp>
    </p:spTree>
    <p:extLst>
      <p:ext uri="{BB962C8B-B14F-4D97-AF65-F5344CB8AC3E}">
        <p14:creationId xmlns:p14="http://schemas.microsoft.com/office/powerpoint/2010/main" val="28237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590550" y="76200"/>
            <a:ext cx="8013700" cy="9271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PRO</a:t>
            </a:r>
            <a:r>
              <a:rPr lang="id-ID" sz="3200" dirty="0" smtClean="0"/>
              <a:t>C</a:t>
            </a:r>
            <a:r>
              <a:rPr lang="en-US" sz="3200" dirty="0" smtClean="0"/>
              <a:t>ES</a:t>
            </a:r>
            <a:r>
              <a:rPr lang="id-ID" sz="3200" dirty="0" smtClean="0"/>
              <a:t>S GROUPS</a:t>
            </a:r>
            <a:r>
              <a:rPr lang="en-US" sz="3200" dirty="0" smtClean="0"/>
              <a:t> 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en-US" sz="3200" dirty="0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4F9D2-3141-4ADC-B452-7464F336E74B}" type="slidenum">
              <a:rPr lang="id-ID"/>
              <a:pPr>
                <a:defRPr/>
              </a:pPr>
              <a:t>4</a:t>
            </a:fld>
            <a:endParaRPr lang="id-ID"/>
          </a:p>
        </p:txBody>
      </p:sp>
      <p:grpSp>
        <p:nvGrpSpPr>
          <p:cNvPr id="2" name="Group 14"/>
          <p:cNvGrpSpPr/>
          <p:nvPr/>
        </p:nvGrpSpPr>
        <p:grpSpPr>
          <a:xfrm>
            <a:off x="1928794" y="928670"/>
            <a:ext cx="7143800" cy="5557854"/>
            <a:chOff x="470154" y="1219200"/>
            <a:chExt cx="8292846" cy="5410200"/>
          </a:xfrm>
        </p:grpSpPr>
        <p:sp>
          <p:nvSpPr>
            <p:cNvPr id="8196" name="AutoShape 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70154" y="5410200"/>
              <a:ext cx="2027995" cy="7762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006600"/>
                </a:gs>
                <a:gs pos="50000">
                  <a:srgbClr val="559955"/>
                </a:gs>
                <a:gs pos="100000">
                  <a:srgbClr val="006600"/>
                </a:gs>
              </a:gsLst>
              <a:lin ang="5400000" scaled="1"/>
            </a:gradFill>
            <a:ln w="9525">
              <a:solidFill>
                <a:srgbClr val="99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 sz="2000" b="1" dirty="0" smtClean="0">
                  <a:solidFill>
                    <a:srgbClr val="99FF66"/>
                  </a:solidFill>
                  <a:latin typeface="Arial" charset="0"/>
                </a:rPr>
                <a:t>ORIGINATING</a:t>
              </a:r>
              <a:endParaRPr lang="en-US" sz="2000" b="1" dirty="0">
                <a:solidFill>
                  <a:srgbClr val="99FF66"/>
                </a:solidFill>
                <a:latin typeface="Arial" charset="0"/>
              </a:endParaRPr>
            </a:p>
          </p:txBody>
        </p:sp>
        <p:sp>
          <p:nvSpPr>
            <p:cNvPr id="8197" name="AutoShape 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460437" y="4557713"/>
              <a:ext cx="1907353" cy="776287"/>
            </a:xfrm>
            <a:prstGeom prst="cube">
              <a:avLst>
                <a:gd name="adj" fmla="val 15000"/>
              </a:avLst>
            </a:prstGeom>
            <a:gradFill rotWithShape="1">
              <a:gsLst>
                <a:gs pos="0">
                  <a:srgbClr val="800000"/>
                </a:gs>
                <a:gs pos="100000">
                  <a:srgbClr val="962D2D"/>
                </a:gs>
              </a:gsLst>
              <a:lin ang="5400000" scaled="1"/>
            </a:gra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id-ID" sz="2000" b="1" dirty="0" smtClean="0">
                  <a:solidFill>
                    <a:schemeClr val="bg1"/>
                  </a:solidFill>
                  <a:latin typeface="Arial" charset="0"/>
                </a:rPr>
                <a:t>INITIATING</a:t>
              </a:r>
              <a:endParaRPr lang="en-US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8198" name="AutoShape 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41613" y="3656013"/>
              <a:ext cx="3725862" cy="763587"/>
            </a:xfrm>
            <a:prstGeom prst="cube">
              <a:avLst>
                <a:gd name="adj" fmla="val 15000"/>
              </a:avLst>
            </a:prstGeom>
            <a:gradFill rotWithShape="1">
              <a:gsLst>
                <a:gs pos="0">
                  <a:srgbClr val="500000"/>
                </a:gs>
                <a:gs pos="50000">
                  <a:srgbClr val="743535"/>
                </a:gs>
                <a:gs pos="100000">
                  <a:srgbClr val="500000"/>
                </a:gs>
              </a:gsLst>
              <a:lin ang="5400000" scaled="1"/>
            </a:gra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  <a:latin typeface="Arial" charset="0"/>
                </a:rPr>
                <a:t>PLANNING</a:t>
              </a:r>
              <a:endParaRPr lang="en-US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2928938" y="2133600"/>
              <a:ext cx="5006975" cy="6238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333333"/>
                </a:gs>
                <a:gs pos="50000">
                  <a:srgbClr val="575757"/>
                </a:gs>
                <a:gs pos="100000">
                  <a:srgbClr val="333333"/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  <a:latin typeface="Arial" charset="0"/>
                </a:rPr>
                <a:t>MONITORING &amp; CONTROLLING</a:t>
              </a:r>
              <a:endParaRPr lang="en-US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8200" name="AutoShape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6456363" y="1219200"/>
              <a:ext cx="2078037" cy="78263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BC0000"/>
                </a:gs>
                <a:gs pos="50000">
                  <a:srgbClr val="D04D4D"/>
                </a:gs>
                <a:gs pos="100000">
                  <a:srgbClr val="BC0000"/>
                </a:gs>
              </a:gsLst>
              <a:lin ang="5400000" scaled="1"/>
            </a:gradFill>
            <a:ln w="9525">
              <a:solidFill>
                <a:srgbClr val="FF825B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  <a:latin typeface="Arial" charset="0"/>
                </a:rPr>
                <a:t>CLOSING</a:t>
              </a:r>
              <a:endParaRPr lang="en-US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685800" y="6324600"/>
              <a:ext cx="8077200" cy="14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4745038" y="6292850"/>
              <a:ext cx="14271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id-ID" sz="1600" b="1" dirty="0" smtClean="0">
                  <a:latin typeface="Arial" charset="0"/>
                </a:rPr>
                <a:t>TIME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2590800" y="1452563"/>
              <a:ext cx="1588" cy="4886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8458200" y="1452563"/>
              <a:ext cx="1588" cy="4886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2895600" y="2895600"/>
              <a:ext cx="5006975" cy="6238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0000D6"/>
                </a:gs>
                <a:gs pos="50000">
                  <a:srgbClr val="3535DF"/>
                </a:gs>
                <a:gs pos="100000">
                  <a:srgbClr val="0000D6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 sz="2000" b="1" dirty="0" smtClean="0">
                  <a:solidFill>
                    <a:schemeClr val="bg1"/>
                  </a:solidFill>
                  <a:latin typeface="Arial" charset="0"/>
                </a:rPr>
                <a:t>EXECUTING</a:t>
              </a:r>
              <a:endParaRPr lang="en-US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8206" name="AutoShape 14"/>
            <p:cNvSpPr>
              <a:spLocks noChangeArrowheads="1"/>
            </p:cNvSpPr>
            <p:nvPr/>
          </p:nvSpPr>
          <p:spPr bwMode="auto">
            <a:xfrm rot="2214500">
              <a:off x="5858373" y="4332619"/>
              <a:ext cx="1870075" cy="863600"/>
            </a:xfrm>
            <a:prstGeom prst="leftArrow">
              <a:avLst>
                <a:gd name="adj1" fmla="val 50000"/>
                <a:gd name="adj2" fmla="val 5413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>
                <a:latin typeface="Tahoma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85720" y="785794"/>
            <a:ext cx="31432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000" b="1" dirty="0" smtClean="0"/>
              <a:t>Planning and Executing are iterative.</a:t>
            </a:r>
          </a:p>
          <a:p>
            <a:endParaRPr lang="id-ID" sz="3000" b="1" dirty="0" smtClean="0"/>
          </a:p>
          <a:p>
            <a:r>
              <a:rPr lang="id-ID" sz="3000" b="1" dirty="0" smtClean="0"/>
              <a:t>Monitoring and Controlling is exercised over Planning and Executing</a:t>
            </a:r>
            <a:endParaRPr lang="id-ID" sz="3000" b="1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MM 174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876428"/>
            <a:ext cx="6972320" cy="27670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id-ID" dirty="0" smtClean="0"/>
              <a:t>Stakeholder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S</a:t>
            </a:r>
            <a:r>
              <a:rPr lang="id-ID" dirty="0" smtClean="0"/>
              <a:t>takeholder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MM 174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Stakeholder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66" y="1643050"/>
            <a:ext cx="8229600" cy="3052770"/>
          </a:xfrm>
        </p:spPr>
        <p:txBody>
          <a:bodyPr/>
          <a:lstStyle/>
          <a:p>
            <a:r>
              <a:rPr lang="id-ID" dirty="0" smtClean="0"/>
              <a:t>Pe</a:t>
            </a:r>
            <a:r>
              <a:rPr lang="en-US" dirty="0" err="1" smtClean="0"/>
              <a:t>rsonil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MM 174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3838"/>
            <a:ext cx="8001000" cy="847708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id-ID" dirty="0" smtClean="0"/>
              <a:t>Stakeholder </a:t>
            </a:r>
            <a:r>
              <a:rPr lang="en-US" dirty="0" err="1" smtClean="0"/>
              <a:t>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072494" cy="5214974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n-US" sz="3000" dirty="0" smtClean="0"/>
              <a:t>P</a:t>
            </a:r>
            <a:r>
              <a:rPr lang="id-ID" sz="3000" dirty="0" smtClean="0"/>
              <a:t>roses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id-ID" sz="3000" dirty="0" smtClean="0"/>
              <a:t>:</a:t>
            </a:r>
          </a:p>
          <a:p>
            <a:pPr marL="373063" indent="-373063" eaLnBrk="1" hangingPunct="1">
              <a:spcBef>
                <a:spcPts val="2400"/>
              </a:spcBef>
              <a:defRPr/>
            </a:pPr>
            <a:r>
              <a:rPr lang="en-US" sz="3000" b="1" dirty="0" err="1" smtClean="0">
                <a:solidFill>
                  <a:srgbClr val="C00000"/>
                </a:solidFill>
              </a:rPr>
              <a:t>Mengi</a:t>
            </a:r>
            <a:r>
              <a:rPr lang="id-ID" sz="3000" b="1" dirty="0" smtClean="0">
                <a:solidFill>
                  <a:srgbClr val="C00000"/>
                </a:solidFill>
              </a:rPr>
              <a:t>dentif</a:t>
            </a:r>
            <a:r>
              <a:rPr lang="en-US" sz="3000" b="1" dirty="0" err="1" smtClean="0">
                <a:solidFill>
                  <a:srgbClr val="C00000"/>
                </a:solidFill>
              </a:rPr>
              <a:t>ikasi</a:t>
            </a:r>
            <a:r>
              <a:rPr lang="id-ID" sz="3000" dirty="0" smtClean="0"/>
              <a:t> </a:t>
            </a:r>
            <a:r>
              <a:rPr lang="en-US" sz="3000" dirty="0" smtClean="0"/>
              <a:t>orang, </a:t>
            </a:r>
            <a:r>
              <a:rPr lang="en-US" sz="3000" dirty="0" err="1" smtClean="0"/>
              <a:t>kelompok</a:t>
            </a:r>
            <a:r>
              <a:rPr lang="en-US" sz="3000" dirty="0" smtClean="0"/>
              <a:t>, </a:t>
            </a:r>
            <a:r>
              <a:rPr lang="en-US" sz="3000" dirty="0" err="1" smtClean="0"/>
              <a:t>organisasi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memberi</a:t>
            </a:r>
            <a:r>
              <a:rPr lang="en-US" sz="3000" dirty="0" smtClean="0"/>
              <a:t> </a:t>
            </a:r>
            <a:r>
              <a:rPr lang="en-US" sz="3000" dirty="0" err="1" smtClean="0"/>
              <a:t>dampak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menerima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dampak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r>
              <a:rPr lang="en-US" sz="3000" dirty="0" smtClean="0"/>
              <a:t>.</a:t>
            </a:r>
            <a:endParaRPr lang="id-ID" sz="3000" dirty="0" smtClean="0"/>
          </a:p>
          <a:p>
            <a:pPr marL="373063" indent="-373063" eaLnBrk="1" hangingPunct="1">
              <a:spcBef>
                <a:spcPts val="2400"/>
              </a:spcBef>
              <a:defRPr/>
            </a:pPr>
            <a:r>
              <a:rPr lang="en-US" sz="3000" b="1" dirty="0" err="1" smtClean="0">
                <a:solidFill>
                  <a:srgbClr val="C00000"/>
                </a:solidFill>
              </a:rPr>
              <a:t>Menga</a:t>
            </a:r>
            <a:r>
              <a:rPr lang="id-ID" sz="3000" b="1" dirty="0" smtClean="0">
                <a:solidFill>
                  <a:srgbClr val="C00000"/>
                </a:solidFill>
              </a:rPr>
              <a:t>nal</a:t>
            </a:r>
            <a:r>
              <a:rPr lang="en-US" sz="3000" b="1" dirty="0" err="1" smtClean="0">
                <a:solidFill>
                  <a:srgbClr val="C00000"/>
                </a:solidFill>
              </a:rPr>
              <a:t>isa</a:t>
            </a:r>
            <a:r>
              <a:rPr lang="id-ID" sz="3000" b="1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/>
              <a:t>harapan</a:t>
            </a:r>
            <a:r>
              <a:rPr lang="en-US" sz="3000" dirty="0" smtClean="0"/>
              <a:t> s</a:t>
            </a:r>
            <a:r>
              <a:rPr lang="id-ID" sz="3000" dirty="0" smtClean="0"/>
              <a:t>takeholder </a:t>
            </a:r>
            <a:r>
              <a:rPr lang="en-US" sz="3000" dirty="0" smtClean="0"/>
              <a:t>d</a:t>
            </a:r>
            <a:r>
              <a:rPr lang="id-ID" sz="3000" dirty="0" smtClean="0"/>
              <a:t>an </a:t>
            </a:r>
            <a:r>
              <a:rPr lang="en-US" sz="3000" dirty="0" err="1" smtClean="0"/>
              <a:t>dampaknya</a:t>
            </a:r>
            <a:r>
              <a:rPr lang="en-US" sz="3000" dirty="0" smtClean="0"/>
              <a:t> </a:t>
            </a:r>
            <a:r>
              <a:rPr lang="en-US" sz="3000" dirty="0" err="1" smtClean="0"/>
              <a:t>bagi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endParaRPr lang="id-ID" sz="3000" dirty="0" smtClean="0"/>
          </a:p>
          <a:p>
            <a:pPr marL="373063" indent="-373063" eaLnBrk="1" hangingPunct="1">
              <a:spcBef>
                <a:spcPts val="2400"/>
              </a:spcBef>
              <a:defRPr/>
            </a:pPr>
            <a:r>
              <a:rPr lang="en-US" sz="3000" b="1" dirty="0" err="1" smtClean="0">
                <a:solidFill>
                  <a:srgbClr val="C00000"/>
                </a:solidFill>
              </a:rPr>
              <a:t>Menyusun</a:t>
            </a:r>
            <a:r>
              <a:rPr lang="id-ID" sz="3000" b="1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/>
              <a:t>strategi</a:t>
            </a:r>
            <a:r>
              <a:rPr lang="en-US" sz="3000" dirty="0" smtClean="0"/>
              <a:t> </a:t>
            </a:r>
            <a:r>
              <a:rPr lang="en-US" sz="3000" dirty="0" err="1" smtClean="0"/>
              <a:t>manajemen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tepat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melibatkan</a:t>
            </a:r>
            <a:r>
              <a:rPr lang="en-US" sz="3000" dirty="0" smtClean="0"/>
              <a:t> stakeholder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efektif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pengambilan</a:t>
            </a:r>
            <a:r>
              <a:rPr lang="en-US" sz="3000" dirty="0" smtClean="0"/>
              <a:t> </a:t>
            </a:r>
            <a:r>
              <a:rPr lang="en-US" sz="3000" dirty="0" err="1" smtClean="0"/>
              <a:t>keputusan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pelaksanaan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r>
              <a:rPr lang="en-US" sz="3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0191F-5A7E-4728-9B13-102DF227EE4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MM 174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sz="3000" b="1" dirty="0" smtClean="0">
                <a:solidFill>
                  <a:srgbClr val="C00000"/>
                </a:solidFill>
              </a:rPr>
              <a:t>PROJECT </a:t>
            </a:r>
            <a:r>
              <a:rPr lang="id-ID" sz="3000" b="1" dirty="0" smtClean="0">
                <a:solidFill>
                  <a:srgbClr val="C00000"/>
                </a:solidFill>
              </a:rPr>
              <a:t>STAKEHOLDER</a:t>
            </a:r>
            <a:r>
              <a:rPr lang="en-US" sz="3000" b="1" dirty="0" smtClean="0">
                <a:solidFill>
                  <a:srgbClr val="C00000"/>
                </a:solidFill>
              </a:rPr>
              <a:t> MANAGEMENT PROCESSES</a:t>
            </a:r>
          </a:p>
        </p:txBody>
      </p:sp>
      <p:graphicFrame>
        <p:nvGraphicFramePr>
          <p:cNvPr id="6335" name="Group 1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804413"/>
              </p:ext>
            </p:extLst>
          </p:nvPr>
        </p:nvGraphicFramePr>
        <p:xfrm>
          <a:off x="323528" y="1340768"/>
          <a:ext cx="8568952" cy="529759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883003"/>
                <a:gridCol w="5685949"/>
              </a:tblGrid>
              <a:tr h="519113">
                <a:tc>
                  <a:txBody>
                    <a:bodyPr/>
                    <a:lstStyle/>
                    <a:p>
                      <a:pPr marL="857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KELOMPOK PROSES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5288" marR="0" lvl="0" indent="-3952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id-ID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9424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Memulai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5288" marR="0" lvl="0" indent="-395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Mengi</a:t>
                      </a: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dentif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ikasi</a:t>
                      </a: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Stakeholder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Merencanakan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0" marR="0" lvl="0" indent="-615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id-ID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2. 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Merencanakan</a:t>
                      </a:r>
                      <a:r>
                        <a:rPr kumimoji="0" lang="id-ID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Manajemen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Stakeholder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47773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Melaksanakan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1813" marR="0" lvl="0" indent="-531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3.  M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engelola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keterlibatan</a:t>
                      </a: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Stak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eholder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emoni</a:t>
                      </a: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tor &amp;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Meng</a:t>
                      </a: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ontrol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1813" marR="0" lvl="0" indent="-531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4.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Meng</a:t>
                      </a: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ontrol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Hubungan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</a:t>
                      </a:r>
                      <a:r>
                        <a:rPr kumimoji="0" lang="id-ID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takeholder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86" name="Slide Number Placeholder 2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  <a:noFill/>
        </p:spPr>
        <p:txBody>
          <a:bodyPr/>
          <a:lstStyle/>
          <a:p>
            <a:fld id="{537F2089-6627-4445-916E-C09A9F5BC0AC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MERENCANAKAN MANAJEMEN S</a:t>
            </a:r>
            <a:r>
              <a:rPr lang="id-ID" dirty="0" smtClean="0"/>
              <a:t>TAKEHOLDER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0872" y="1792560"/>
            <a:ext cx="8229600" cy="4876800"/>
          </a:xfrm>
        </p:spPr>
        <p:txBody>
          <a:bodyPr/>
          <a:lstStyle/>
          <a:p>
            <a:r>
              <a:rPr lang="en-US" b="1" dirty="0" err="1" smtClean="0"/>
              <a:t>Menyusun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stakeholders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id-ID" dirty="0" smtClean="0"/>
              <a:t>.</a:t>
            </a:r>
          </a:p>
          <a:p>
            <a:r>
              <a:rPr lang="en-US" b="1" dirty="0" err="1" smtClean="0"/>
              <a:t>Menghasilkan</a:t>
            </a:r>
            <a:r>
              <a:rPr lang="en-US" b="1" dirty="0" smtClean="0"/>
              <a:t> </a:t>
            </a: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stakeholder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id-ID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/>
              <a:t>proyek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ti_blu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3601</TotalTime>
  <Words>377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2_fti_blue</vt:lpstr>
      <vt:lpstr>PowerPoint Presentation</vt:lpstr>
      <vt:lpstr>MERENCANAKAN MANAJEMEN STAKEHOLDER</vt:lpstr>
      <vt:lpstr>PowerPoint Presentation</vt:lpstr>
      <vt:lpstr>PROCESS GROUPS  </vt:lpstr>
      <vt:lpstr>Agenda</vt:lpstr>
      <vt:lpstr>Stakeholder</vt:lpstr>
      <vt:lpstr>Manajemen Stakeholder Proyek</vt:lpstr>
      <vt:lpstr>PROJECT STAKEHOLDER MANAGEMENT PROCESSES</vt:lpstr>
      <vt:lpstr>MERENCANAKAN MANAJEMEN STAKEHOLDER</vt:lpstr>
      <vt:lpstr>Merencanakan Manajemen Stakeholder </vt:lpstr>
      <vt:lpstr>Masukan dalam: Merencanakan Manajemen Stakeholder </vt:lpstr>
      <vt:lpstr>Piranti &amp; teknik dalam: Merencanakan Manajemen Stakeholder </vt:lpstr>
      <vt:lpstr>Analytical Techniques: Engagement levels (Desired and Current)</vt:lpstr>
      <vt:lpstr>Luaran dari Merencanakan Manajemen Stakeholder</vt:lpstr>
      <vt:lpstr>PowerPoint Presentation</vt:lpstr>
    </vt:vector>
  </TitlesOfParts>
  <Company>Universitas Budi Luhur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</dc:creator>
  <cp:lastModifiedBy>ratna</cp:lastModifiedBy>
  <cp:revision>197</cp:revision>
  <dcterms:created xsi:type="dcterms:W3CDTF">2003-01-17T06:49:07Z</dcterms:created>
  <dcterms:modified xsi:type="dcterms:W3CDTF">2016-04-25T16:19:16Z</dcterms:modified>
</cp:coreProperties>
</file>