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92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231" autoAdjust="0"/>
  </p:normalViewPr>
  <p:slideViewPr>
    <p:cSldViewPr>
      <p:cViewPr>
        <p:scale>
          <a:sx n="98" d="100"/>
          <a:sy n="98" d="100"/>
        </p:scale>
        <p:origin x="-264" y="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6DB79E4-989E-422E-ADD9-19B956F0C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1B96E6E-B017-4F25-8A09-B3A5C06F6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F041F4-60AA-484C-8CC3-3A5CF169D37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B0C217-437B-4D1A-A632-D4B9CE9ED78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735EE6-84E4-4865-BDD9-3AB12FA8196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260FD7-AB4A-4FA9-9CD4-5CEBEA431B7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64A6F5-7CC0-4798-AAFF-F52DEB1D5E7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E72A5EF-086A-45F1-BE78-80701D67470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2511F6-876D-4AE1-88FA-BBB9125E850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FC5E3A-F72B-4E5F-8033-BEA9FBA0AC5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30E494-F47F-4BD7-9D37-FAACAEFB133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73C407-A5CC-4950-953E-5353A8F4974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77470D1-D940-4CF8-849A-E8DAC85530B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D6FD22-1FD8-40D4-9CF1-4C3B59EBF6F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109468-4DE2-4F75-83F7-27F3CCC8749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A9B0DD-AE81-4738-AD7D-2C5AF6540CA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371FC0-E43A-4911-A532-FF5317B1609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0D4BFA-9725-45EB-8F27-33ABB350855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DF1B0B-67A6-4693-B7FB-1BAC579F03E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740E7C-00E2-4C1E-A906-1E06D6D593D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2D52FC2-B018-4EF0-95CD-6B19743EAFD0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F197D76-3931-4F15-9FD6-A8E5978772E7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E29205-D7F4-4D79-9BEB-9E0238AEC2B7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54AE7F-BC96-4CAF-AE0A-82EB6F5210D6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F88DBA-1E35-44FE-B4A3-E2881E35749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F21560-8E57-4907-8A4D-B01953DEA59F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8D46B98-7B3B-42FC-8D49-E3032D3B2AE0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D222477-3F8A-4FDB-A7F5-6FDFF87C14F0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BCCEA4-B682-4AB2-8A49-3ACF8F41B8E5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83275F-9177-4C42-9FA1-5A63705A8877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8A2C53-FA12-4D6B-9292-39B0EB66A3E1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BCAE3E-A410-4250-AC23-2F4249F9954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D7F1814-BC6B-4B02-8C12-05E0AEA84E3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613072F-957B-421E-B501-6D7C1125314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6DEF85-1032-4B24-BB4F-19FD178E188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5BE139-7542-43AA-9768-8B5F8BCC3E9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1070969-D833-44BC-9086-8C71C779CC5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2FD6B-14A4-434A-89C9-524C6AC28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08CC2-E1BA-41A7-AC9C-A5105EDA7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C1AE9-9848-4309-86B5-D3FF307DB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323E6-B42D-4050-B12D-45E336A11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8CA0E-85C5-4FE4-A2F4-9495C08A1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F10F4-2203-4A26-8546-A3FF652F4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014E9-3C95-4887-890F-49C11D2C0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DDCC2-6000-4CA9-A289-F54327B8E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771E6-B3CD-4582-A491-E9B76E97D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AD1CB-7C1C-48AA-AD45-A58EE6021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492BF-CD63-4E53-BCD9-DA7E2FE47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E59F5B9-53EF-423E-BE68-21972F56D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smtClean="0">
                <a:latin typeface="Comic Sans MS" pitchFamily="66" charset="0"/>
              </a:rPr>
              <a:t>INDIKATOR SURVEILAN GIZI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A.Screning balita untuk perawatan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a.Indikator	: pertumbuhan berat badan 			  (SKDN)</a:t>
            </a:r>
          </a:p>
          <a:p>
            <a:r>
              <a:rPr lang="en-US" sz="2400" smtClean="0"/>
              <a:t>b.Cut-off		: - BGM (BB/U &lt; -3SD dan 3T</a:t>
            </a:r>
          </a:p>
          <a:p>
            <a:r>
              <a:rPr lang="en-US" sz="2400" smtClean="0"/>
              <a:t>c.Sumber data: Posyandu</a:t>
            </a:r>
          </a:p>
          <a:p>
            <a:r>
              <a:rPr lang="en-US" sz="2400" smtClean="0"/>
              <a:t>d.Frekuensi	: sekali sebulan</a:t>
            </a:r>
          </a:p>
          <a:p>
            <a:r>
              <a:rPr lang="en-US" sz="2400" smtClean="0"/>
              <a:t>e.Tujuan		: screning balita </a:t>
            </a:r>
            <a:r>
              <a:rPr lang="en-US" sz="2400" smtClean="0">
                <a:sym typeface="Wingdings" pitchFamily="2" charset="2"/>
              </a:rPr>
              <a:t> rujukan</a:t>
            </a:r>
          </a:p>
          <a:p>
            <a:r>
              <a:rPr lang="en-US" sz="2400" smtClean="0">
                <a:sym typeface="Wingdings" pitchFamily="2" charset="2"/>
              </a:rPr>
              <a:t>f.Pengguna	: Puskesmas</a:t>
            </a:r>
          </a:p>
          <a:p>
            <a:endParaRPr lang="en-US" sz="2400" smtClean="0"/>
          </a:p>
          <a:p>
            <a:pPr lvl="4">
              <a:buFont typeface="Times New Roman" pitchFamily="18" charset="0"/>
              <a:buNone/>
            </a:pPr>
            <a:r>
              <a:rPr lang="en-US" sz="2400" smtClean="0"/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B.Gambaran keadaan pertumbuhan balita tk.kecamatan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a.Indikator	 : %N/(D-O-B)</a:t>
            </a:r>
            <a:r>
              <a:rPr lang="en-US" sz="2000" smtClean="0">
                <a:sym typeface="Wingdings" pitchFamily="2" charset="2"/>
              </a:rPr>
              <a:t>D/S</a:t>
            </a:r>
            <a:r>
              <a:rPr lang="en-US" sz="2000" smtClean="0">
                <a:sym typeface="Symbol" pitchFamily="18" charset="2"/>
              </a:rPr>
              <a:t> 80% dan 		                         % BGM/D</a:t>
            </a:r>
          </a:p>
          <a:p>
            <a:r>
              <a:rPr lang="en-US" sz="2000" smtClean="0">
                <a:sym typeface="Symbol" pitchFamily="18" charset="2"/>
              </a:rPr>
              <a:t>b.Triger level 	 : %N/(D-O-B) &lt; 60%</a:t>
            </a:r>
          </a:p>
          <a:p>
            <a:r>
              <a:rPr lang="en-US" sz="2000" smtClean="0">
                <a:sym typeface="Symbol" pitchFamily="18" charset="2"/>
              </a:rPr>
              <a:t>                              % BGM &gt;1%</a:t>
            </a:r>
          </a:p>
          <a:p>
            <a:r>
              <a:rPr lang="en-US" sz="2000" smtClean="0">
                <a:sym typeface="Symbol" pitchFamily="18" charset="2"/>
              </a:rPr>
              <a:t>c.Sumber data	 : Puskesmas/kecamatan</a:t>
            </a:r>
          </a:p>
          <a:p>
            <a:r>
              <a:rPr lang="en-US" sz="2000" smtClean="0">
                <a:sym typeface="Symbol" pitchFamily="18" charset="2"/>
              </a:rPr>
              <a:t>d.Frekuensi	  : sekali sebulan</a:t>
            </a:r>
          </a:p>
          <a:p>
            <a:r>
              <a:rPr lang="en-US" sz="2000" smtClean="0">
                <a:sym typeface="Symbol" pitchFamily="18" charset="2"/>
              </a:rPr>
              <a:t>e.Tujuan		  : evaluasi keadaan pertumbuhan                                      balita untuk tindakan preventif terhadap memburuknya keadaan gizi</a:t>
            </a:r>
          </a:p>
          <a:p>
            <a:r>
              <a:rPr lang="en-US" sz="2000" smtClean="0">
                <a:sym typeface="Symbol" pitchFamily="18" charset="2"/>
              </a:rPr>
              <a:t>f.Pengguna	: Kecamatan/kabupaten,propinsi</a:t>
            </a:r>
          </a:p>
          <a:p>
            <a:endParaRPr lang="en-US" sz="2000" smtClean="0">
              <a:sym typeface="Symbol" pitchFamily="18" charset="2"/>
            </a:endParaRPr>
          </a:p>
          <a:p>
            <a:endParaRPr lang="en-US" sz="2000" smtClean="0">
              <a:sym typeface="Symbol" pitchFamily="18" charset="2"/>
            </a:endParaRPr>
          </a:p>
          <a:p>
            <a:pPr lvl="1">
              <a:buFontTx/>
              <a:buNone/>
            </a:pPr>
            <a:endParaRPr lang="en-US" sz="180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S= jumlah balita yang ada di desa tsb</a:t>
            </a:r>
          </a:p>
          <a:p>
            <a:r>
              <a:rPr lang="en-US" smtClean="0"/>
              <a:t>K=jumlah balita  yang mendapatkan KMS</a:t>
            </a:r>
          </a:p>
          <a:p>
            <a:r>
              <a:rPr lang="en-US" smtClean="0"/>
              <a:t>D= jumlah balita yang datang dan ditimbang</a:t>
            </a:r>
          </a:p>
          <a:p>
            <a:r>
              <a:rPr lang="en-US" smtClean="0"/>
              <a:t>N=jumlah balita yang ditimbang dan naik Bbnya</a:t>
            </a:r>
          </a:p>
          <a:p>
            <a:r>
              <a:rPr lang="en-US" smtClean="0"/>
              <a:t>D/S = tingkat partisipasi masyarakat dgn cut off point 70%</a:t>
            </a:r>
          </a:p>
          <a:p>
            <a:r>
              <a:rPr lang="en-US" smtClean="0"/>
              <a:t>N/S=keberhasilan program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3.Masalah KEP balita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Definisi :</a:t>
            </a:r>
          </a:p>
          <a:p>
            <a:r>
              <a:rPr lang="en-US" smtClean="0"/>
              <a:t>Gizi kurang bila BB/U - 2SD</a:t>
            </a:r>
          </a:p>
          <a:p>
            <a:r>
              <a:rPr lang="en-US" smtClean="0"/>
              <a:t>Gizi buruk bila BB/U &lt; -3SD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>
                <a:latin typeface="Comic Sans MS" pitchFamily="66" charset="0"/>
              </a:rPr>
              <a:t>A.Screning balita untuk perawatan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a.Indikator	 : BB/U</a:t>
            </a:r>
            <a:endParaRPr lang="en-US" sz="2000" smtClean="0">
              <a:sym typeface="Symbol" pitchFamily="18" charset="2"/>
            </a:endParaRPr>
          </a:p>
          <a:p>
            <a:r>
              <a:rPr lang="en-US" sz="2000" smtClean="0">
                <a:sym typeface="Symbol" pitchFamily="18" charset="2"/>
              </a:rPr>
              <a:t>b.cut of point	 : BB/U &lt; -2SD dan BB/U&lt;-3SD</a:t>
            </a:r>
          </a:p>
          <a:p>
            <a:r>
              <a:rPr lang="en-US" sz="2000" smtClean="0">
                <a:sym typeface="Symbol" pitchFamily="18" charset="2"/>
              </a:rPr>
              <a:t>                                Gizi buruk,marasmus</a:t>
            </a:r>
          </a:p>
          <a:p>
            <a:r>
              <a:rPr lang="en-US" sz="2000" smtClean="0">
                <a:sym typeface="Symbol" pitchFamily="18" charset="2"/>
              </a:rPr>
              <a:t>                                kwashiorkhor</a:t>
            </a:r>
          </a:p>
          <a:p>
            <a:r>
              <a:rPr lang="en-US" sz="2000" smtClean="0">
                <a:sym typeface="Symbol" pitchFamily="18" charset="2"/>
              </a:rPr>
              <a:t>c.Sumber data	 : Puskesmas</a:t>
            </a:r>
          </a:p>
          <a:p>
            <a:r>
              <a:rPr lang="en-US" sz="2000" smtClean="0">
                <a:sym typeface="Symbol" pitchFamily="18" charset="2"/>
              </a:rPr>
              <a:t>                                Pelacakan gizi buruk,</a:t>
            </a:r>
          </a:p>
          <a:p>
            <a:r>
              <a:rPr lang="en-US" sz="2000" smtClean="0">
                <a:sym typeface="Symbol" pitchFamily="18" charset="2"/>
              </a:rPr>
              <a:t>                                kunjungan pasien</a:t>
            </a:r>
          </a:p>
          <a:p>
            <a:r>
              <a:rPr lang="en-US" sz="2000" smtClean="0">
                <a:sym typeface="Symbol" pitchFamily="18" charset="2"/>
              </a:rPr>
              <a:t>d.Frekuensi	  : setiap ditemukan kasus</a:t>
            </a:r>
          </a:p>
          <a:p>
            <a:r>
              <a:rPr lang="en-US" sz="2000" smtClean="0">
                <a:sym typeface="Symbol" pitchFamily="18" charset="2"/>
              </a:rPr>
              <a:t>e.Tujuan		  : untuk tindakan treatment                        	                         khusus terhadap bagi penderita</a:t>
            </a:r>
          </a:p>
          <a:p>
            <a:r>
              <a:rPr lang="en-US" sz="2000" smtClean="0">
                <a:sym typeface="Symbol" pitchFamily="18" charset="2"/>
              </a:rPr>
              <a:t>f.Pengguna	: Puskesmas</a:t>
            </a:r>
          </a:p>
          <a:p>
            <a:endParaRPr lang="en-US" sz="2000" smtClean="0">
              <a:sym typeface="Symbol" pitchFamily="18" charset="2"/>
            </a:endParaRPr>
          </a:p>
          <a:p>
            <a:endParaRPr lang="en-US" sz="2000" smtClean="0">
              <a:sym typeface="Symbol" pitchFamily="18" charset="2"/>
            </a:endParaRP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smtClean="0">
                <a:latin typeface="Comic Sans MS" pitchFamily="66" charset="0"/>
              </a:rPr>
              <a:t>B.Gambaran keadaan pertumbuhan balita tk.kecamatan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a.Indikator	 : prevalensi gizi kurang dan gizi            	                        buruk</a:t>
            </a:r>
            <a:endParaRPr lang="en-US" sz="2000" smtClean="0">
              <a:sym typeface="Symbol" pitchFamily="18" charset="2"/>
            </a:endParaRPr>
          </a:p>
          <a:p>
            <a:r>
              <a:rPr lang="en-US" sz="2000" smtClean="0">
                <a:sym typeface="Symbol" pitchFamily="18" charset="2"/>
              </a:rPr>
              <a:t>b.Triger level 	 : prevelansi gizi kurang &gt;20% /</a:t>
            </a:r>
          </a:p>
          <a:p>
            <a:pPr lvl="1"/>
            <a:r>
              <a:rPr lang="en-US" sz="1800" smtClean="0">
                <a:sym typeface="Symbol" pitchFamily="18" charset="2"/>
              </a:rPr>
              <a:t>                             Prevalensi gizi buruk &gt; 1%</a:t>
            </a:r>
          </a:p>
          <a:p>
            <a:r>
              <a:rPr lang="en-US" sz="2000" smtClean="0">
                <a:sym typeface="Symbol" pitchFamily="18" charset="2"/>
              </a:rPr>
              <a:t>c.Sumber data	 : Pemantauan Status Gizi /BPS</a:t>
            </a:r>
          </a:p>
          <a:p>
            <a:r>
              <a:rPr lang="en-US" sz="2000" smtClean="0">
                <a:sym typeface="Symbol" pitchFamily="18" charset="2"/>
              </a:rPr>
              <a:t>d.Frekuensi	 : sekali setahun</a:t>
            </a:r>
          </a:p>
          <a:p>
            <a:r>
              <a:rPr lang="en-US" sz="2000" smtClean="0">
                <a:sym typeface="Symbol" pitchFamily="18" charset="2"/>
              </a:rPr>
              <a:t>e.Tujuan		 : evaluasi perkembangan 	              			             keadaan gizi balita untuk 	    		            program dan perumusan 		c    	                       kebijakan (nasional)</a:t>
            </a:r>
          </a:p>
          <a:p>
            <a:r>
              <a:rPr lang="en-US" sz="2000" smtClean="0">
                <a:sym typeface="Symbol" pitchFamily="18" charset="2"/>
              </a:rPr>
              <a:t>f.Pengguna	: Kabupaten,propinsi,pusat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Comic Sans MS" pitchFamily="66" charset="0"/>
              </a:rPr>
              <a:t>4.Masalah gangguan pertumbuhan anak sekolah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Gangguan pertumbuhan anak usia masuk sekolah adalah pencapaian tinggi badan anak baru sekolah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Kegunaan survei ini 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mtClean="0">
                <a:latin typeface="Comic Sans MS" pitchFamily="66" charset="0"/>
              </a:rPr>
              <a:t>Refleksi keadaan gizi masyarakat</a:t>
            </a:r>
          </a:p>
          <a:p>
            <a:pPr marL="609600" indent="-609600">
              <a:buFontTx/>
              <a:buAutoNum type="arabicPeriod"/>
            </a:pPr>
            <a:r>
              <a:rPr lang="en-US" smtClean="0">
                <a:latin typeface="Comic Sans MS" pitchFamily="66" charset="0"/>
              </a:rPr>
              <a:t>Gambaran keadaan sosial ekonomi masyarakat</a:t>
            </a:r>
          </a:p>
          <a:p>
            <a:pPr marL="609600" indent="-609600">
              <a:buFontTx/>
              <a:buAutoNum type="arabicPeriod"/>
            </a:pPr>
            <a:r>
              <a:rPr lang="en-US" smtClean="0">
                <a:latin typeface="Comic Sans MS" pitchFamily="66" charset="0"/>
              </a:rPr>
              <a:t>Gambaran efektifitas upaya perbaikan gizi masa balita</a:t>
            </a:r>
          </a:p>
          <a:p>
            <a:pPr marL="609600" indent="-609600">
              <a:buFontTx/>
              <a:buNone/>
            </a:pPr>
            <a:endParaRPr lang="en-US" smtClean="0">
              <a:latin typeface="Comic Sans MS" pitchFamily="66" charset="0"/>
            </a:endParaRPr>
          </a:p>
          <a:p>
            <a:pPr marL="609600" indent="-60960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Indikator yang digunakan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Indikator	:prevalensi pendek</a:t>
            </a:r>
          </a:p>
          <a:p>
            <a:r>
              <a:rPr lang="en-US" sz="2400" smtClean="0"/>
              <a:t>Cut of point  (TB/U -			          &lt;-2SD)</a:t>
            </a:r>
          </a:p>
          <a:p>
            <a:r>
              <a:rPr lang="en-US" sz="2400" smtClean="0"/>
              <a:t>Triger level	: prevalensi pendek &gt;20%</a:t>
            </a:r>
          </a:p>
          <a:p>
            <a:r>
              <a:rPr lang="en-US" sz="2400" smtClean="0"/>
              <a:t>Sumber data	: pemantauan pendek</a:t>
            </a:r>
          </a:p>
          <a:p>
            <a:r>
              <a:rPr lang="en-US" sz="2400" smtClean="0"/>
              <a:t>Frekuensi	: 5 tahun sekali</a:t>
            </a:r>
          </a:p>
          <a:p>
            <a:r>
              <a:rPr lang="en-US" sz="2400" smtClean="0"/>
              <a:t>Tujuan		: evaluasi perkembangan keadaan gizi masyarakat ,keadaan sosial ekonomi masyarakat dan efektifitas upaya perbaikan keadaan gizi masa balita</a:t>
            </a:r>
          </a:p>
          <a:p>
            <a:r>
              <a:rPr lang="en-US" sz="2400" smtClean="0"/>
              <a:t>Pengguna	: kabupaten,propinsi,pusat</a:t>
            </a:r>
            <a:endParaRPr lang="en-US" smtClean="0"/>
          </a:p>
          <a:p>
            <a:pPr lvl="2">
              <a:buFontTx/>
              <a:buNone/>
            </a:pPr>
            <a:endParaRPr lang="en-US" smtClean="0"/>
          </a:p>
          <a:p>
            <a:pPr lvl="2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latin typeface="Comic Sans MS" pitchFamily="66" charset="0"/>
              </a:rPr>
              <a:t>5.Masalah KEK dan resiko KEK wanita usia subur usia 15 – 45 tahun dan ibu hamil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Definisi :</a:t>
            </a:r>
          </a:p>
          <a:p>
            <a:r>
              <a:rPr lang="en-US" smtClean="0"/>
              <a:t>KEK ibu hamil </a:t>
            </a:r>
            <a:r>
              <a:rPr lang="en-US" smtClean="0">
                <a:sym typeface="Wingdings" pitchFamily="2" charset="2"/>
              </a:rPr>
              <a:t> LILA &lt; 23,5 </a:t>
            </a:r>
          </a:p>
          <a:p>
            <a:r>
              <a:rPr lang="en-US" smtClean="0">
                <a:sym typeface="Wingdings" pitchFamily="2" charset="2"/>
              </a:rPr>
              <a:t>KEK WUS		 IMT  &lt; 18,5</a:t>
            </a:r>
          </a:p>
          <a:p>
            <a:r>
              <a:rPr lang="en-US" smtClean="0">
                <a:sym typeface="Wingdings" pitchFamily="2" charset="2"/>
              </a:rPr>
              <a:t>Resiko KEK WUS  LILA &lt; 23,5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Kurang gizi</a:t>
            </a:r>
          </a:p>
        </p:txBody>
      </p:sp>
      <p:sp>
        <p:nvSpPr>
          <p:cNvPr id="3075" name="Oval 5"/>
          <p:cNvSpPr>
            <a:spLocks noChangeArrowheads="1"/>
          </p:cNvSpPr>
          <p:nvPr/>
        </p:nvSpPr>
        <p:spPr bwMode="auto">
          <a:xfrm>
            <a:off x="2743200" y="1295400"/>
            <a:ext cx="34290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Kurang gizi</a:t>
            </a:r>
          </a:p>
        </p:txBody>
      </p:sp>
      <p:sp>
        <p:nvSpPr>
          <p:cNvPr id="3076" name="Oval 7"/>
          <p:cNvSpPr>
            <a:spLocks noChangeArrowheads="1"/>
          </p:cNvSpPr>
          <p:nvPr/>
        </p:nvSpPr>
        <p:spPr bwMode="auto">
          <a:xfrm>
            <a:off x="381000" y="3505200"/>
            <a:ext cx="21336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Persediaan</a:t>
            </a:r>
          </a:p>
          <a:p>
            <a:pPr algn="ctr"/>
            <a:r>
              <a:rPr lang="en-US" sz="1800">
                <a:solidFill>
                  <a:schemeClr val="bg1"/>
                </a:solidFill>
              </a:rPr>
              <a:t>pangan↓</a:t>
            </a:r>
          </a:p>
        </p:txBody>
      </p:sp>
      <p:sp>
        <p:nvSpPr>
          <p:cNvPr id="3077" name="Oval 8"/>
          <p:cNvSpPr>
            <a:spLocks noChangeArrowheads="1"/>
          </p:cNvSpPr>
          <p:nvPr/>
        </p:nvSpPr>
        <p:spPr bwMode="auto">
          <a:xfrm>
            <a:off x="2667000" y="3581400"/>
            <a:ext cx="3124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Pola asuh anak↓</a:t>
            </a:r>
          </a:p>
        </p:txBody>
      </p:sp>
      <p:sp>
        <p:nvSpPr>
          <p:cNvPr id="3078" name="Oval 9"/>
          <p:cNvSpPr>
            <a:spLocks noChangeArrowheads="1"/>
          </p:cNvSpPr>
          <p:nvPr/>
        </p:nvSpPr>
        <p:spPr bwMode="auto">
          <a:xfrm>
            <a:off x="6172200" y="3505200"/>
            <a:ext cx="25146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Sanitasi</a:t>
            </a:r>
          </a:p>
          <a:p>
            <a:pPr algn="ctr"/>
            <a:r>
              <a:rPr lang="en-US" sz="1800">
                <a:solidFill>
                  <a:schemeClr val="bg1"/>
                </a:solidFill>
              </a:rPr>
              <a:t>Air bersih</a:t>
            </a:r>
          </a:p>
          <a:p>
            <a:pPr algn="ctr"/>
            <a:r>
              <a:rPr lang="en-US" sz="1800">
                <a:solidFill>
                  <a:schemeClr val="bg1"/>
                </a:solidFill>
              </a:rPr>
              <a:t>yankes↓</a:t>
            </a:r>
          </a:p>
        </p:txBody>
      </p:sp>
      <p:sp>
        <p:nvSpPr>
          <p:cNvPr id="3079" name="Oval 10"/>
          <p:cNvSpPr>
            <a:spLocks noChangeArrowheads="1"/>
          </p:cNvSpPr>
          <p:nvPr/>
        </p:nvSpPr>
        <p:spPr bwMode="auto">
          <a:xfrm>
            <a:off x="2286000" y="4724400"/>
            <a:ext cx="44196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Pemberdayaan wanita &amp;kel.</a:t>
            </a:r>
          </a:p>
          <a:p>
            <a:pPr algn="ctr"/>
            <a:r>
              <a:rPr lang="en-US" sz="1800">
                <a:solidFill>
                  <a:schemeClr val="bg1"/>
                </a:solidFill>
              </a:rPr>
              <a:t>Pemanfaatan SDM ↓</a:t>
            </a:r>
          </a:p>
        </p:txBody>
      </p:sp>
      <p:sp>
        <p:nvSpPr>
          <p:cNvPr id="3080" name="Oval 11"/>
          <p:cNvSpPr>
            <a:spLocks noChangeArrowheads="1"/>
          </p:cNvSpPr>
          <p:nvPr/>
        </p:nvSpPr>
        <p:spPr bwMode="auto">
          <a:xfrm>
            <a:off x="3200400" y="6134100"/>
            <a:ext cx="2743200" cy="723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Krisis ekonomi,politik</a:t>
            </a:r>
          </a:p>
          <a:p>
            <a:pPr algn="ctr"/>
            <a:r>
              <a:rPr lang="en-US" sz="1800">
                <a:solidFill>
                  <a:schemeClr val="bg1"/>
                </a:solidFill>
              </a:rPr>
              <a:t>Dan sosial</a:t>
            </a:r>
          </a:p>
        </p:txBody>
      </p:sp>
      <p:sp>
        <p:nvSpPr>
          <p:cNvPr id="3081" name="Rectangle 12"/>
          <p:cNvSpPr>
            <a:spLocks noChangeArrowheads="1"/>
          </p:cNvSpPr>
          <p:nvPr/>
        </p:nvSpPr>
        <p:spPr bwMode="auto">
          <a:xfrm>
            <a:off x="1143000" y="2286000"/>
            <a:ext cx="2286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Makan</a:t>
            </a:r>
          </a:p>
          <a:p>
            <a:pPr algn="ctr"/>
            <a:r>
              <a:rPr lang="en-US" sz="1800">
                <a:solidFill>
                  <a:schemeClr val="bg1"/>
                </a:solidFill>
              </a:rPr>
              <a:t>tidak seimbang</a:t>
            </a:r>
          </a:p>
        </p:txBody>
      </p:sp>
      <p:sp>
        <p:nvSpPr>
          <p:cNvPr id="3082" name="Rectangle 13"/>
          <p:cNvSpPr>
            <a:spLocks noChangeArrowheads="1"/>
          </p:cNvSpPr>
          <p:nvPr/>
        </p:nvSpPr>
        <p:spPr bwMode="auto">
          <a:xfrm>
            <a:off x="5715000" y="2362200"/>
            <a:ext cx="2286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Penyakit</a:t>
            </a:r>
          </a:p>
          <a:p>
            <a:pPr algn="ctr"/>
            <a:r>
              <a:rPr lang="en-US" sz="1800">
                <a:solidFill>
                  <a:schemeClr val="bg1"/>
                </a:solidFill>
              </a:rPr>
              <a:t>infeksi</a:t>
            </a:r>
          </a:p>
        </p:txBody>
      </p:sp>
      <p:sp>
        <p:nvSpPr>
          <p:cNvPr id="3083" name="Line 14"/>
          <p:cNvSpPr>
            <a:spLocks noChangeShapeType="1"/>
          </p:cNvSpPr>
          <p:nvPr/>
        </p:nvSpPr>
        <p:spPr bwMode="auto">
          <a:xfrm flipH="1" flipV="1">
            <a:off x="5943600" y="1752600"/>
            <a:ext cx="838200" cy="533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84" name="Line 15"/>
          <p:cNvSpPr>
            <a:spLocks noChangeShapeType="1"/>
          </p:cNvSpPr>
          <p:nvPr/>
        </p:nvSpPr>
        <p:spPr bwMode="auto">
          <a:xfrm flipV="1">
            <a:off x="2286000" y="1752600"/>
            <a:ext cx="91440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85" name="Line 18"/>
          <p:cNvSpPr>
            <a:spLocks noChangeShapeType="1"/>
          </p:cNvSpPr>
          <p:nvPr/>
        </p:nvSpPr>
        <p:spPr bwMode="auto">
          <a:xfrm flipH="1" flipV="1">
            <a:off x="6781800" y="3124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86" name="Line 21"/>
          <p:cNvSpPr>
            <a:spLocks noChangeShapeType="1"/>
          </p:cNvSpPr>
          <p:nvPr/>
        </p:nvSpPr>
        <p:spPr bwMode="auto">
          <a:xfrm flipV="1">
            <a:off x="4572000" y="5486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 flipV="1">
            <a:off x="4572000" y="4495800"/>
            <a:ext cx="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88" name="Line 24"/>
          <p:cNvSpPr>
            <a:spLocks noChangeShapeType="1"/>
          </p:cNvSpPr>
          <p:nvPr/>
        </p:nvSpPr>
        <p:spPr bwMode="auto">
          <a:xfrm flipV="1">
            <a:off x="5943600" y="4343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89" name="Line 25"/>
          <p:cNvSpPr>
            <a:spLocks noChangeShapeType="1"/>
          </p:cNvSpPr>
          <p:nvPr/>
        </p:nvSpPr>
        <p:spPr bwMode="auto">
          <a:xfrm flipH="1" flipV="1">
            <a:off x="1600200" y="4343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90" name="Line 26"/>
          <p:cNvSpPr>
            <a:spLocks noChangeShapeType="1"/>
          </p:cNvSpPr>
          <p:nvPr/>
        </p:nvSpPr>
        <p:spPr bwMode="auto">
          <a:xfrm flipV="1">
            <a:off x="1600200" y="3124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91" name="Line 27"/>
          <p:cNvSpPr>
            <a:spLocks noChangeShapeType="1"/>
          </p:cNvSpPr>
          <p:nvPr/>
        </p:nvSpPr>
        <p:spPr bwMode="auto">
          <a:xfrm>
            <a:off x="4343400" y="3505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92" name="Line 28"/>
          <p:cNvSpPr>
            <a:spLocks noChangeShapeType="1"/>
          </p:cNvSpPr>
          <p:nvPr/>
        </p:nvSpPr>
        <p:spPr bwMode="auto">
          <a:xfrm flipH="1" flipV="1">
            <a:off x="3124200" y="3124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93" name="Line 29"/>
          <p:cNvSpPr>
            <a:spLocks noChangeShapeType="1"/>
          </p:cNvSpPr>
          <p:nvPr/>
        </p:nvSpPr>
        <p:spPr bwMode="auto">
          <a:xfrm flipV="1">
            <a:off x="4724400" y="32004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94" name="Line 30"/>
          <p:cNvSpPr>
            <a:spLocks noChangeShapeType="1"/>
          </p:cNvSpPr>
          <p:nvPr/>
        </p:nvSpPr>
        <p:spPr bwMode="auto">
          <a:xfrm>
            <a:off x="4419600" y="19050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95" name="Line 31"/>
          <p:cNvSpPr>
            <a:spLocks noChangeShapeType="1"/>
          </p:cNvSpPr>
          <p:nvPr/>
        </p:nvSpPr>
        <p:spPr bwMode="auto">
          <a:xfrm>
            <a:off x="3505200" y="27432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smtClean="0">
                <a:latin typeface="Comic Sans MS" pitchFamily="66" charset="0"/>
              </a:rPr>
              <a:t>a.Screning ibu hamil yang memilii resiko BBLR untuk diberikan penyuluhan /treatment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Indikator	: LILA</a:t>
            </a:r>
          </a:p>
          <a:p>
            <a:r>
              <a:rPr lang="en-US" sz="2400" smtClean="0"/>
              <a:t>Triger level	: LILA &lt; 23,5</a:t>
            </a:r>
          </a:p>
          <a:p>
            <a:r>
              <a:rPr lang="en-US" sz="2400" smtClean="0"/>
              <a:t>Sumber data	: kohor ibu hamil </a:t>
            </a:r>
            <a:r>
              <a:rPr lang="en-US" sz="2400" smtClean="0">
                <a:sym typeface="Wingdings" pitchFamily="2" charset="2"/>
              </a:rPr>
              <a:t>bidan  	    		           desa, puskesmas</a:t>
            </a:r>
          </a:p>
          <a:p>
            <a:r>
              <a:rPr lang="en-US" sz="2400" smtClean="0"/>
              <a:t>Frekuensi	: setiap ditemukan ibu hamil</a:t>
            </a:r>
          </a:p>
          <a:p>
            <a:r>
              <a:rPr lang="en-US" sz="2400" smtClean="0"/>
              <a:t>Tujuan		: screning ibu hamil KEK 		                    untuk penyuluhan dan 	  		          intervensi</a:t>
            </a:r>
          </a:p>
          <a:p>
            <a:r>
              <a:rPr lang="en-US" sz="2400" smtClean="0"/>
              <a:t>Pengguna	: Puskesmas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62088"/>
          </a:xfrm>
        </p:spPr>
        <p:txBody>
          <a:bodyPr/>
          <a:lstStyle/>
          <a:p>
            <a:r>
              <a:rPr lang="en-US" sz="3200" smtClean="0">
                <a:latin typeface="Comic Sans MS" pitchFamily="66" charset="0"/>
              </a:rPr>
              <a:t>B.Memberikan gambaran perkembangan status gizi WUS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Indikator	: KEK  </a:t>
            </a:r>
            <a:r>
              <a:rPr lang="en-US" sz="2400" smtClean="0">
                <a:sym typeface="Wingdings" pitchFamily="2" charset="2"/>
              </a:rPr>
              <a:t> IMT dan resiko KEK 			   LILA</a:t>
            </a:r>
          </a:p>
          <a:p>
            <a:r>
              <a:rPr lang="en-US" sz="2400" smtClean="0"/>
              <a:t>Triger level	: KEK </a:t>
            </a:r>
            <a:r>
              <a:rPr lang="en-US" sz="2400" smtClean="0">
                <a:sym typeface="Wingdings" pitchFamily="2" charset="2"/>
              </a:rPr>
              <a:t> IMT &lt; 18,5</a:t>
            </a:r>
          </a:p>
          <a:p>
            <a:pPr>
              <a:buFontTx/>
              <a:buNone/>
            </a:pPr>
            <a:r>
              <a:rPr lang="en-US" sz="2400" smtClean="0"/>
              <a:t>                             Resiko KEK </a:t>
            </a:r>
            <a:r>
              <a:rPr lang="en-US" sz="2400" smtClean="0">
                <a:sym typeface="Wingdings" pitchFamily="2" charset="2"/>
              </a:rPr>
              <a:t> LILA &lt; 23,5</a:t>
            </a:r>
            <a:endParaRPr lang="en-US" sz="2400" smtClean="0"/>
          </a:p>
          <a:p>
            <a:r>
              <a:rPr lang="en-US" sz="2400" smtClean="0"/>
              <a:t>Sumber data	: Survei cepat dan 		   		           suskernas(KEK WUS) dan 		           Susenas (resiko KEK)</a:t>
            </a:r>
          </a:p>
          <a:p>
            <a:r>
              <a:rPr lang="en-US" sz="2400" smtClean="0"/>
              <a:t>Frekuensi	: sekali dalam 3 tahun</a:t>
            </a:r>
          </a:p>
          <a:p>
            <a:r>
              <a:rPr lang="en-US" sz="2400" smtClean="0"/>
              <a:t>Pengguna	: Propinsi dan pusat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smtClean="0">
                <a:latin typeface="Comic Sans MS" pitchFamily="66" charset="0"/>
              </a:rPr>
              <a:t>6.Masalah GAKY</a:t>
            </a:r>
            <a:br>
              <a:rPr lang="en-US" sz="3600" smtClean="0">
                <a:latin typeface="Comic Sans MS" pitchFamily="66" charset="0"/>
              </a:rPr>
            </a:br>
            <a:r>
              <a:rPr lang="en-US" sz="360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</a:t>
            </a:r>
            <a:r>
              <a:rPr lang="en-US" sz="360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3600" smtClean="0">
                <a:latin typeface="Comic Sans MS" pitchFamily="66" charset="0"/>
              </a:rPr>
              <a:t>kegunaan untuk memberikan gambaran besar dan sebaran GAKY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smtClean="0">
                <a:latin typeface="Comic Sans MS" pitchFamily="66" charset="0"/>
              </a:rPr>
              <a:t>Indikator		:</a:t>
            </a:r>
            <a:r>
              <a:rPr lang="en-US" sz="2400" smtClean="0">
                <a:solidFill>
                  <a:srgbClr val="FF0000"/>
                </a:solidFill>
                <a:latin typeface="Comic Sans MS" pitchFamily="66" charset="0"/>
                <a:sym typeface="Wingdings 2" pitchFamily="18" charset="2"/>
              </a:rPr>
              <a:t></a:t>
            </a:r>
            <a:r>
              <a:rPr lang="en-US" sz="2400" smtClean="0">
                <a:latin typeface="Comic Sans MS" pitchFamily="66" charset="0"/>
              </a:rPr>
              <a:t> Prevalensi GAKY /TGR	   		        		     anak sekolah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z="2400" smtClean="0">
                <a:latin typeface="Comic Sans MS" pitchFamily="66" charset="0"/>
                <a:sym typeface="Wingdings" pitchFamily="2" charset="2"/>
              </a:rPr>
              <a:t>			</a:t>
            </a:r>
            <a:r>
              <a:rPr lang="en-US" sz="240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 </a:t>
            </a:r>
            <a:r>
              <a:rPr lang="en-US" sz="2400" smtClean="0">
                <a:solidFill>
                  <a:srgbClr val="FF0000"/>
                </a:solidFill>
                <a:latin typeface="Comic Sans MS" pitchFamily="66" charset="0"/>
                <a:sym typeface="Wingdings 2" pitchFamily="18" charset="2"/>
              </a:rPr>
              <a:t></a:t>
            </a:r>
            <a:r>
              <a:rPr lang="en-US" sz="2400" smtClean="0">
                <a:latin typeface="Comic Sans MS" pitchFamily="66" charset="0"/>
                <a:sym typeface="Wingdings" pitchFamily="2" charset="2"/>
              </a:rPr>
              <a:t> Ekskresi Yodium 		                            			     Urine(EYU)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z="2400" smtClean="0">
                <a:latin typeface="Comic Sans MS" pitchFamily="66" charset="0"/>
                <a:sym typeface="Wingdings" pitchFamily="2" charset="2"/>
              </a:rPr>
              <a:t>			</a:t>
            </a:r>
            <a:r>
              <a:rPr lang="en-US" sz="240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 </a:t>
            </a:r>
            <a:r>
              <a:rPr lang="en-US" sz="2400" smtClean="0">
                <a:solidFill>
                  <a:srgbClr val="FF0000"/>
                </a:solidFill>
                <a:latin typeface="Comic Sans MS" pitchFamily="66" charset="0"/>
                <a:sym typeface="Wingdings 2" pitchFamily="18" charset="2"/>
              </a:rPr>
              <a:t></a:t>
            </a:r>
            <a:r>
              <a:rPr lang="en-US" sz="2400" smtClean="0">
                <a:latin typeface="Comic Sans MS" pitchFamily="66" charset="0"/>
                <a:sym typeface="Wingdings" pitchFamily="2" charset="2"/>
              </a:rPr>
              <a:t> Konsumsi garam Yodium rumah 			     tangga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smtClean="0">
                <a:latin typeface="Comic Sans MS" pitchFamily="66" charset="0"/>
              </a:rPr>
              <a:t>Trigger level	:</a:t>
            </a:r>
            <a:r>
              <a:rPr lang="en-US" sz="2400" smtClean="0">
                <a:solidFill>
                  <a:srgbClr val="FF0000"/>
                </a:solidFill>
                <a:latin typeface="Comic Sans MS" pitchFamily="66" charset="0"/>
                <a:sym typeface="Wingdings 2" pitchFamily="18" charset="2"/>
              </a:rPr>
              <a:t></a:t>
            </a:r>
            <a:r>
              <a:rPr lang="en-US" sz="2400" smtClean="0">
                <a:latin typeface="Comic Sans MS" pitchFamily="66" charset="0"/>
                <a:sym typeface="Wingdings 2" pitchFamily="18" charset="2"/>
              </a:rPr>
              <a:t> TGR &gt;15%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z="2400" smtClean="0">
                <a:latin typeface="Comic Sans MS" pitchFamily="66" charset="0"/>
              </a:rPr>
              <a:t>	                           </a:t>
            </a:r>
            <a:r>
              <a:rPr lang="en-US" sz="2400" smtClean="0">
                <a:solidFill>
                  <a:srgbClr val="FF0000"/>
                </a:solidFill>
                <a:latin typeface="Comic Sans MS" pitchFamily="66" charset="0"/>
                <a:sym typeface="Wingdings 2" pitchFamily="18" charset="2"/>
              </a:rPr>
              <a:t></a:t>
            </a:r>
            <a:r>
              <a:rPr lang="en-US" sz="2400" smtClean="0">
                <a:latin typeface="Comic Sans MS" pitchFamily="66" charset="0"/>
                <a:sym typeface="Wingdings 2" pitchFamily="18" charset="2"/>
              </a:rPr>
              <a:t> EYU 100mcg/dl &gt;50%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z="2400" smtClean="0">
                <a:latin typeface="Comic Sans MS" pitchFamily="66" charset="0"/>
              </a:rPr>
              <a:t>                               </a:t>
            </a:r>
            <a:r>
              <a:rPr lang="en-US" sz="2400" smtClean="0">
                <a:solidFill>
                  <a:srgbClr val="FF0000"/>
                </a:solidFill>
                <a:latin typeface="Comic Sans MS" pitchFamily="66" charset="0"/>
                <a:sym typeface="Wingdings 2" pitchFamily="18" charset="2"/>
              </a:rPr>
              <a:t></a:t>
            </a:r>
            <a:r>
              <a:rPr lang="en-US" sz="2400" smtClean="0">
                <a:latin typeface="Comic Sans MS" pitchFamily="66" charset="0"/>
                <a:sym typeface="Wingdings 2" pitchFamily="18" charset="2"/>
              </a:rPr>
              <a:t>  konsumsi GB(</a:t>
            </a:r>
            <a:r>
              <a:rPr lang="en-US" sz="2400" smtClean="0">
                <a:latin typeface="Comic Sans MS" pitchFamily="66" charset="0"/>
                <a:sym typeface="Symbol" pitchFamily="18" charset="2"/>
              </a:rPr>
              <a:t>30ppm)&gt;80%RT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smtClean="0">
                <a:latin typeface="Comic Sans MS" pitchFamily="66" charset="0"/>
              </a:rPr>
              <a:t>Sumber data	: Survei nasional pemetaan GAKY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z="2400" smtClean="0">
                <a:latin typeface="Comic Sans MS" pitchFamily="66" charset="0"/>
              </a:rPr>
              <a:t>			            Susenas dan monitoring GB Kab.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smtClean="0">
                <a:latin typeface="Comic Sans MS" pitchFamily="66" charset="0"/>
              </a:rPr>
              <a:t>Frekuensi		: 3 tahun sekali dan sekali setahun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smtClean="0">
                <a:latin typeface="Comic Sans MS" pitchFamily="66" charset="0"/>
              </a:rPr>
              <a:t>Pengguna		: Kabupaten,propinsi,pusat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endParaRPr lang="en-US" sz="2400" smtClean="0">
              <a:latin typeface="Comic Sans MS" pitchFamily="66" charset="0"/>
            </a:endParaRP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smtClean="0">
                <a:latin typeface="Comic Sans MS" pitchFamily="66" charset="0"/>
              </a:rPr>
              <a:t>Pengguna		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7.Masalah KVA</a:t>
            </a:r>
            <a:br>
              <a:rPr lang="en-US" sz="4000" smtClean="0"/>
            </a:br>
            <a:r>
              <a:rPr lang="en-US" sz="3200" smtClean="0">
                <a:latin typeface="Comic Sans MS" pitchFamily="66" charset="0"/>
              </a:rPr>
              <a:t>a. Screning kasus Xeropthalmia untuk perawatan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Indikator		:Kasus Xeropthalmia</a:t>
            </a:r>
          </a:p>
          <a:p>
            <a:r>
              <a:rPr lang="en-US" smtClean="0">
                <a:latin typeface="Comic Sans MS" pitchFamily="66" charset="0"/>
              </a:rPr>
              <a:t>Trigger level	:setiap ada kasus</a:t>
            </a:r>
          </a:p>
          <a:p>
            <a:r>
              <a:rPr lang="en-US" smtClean="0">
                <a:latin typeface="Comic Sans MS" pitchFamily="66" charset="0"/>
              </a:rPr>
              <a:t>Sumber data	: Laporan Puskes/RS</a:t>
            </a:r>
          </a:p>
          <a:p>
            <a:r>
              <a:rPr lang="en-US" smtClean="0">
                <a:latin typeface="Comic Sans MS" pitchFamily="66" charset="0"/>
              </a:rPr>
              <a:t>Frekuensi		: setiap ada kasus</a:t>
            </a:r>
          </a:p>
          <a:p>
            <a:r>
              <a:rPr lang="en-US" smtClean="0">
                <a:latin typeface="Comic Sans MS" pitchFamily="66" charset="0"/>
              </a:rPr>
              <a:t>Tujuan			:Tindakan cepat</a:t>
            </a:r>
          </a:p>
          <a:p>
            <a:r>
              <a:rPr lang="en-US" smtClean="0">
                <a:latin typeface="Comic Sans MS" pitchFamily="66" charset="0"/>
              </a:rPr>
              <a:t>Pengguna		: Kabupaten        			                ,propinsi,pusat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Comic Sans MS" pitchFamily="66" charset="0"/>
              </a:rPr>
              <a:t>b.Memberikan gambaran</a:t>
            </a:r>
            <a:br>
              <a:rPr lang="en-US" sz="3200" smtClean="0">
                <a:latin typeface="Comic Sans MS" pitchFamily="66" charset="0"/>
              </a:rPr>
            </a:br>
            <a:r>
              <a:rPr lang="en-US" sz="3200" smtClean="0">
                <a:latin typeface="Comic Sans MS" pitchFamily="66" charset="0"/>
              </a:rPr>
              <a:t>perkembangan masalah KVA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Comic Sans MS" pitchFamily="66" charset="0"/>
              </a:rPr>
              <a:t>Indikator		:prevalensi X1B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>
                <a:latin typeface="Comic Sans MS" pitchFamily="66" charset="0"/>
              </a:rPr>
              <a:t>					 Prev.Serum retinol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Comic Sans MS" pitchFamily="66" charset="0"/>
              </a:rPr>
              <a:t>Trigger level		:Prev.X1B &gt;0,5%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>
                <a:latin typeface="Comic Sans MS" pitchFamily="66" charset="0"/>
              </a:rPr>
              <a:t>				         Prev.serum retinol 				        (&lt;20mcg/dl) &gt; 0,5%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Comic Sans MS" pitchFamily="66" charset="0"/>
              </a:rPr>
              <a:t>Sumber data		: Survei Vit.A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Comic Sans MS" pitchFamily="66" charset="0"/>
              </a:rPr>
              <a:t>Frekuensi		: sekali dalam 10 tahun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Comic Sans MS" pitchFamily="66" charset="0"/>
              </a:rPr>
              <a:t>Pengguna		: propinsi,pusat 	                </a:t>
            </a:r>
            <a:endParaRPr lang="en-US" sz="240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8.Masalah konsumsi gizi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Definisi :</a:t>
            </a:r>
          </a:p>
          <a:p>
            <a:r>
              <a:rPr lang="en-US" smtClean="0"/>
              <a:t>Masalah defisiensi intake makro dan mikro mikronutrient di masyarakat</a:t>
            </a:r>
          </a:p>
          <a:p>
            <a:r>
              <a:rPr lang="en-US" smtClean="0">
                <a:solidFill>
                  <a:srgbClr val="FF0000"/>
                </a:solidFill>
              </a:rPr>
              <a:t>Kegunaan :</a:t>
            </a:r>
          </a:p>
          <a:p>
            <a:r>
              <a:rPr lang="en-US" smtClean="0"/>
              <a:t>Memberikan gambaran perkembangan konsumsi makro dan mikro nutrient serta pola konsumsi masyarakat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Masalah konsumsi gizi</a:t>
            </a:r>
            <a:br>
              <a:rPr lang="en-US" smtClean="0">
                <a:latin typeface="Comic Sans MS" pitchFamily="66" charset="0"/>
              </a:rPr>
            </a:br>
            <a:endParaRPr lang="en-US" sz="2000" smtClean="0">
              <a:latin typeface="Comic Sans MS" pitchFamily="66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Indikator		:Prev.defisit E, P,mikro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Trigger level	:</a:t>
            </a:r>
            <a:r>
              <a:rPr lang="en-US" sz="2400" smtClean="0">
                <a:latin typeface="Comic Sans MS" pitchFamily="66" charset="0"/>
                <a:sym typeface="Wingdings" pitchFamily="2" charset="2"/>
              </a:rPr>
              <a:t>Prev.RT kons.energi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>
                <a:latin typeface="Comic Sans MS" pitchFamily="66" charset="0"/>
                <a:sym typeface="Wingdings" pitchFamily="2" charset="2"/>
              </a:rPr>
              <a:t>				    (&lt;70% RDA) &gt;30%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>
                <a:latin typeface="Comic Sans MS" pitchFamily="66" charset="0"/>
                <a:sym typeface="Wingdings" pitchFamily="2" charset="2"/>
              </a:rPr>
              <a:t>				 Prev.RT kons.Protein			                       (&lt;70%RDA)&gt;30%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Sumber data	: Pemantauan Kons.Gizi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Frekuensi		: sekali dalam 3 tahun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Tujuan 		:evaluasi perkembangan masalah dan untuk analisa faktor-faktor yang berkaitan dan memberi masukan pada ketersediaan pangan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Pengguna		: Kabupaten,propinsi,pusat</a:t>
            </a:r>
            <a:endParaRPr lang="en-US" sz="2400" smtClean="0"/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9.Masalah anemia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Definisi :</a:t>
            </a:r>
          </a:p>
          <a:p>
            <a:pPr>
              <a:lnSpc>
                <a:spcPct val="90000"/>
              </a:lnSpc>
            </a:pPr>
            <a:r>
              <a:rPr lang="en-US" smtClean="0"/>
              <a:t>Defisiensi zat besi yang diindikasikan dengan kadar Hb darah &lt; 11mg% (wanita hamil) atau &lt;12 mg% pada wanita tidak hamil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Kgunaan :</a:t>
            </a:r>
          </a:p>
          <a:p>
            <a:pPr>
              <a:lnSpc>
                <a:spcPct val="90000"/>
              </a:lnSpc>
            </a:pPr>
            <a:r>
              <a:rPr lang="en-US" smtClean="0"/>
              <a:t>Memberikan gambaran perkembangan masalah anemia dan besarannya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Masalah anemia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Comic Sans MS" pitchFamily="66" charset="0"/>
              </a:rPr>
              <a:t>Indikator		:Prev.anemi kel.umur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Comic Sans MS" pitchFamily="66" charset="0"/>
              </a:rPr>
              <a:t>Trigger level		:belum ada ketentuan</a:t>
            </a:r>
            <a:endParaRPr lang="en-US" smtClean="0">
              <a:latin typeface="Comic Sans MS" pitchFamily="66" charset="0"/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Comic Sans MS" pitchFamily="66" charset="0"/>
              </a:rPr>
              <a:t>Sumber data		: badan Litbangkes,BPS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latin typeface="Comic Sans MS" pitchFamily="66" charset="0"/>
              </a:rPr>
              <a:t>				           Surkesnas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Comic Sans MS" pitchFamily="66" charset="0"/>
              </a:rPr>
              <a:t>Frekuensi		: sekali dalam 3 tahun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Comic Sans MS" pitchFamily="66" charset="0"/>
              </a:rPr>
              <a:t>Tujuan 			:Ev.untk.prog.kebijakan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Comic Sans MS" pitchFamily="66" charset="0"/>
              </a:rPr>
              <a:t>Pengguna		:Pusat</a:t>
            </a:r>
            <a:endParaRPr lang="en-US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10.Gizi darurat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Definisi :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Keadaan darurat yang dimaksud adalah situasi yang terjadi akibat konflik politik,bencana alam/konflik lainnya yang mengakibatkan banyak penduduk keluar dari daerah tempat tinggalnya dan tinggal di lokasi baru (tempat pengungsian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Kegunaan: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Memberikan masukan dalam kaitannya dengan penanganan pangan dan gizi dalam keadaan darurat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latin typeface="Comic Sans MS" pitchFamily="66" charset="0"/>
              </a:rPr>
              <a:t>Target intervensi pada kelompok penduduk</a:t>
            </a:r>
          </a:p>
        </p:txBody>
      </p:sp>
      <p:sp>
        <p:nvSpPr>
          <p:cNvPr id="4099" name="Oval 7"/>
          <p:cNvSpPr>
            <a:spLocks noChangeArrowheads="1"/>
          </p:cNvSpPr>
          <p:nvPr/>
        </p:nvSpPr>
        <p:spPr bwMode="auto">
          <a:xfrm>
            <a:off x="381000" y="1447800"/>
            <a:ext cx="21336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USIA LANJUT</a:t>
            </a:r>
          </a:p>
          <a:p>
            <a:pPr algn="ctr"/>
            <a:r>
              <a:rPr lang="en-US" sz="1800">
                <a:solidFill>
                  <a:schemeClr val="bg1"/>
                </a:solidFill>
              </a:rPr>
              <a:t>KURANG GIZI</a:t>
            </a:r>
          </a:p>
        </p:txBody>
      </p:sp>
      <p:sp>
        <p:nvSpPr>
          <p:cNvPr id="4100" name="Oval 8"/>
          <p:cNvSpPr>
            <a:spLocks noChangeArrowheads="1"/>
          </p:cNvSpPr>
          <p:nvPr/>
        </p:nvSpPr>
        <p:spPr bwMode="auto">
          <a:xfrm>
            <a:off x="4267200" y="1828800"/>
            <a:ext cx="13716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BBLR</a:t>
            </a:r>
          </a:p>
        </p:txBody>
      </p:sp>
      <p:sp>
        <p:nvSpPr>
          <p:cNvPr id="4101" name="Oval 9"/>
          <p:cNvSpPr>
            <a:spLocks noChangeArrowheads="1"/>
          </p:cNvSpPr>
          <p:nvPr/>
        </p:nvSpPr>
        <p:spPr bwMode="auto">
          <a:xfrm>
            <a:off x="7162800" y="23622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BALITA </a:t>
            </a:r>
          </a:p>
          <a:p>
            <a:pPr algn="ctr"/>
            <a:r>
              <a:rPr lang="en-US" sz="2000">
                <a:solidFill>
                  <a:schemeClr val="bg1"/>
                </a:solidFill>
              </a:rPr>
              <a:t>KEP</a:t>
            </a:r>
          </a:p>
        </p:txBody>
      </p:sp>
      <p:sp>
        <p:nvSpPr>
          <p:cNvPr id="4102" name="Oval 10"/>
          <p:cNvSpPr>
            <a:spLocks noChangeArrowheads="1"/>
          </p:cNvSpPr>
          <p:nvPr/>
        </p:nvSpPr>
        <p:spPr bwMode="auto">
          <a:xfrm>
            <a:off x="6477000" y="4419600"/>
            <a:ext cx="23622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REMAJA&amp;USIA </a:t>
            </a:r>
          </a:p>
          <a:p>
            <a:pPr algn="ctr"/>
            <a:r>
              <a:rPr lang="en-US" sz="1800">
                <a:solidFill>
                  <a:schemeClr val="bg1"/>
                </a:solidFill>
              </a:rPr>
              <a:t>SEKOLAH</a:t>
            </a:r>
          </a:p>
        </p:txBody>
      </p:sp>
      <p:sp>
        <p:nvSpPr>
          <p:cNvPr id="4103" name="Oval 11"/>
          <p:cNvSpPr>
            <a:spLocks noChangeArrowheads="1"/>
          </p:cNvSpPr>
          <p:nvPr/>
        </p:nvSpPr>
        <p:spPr bwMode="auto">
          <a:xfrm>
            <a:off x="1143000" y="3810000"/>
            <a:ext cx="17526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WUS KEK</a:t>
            </a:r>
          </a:p>
          <a:p>
            <a:pPr algn="ctr"/>
            <a:r>
              <a:rPr lang="en-US" sz="1800">
                <a:solidFill>
                  <a:schemeClr val="bg1"/>
                </a:solidFill>
              </a:rPr>
              <a:t>BUMIL KEK</a:t>
            </a:r>
          </a:p>
          <a:p>
            <a:pPr algn="ctr"/>
            <a:r>
              <a:rPr lang="en-US" sz="1800">
                <a:solidFill>
                  <a:schemeClr val="bg1"/>
                </a:solidFill>
              </a:rPr>
              <a:t>(kenaikan BB</a:t>
            </a:r>
          </a:p>
          <a:p>
            <a:pPr algn="ctr"/>
            <a:r>
              <a:rPr lang="en-US" sz="1800">
                <a:solidFill>
                  <a:schemeClr val="bg1"/>
                </a:solidFill>
              </a:rPr>
              <a:t>Rendah)</a:t>
            </a:r>
          </a:p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4104" name="Line 27"/>
          <p:cNvSpPr>
            <a:spLocks noChangeShapeType="1"/>
          </p:cNvSpPr>
          <p:nvPr/>
        </p:nvSpPr>
        <p:spPr bwMode="auto">
          <a:xfrm>
            <a:off x="7772400" y="3352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05" name="Line 28"/>
          <p:cNvSpPr>
            <a:spLocks noChangeShapeType="1"/>
          </p:cNvSpPr>
          <p:nvPr/>
        </p:nvSpPr>
        <p:spPr bwMode="auto">
          <a:xfrm flipV="1">
            <a:off x="2743200" y="2971800"/>
            <a:ext cx="1524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06" name="Line 29"/>
          <p:cNvSpPr>
            <a:spLocks noChangeShapeType="1"/>
          </p:cNvSpPr>
          <p:nvPr/>
        </p:nvSpPr>
        <p:spPr bwMode="auto">
          <a:xfrm flipH="1">
            <a:off x="3124200" y="49530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07" name="Line 35"/>
          <p:cNvSpPr>
            <a:spLocks noChangeShapeType="1"/>
          </p:cNvSpPr>
          <p:nvPr/>
        </p:nvSpPr>
        <p:spPr bwMode="auto">
          <a:xfrm flipV="1">
            <a:off x="1066800" y="24384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08" name="Line 38"/>
          <p:cNvSpPr>
            <a:spLocks noChangeShapeType="1"/>
          </p:cNvSpPr>
          <p:nvPr/>
        </p:nvSpPr>
        <p:spPr bwMode="auto">
          <a:xfrm>
            <a:off x="5715000" y="2590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09" name="Rectangle 39"/>
          <p:cNvSpPr>
            <a:spLocks noChangeArrowheads="1"/>
          </p:cNvSpPr>
          <p:nvPr/>
        </p:nvSpPr>
        <p:spPr bwMode="auto">
          <a:xfrm>
            <a:off x="2362200" y="5715000"/>
            <a:ext cx="4800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INDIKATOR PADA SURVEILAN GIZI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Gizi darurat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Indikator		:Prev.wasting (BB/TB)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Trigger level	:Prev.BB/TB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>
                <a:latin typeface="Comic Sans MS" pitchFamily="66" charset="0"/>
              </a:rPr>
              <a:t>				 (&lt;-2SD)&gt;15% ( 10-15%)			           	 dengan angka kematian				            kasar 1/10000,kematian gizi 				 buruk &gt;1%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Sumber data	: Survei cepat di lokasi darurat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Frekuensi		: saat terjadi darurat,monotoring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Tujuan 		: manajemen penanganan mas.gizi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>
                <a:latin typeface="Comic Sans MS" pitchFamily="66" charset="0"/>
              </a:rPr>
              <a:t>				  pada saat darutat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Pengguna		:kab,prop,pusat,Int,LSM</a:t>
            </a:r>
            <a:endParaRPr lang="en-US" sz="2400" smtClean="0"/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11.Masalah Gizi lebih orang dewasa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Definisi :</a:t>
            </a:r>
          </a:p>
          <a:p>
            <a:pPr>
              <a:lnSpc>
                <a:spcPct val="90000"/>
              </a:lnSpc>
            </a:pPr>
            <a:r>
              <a:rPr lang="en-US" smtClean="0"/>
              <a:t>Masalah gizi lebih adalah mulai dari overweight sampai dengan obese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Kegunaan :</a:t>
            </a:r>
          </a:p>
          <a:p>
            <a:pPr>
              <a:lnSpc>
                <a:spcPct val="90000"/>
              </a:lnSpc>
            </a:pPr>
            <a:r>
              <a:rPr lang="en-US" smtClean="0"/>
              <a:t>Memberikan gambaran maslah gizi lebih terutama di daerah perkotaan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Comic Sans MS" pitchFamily="66" charset="0"/>
              </a:rPr>
              <a:t>Masalah Gizi lebih orang dewasa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Indikator	:Prevalensi IMT &gt;25</a:t>
            </a:r>
          </a:p>
          <a:p>
            <a:r>
              <a:rPr lang="en-US" smtClean="0">
                <a:latin typeface="Comic Sans MS" pitchFamily="66" charset="0"/>
              </a:rPr>
              <a:t>Trigger level	:Prevalensi IMT(&gt;25) &gt;10%</a:t>
            </a:r>
          </a:p>
          <a:p>
            <a:r>
              <a:rPr lang="en-US" smtClean="0">
                <a:latin typeface="Comic Sans MS" pitchFamily="66" charset="0"/>
              </a:rPr>
              <a:t>Sumber data	: Survei cepat</a:t>
            </a:r>
          </a:p>
          <a:p>
            <a:r>
              <a:rPr lang="en-US" smtClean="0">
                <a:latin typeface="Comic Sans MS" pitchFamily="66" charset="0"/>
              </a:rPr>
              <a:t>Frekuensi	: sekali dalam 3 tahun</a:t>
            </a:r>
          </a:p>
          <a:p>
            <a:r>
              <a:rPr lang="en-US" smtClean="0">
                <a:latin typeface="Comic Sans MS" pitchFamily="66" charset="0"/>
              </a:rPr>
              <a:t>Tujuan 		: manajemen masalah gizi</a:t>
            </a:r>
          </a:p>
          <a:p>
            <a:r>
              <a:rPr lang="en-US" smtClean="0">
                <a:latin typeface="Comic Sans MS" pitchFamily="66" charset="0"/>
              </a:rPr>
              <a:t>Pengguna	:Propinsi ,pusat	</a:t>
            </a: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Comic Sans MS" pitchFamily="66" charset="0"/>
              </a:rPr>
              <a:t>12.Masalah pemberian ASI eksklusif dan MP-ASI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Definisi :</a:t>
            </a:r>
          </a:p>
          <a:p>
            <a:r>
              <a:rPr lang="en-US" smtClean="0"/>
              <a:t>ASI eksklusif adalah pemberian ASI saja pada bayi sampai usia 6 bulan</a:t>
            </a:r>
          </a:p>
          <a:p>
            <a:r>
              <a:rPr lang="en-US" smtClean="0"/>
              <a:t>MP-ASI adalah makanan tambahan dalam bentuk lunak maupun bentuk makanan dewasa selain ASI sampai anak usia 24 bulan </a:t>
            </a:r>
          </a:p>
          <a:p>
            <a:endParaRPr lang="en-US" smtClean="0">
              <a:solidFill>
                <a:srgbClr val="FF0000"/>
              </a:solidFill>
            </a:endParaRPr>
          </a:p>
          <a:p>
            <a:endParaRPr lang="en-US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>
                <a:latin typeface="Comic Sans MS" pitchFamily="66" charset="0"/>
              </a:rPr>
              <a:t>A.Memberikan gambaran</a:t>
            </a:r>
            <a:r>
              <a:rPr lang="en-US" sz="4000" smtClean="0"/>
              <a:t> </a:t>
            </a:r>
            <a:r>
              <a:rPr lang="en-US" sz="4000" smtClean="0">
                <a:latin typeface="Comic Sans MS" pitchFamily="66" charset="0"/>
              </a:rPr>
              <a:t>tentang perkembangan praktek pemberian ASI eksklusif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Indikator	:Proporsi ibu  ASI eksklusif</a:t>
            </a:r>
          </a:p>
          <a:p>
            <a:r>
              <a:rPr lang="en-US" smtClean="0">
                <a:latin typeface="Comic Sans MS" pitchFamily="66" charset="0"/>
              </a:rPr>
              <a:t>Trigger level	:proporsi tidak menurun</a:t>
            </a:r>
          </a:p>
          <a:p>
            <a:r>
              <a:rPr lang="en-US" smtClean="0">
                <a:latin typeface="Comic Sans MS" pitchFamily="66" charset="0"/>
              </a:rPr>
              <a:t>Sumber data	:Badan Litbangkes</a:t>
            </a:r>
          </a:p>
          <a:p>
            <a:r>
              <a:rPr lang="en-US" smtClean="0">
                <a:latin typeface="Comic Sans MS" pitchFamily="66" charset="0"/>
              </a:rPr>
              <a:t>Frekuensi	:sekali dalm 3 tahun</a:t>
            </a:r>
          </a:p>
          <a:p>
            <a:r>
              <a:rPr lang="en-US" smtClean="0">
                <a:latin typeface="Comic Sans MS" pitchFamily="66" charset="0"/>
              </a:rPr>
              <a:t>Tujuan 		:Manajemen penyuluhan</a:t>
            </a:r>
          </a:p>
          <a:p>
            <a:r>
              <a:rPr lang="en-US" smtClean="0">
                <a:latin typeface="Comic Sans MS" pitchFamily="66" charset="0"/>
              </a:rPr>
              <a:t>Pengguna	:Propinsi ,pusat	</a:t>
            </a:r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latin typeface="Comic Sans MS" pitchFamily="66" charset="0"/>
              </a:rPr>
              <a:t>b.Penyuluhan individu yang memeliki anak usia 4 bulan kebawah agar memberikan ASI eksklusif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Indikator	:Ibu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→ anak 6 bln ↓</a:t>
            </a:r>
          </a:p>
          <a:p>
            <a:r>
              <a:rPr lang="en-US" smtClean="0">
                <a:latin typeface="Comic Sans MS" pitchFamily="66" charset="0"/>
              </a:rPr>
              <a:t>Trigger level	:Tidak membrikan ASI eks.</a:t>
            </a:r>
          </a:p>
          <a:p>
            <a:r>
              <a:rPr lang="en-US" smtClean="0">
                <a:latin typeface="Comic Sans MS" pitchFamily="66" charset="0"/>
              </a:rPr>
              <a:t>Sumber data	:Kohort bayi(B.desa/posydu)</a:t>
            </a:r>
          </a:p>
          <a:p>
            <a:r>
              <a:rPr lang="en-US" smtClean="0">
                <a:latin typeface="Comic Sans MS" pitchFamily="66" charset="0"/>
              </a:rPr>
              <a:t>Frekuensi	: setiap ibu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→ anak 6 bln ↓</a:t>
            </a:r>
            <a:endParaRPr lang="en-US" smtClean="0">
              <a:latin typeface="Comic Sans MS" pitchFamily="66" charset="0"/>
            </a:endParaRPr>
          </a:p>
          <a:p>
            <a:r>
              <a:rPr lang="en-US" smtClean="0">
                <a:latin typeface="Comic Sans MS" pitchFamily="66" charset="0"/>
              </a:rPr>
              <a:t>Tujuan 		: tindakan penyuluhan</a:t>
            </a:r>
          </a:p>
          <a:p>
            <a:r>
              <a:rPr lang="en-US" smtClean="0">
                <a:latin typeface="Comic Sans MS" pitchFamily="66" charset="0"/>
              </a:rPr>
              <a:t>Pengguna	: Puskesmas</a:t>
            </a:r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pic>
        <p:nvPicPr>
          <p:cNvPr id="37891" name="Picture 5" descr="Suns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09600" y="0"/>
            <a:ext cx="10515600" cy="7086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37892" name="WordArt 7"/>
          <p:cNvSpPr>
            <a:spLocks noChangeArrowheads="1" noChangeShapeType="1" noTextEdit="1"/>
          </p:cNvSpPr>
          <p:nvPr/>
        </p:nvSpPr>
        <p:spPr bwMode="auto">
          <a:xfrm>
            <a:off x="762000" y="3429000"/>
            <a:ext cx="7543800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Ilmu padi makin bersisi makin merunduk</a:t>
            </a:r>
          </a:p>
          <a:p>
            <a:pPr algn="ctr"/>
            <a:r>
              <a:rPr lang="id-ID" sz="2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Seseorang yang banyak ilmu dan pengalamannya </a:t>
            </a:r>
          </a:p>
          <a:p>
            <a:pPr algn="ctr"/>
            <a:r>
              <a:rPr lang="id-ID" sz="2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maka akan semakin rendah hati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124200" y="0"/>
            <a:ext cx="3581400" cy="6858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Tahoma" pitchFamily="34" charset="0"/>
              </a:rPr>
              <a:t>KURANG KALORI PROTEIN</a:t>
            </a:r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990600" y="2209800"/>
            <a:ext cx="2362200" cy="1295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ahoma" pitchFamily="34" charset="0"/>
              </a:rPr>
              <a:t>POSYANDU</a:t>
            </a: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5638800" y="2133600"/>
            <a:ext cx="2514600" cy="1295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Tahoma" pitchFamily="34" charset="0"/>
              </a:rPr>
              <a:t>PUSKESMAS</a:t>
            </a:r>
          </a:p>
          <a:p>
            <a:pPr algn="ctr"/>
            <a:r>
              <a:rPr lang="en-US" sz="2400" b="1">
                <a:latin typeface="Tahoma" pitchFamily="34" charset="0"/>
              </a:rPr>
              <a:t>RUMAH SAKIT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3429000" y="2819400"/>
            <a:ext cx="1828800" cy="76200"/>
          </a:xfrm>
          <a:prstGeom prst="rightArrow">
            <a:avLst>
              <a:gd name="adj1" fmla="val 50000"/>
              <a:gd name="adj2" fmla="val 600000"/>
            </a:avLst>
          </a:prstGeom>
          <a:solidFill>
            <a:schemeClr val="accent1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6858000" y="685800"/>
            <a:ext cx="1600200" cy="1371600"/>
          </a:xfrm>
          <a:prstGeom prst="curvedLeftArrow">
            <a:avLst>
              <a:gd name="adj1" fmla="val 20000"/>
              <a:gd name="adj2" fmla="val 40000"/>
              <a:gd name="adj3" fmla="val 38889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914400" y="685800"/>
            <a:ext cx="1905000" cy="1371600"/>
          </a:xfrm>
          <a:prstGeom prst="curvedRightArrow">
            <a:avLst>
              <a:gd name="adj1" fmla="val 20000"/>
              <a:gd name="adj2" fmla="val 40000"/>
              <a:gd name="adj3" fmla="val 4629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667000" y="1066800"/>
            <a:ext cx="3048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hlink"/>
                </a:solidFill>
                <a:latin typeface="Tahoma" pitchFamily="34" charset="0"/>
              </a:rPr>
              <a:t>RINGAN,SEDANG,BERAT</a:t>
            </a:r>
            <a:r>
              <a:rPr lang="en-US" sz="1800">
                <a:solidFill>
                  <a:schemeClr val="hlink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7543800" y="304800"/>
            <a:ext cx="1371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hlink"/>
                </a:solidFill>
                <a:latin typeface="Tahoma" pitchFamily="34" charset="0"/>
              </a:rPr>
              <a:t>BERAT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733800" y="3124200"/>
            <a:ext cx="1371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hlink"/>
                </a:solidFill>
                <a:latin typeface="Tahoma" pitchFamily="34" charset="0"/>
              </a:rPr>
              <a:t>BERAT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2590800" y="4114800"/>
            <a:ext cx="3810000" cy="1066800"/>
          </a:xfrm>
          <a:prstGeom prst="rect">
            <a:avLst/>
          </a:prstGeom>
          <a:solidFill>
            <a:srgbClr val="33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i="1">
                <a:latin typeface="Tahoma" pitchFamily="34" charset="0"/>
              </a:rPr>
              <a:t>PMT PEMULIHAN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2743200" y="5943600"/>
            <a:ext cx="3505200" cy="609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latin typeface="Tahoma" pitchFamily="34" charset="0"/>
              </a:rPr>
              <a:t>KELUARGA</a:t>
            </a:r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8229600" y="2819400"/>
            <a:ext cx="914400" cy="2209800"/>
          </a:xfrm>
          <a:prstGeom prst="curvedLeftArrow">
            <a:avLst>
              <a:gd name="adj1" fmla="val 48333"/>
              <a:gd name="adj2" fmla="val 9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304800" y="3200400"/>
            <a:ext cx="762000" cy="2133600"/>
          </a:xfrm>
          <a:prstGeom prst="curvedRightArrow">
            <a:avLst>
              <a:gd name="adj1" fmla="val 56000"/>
              <a:gd name="adj2" fmla="val 112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4419600" y="5257800"/>
            <a:ext cx="76200" cy="4572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 sz="1800">
              <a:solidFill>
                <a:srgbClr val="FFFF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latin typeface="Comic Sans MS" pitchFamily="66" charset="0"/>
              </a:rPr>
              <a:t>1.Bayi dengan berat badan lahir rendah (BBLR)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Definisi</a:t>
            </a:r>
          </a:p>
          <a:p>
            <a:r>
              <a:rPr lang="en-US" smtClean="0"/>
              <a:t>Yang dimaksud dengan berat badan lahir rendah adalah berat badan bayi lahir hidup dibawah 2500 gram yang ditimbang pada saat lahir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Kegunaan indikator BBLR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bg2"/>
                </a:solidFill>
              </a:rPr>
              <a:t>A.Untuk screning invidu :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a.Indikator	 : berat badan lahir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b.Cut –off	 : BBL &lt; 2500 gram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C.Sumber data : bidan desa/dukun terlatih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d.Frekuensi	  : setiap ada bayi lahir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e.Tujuan	   	  : penapisan bayi untuk 				    diberi perawatan</a:t>
            </a:r>
            <a:r>
              <a:rPr lang="en-US" sz="3600" smtClean="0"/>
              <a:t>		      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Pengguna 	   : Puskesmas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solidFill>
                  <a:schemeClr val="hlink"/>
                </a:solidFill>
              </a:rPr>
              <a:t>B.Untuk gambaran perkembangan keadaan gizi dan kesehatan ibu dan anak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a.Indikator	: prevalensi bayi BBLR</a:t>
            </a:r>
          </a:p>
          <a:p>
            <a:r>
              <a:rPr lang="en-US" sz="2400" smtClean="0"/>
              <a:t>b.triger level	: prevalensi BBLR &gt; 15%</a:t>
            </a:r>
          </a:p>
          <a:p>
            <a:r>
              <a:rPr lang="en-US" sz="2400" smtClean="0"/>
              <a:t>c.Sumber data: Puskesmas</a:t>
            </a:r>
          </a:p>
          <a:p>
            <a:r>
              <a:rPr lang="en-US" sz="2400" smtClean="0"/>
              <a:t>d.Frekuensi	: sekali setahun</a:t>
            </a:r>
          </a:p>
          <a:p>
            <a:r>
              <a:rPr lang="en-US" sz="2400" smtClean="0"/>
              <a:t>e.Tujuan		: Evaluasi gizi ibu dan anak</a:t>
            </a:r>
          </a:p>
          <a:p>
            <a:r>
              <a:rPr lang="en-US" sz="2400" smtClean="0"/>
              <a:t>f.Pengguna	: Kecamatan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hlink"/>
                </a:solidFill>
              </a:rPr>
              <a:t>c.</a:t>
            </a:r>
            <a:r>
              <a:rPr lang="en-US" sz="2400" smtClean="0">
                <a:solidFill>
                  <a:schemeClr val="hlink"/>
                </a:solidFill>
              </a:rPr>
              <a:t>Untuk gambaran perkembangan keadaan gizi dan kesehatan ibu dan anak antar kecamatan dalam kabupaten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a.Indikator	: prevalensi bayi BBLR</a:t>
            </a:r>
          </a:p>
          <a:p>
            <a:r>
              <a:rPr lang="en-US" sz="2400" smtClean="0"/>
              <a:t>b.triger level	: prevalensi BBLR &gt; 15%</a:t>
            </a:r>
          </a:p>
          <a:p>
            <a:r>
              <a:rPr lang="en-US" sz="2400" smtClean="0"/>
              <a:t>c.Sumber data: Kecamatan</a:t>
            </a:r>
          </a:p>
          <a:p>
            <a:r>
              <a:rPr lang="en-US" sz="2400" smtClean="0"/>
              <a:t>d.Frekuensi	: sekali setahun</a:t>
            </a:r>
          </a:p>
          <a:p>
            <a:r>
              <a:rPr lang="en-US" sz="2400" smtClean="0"/>
              <a:t>e.Tujuan		: Evaluasi gizi ibu dan anak</a:t>
            </a:r>
          </a:p>
          <a:p>
            <a:r>
              <a:rPr lang="en-US" sz="2400" smtClean="0"/>
              <a:t>f.Pengguna	: Kabupaten dan propinsi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smtClean="0"/>
              <a:t>2.MASALAH GANGGUAN PERTUMBUAH  BALITA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DEFINISI :</a:t>
            </a:r>
          </a:p>
          <a:p>
            <a:r>
              <a:rPr lang="en-US" smtClean="0"/>
              <a:t>Gangguan pertumbuhan bila BGM atau 3 kali penimbangan tidak naik berat badannya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</TotalTime>
  <Words>611</Words>
  <Application>Microsoft Office PowerPoint</Application>
  <PresentationFormat>On-screen Show (4:3)</PresentationFormat>
  <Paragraphs>287</Paragraphs>
  <Slides>36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INDIKATOR SURVEILAN GIZI</vt:lpstr>
      <vt:lpstr>Kurang gizi</vt:lpstr>
      <vt:lpstr>Target intervensi pada kelompok penduduk</vt:lpstr>
      <vt:lpstr>Slide 4</vt:lpstr>
      <vt:lpstr>1.Bayi dengan berat badan lahir rendah (BBLR)</vt:lpstr>
      <vt:lpstr>Kegunaan indikator BBLR</vt:lpstr>
      <vt:lpstr>B.Untuk gambaran perkembangan keadaan gizi dan kesehatan ibu dan anak</vt:lpstr>
      <vt:lpstr>c.Untuk gambaran perkembangan keadaan gizi dan kesehatan ibu dan anak antar kecamatan dalam kabupaten</vt:lpstr>
      <vt:lpstr>2.MASALAH GANGGUAN PERTUMBUAH  BALITA</vt:lpstr>
      <vt:lpstr>A.Screning balita untuk perawatan</vt:lpstr>
      <vt:lpstr>B.Gambaran keadaan pertumbuhan balita tk.kecamatan</vt:lpstr>
      <vt:lpstr>Slide 12</vt:lpstr>
      <vt:lpstr>3.Masalah KEP balita</vt:lpstr>
      <vt:lpstr>A.Screning balita untuk perawatan</vt:lpstr>
      <vt:lpstr>B.Gambaran keadaan pertumbuhan balita tk.kecamatan</vt:lpstr>
      <vt:lpstr>4.Masalah gangguan pertumbuhan anak sekolah</vt:lpstr>
      <vt:lpstr>Kegunaan survei ini :</vt:lpstr>
      <vt:lpstr>Indikator yang digunakan</vt:lpstr>
      <vt:lpstr>5.Masalah KEK dan resiko KEK wanita usia subur usia 15 – 45 tahun dan ibu hamil</vt:lpstr>
      <vt:lpstr>a.Screning ibu hamil yang memilii resiko BBLR untuk diberikan penyuluhan /treatment</vt:lpstr>
      <vt:lpstr>B.Memberikan gambaran perkembangan status gizi WUS</vt:lpstr>
      <vt:lpstr>6.Masalah GAKY  kegunaan untuk memberikan gambaran besar dan sebaran GAKY</vt:lpstr>
      <vt:lpstr>7.Masalah KVA a. Screning kasus Xeropthalmia untuk perawatan</vt:lpstr>
      <vt:lpstr>b.Memberikan gambaran perkembangan masalah KVA</vt:lpstr>
      <vt:lpstr>8.Masalah konsumsi gizi</vt:lpstr>
      <vt:lpstr>Masalah konsumsi gizi </vt:lpstr>
      <vt:lpstr>9.Masalah anemia</vt:lpstr>
      <vt:lpstr>Masalah anemia</vt:lpstr>
      <vt:lpstr>10.Gizi darurat</vt:lpstr>
      <vt:lpstr>Gizi darurat</vt:lpstr>
      <vt:lpstr>11.Masalah Gizi lebih orang dewasa</vt:lpstr>
      <vt:lpstr>Masalah Gizi lebih orang dewasa</vt:lpstr>
      <vt:lpstr>12.Masalah pemberian ASI eksklusif dan MP-ASI</vt:lpstr>
      <vt:lpstr>A.Memberikan gambaran tentang perkembangan praktek pemberian ASI eksklusif</vt:lpstr>
      <vt:lpstr>b.Penyuluhan individu yang memeliki anak usia 4 bulan kebawah agar memberikan ASI eksklusif</vt:lpstr>
      <vt:lpstr>Slide 36</vt:lpstr>
    </vt:vector>
  </TitlesOfParts>
  <Company>Surabaya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INDIKATOR SURVEILANS GIZI</dc:title>
  <dc:creator>Bambang</dc:creator>
  <cp:lastModifiedBy>user</cp:lastModifiedBy>
  <cp:revision>21</cp:revision>
  <dcterms:created xsi:type="dcterms:W3CDTF">2005-06-12T01:57:56Z</dcterms:created>
  <dcterms:modified xsi:type="dcterms:W3CDTF">2016-12-15T07:14:51Z</dcterms:modified>
</cp:coreProperties>
</file>