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57" r:id="rId4"/>
    <p:sldId id="258" r:id="rId5"/>
    <p:sldId id="265" r:id="rId6"/>
    <p:sldId id="266" r:id="rId7"/>
    <p:sldId id="267" r:id="rId8"/>
    <p:sldId id="274" r:id="rId9"/>
    <p:sldId id="264" r:id="rId10"/>
    <p:sldId id="259" r:id="rId11"/>
    <p:sldId id="261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9958B-6E01-45B0-B455-CE507F057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26429-02F9-43D9-A64C-190F1290B9A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8925" y="300038"/>
            <a:ext cx="5942013" cy="4456112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xfrm>
            <a:off x="449263" y="4995863"/>
            <a:ext cx="5969000" cy="36163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0" tIns="44975" rIns="89950" bIns="44975"/>
          <a:lstStyle/>
          <a:p>
            <a:pPr eaLnBrk="1" hangingPunct="1"/>
            <a:r>
              <a:rPr lang="en-US" sz="1600" b="1" smtClean="0"/>
              <a:t>Catatan 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01267-2929-43E9-A3A4-5EB96AC5B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D612-2902-4BC1-A5BD-BE1DF949B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1EF3-87FB-49DA-900A-779FCE1C5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FA20-C17C-4CC6-9498-582F611A7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725F-0889-4E26-BE78-7E2687522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6491-2133-4D5F-95C6-DD33045DA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6ECDA-AF12-4426-8B9F-308E198B4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7E0FF-A588-4A0D-88E1-05F99DFFC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835-5CCA-4F01-ABB0-020ACBF4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64C7-881C-4924-8931-826F83707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6F8BF-4E6E-4685-9F44-593CD251D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6DD0C4-89A7-4ABB-85B7-8B332DD3F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19812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7200">
                <a:latin typeface="Arial" charset="0"/>
              </a:rPr>
              <a:t>Topologi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latin typeface="Arial" charset="0"/>
                <a:cs typeface="Arial" charset="0"/>
              </a:rPr>
              <a:t>Shared media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62000" y="2057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Shared media menggunakan </a:t>
            </a:r>
            <a:r>
              <a:rPr lang="en-US" sz="3200">
                <a:cs typeface="Arial" charset="0"/>
              </a:rPr>
              <a:t>segment media tunggal dimana semua host terkoneksi secara langsung, misal 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/>
              <a:t>Ethernet</a:t>
            </a:r>
          </a:p>
          <a:p>
            <a:pPr>
              <a:spcBef>
                <a:spcPct val="20000"/>
              </a:spcBef>
            </a:pPr>
            <a:endParaRPr lang="en-US" sz="3200"/>
          </a:p>
          <a:p>
            <a:pPr>
              <a:spcBef>
                <a:spcPct val="20000"/>
              </a:spcBef>
            </a:pPr>
            <a:endParaRPr lang="en-US" sz="3200"/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pic>
        <p:nvPicPr>
          <p:cNvPr id="15364" name="Picture 4" descr="D:\My Pictures\inc-omnes\network topology\etherne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267200"/>
            <a:ext cx="42672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latin typeface="Arial" charset="0"/>
                <a:cs typeface="Arial" charset="0"/>
              </a:rPr>
              <a:t>Shared media</a:t>
            </a:r>
            <a:endParaRPr lang="en-US" sz="4400">
              <a:latin typeface="Arial" charset="0"/>
              <a:cs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FDDI</a:t>
            </a:r>
          </a:p>
        </p:txBody>
      </p:sp>
      <p:pic>
        <p:nvPicPr>
          <p:cNvPr id="16388" name="Picture 4" descr="D:\My Pictures\inc-omnes\network topology\FDD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4191000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Char char="•"/>
            </a:pPr>
            <a:r>
              <a:rPr lang="en-US" smtClean="0"/>
              <a:t>Token-ring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6000">
                <a:solidFill>
                  <a:schemeClr val="tx1"/>
                </a:solidFill>
                <a:latin typeface="Arial" charset="0"/>
                <a:cs typeface="Arial" charset="0"/>
              </a:rPr>
              <a:t>Shared media</a:t>
            </a:r>
            <a:endParaRPr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7412" name="Picture 4" descr="D:\My Pictures\inc-omnes\network topology\Token-ring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743200"/>
            <a:ext cx="49339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 algn="ctr"/>
            <a:r>
              <a:rPr lang="en-US" sz="6000">
                <a:latin typeface="Arial" charset="0"/>
                <a:cs typeface="Arial" charset="0"/>
              </a:rPr>
              <a:t>Point-to-point</a:t>
            </a:r>
            <a:r>
              <a:rPr lang="en-US" sz="4400">
                <a:cs typeface="Arial" charset="0"/>
              </a:rPr>
              <a:t/>
            </a:r>
            <a:br>
              <a:rPr lang="en-US" sz="4400">
                <a:cs typeface="Arial" charset="0"/>
              </a:rPr>
            </a:br>
            <a:endParaRPr lang="en-US" sz="4400"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defTabSz="342900">
              <a:spcBef>
                <a:spcPct val="20000"/>
              </a:spcBef>
            </a:pPr>
            <a:r>
              <a:rPr lang="en-US" sz="2800">
                <a:cs typeface="Arial" charset="0"/>
              </a:rPr>
              <a:t>Point-to-point, struktur yang menghubungkan sepasang node</a:t>
            </a:r>
          </a:p>
          <a:p>
            <a:pPr marL="342900" lvl="1" defTabSz="342900">
              <a:spcBef>
                <a:spcPct val="20000"/>
              </a:spcBef>
            </a:pPr>
            <a:endParaRPr lang="en-US" sz="2800">
              <a:cs typeface="Arial" charset="0"/>
            </a:endParaRPr>
          </a:p>
          <a:p>
            <a:pPr defTabSz="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pic>
        <p:nvPicPr>
          <p:cNvPr id="18436" name="Picture 4" descr="D:\My Pictures\inc-omnes\network topology\point-to-point link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124200"/>
            <a:ext cx="46482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 algn="ctr"/>
            <a:r>
              <a:rPr lang="en-US" sz="6000">
                <a:latin typeface="Arial" charset="0"/>
                <a:cs typeface="Arial" charset="0"/>
              </a:rPr>
              <a:t>Point-to-multipoint</a:t>
            </a:r>
            <a:r>
              <a:rPr lang="en-US" sz="4400">
                <a:latin typeface="Arial" charset="0"/>
                <a:cs typeface="Arial" charset="0"/>
              </a:rPr>
              <a:t/>
            </a:r>
            <a:br>
              <a:rPr lang="en-US" sz="4400">
                <a:latin typeface="Arial" charset="0"/>
                <a:cs typeface="Arial" charset="0"/>
              </a:rPr>
            </a:br>
            <a:endParaRPr lang="en-US" sz="4400">
              <a:latin typeface="Arial" charset="0"/>
              <a:cs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lvl="1">
              <a:spcBef>
                <a:spcPct val="20000"/>
              </a:spcBef>
            </a:pPr>
            <a:r>
              <a:rPr lang="en-US" sz="2800">
                <a:cs typeface="Arial" charset="0"/>
              </a:rPr>
              <a:t>Point-to-multipoint, setiap node dapat dihubungkan ke lainnya melalui virtual circuit. </a:t>
            </a:r>
          </a:p>
          <a:p>
            <a:pPr marL="114300" lvl="1">
              <a:spcBef>
                <a:spcPct val="20000"/>
              </a:spcBef>
            </a:pPr>
            <a:endParaRPr lang="en-US" sz="2800">
              <a:cs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pic>
        <p:nvPicPr>
          <p:cNvPr id="19460" name="Picture 4" descr="D:\My Pictures\inc-omnes\network topology\Point-to-multipoint-frame-realy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76600"/>
            <a:ext cx="32004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Akses-akses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: - </a:t>
            </a:r>
            <a:r>
              <a:rPr lang="en-US" i="1" dirty="0"/>
              <a:t>Resource Sharing, Information Sharing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Network Sharing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i="1" dirty="0"/>
              <a:t> Resource Sharing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i="1" dirty="0"/>
              <a:t>information Sharing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program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i="1" dirty="0"/>
              <a:t>Network Sharing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user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lain yang </a:t>
            </a:r>
            <a:r>
              <a:rPr lang="en-US" dirty="0" err="1"/>
              <a:t>terhubung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internet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server,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latin typeface="Arial" charset="0"/>
              </a:rPr>
              <a:t>Topologi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b="1">
                <a:cs typeface="Arial" charset="0"/>
              </a:rPr>
              <a:t>Topology </a:t>
            </a:r>
            <a:r>
              <a:rPr lang="en-US" sz="3200">
                <a:cs typeface="Arial" charset="0"/>
              </a:rPr>
              <a:t>mendefinisikan struktur jaringan atau cara menghubungkan komputer atau terminal dalam suatu jaringan.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>
                <a:cs typeface="Arial" charset="0"/>
              </a:rPr>
              <a:t>Definisi topologi terdiri dari 2 bagian: 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>
                <a:cs typeface="Arial" charset="0"/>
              </a:rPr>
              <a:t>topologi physical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>
                <a:cs typeface="Arial" charset="0"/>
              </a:rPr>
              <a:t>topologi logical,yang menjelaskan bagaimana media diakses host.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latin typeface="Arial" charset="0"/>
                <a:cs typeface="Arial" charset="0"/>
              </a:rPr>
              <a:t>Topologi Physical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>
                <a:cs typeface="Arial" charset="0"/>
              </a:rPr>
              <a:t>Topologi Physical adalah layout sebenarnya dari media/kabel.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>
                <a:cs typeface="Arial" charset="0"/>
              </a:rPr>
              <a:t>Macam-macam topologi physical adalah :</a:t>
            </a:r>
          </a:p>
          <a:p>
            <a:pPr marL="609600" indent="-609600">
              <a:spcBef>
                <a:spcPct val="20000"/>
              </a:spcBef>
            </a:pPr>
            <a:endParaRPr lang="en-US" sz="3200">
              <a:cs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3200" b="1">
                <a:cs typeface="Arial" charset="0"/>
              </a:rPr>
              <a:t>BUS</a:t>
            </a:r>
            <a:r>
              <a:rPr lang="en-US" sz="3200">
                <a:cs typeface="Arial" charset="0"/>
              </a:rPr>
              <a:t>  (semua terminal/komputer terhubung ke jalur utama)</a:t>
            </a:r>
          </a:p>
          <a:p>
            <a:pPr marL="609600" indent="-609600">
              <a:spcBef>
                <a:spcPct val="20000"/>
              </a:spcBef>
            </a:pPr>
            <a:endParaRPr lang="en-US" sz="3200">
              <a:solidFill>
                <a:srgbClr val="FC0128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3400" y="2895600"/>
            <a:ext cx="207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C0128"/>
                </a:solidFill>
                <a:cs typeface="Arial" charset="0"/>
              </a:rPr>
              <a:t>Jalur utama</a:t>
            </a:r>
          </a:p>
        </p:txBody>
      </p:sp>
      <p:pic>
        <p:nvPicPr>
          <p:cNvPr id="10243" name="Picture 3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9624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57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71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52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667000" y="3352800"/>
            <a:ext cx="58674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8100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7010400" y="2590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6576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41910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943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6248400" y="3352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78486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815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09600" y="3810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610600" cy="643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RING(CINCIN)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</p:txBody>
      </p:sp>
      <p:pic>
        <p:nvPicPr>
          <p:cNvPr id="11268" name="Picture 4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9050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419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2209800" y="1828800"/>
            <a:ext cx="2133600" cy="16002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724400" y="1828800"/>
            <a:ext cx="2590800" cy="1143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209800" y="3429000"/>
            <a:ext cx="2590800" cy="2057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5486400" y="3048000"/>
            <a:ext cx="1828800" cy="25908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457200" y="457200"/>
            <a:ext cx="8305800" cy="643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STAR(BINTANG)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r>
              <a:rPr lang="en-US" sz="3200" b="1"/>
              <a:t>                                   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endParaRPr lang="en-US" sz="3200" b="1"/>
          </a:p>
        </p:txBody>
      </p:sp>
      <p:sp>
        <p:nvSpPr>
          <p:cNvPr id="12291" name="Rectangle 1028"/>
          <p:cNvSpPr>
            <a:spLocks noChangeArrowheads="1"/>
          </p:cNvSpPr>
          <p:nvPr/>
        </p:nvSpPr>
        <p:spPr bwMode="auto">
          <a:xfrm>
            <a:off x="3352800" y="2819400"/>
            <a:ext cx="19050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HUB</a:t>
            </a:r>
          </a:p>
        </p:txBody>
      </p:sp>
      <p:pic>
        <p:nvPicPr>
          <p:cNvPr id="12292" name="Picture 1030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31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032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4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33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133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034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96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Line 1035"/>
          <p:cNvSpPr>
            <a:spLocks noChangeShapeType="1"/>
          </p:cNvSpPr>
          <p:nvPr/>
        </p:nvSpPr>
        <p:spPr bwMode="auto">
          <a:xfrm>
            <a:off x="1828800" y="3048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36"/>
          <p:cNvSpPr>
            <a:spLocks noChangeShapeType="1"/>
          </p:cNvSpPr>
          <p:nvPr/>
        </p:nvSpPr>
        <p:spPr bwMode="auto">
          <a:xfrm flipH="1">
            <a:off x="4267200" y="1828800"/>
            <a:ext cx="685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037"/>
          <p:cNvSpPr>
            <a:spLocks noChangeShapeType="1"/>
          </p:cNvSpPr>
          <p:nvPr/>
        </p:nvSpPr>
        <p:spPr bwMode="auto">
          <a:xfrm flipH="1" flipV="1">
            <a:off x="5257800" y="30480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038"/>
          <p:cNvSpPr>
            <a:spLocks noChangeShapeType="1"/>
          </p:cNvSpPr>
          <p:nvPr/>
        </p:nvSpPr>
        <p:spPr bwMode="auto">
          <a:xfrm flipV="1">
            <a:off x="3200400" y="3276600"/>
            <a:ext cx="1066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039"/>
          <p:cNvSpPr>
            <a:spLocks noChangeShapeType="1"/>
          </p:cNvSpPr>
          <p:nvPr/>
        </p:nvSpPr>
        <p:spPr bwMode="auto">
          <a:xfrm flipH="1" flipV="1">
            <a:off x="4343400" y="3276600"/>
            <a:ext cx="12954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0"/>
            <a:ext cx="85344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2800" b="1"/>
              <a:t>PENSAKLARAN / 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Jaringan komputer yang lebih besar biasanya menggunakan beberapa macam pensaklaran, sehingga jaringan dapat dipakai oleh beberapa pengguna.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</a:pPr>
            <a:r>
              <a:rPr lang="en-US"/>
              <a:t>Ada 3 jenis pensaklaran yang sering digunakan yaitu :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i="1"/>
              <a:t>Circuit Switching</a:t>
            </a:r>
            <a:r>
              <a:rPr lang="en-US"/>
              <a:t>, sambungan harus di set terlebih dahulu, lalu data dikirim,ketika data diterima terminal penerima akan memutus sambungan.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i="1"/>
              <a:t>Message Switching</a:t>
            </a:r>
            <a:r>
              <a:rPr lang="en-US"/>
              <a:t>,data dikirim ke jaringan disertai alamat tujuan datadan akan diteruskan lewat jaringan tujuan secepat mungkin.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i="1"/>
              <a:t>Packet Switching</a:t>
            </a:r>
            <a:r>
              <a:rPr lang="en-US"/>
              <a:t>, data dikirim dalam bentuk paket-paket kecil yang terpisah dan independen. Setiap paket diberi alamat tujuan. Setiap paket dikirim dengan jalur yang berbeda-beda, sehingga kemungkinan urutan data kirim TIDAK SAMA dengan data terima.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auto">
          <a:xfrm>
            <a:off x="304800" y="1981200"/>
            <a:ext cx="82296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cs typeface="Arial" charset="0"/>
              </a:rPr>
              <a:t>Topologi jaringan  yang biasa digunakan saat ini adalah: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cs typeface="Arial" charset="0"/>
              </a:rPr>
              <a:t>Shared media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cs typeface="Arial" charset="0"/>
              </a:rPr>
              <a:t>Point-to-point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cs typeface="Arial" charset="0"/>
              </a:rPr>
              <a:t>Point-to-multipoint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341</Words>
  <Application>Microsoft Office PowerPoint</Application>
  <PresentationFormat>On-screen Show (4:3)</PresentationFormat>
  <Paragraphs>57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Constantia</vt:lpstr>
      <vt:lpstr>Wingdings 2</vt:lpstr>
      <vt:lpstr>Wingdings</vt:lpstr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Shared media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 HANDAYANI</dc:creator>
  <cp:lastModifiedBy>David1</cp:lastModifiedBy>
  <cp:revision>14</cp:revision>
  <dcterms:created xsi:type="dcterms:W3CDTF">2006-10-01T08:17:37Z</dcterms:created>
  <dcterms:modified xsi:type="dcterms:W3CDTF">2017-03-21T04:42:41Z</dcterms:modified>
</cp:coreProperties>
</file>