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232C461D-F66F-4F1A-BD1A-4261B7326FD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32C461D-F66F-4F1A-BD1A-4261B7326FDC}"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8" name="Slide Number Placeholder 7"/>
          <p:cNvSpPr>
            <a:spLocks noGrp="1"/>
          </p:cNvSpPr>
          <p:nvPr>
            <p:ph type="sldNum" sz="quarter" idx="11"/>
          </p:nvPr>
        </p:nvSpPr>
        <p:spPr/>
        <p:txBody>
          <a:bodyPr/>
          <a:lstStyle/>
          <a:p>
            <a:fld id="{232C461D-F66F-4F1A-BD1A-4261B7326FDC}" type="slidenum">
              <a:rPr lang="id-ID" smtClean="0"/>
              <a:pPr/>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231DAF-F43A-4350-9DAD-5AFF4CC53919}" type="datetimeFigureOut">
              <a:rPr lang="id-ID" smtClean="0"/>
              <a:pPr/>
              <a:t>10/05/2016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156448" y="6422064"/>
            <a:ext cx="762000" cy="365125"/>
          </a:xfrm>
        </p:spPr>
        <p:txBody>
          <a:bodyPr/>
          <a:lstStyle/>
          <a:p>
            <a:fld id="{232C461D-F66F-4F1A-BD1A-4261B7326FDC}"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8231DAF-F43A-4350-9DAD-5AFF4CC53919}" type="datetimeFigureOut">
              <a:rPr lang="id-ID" smtClean="0"/>
              <a:pPr/>
              <a:t>10/05/2016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32C461D-F66F-4F1A-BD1A-4261B7326FDC}"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8231DAF-F43A-4350-9DAD-5AFF4CC53919}" type="datetimeFigureOut">
              <a:rPr lang="id-ID" smtClean="0"/>
              <a:pPr/>
              <a:t>10/05/2016</a:t>
            </a:fld>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32C461D-F66F-4F1A-BD1A-4261B7326FDC}"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kewajiban dan hak karyawan</a:t>
            </a:r>
            <a:endParaRPr lang="id-ID" dirty="0"/>
          </a:p>
        </p:txBody>
      </p:sp>
      <p:sp>
        <p:nvSpPr>
          <p:cNvPr id="3" name="Subtitle 2"/>
          <p:cNvSpPr>
            <a:spLocks noGrp="1"/>
          </p:cNvSpPr>
          <p:nvPr>
            <p:ph type="subTitle" idx="1"/>
          </p:nvPr>
        </p:nvSpPr>
        <p:spPr/>
        <p:txBody>
          <a:bodyPr/>
          <a:lstStyle/>
          <a:p>
            <a:r>
              <a:rPr lang="id-ID" smtClean="0"/>
              <a:t>Muhammad noor hidayat</a:t>
            </a: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 karyawan</a:t>
            </a:r>
            <a:endParaRPr lang="id-ID" dirty="0"/>
          </a:p>
        </p:txBody>
      </p:sp>
      <p:sp>
        <p:nvSpPr>
          <p:cNvPr id="3" name="Content Placeholder 2"/>
          <p:cNvSpPr>
            <a:spLocks noGrp="1"/>
          </p:cNvSpPr>
          <p:nvPr>
            <p:ph idx="1"/>
          </p:nvPr>
        </p:nvSpPr>
        <p:spPr/>
        <p:txBody>
          <a:bodyPr>
            <a:normAutofit fontScale="92500"/>
          </a:bodyPr>
          <a:lstStyle/>
          <a:p>
            <a:r>
              <a:rPr lang="id-ID" dirty="0" smtClean="0"/>
              <a:t>1 perusahaan tidak boleh mempraktekkan diskriminasi</a:t>
            </a:r>
          </a:p>
          <a:p>
            <a:pPr lvl="1"/>
            <a:r>
              <a:rPr lang="id-ID" dirty="0" smtClean="0"/>
              <a:t>Diskriminasi adalah membeda2kan karyawan yg satu dengan yg lain, mulai dari bagian penerimaan karyawan sampai pada </a:t>
            </a:r>
            <a:r>
              <a:rPr lang="id-ID" i="1" dirty="0" smtClean="0"/>
              <a:t>punishment&amp;reward</a:t>
            </a:r>
            <a:r>
              <a:rPr lang="id-ID" dirty="0" smtClean="0"/>
              <a:t> yg diterima karyawan</a:t>
            </a:r>
          </a:p>
          <a:p>
            <a:pPr lvl="1"/>
            <a:r>
              <a:rPr lang="id-ID" dirty="0" smtClean="0"/>
              <a:t>Diskriminasi ini juga kadang berlaku untuk jenis kelamin dari keryawan (cowok lbh memiliki kesempatan berkarir tinggi drpd cewek)</a:t>
            </a:r>
          </a:p>
          <a:p>
            <a:pPr lvl="1"/>
            <a:r>
              <a:rPr lang="id-ID" dirty="0" smtClean="0"/>
              <a:t>Membedakan berbagai karyawan karena alasan tidak relevan dan prasangka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a:bodyPr>
          <a:lstStyle/>
          <a:p>
            <a:r>
              <a:rPr lang="id-ID" dirty="0" smtClean="0"/>
              <a:t>Argumentasi etika melawan diskriminasi:</a:t>
            </a:r>
          </a:p>
          <a:p>
            <a:pPr lvl="1"/>
            <a:r>
              <a:rPr lang="id-ID" dirty="0" smtClean="0"/>
              <a:t>Menurut Utilitarianisme, diskriminasi merugikan perusahaan itu sendiri</a:t>
            </a:r>
          </a:p>
          <a:p>
            <a:pPr lvl="1"/>
            <a:r>
              <a:rPr lang="id-ID" dirty="0" smtClean="0"/>
              <a:t>Deontologi memandang diskriminasi melecehkan martabat dari seseorang</a:t>
            </a:r>
          </a:p>
          <a:p>
            <a:pPr lvl="1"/>
            <a:r>
              <a:rPr lang="id-ID" dirty="0" smtClean="0"/>
              <a:t>Teori keadilan menganggap diskriminasi bertentangan dengan keadilan terutama dalam keadilan pembagian</a:t>
            </a:r>
          </a:p>
          <a:p>
            <a:pPr lvl="1">
              <a:buNone/>
            </a:pPr>
            <a:r>
              <a:rPr lang="id-ID" dirty="0" smtClean="0"/>
              <a:t>Kasus diskriminasi: anak emas perusahaan, pembedaan job desk atau penerimaan pegawai berdasarkan agama dll</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2 perusahaan harus menjamin kesehatan dan keselamatan kerja</a:t>
            </a:r>
          </a:p>
          <a:p>
            <a:pPr lvl="1"/>
            <a:r>
              <a:rPr lang="id-ID" dirty="0" smtClean="0"/>
              <a:t>Aspek keselamatan kerja lebih menekankan bahwa tempat kerja itu aman dari resiko kecelakaan kerja yg mengakibatkan cidera atau mati</a:t>
            </a:r>
          </a:p>
          <a:p>
            <a:pPr lvl="1"/>
            <a:r>
              <a:rPr lang="id-ID" dirty="0" smtClean="0"/>
              <a:t>Aspek kesehatan menekankan bahwa selama seseorang menjadi keryawan dari perusahaan, maka perusahaan wajib menjamin kesehatan dari karyawan tersebut</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Dasar etika jaminan keselamatan dan kesehatan pekerja:</a:t>
            </a:r>
          </a:p>
          <a:p>
            <a:pPr lvl="1"/>
            <a:r>
              <a:rPr lang="id-ID" dirty="0" smtClean="0"/>
              <a:t>2 hal tersebut merupakan hak dari pekerja</a:t>
            </a:r>
          </a:p>
          <a:p>
            <a:pPr lvl="1"/>
            <a:r>
              <a:rPr lang="id-ID" dirty="0" smtClean="0"/>
              <a:t>Manusia harus diberlakukan sebagai manusia bukan sebagai alat dari pengusaha</a:t>
            </a:r>
          </a:p>
          <a:p>
            <a:pPr lvl="1"/>
            <a:r>
              <a:rPr lang="id-ID" dirty="0" smtClean="0"/>
              <a:t>Lingkungan kerja yg aman,nyaman dan sehat memberi keuntungan bagi masyaraat dan bagi ekonomi negara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Jika seorang pekerja mengambil pekerjaan yang beresiko dengan kesehatan dan keselamatan nya maka ada beberapa syarat:</a:t>
            </a:r>
          </a:p>
          <a:p>
            <a:pPr lvl="1"/>
            <a:r>
              <a:rPr lang="id-ID" dirty="0" smtClean="0"/>
              <a:t>Pekerja harus sukarela dan tanpa paksaan melakukan hal itu</a:t>
            </a:r>
          </a:p>
          <a:p>
            <a:pPr lvl="1"/>
            <a:r>
              <a:rPr lang="id-ID" dirty="0" smtClean="0"/>
              <a:t>Jika tjd kecelakaan maka pemilik tdk boleh disalahkan secara langsung</a:t>
            </a:r>
          </a:p>
          <a:p>
            <a:pPr lvl="1"/>
            <a:r>
              <a:rPr lang="id-ID" dirty="0" smtClean="0"/>
              <a:t>Ada pekerjaan alternatif</a:t>
            </a:r>
          </a:p>
          <a:p>
            <a:pPr lvl="1"/>
            <a:r>
              <a:rPr lang="id-ID" dirty="0" smtClean="0"/>
              <a:t>Pekerja harus tau resiko sebelum memilih pekerjaan itu</a:t>
            </a:r>
          </a:p>
          <a:p>
            <a:pPr lvl="1"/>
            <a:r>
              <a:rPr lang="id-ID" dirty="0" smtClean="0"/>
              <a:t>Perusahaan wajib berupaya meminimalisir resiko dari pekerjaan tsb</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Masalah dalam resiko pekerjaan ada 2 yaitu:</a:t>
            </a:r>
          </a:p>
          <a:p>
            <a:pPr lvl="1"/>
            <a:r>
              <a:rPr lang="id-ID" dirty="0" smtClean="0"/>
              <a:t>Apakah pekerja boleh menolak jika pimpinan memberi tugas pekerjaan yang berbahaya?</a:t>
            </a:r>
          </a:p>
          <a:p>
            <a:pPr lvl="1"/>
            <a:r>
              <a:rPr lang="id-ID" dirty="0" smtClean="0"/>
              <a:t>Apakah resiko pekerjaan itu dapat berdampak bukan hanya pada pekerja tetapi juga pada keturunan dari pekerja tersebut?</a:t>
            </a:r>
          </a:p>
          <a:p>
            <a:pPr lvl="1">
              <a:buNone/>
            </a:pPr>
            <a:r>
              <a:rPr lang="id-ID" dirty="0" smtClean="0"/>
              <a:t>Masalah2 diatas juga berkaitan dengan etika yaitu tentang siapa yang harus mengambil keputusan dan siapa yang akan bertanggung jawab, apalagi jika karyawan tersebut tidak memiliki pendidikan yg tinggi, shg tidak ada pilihan pekerjaan yg bisa dia lakukan selain pekerjaan tersebut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3 hak karyawan memperoleh gaji yg adil</a:t>
            </a:r>
          </a:p>
          <a:p>
            <a:pPr lvl="1"/>
            <a:r>
              <a:rPr lang="id-ID" dirty="0" smtClean="0"/>
              <a:t>Gaji atau upah menjadi salah satu tujuan penting seseorang dalam bekerja </a:t>
            </a:r>
          </a:p>
          <a:p>
            <a:pPr lvl="1"/>
            <a:r>
              <a:rPr lang="id-ID" dirty="0" smtClean="0"/>
              <a:t>Selain itu motif dari bekerja adalah untuk aktualisasi diri, memanusiakan alam dan memberi peranan dalam pembangunan masyarakat secara keseluruhan</a:t>
            </a:r>
          </a:p>
          <a:p>
            <a:pPr lvl="1"/>
            <a:r>
              <a:rPr lang="id-ID" dirty="0" smtClean="0"/>
              <a:t>Dari motif itu semua yang paling mendasar seseorang bekerja adalah untuk menadapatka imbalan </a:t>
            </a:r>
            <a:r>
              <a:rPr lang="id-ID" smtClean="0"/>
              <a:t>sesuai </a:t>
            </a:r>
            <a:r>
              <a:rPr lang="id-ID" smtClean="0"/>
              <a:t>dengan beban </a:t>
            </a:r>
            <a:r>
              <a:rPr lang="id-ID" dirty="0" smtClean="0"/>
              <a:t>pekerjaan yaitu berupa gaji atau upah</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Gaji menurut keadilan distributif</a:t>
            </a:r>
          </a:p>
          <a:p>
            <a:pPr lvl="1"/>
            <a:r>
              <a:rPr lang="id-ID" dirty="0" smtClean="0"/>
              <a:t>Gaji harus diberikan secara adil sesuai dengan pekerjaan dan tanggung jawab dari seoarng pekerja</a:t>
            </a:r>
          </a:p>
          <a:p>
            <a:pPr lvl="1"/>
            <a:r>
              <a:rPr lang="id-ID" dirty="0" smtClean="0"/>
              <a:t>Gaji pokok didasarkan pada 2 hal yaitu prestasi dan kebutuhan</a:t>
            </a:r>
          </a:p>
          <a:p>
            <a:pPr lvl="1"/>
            <a:r>
              <a:rPr lang="id-ID" dirty="0" smtClean="0"/>
              <a:t>Setiap org yang bekerja berhak atas imbalan yang adil dan memadai yang dapat menjamin kehidupan dia dan keluarganya secara layak sesuia dengan martabat manusia dan dilengkapi dengan perlindungan sosial lainnya</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Enam faktor khusus terkait masalah gaji:</a:t>
            </a:r>
          </a:p>
          <a:p>
            <a:pPr lvl="1"/>
            <a:r>
              <a:rPr lang="id-ID" dirty="0" smtClean="0"/>
              <a:t>Harus sesuai dengan peraturan hukum</a:t>
            </a:r>
          </a:p>
          <a:p>
            <a:pPr lvl="1"/>
            <a:r>
              <a:rPr lang="id-ID" dirty="0" smtClean="0"/>
              <a:t>Upah menurut standat hidup tertentu di daerah tertentu</a:t>
            </a:r>
          </a:p>
          <a:p>
            <a:pPr lvl="1"/>
            <a:r>
              <a:rPr lang="id-ID" dirty="0" smtClean="0"/>
              <a:t>Sesuai dengan kemampuan perusahaan</a:t>
            </a:r>
          </a:p>
          <a:p>
            <a:pPr lvl="1"/>
            <a:r>
              <a:rPr lang="id-ID" dirty="0" smtClean="0"/>
              <a:t>Diberikan sesuai dengan jenis2 pekerjaan</a:t>
            </a:r>
          </a:p>
          <a:p>
            <a:pPr lvl="1"/>
            <a:r>
              <a:rPr lang="id-ID" dirty="0" smtClean="0"/>
              <a:t>Terdapat perbandingan gaji yang jelas antar tiap bagian atau tiap struktur perusahaan</a:t>
            </a:r>
          </a:p>
          <a:p>
            <a:pPr lvl="1"/>
            <a:r>
              <a:rPr lang="id-ID" dirty="0" smtClean="0"/>
              <a:t>Terdapat perundingan atas gaji tersebut</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Gaji dan senioritas</a:t>
            </a:r>
          </a:p>
          <a:p>
            <a:pPr lvl="1"/>
            <a:r>
              <a:rPr lang="id-ID" dirty="0" smtClean="0"/>
              <a:t>Masalah senioritas juga berkaitan dengan gaji yang diterima</a:t>
            </a:r>
          </a:p>
          <a:p>
            <a:pPr lvl="1"/>
            <a:r>
              <a:rPr lang="id-ID" dirty="0" smtClean="0"/>
              <a:t>Semakin lama seseorang mengabdi di sebuah perusahaan ataupun di sebuah pekerjaan maka gaji yang diterima juga semakin besar jumlahnya </a:t>
            </a:r>
          </a:p>
          <a:p>
            <a:pPr lvl="1"/>
            <a:r>
              <a:rPr lang="id-ID" dirty="0" smtClean="0"/>
              <a:t>Masalah ini menjadi rumit saat ada konsep ttg profesionalitas dalm pekerjaan, dimana gaji yg sama diberikan untk pekerjaan yg sama</a:t>
            </a:r>
          </a:p>
          <a:p>
            <a:pPr lvl="1"/>
            <a:r>
              <a:rPr lang="id-ID" dirty="0" smtClean="0"/>
              <a:t>Sehingga secara etis pemberian reward terkait senioritas diberikan secara rahasia atau bisa secara terbuka lewat bonus yg diberikan karena pengabdian kepada perusahaan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Kewajiban karyawan</a:t>
            </a:r>
            <a:endParaRPr lang="id-ID" dirty="0"/>
          </a:p>
        </p:txBody>
      </p:sp>
      <p:sp>
        <p:nvSpPr>
          <p:cNvPr id="3" name="Content Placeholder 2"/>
          <p:cNvSpPr>
            <a:spLocks noGrp="1"/>
          </p:cNvSpPr>
          <p:nvPr>
            <p:ph idx="1"/>
          </p:nvPr>
        </p:nvSpPr>
        <p:spPr/>
        <p:txBody>
          <a:bodyPr/>
          <a:lstStyle/>
          <a:p>
            <a:r>
              <a:rPr lang="id-ID" dirty="0" smtClean="0"/>
              <a:t>Lebih fokus pada masalah2 etika antara perusahaan dan karyawan</a:t>
            </a:r>
          </a:p>
          <a:p>
            <a:r>
              <a:rPr lang="id-ID" dirty="0" smtClean="0"/>
              <a:t>Ada 2 masalah:</a:t>
            </a:r>
          </a:p>
          <a:p>
            <a:pPr lvl="1"/>
            <a:r>
              <a:rPr lang="id-ID" dirty="0" smtClean="0"/>
              <a:t>Konflik antara kewajiban2 moral atau bisa disebut dilema moral</a:t>
            </a:r>
          </a:p>
          <a:p>
            <a:pPr lvl="1"/>
            <a:r>
              <a:rPr lang="id-ID" dirty="0" smtClean="0"/>
              <a:t>Ada masalah etika yg lain yag dinilai berbeda oleh kedua belah pihak (karyawan dan perusahaan)</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4 perusahaan tidak boleh memberhentikan karyawan dengan semena2</a:t>
            </a:r>
          </a:p>
          <a:p>
            <a:r>
              <a:rPr lang="id-ID" dirty="0" smtClean="0"/>
              <a:t>Hal tersebut minimal harus melewati 3 unsur:</a:t>
            </a:r>
          </a:p>
          <a:p>
            <a:pPr lvl="1"/>
            <a:r>
              <a:rPr lang="id-ID" dirty="0" smtClean="0"/>
              <a:t>Majikan hanya boleh memberhentikan karyawan karena alasan yg tepat</a:t>
            </a:r>
          </a:p>
          <a:p>
            <a:pPr lvl="1"/>
            <a:r>
              <a:rPr lang="id-ID" dirty="0" smtClean="0"/>
              <a:t>Majikan harus berpegang pada prosedur yang semestinya</a:t>
            </a:r>
          </a:p>
          <a:p>
            <a:pPr lvl="1"/>
            <a:r>
              <a:rPr lang="id-ID" smtClean="0"/>
              <a:t>Manjikan harus membatasi akibat negatif bagi karyawan seminimal mungkin</a:t>
            </a:r>
          </a:p>
          <a:p>
            <a:pPr lvl="1"/>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3 kewajiban penting karyawan </a:t>
            </a:r>
            <a:endParaRPr lang="id-ID" dirty="0"/>
          </a:p>
        </p:txBody>
      </p:sp>
      <p:sp>
        <p:nvSpPr>
          <p:cNvPr id="3" name="Content Placeholder 2"/>
          <p:cNvSpPr>
            <a:spLocks noGrp="1"/>
          </p:cNvSpPr>
          <p:nvPr>
            <p:ph idx="1"/>
          </p:nvPr>
        </p:nvSpPr>
        <p:spPr/>
        <p:txBody>
          <a:bodyPr/>
          <a:lstStyle/>
          <a:p>
            <a:r>
              <a:rPr lang="id-ID" dirty="0" smtClean="0"/>
              <a:t>1 kewajiban ketaatan</a:t>
            </a:r>
          </a:p>
          <a:p>
            <a:pPr lvl="1"/>
            <a:r>
              <a:rPr lang="id-ID" dirty="0" smtClean="0"/>
              <a:t>Karyawan tidak perlu atau tidak boleh mematuhi perintah yang menyuruh dia melakuan sesuatu yg tdk bermoral</a:t>
            </a:r>
          </a:p>
          <a:p>
            <a:pPr lvl="1"/>
            <a:r>
              <a:rPr lang="id-ID" dirty="0" smtClean="0"/>
              <a:t>Karyawan tidak wajib mentaati perintah yg tdk wajar dr atasan wlpn tdk ada penolakan</a:t>
            </a:r>
          </a:p>
          <a:p>
            <a:pPr lvl="1"/>
            <a:r>
              <a:rPr lang="id-ID" dirty="0" smtClean="0"/>
              <a:t>Karyawan tidak wajib mentaati perintah bila tidak sesuai dengan kesepakatan kerja (</a:t>
            </a:r>
            <a:r>
              <a:rPr lang="id-ID" i="1" dirty="0" smtClean="0"/>
              <a:t>job description</a:t>
            </a:r>
            <a:r>
              <a:rPr lang="id-ID" dirty="0" smtClean="0"/>
              <a:t>)</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2 kewajiban konfidensialitas</a:t>
            </a:r>
          </a:p>
          <a:p>
            <a:pPr lvl="1"/>
            <a:r>
              <a:rPr lang="id-ID" dirty="0" smtClean="0"/>
              <a:t>Adalah sebuah kewajiban menyimpan informasi yg bersifat konfidensial (rahasia) yg telah diperoleh krn suatu profesi</a:t>
            </a:r>
          </a:p>
          <a:p>
            <a:pPr lvl="1"/>
            <a:r>
              <a:rPr lang="id-ID" dirty="0" smtClean="0"/>
              <a:t>Kewajiban ini terbatas pada informasi rahasia perusahaan</a:t>
            </a:r>
          </a:p>
          <a:p>
            <a:pPr lvl="1"/>
            <a:r>
              <a:rPr lang="id-ID" dirty="0" smtClean="0"/>
              <a:t>Alasan etika dalam kewajiban ini adalah bila karyawan membuka rahasia itu sama dengan karyawan tersebut mencuri dari perusahaan tsb</a:t>
            </a:r>
          </a:p>
          <a:p>
            <a:pPr lvl="1"/>
            <a:r>
              <a:rPr lang="id-ID" dirty="0" smtClean="0"/>
              <a:t>Membuka rahasia juga bertentagan dg etika pasar bebas</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3 Kewajiban loyalitas</a:t>
            </a:r>
          </a:p>
          <a:p>
            <a:pPr lvl="1"/>
            <a:r>
              <a:rPr lang="id-ID" dirty="0" smtClean="0"/>
              <a:t>Merupakan sebuah konsekuensi dari status seseorang sebagai karyawan perusahaan</a:t>
            </a:r>
          </a:p>
          <a:p>
            <a:pPr lvl="1"/>
            <a:r>
              <a:rPr lang="id-ID" dirty="0" smtClean="0"/>
              <a:t>Faktor utama yang membahayakan loyalitas adalah adanya konflik kepentingan dalam sebuah perusahaan</a:t>
            </a:r>
          </a:p>
          <a:p>
            <a:pPr lvl="1"/>
            <a:r>
              <a:rPr lang="id-ID" dirty="0" smtClean="0"/>
              <a:t>Untuk menciptakan loyaitas karyawan yang tinggi maka perlu adanya suasana kerja yang nyaman dan menjamin segala keperluan dari karyawan</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Beberapa kasus yang menjadi ancaman dari loyalitas adalah :</a:t>
            </a:r>
          </a:p>
          <a:p>
            <a:pPr lvl="1"/>
            <a:r>
              <a:rPr lang="id-ID" dirty="0" smtClean="0"/>
              <a:t>Kasus mengincar pesangon</a:t>
            </a:r>
          </a:p>
          <a:p>
            <a:pPr lvl="1"/>
            <a:r>
              <a:rPr lang="id-ID" dirty="0" smtClean="0"/>
              <a:t>Kasus korupsi</a:t>
            </a:r>
          </a:p>
          <a:p>
            <a:pPr lvl="1"/>
            <a:r>
              <a:rPr lang="id-ID" dirty="0" smtClean="0"/>
              <a:t>Kasus mendapatkan reward (barang) saat keluar dari perusahaan</a:t>
            </a:r>
          </a:p>
          <a:p>
            <a:pPr lvl="1"/>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Melaporkan kesalahan perusahaan</a:t>
            </a:r>
            <a:endParaRPr lang="id-ID" dirty="0"/>
          </a:p>
        </p:txBody>
      </p:sp>
      <p:sp>
        <p:nvSpPr>
          <p:cNvPr id="3" name="Content Placeholder 2"/>
          <p:cNvSpPr>
            <a:spLocks noGrp="1"/>
          </p:cNvSpPr>
          <p:nvPr>
            <p:ph idx="1"/>
          </p:nvPr>
        </p:nvSpPr>
        <p:spPr/>
        <p:txBody>
          <a:bodyPr>
            <a:normAutofit lnSpcReduction="10000"/>
          </a:bodyPr>
          <a:lstStyle/>
          <a:p>
            <a:r>
              <a:rPr lang="id-ID" dirty="0" smtClean="0"/>
              <a:t>Secara umum kasus ini seperti membuat keributan untuk mencari perhatian org banyak (</a:t>
            </a:r>
            <a:r>
              <a:rPr lang="id-ID" i="1" dirty="0" smtClean="0"/>
              <a:t>whistle blowing</a:t>
            </a:r>
            <a:r>
              <a:rPr lang="id-ID" dirty="0" smtClean="0"/>
              <a:t>) meniup peluit</a:t>
            </a:r>
          </a:p>
          <a:p>
            <a:r>
              <a:rPr lang="id-ID" dirty="0" smtClean="0"/>
              <a:t>Dalam etika hal ini mendapat arti lbh khusu yaitu menarik perhatian dunia luar dengan melaporkan kesalahan yang dilakukan oleh sebuah organisasi</a:t>
            </a:r>
          </a:p>
          <a:p>
            <a:r>
              <a:rPr lang="id-ID" dirty="0" smtClean="0"/>
              <a:t>Hal ini dibagi menjadi 2 yaitu secara internal dan eksternal</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Interal : melaporkan kesalahan yang diketahui langsung kepada atasan dalam perusahaan itu</a:t>
            </a:r>
          </a:p>
          <a:p>
            <a:r>
              <a:rPr lang="id-ID" dirty="0" smtClean="0"/>
              <a:t>Eksternal : melaporkan kesalahan kepada instansi di luar perusahaan, baik kapada instansi pemerintah ataupun kepada masyarakat melalui media komunikasi</a:t>
            </a:r>
          </a:p>
          <a:p>
            <a:r>
              <a:rPr lang="id-ID" dirty="0" smtClean="0"/>
              <a:t>Para </a:t>
            </a:r>
            <a:r>
              <a:rPr lang="id-ID" i="1" dirty="0" smtClean="0"/>
              <a:t>whistle blower </a:t>
            </a:r>
            <a:r>
              <a:rPr lang="id-ID" dirty="0" smtClean="0"/>
              <a:t>bisa dianggap sebagai pahlawan sbb dia menempatkan nilai2 moral yang benar dan luhur diatas kesejahteraan pribadi</a:t>
            </a:r>
          </a:p>
          <a:p>
            <a:r>
              <a:rPr lang="id-ID" dirty="0" smtClean="0"/>
              <a:t>Namun apakah hal itu dibenarkan secara etika??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Ciri2 kesalahan yg dapat menjadi </a:t>
            </a:r>
            <a:r>
              <a:rPr lang="id-ID" i="1" dirty="0" smtClean="0"/>
              <a:t>whistle blowing</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1 kesalahan perusahaan harus besar (kerugian tdk hanya pada karyawan tp bisa merambat pada masy, pelanggaran HAM dll)</a:t>
            </a:r>
          </a:p>
          <a:p>
            <a:r>
              <a:rPr lang="id-ID" dirty="0" smtClean="0"/>
              <a:t>2 pelaporan harus di dukung oleh fakta yg benar dan jelas</a:t>
            </a:r>
          </a:p>
          <a:p>
            <a:r>
              <a:rPr lang="id-ID" dirty="0" smtClean="0"/>
              <a:t>3 pelaporan harus di dasarkan untk mencegah kerugian di pihak ke 3, bukan krn motif lain</a:t>
            </a:r>
          </a:p>
          <a:p>
            <a:r>
              <a:rPr lang="id-ID" dirty="0" smtClean="0"/>
              <a:t>4 sebelum pelaporan keluar hrs ada penyelsaian scr internal</a:t>
            </a:r>
          </a:p>
          <a:p>
            <a:r>
              <a:rPr lang="id-ID" dirty="0" smtClean="0"/>
              <a:t>5 hrs ada kemungkinan real bahwa pelaporan tsb akan sukses </a:t>
            </a:r>
            <a:endParaRPr lang="id-ID"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145</TotalTime>
  <Words>1010</Words>
  <Application>Microsoft Office PowerPoint</Application>
  <PresentationFormat>On-screen Show (4:3)</PresentationFormat>
  <Paragraphs>91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Technic</vt:lpstr>
      <vt:lpstr>kewajiban dan hak karyawan</vt:lpstr>
      <vt:lpstr>Kewajiban karyawan</vt:lpstr>
      <vt:lpstr>3 kewajiban penting karyawan </vt:lpstr>
      <vt:lpstr>Slide 4</vt:lpstr>
      <vt:lpstr>Slide 5</vt:lpstr>
      <vt:lpstr>Slide 6</vt:lpstr>
      <vt:lpstr>Melaporkan kesalahan perusahaan</vt:lpstr>
      <vt:lpstr>Slide 8</vt:lpstr>
      <vt:lpstr>Ciri2 kesalahan yg dapat menjadi whistle blowing</vt:lpstr>
      <vt:lpstr>Hak karyawan</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kewajiban dan hak karyawan</dc:title>
  <dc:creator>dayat</dc:creator>
  <cp:lastModifiedBy>dayat</cp:lastModifiedBy>
  <cp:revision>16</cp:revision>
  <dcterms:created xsi:type="dcterms:W3CDTF">2016-03-22T01:38:33Z</dcterms:created>
  <dcterms:modified xsi:type="dcterms:W3CDTF">2016-05-10T05:38:23Z</dcterms:modified>
</cp:coreProperties>
</file>