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sldIdLst>
    <p:sldId id="256" r:id="rId2"/>
    <p:sldId id="297" r:id="rId3"/>
    <p:sldId id="317" r:id="rId4"/>
    <p:sldId id="318" r:id="rId5"/>
    <p:sldId id="298" r:id="rId6"/>
    <p:sldId id="299" r:id="rId7"/>
    <p:sldId id="300" r:id="rId8"/>
    <p:sldId id="319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6" r:id="rId23"/>
    <p:sldId id="315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99"/>
    <a:srgbClr val="CCCC00"/>
    <a:srgbClr val="00FF00"/>
    <a:srgbClr val="99CCFF"/>
    <a:srgbClr val="FF9900"/>
    <a:srgbClr val="FFFF00"/>
    <a:srgbClr val="FFCC0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73" d="100"/>
          <a:sy n="73" d="100"/>
        </p:scale>
        <p:origin x="-1062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B330318-ABC3-4D44-AFF5-491A363A1BA0}" type="datetimeFigureOut">
              <a:rPr lang="id-ID"/>
              <a:pPr>
                <a:defRPr/>
              </a:pPr>
              <a:t>12/03/2019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F185D24-7676-4047-9BBE-7F140BE4994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92928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53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6163" y="4352925"/>
            <a:ext cx="4772025" cy="3479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330602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53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6163" y="4352925"/>
            <a:ext cx="4772025" cy="3479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807496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53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6163" y="4352925"/>
            <a:ext cx="4772025" cy="3479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526760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53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6163" y="4352925"/>
            <a:ext cx="4772025" cy="3479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1093492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53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6163" y="4352925"/>
            <a:ext cx="4772025" cy="3479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819216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581400" y="685800"/>
            <a:ext cx="5561013" cy="3352800"/>
          </a:xfrm>
        </p:spPr>
        <p:txBody>
          <a:bodyPr/>
          <a:lstStyle>
            <a:lvl1pPr>
              <a:defRPr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181600" y="4038600"/>
            <a:ext cx="3960813" cy="1752600"/>
          </a:xfrm>
          <a:ln w="9525">
            <a:headEnd/>
            <a:tailEnd/>
          </a:ln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EAEAEA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EAEAEA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EAEAEA"/>
                </a:solidFill>
              </a:defRPr>
            </a:lvl1pPr>
          </a:lstStyle>
          <a:p>
            <a:pPr>
              <a:defRPr/>
            </a:pPr>
            <a:fld id="{5C5BCA32-6C44-4DB7-B9E2-35A5BB11B1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9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92CF4-7977-4B86-9313-827EB03D6D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208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533400"/>
            <a:ext cx="19050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533400"/>
            <a:ext cx="55626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D2522-A125-4217-BFEE-F1894CA6AE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396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C38DC-9F2F-4797-B70A-684140859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277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33BF0-8638-4300-8161-6DB2CE68C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493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9812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B86CA-F795-427A-A080-2221992F1E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72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CB7F8-896B-4401-A787-7D2979F7E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31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A3B8B-72E1-46BA-9B23-3C13584DB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77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3AE86-B94B-4DE6-B7E8-89B57ABE3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407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888AC-72AD-44A7-A768-D1AEBE4D4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85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0B66F-A36D-49DA-B758-7429FC281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77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53340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676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3429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8339AC78-FBF6-4807-B694-B0521BDD9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10" descr="C:\WINNT\Profiles\rebeccal\Personal\pics\strtegic1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981200"/>
            <a:ext cx="7620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95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Excel_97-2003_Worksheet2.xls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90800" y="4724400"/>
            <a:ext cx="6627813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Kriptografi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Sesi 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Monoalphabetic Cipher</a:t>
            </a:r>
            <a:endParaRPr lang="en-US" smtClean="0"/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n-GB" sz="2800" dirty="0" smtClean="0"/>
              <a:t>Mixed </a:t>
            </a:r>
            <a:r>
              <a:rPr lang="en-GB" sz="2800" dirty="0" err="1" smtClean="0"/>
              <a:t>Monoalphabetic</a:t>
            </a:r>
            <a:r>
              <a:rPr lang="en-GB" sz="2800" dirty="0" smtClean="0"/>
              <a:t> Cipher</a:t>
            </a:r>
          </a:p>
          <a:p>
            <a:pPr algn="just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endParaRPr lang="en-GB" sz="2800" dirty="0" smtClean="0"/>
          </a:p>
          <a:p>
            <a:pPr algn="just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endParaRPr lang="en-GB" sz="2800" dirty="0" smtClean="0"/>
          </a:p>
          <a:p>
            <a:pPr lvl="1" algn="just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n-GB" sz="2400" dirty="0" smtClean="0"/>
              <a:t>U  D  I  N U S</a:t>
            </a:r>
          </a:p>
          <a:p>
            <a:pPr lvl="1" algn="just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n-GB" sz="2400" dirty="0" smtClean="0"/>
              <a:t>O Q W X O A</a:t>
            </a:r>
          </a:p>
          <a:p>
            <a:pPr lvl="1" algn="just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endParaRPr lang="en-GB" sz="2400" dirty="0"/>
          </a:p>
          <a:p>
            <a:pPr lvl="1" algn="just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n-GB" sz="2000" b="1" dirty="0" smtClean="0">
                <a:solidFill>
                  <a:srgbClr val="C00000"/>
                </a:solidFill>
              </a:rPr>
              <a:t>P= APA </a:t>
            </a:r>
          </a:p>
          <a:p>
            <a:pPr lvl="1" algn="just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n-GB" sz="2000" b="1" dirty="0" smtClean="0">
                <a:solidFill>
                  <a:srgbClr val="C00000"/>
                </a:solidFill>
              </a:rPr>
              <a:t>A=0, P=15</a:t>
            </a:r>
          </a:p>
          <a:p>
            <a:pPr lvl="1" algn="just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n-GB" sz="2000" b="1" dirty="0" smtClean="0">
                <a:solidFill>
                  <a:srgbClr val="666699"/>
                </a:solidFill>
              </a:rPr>
              <a:t>C(A)=(0+3) =&gt; 3 mod 26 =&gt; 3 =&gt;D</a:t>
            </a:r>
          </a:p>
          <a:p>
            <a:pPr lvl="1" algn="just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n-GB" sz="2000" b="1" dirty="0" smtClean="0">
                <a:solidFill>
                  <a:srgbClr val="666699"/>
                </a:solidFill>
              </a:rPr>
              <a:t>C(P)=(15+4)=&gt; 19 mod 26 =&gt; 19 =&gt; T</a:t>
            </a:r>
          </a:p>
          <a:p>
            <a:pPr lvl="1" algn="just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n-GB" sz="2000" b="1" dirty="0" smtClean="0">
                <a:solidFill>
                  <a:srgbClr val="C00000"/>
                </a:solidFill>
              </a:rPr>
              <a:t>C=DTD</a:t>
            </a: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endParaRPr lang="en-US" sz="2800" dirty="0" smtClean="0"/>
          </a:p>
        </p:txBody>
      </p:sp>
      <p:graphicFrame>
        <p:nvGraphicFramePr>
          <p:cNvPr id="44036" name="Object 3"/>
          <p:cNvGraphicFramePr>
            <a:graphicFrameLocks noChangeAspect="1"/>
          </p:cNvGraphicFramePr>
          <p:nvPr/>
        </p:nvGraphicFramePr>
        <p:xfrm>
          <a:off x="1905000" y="2590800"/>
          <a:ext cx="67579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1" name="Worksheet" r:id="rId3" imgW="7848531" imgH="695349" progId="Excel.Sheet.8">
                  <p:embed/>
                </p:oleObj>
              </mc:Choice>
              <mc:Fallback>
                <p:oleObj name="Worksheet" r:id="rId3" imgW="7848531" imgH="695349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590800"/>
                        <a:ext cx="6757988" cy="685800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95400" y="1906588"/>
            <a:ext cx="7186613" cy="4321175"/>
          </a:xfrm>
        </p:spPr>
        <p:txBody>
          <a:bodyPr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n-GB" smtClean="0"/>
              <a:t>Easier Monoalphabetic Cipher</a:t>
            </a: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endParaRPr lang="en-GB" smtClean="0"/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endParaRPr lang="en-GB" smtClean="0"/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n-GB" smtClean="0"/>
              <a:t>B  E R D A S  I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n-GB" smtClean="0"/>
              <a:t>M O C K A D S</a:t>
            </a: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n-GB" smtClean="0"/>
              <a:t>Kelemahan :</a:t>
            </a:r>
          </a:p>
          <a:p>
            <a:pPr lvl="1" algn="just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n-GB" sz="2400" smtClean="0"/>
              <a:t>Frekuensi kemunculan huruf tidak dapat dihilangkan</a:t>
            </a:r>
          </a:p>
        </p:txBody>
      </p:sp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1295400" y="2514600"/>
          <a:ext cx="769620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5" name="Worksheet" r:id="rId4" imgW="7848531" imgH="695349" progId="Excel.Sheet.8">
                  <p:embed/>
                </p:oleObj>
              </mc:Choice>
              <mc:Fallback>
                <p:oleObj name="Worksheet" r:id="rId4" imgW="7848531" imgH="695349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514600"/>
                        <a:ext cx="7696200" cy="717550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0" name="Rectangle 1"/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5867400" cy="561975"/>
          </a:xfrm>
        </p:spPr>
        <p:txBody>
          <a:bodyPr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n-GB" smtClean="0"/>
              <a:t>Monoalphabetic Cipher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Polyalphabetic Cipher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sz="2800" smtClean="0"/>
              <a:t>Leon Battista Alberti sekitar 1467 diyakini sebagai pencipta cipher polyalphabetic pertama di era Renaissance.</a:t>
            </a:r>
            <a:endParaRPr lang="en-US" sz="2800" smtClean="0"/>
          </a:p>
          <a:p>
            <a:pPr algn="just"/>
            <a:r>
              <a:rPr lang="id-ID" sz="2800" smtClean="0"/>
              <a:t>Alberti menggunakan alfabet campuran untuk mengenkripsi pesan, </a:t>
            </a:r>
            <a:endParaRPr lang="en-US" sz="2800" smtClean="0"/>
          </a:p>
          <a:p>
            <a:pPr algn="just"/>
            <a:r>
              <a:rPr lang="id-ID" sz="2800" smtClean="0"/>
              <a:t>Untuk penyandian ini Alberti menggunakan perangkat dekoder yaitu cipher disk, yang menerapkan substitusi polyalphabetic dengan huruf campuran. 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Polyalphabetic Cipher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sz="2800" smtClean="0"/>
              <a:t>Polyalphabetic cipher (cipher abjad majemuk) menggunakan sejumlah monoalphabetic cipher. </a:t>
            </a:r>
            <a:endParaRPr lang="en-US" sz="2800" smtClean="0"/>
          </a:p>
          <a:p>
            <a:pPr algn="just"/>
            <a:r>
              <a:rPr lang="id-ID" sz="2800" smtClean="0"/>
              <a:t>Kebanyakan penerapan polyalphabetic cipher adalah mengulang kunci mono alphabetic selama n periode.</a:t>
            </a:r>
            <a:endParaRPr lang="en-US" sz="2800" smtClean="0"/>
          </a:p>
          <a:p>
            <a:pPr algn="just"/>
            <a:r>
              <a:rPr lang="id-ID" sz="2800" smtClean="0"/>
              <a:t>n periode =  panjang plain text / panjang kunci. Untuk lebih jelasnya perhatikan penjelasan di bawah ini</a:t>
            </a:r>
          </a:p>
          <a:p>
            <a:pPr algn="just"/>
            <a:r>
              <a:rPr lang="id-ID" sz="2800" smtClean="0"/>
              <a:t/>
            </a:r>
            <a:br>
              <a:rPr lang="id-ID" sz="2800" smtClean="0"/>
            </a:b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Polyalphabetic Cipher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467600" cy="51816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	</a:t>
            </a:r>
            <a:r>
              <a:rPr lang="id-ID" sz="2400" dirty="0" smtClean="0">
                <a:solidFill>
                  <a:srgbClr val="FF0000"/>
                </a:solidFill>
              </a:rPr>
              <a:t>P : BOBOLJAMSATU</a:t>
            </a:r>
            <a:r>
              <a:rPr lang="en-US" sz="2400" dirty="0" smtClean="0">
                <a:solidFill>
                  <a:srgbClr val="FF0000"/>
                </a:solidFill>
              </a:rPr>
              <a:t>U</a:t>
            </a:r>
            <a:r>
              <a:rPr lang="id-ID" sz="2400" dirty="0" smtClean="0">
                <a:solidFill>
                  <a:srgbClr val="FF0000"/>
                </a:solidFill>
              </a:rPr>
              <a:t/>
            </a:r>
            <a:br>
              <a:rPr lang="id-ID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	</a:t>
            </a:r>
            <a:r>
              <a:rPr lang="id-ID" sz="2400" dirty="0" smtClean="0">
                <a:solidFill>
                  <a:srgbClr val="FF0000"/>
                </a:solidFill>
              </a:rPr>
              <a:t>K : KEYKEYKEYKEY </a:t>
            </a:r>
            <a:r>
              <a:rPr lang="en-US" sz="2400" dirty="0" smtClean="0">
                <a:solidFill>
                  <a:srgbClr val="FF0000"/>
                </a:solidFill>
              </a:rPr>
              <a:t>K</a:t>
            </a:r>
            <a:r>
              <a:rPr lang="id-ID" sz="2400" dirty="0" smtClean="0">
                <a:solidFill>
                  <a:srgbClr val="FF0000"/>
                </a:solidFill>
              </a:rPr>
              <a:t/>
            </a:r>
            <a:br>
              <a:rPr lang="id-ID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	</a:t>
            </a:r>
            <a:r>
              <a:rPr lang="id-ID" sz="2400" dirty="0" smtClean="0">
                <a:solidFill>
                  <a:srgbClr val="FF0000"/>
                </a:solidFill>
              </a:rPr>
              <a:t>C : LS.......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buFont typeface="Wingdings" pitchFamily="2" charset="2"/>
              <a:buNone/>
            </a:pPr>
            <a:endParaRPr lang="en-US" sz="2400" dirty="0" smtClean="0">
              <a:solidFill>
                <a:srgbClr val="FFFF00"/>
              </a:solidFill>
            </a:endParaRPr>
          </a:p>
          <a:p>
            <a:pPr lvl="1"/>
            <a:r>
              <a:rPr lang="id-ID" sz="2400" dirty="0" smtClean="0"/>
              <a:t>Misal, A=0, B=1 .... Z=25, </a:t>
            </a:r>
            <a:endParaRPr lang="en-US" sz="2400" dirty="0" smtClean="0"/>
          </a:p>
          <a:p>
            <a:pPr lvl="1"/>
            <a:r>
              <a:rPr lang="id-ID" sz="2400" dirty="0" smtClean="0"/>
              <a:t>diketahui kunci = KEY,</a:t>
            </a:r>
            <a:endParaRPr lang="en-US" sz="2400" dirty="0" smtClean="0"/>
          </a:p>
          <a:p>
            <a:pPr lvl="1"/>
            <a:r>
              <a:rPr lang="id-ID" sz="2400" dirty="0" smtClean="0"/>
              <a:t>sehingga kunci diperluas </a:t>
            </a:r>
            <a:r>
              <a:rPr lang="en-US" sz="2400" dirty="0" smtClean="0"/>
              <a:t>m</a:t>
            </a:r>
            <a:r>
              <a:rPr lang="id-ID" sz="2400" dirty="0" smtClean="0"/>
              <a:t>enjadi KEYKEYKEY</a:t>
            </a:r>
            <a:r>
              <a:rPr lang="en-US" sz="2400" dirty="0" smtClean="0"/>
              <a:t> </a:t>
            </a:r>
            <a:r>
              <a:rPr lang="id-ID" sz="2400" dirty="0" smtClean="0"/>
              <a:t>sampai ukurannya sama dengan plain text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Polyalphabetic Cipher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endParaRPr lang="en-US" sz="2400" dirty="0" smtClean="0">
              <a:solidFill>
                <a:srgbClr val="FFFF00"/>
              </a:solidFill>
            </a:endParaRPr>
          </a:p>
          <a:p>
            <a:pPr marL="457200" lvl="1" indent="0">
              <a:buFontTx/>
              <a:buNone/>
              <a:defRPr/>
            </a:pPr>
            <a:r>
              <a:rPr lang="id-ID" sz="2400" dirty="0" smtClean="0">
                <a:solidFill>
                  <a:srgbClr val="FF0000"/>
                </a:solidFill>
              </a:rPr>
              <a:t>(</a:t>
            </a:r>
            <a:r>
              <a:rPr lang="id-ID" sz="2400" dirty="0">
                <a:solidFill>
                  <a:srgbClr val="FF0000"/>
                </a:solidFill>
              </a:rPr>
              <a:t>B + K) mod 26 = (1 + </a:t>
            </a:r>
            <a:r>
              <a:rPr lang="id-ID" sz="24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0</a:t>
            </a:r>
            <a:r>
              <a:rPr lang="id-ID" sz="2400" dirty="0" smtClean="0">
                <a:solidFill>
                  <a:srgbClr val="FF0000"/>
                </a:solidFill>
              </a:rPr>
              <a:t>) </a:t>
            </a:r>
            <a:r>
              <a:rPr lang="id-ID" sz="2400" dirty="0">
                <a:solidFill>
                  <a:srgbClr val="FF0000"/>
                </a:solidFill>
              </a:rPr>
              <a:t>mod 26 = </a:t>
            </a:r>
            <a:r>
              <a:rPr lang="id-ID" sz="2400" dirty="0" smtClean="0">
                <a:solidFill>
                  <a:srgbClr val="FF0000"/>
                </a:solidFill>
              </a:rPr>
              <a:t>11 </a:t>
            </a:r>
            <a:r>
              <a:rPr lang="id-ID" sz="2400" dirty="0">
                <a:solidFill>
                  <a:srgbClr val="FF0000"/>
                </a:solidFill>
              </a:rPr>
              <a:t>= </a:t>
            </a:r>
            <a:r>
              <a:rPr lang="id-ID" sz="2400" dirty="0" smtClean="0">
                <a:solidFill>
                  <a:srgbClr val="FF0000"/>
                </a:solidFill>
              </a:rPr>
              <a:t>L</a:t>
            </a:r>
            <a:r>
              <a:rPr lang="id-ID" sz="2400" dirty="0">
                <a:solidFill>
                  <a:srgbClr val="FF0000"/>
                </a:solidFill>
              </a:rPr>
              <a:t/>
            </a:r>
            <a:br>
              <a:rPr lang="id-ID" sz="2400" dirty="0">
                <a:solidFill>
                  <a:srgbClr val="FF0000"/>
                </a:solidFill>
              </a:rPr>
            </a:br>
            <a:r>
              <a:rPr lang="id-ID" sz="2400" dirty="0">
                <a:solidFill>
                  <a:srgbClr val="FF0000"/>
                </a:solidFill>
              </a:rPr>
              <a:t>(O + E) mod 26 = (14 + 4) mod 26 = 18 = </a:t>
            </a:r>
            <a:r>
              <a:rPr lang="id-ID" sz="2400" dirty="0" smtClean="0">
                <a:solidFill>
                  <a:srgbClr val="FF0000"/>
                </a:solidFill>
              </a:rPr>
              <a:t>S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457200" lvl="1" indent="0">
              <a:buFontTx/>
              <a:buNone/>
              <a:defRPr/>
            </a:pPr>
            <a:r>
              <a:rPr lang="id-ID" sz="2400" dirty="0">
                <a:solidFill>
                  <a:srgbClr val="FF0000"/>
                </a:solidFill>
              </a:rPr>
              <a:t>(B + </a:t>
            </a:r>
            <a:r>
              <a:rPr lang="en-US" sz="2400" dirty="0" smtClean="0">
                <a:solidFill>
                  <a:srgbClr val="FF0000"/>
                </a:solidFill>
              </a:rPr>
              <a:t>Y</a:t>
            </a:r>
            <a:r>
              <a:rPr lang="id-ID" sz="2400" dirty="0" smtClean="0">
                <a:solidFill>
                  <a:srgbClr val="FF0000"/>
                </a:solidFill>
              </a:rPr>
              <a:t>) </a:t>
            </a:r>
            <a:r>
              <a:rPr lang="id-ID" sz="2400" dirty="0">
                <a:solidFill>
                  <a:srgbClr val="FF0000"/>
                </a:solidFill>
              </a:rPr>
              <a:t>mod 26 = (1 + </a:t>
            </a:r>
            <a:r>
              <a:rPr lang="en-US" sz="2400" dirty="0" smtClean="0">
                <a:solidFill>
                  <a:srgbClr val="FF0000"/>
                </a:solidFill>
              </a:rPr>
              <a:t>24</a:t>
            </a:r>
            <a:r>
              <a:rPr lang="id-ID" sz="2400" dirty="0" smtClean="0">
                <a:solidFill>
                  <a:srgbClr val="FF0000"/>
                </a:solidFill>
              </a:rPr>
              <a:t>) </a:t>
            </a:r>
            <a:r>
              <a:rPr lang="id-ID" sz="2400" dirty="0">
                <a:solidFill>
                  <a:srgbClr val="FF0000"/>
                </a:solidFill>
              </a:rPr>
              <a:t>mod 26 = </a:t>
            </a:r>
            <a:r>
              <a:rPr lang="en-US" sz="2400" dirty="0" smtClean="0">
                <a:solidFill>
                  <a:srgbClr val="FF0000"/>
                </a:solidFill>
              </a:rPr>
              <a:t>25</a:t>
            </a:r>
            <a:r>
              <a:rPr lang="id-ID" sz="2400" dirty="0" smtClean="0">
                <a:solidFill>
                  <a:srgbClr val="FF0000"/>
                </a:solidFill>
              </a:rPr>
              <a:t> </a:t>
            </a:r>
            <a:r>
              <a:rPr lang="id-ID" sz="2400" dirty="0">
                <a:solidFill>
                  <a:srgbClr val="FF0000"/>
                </a:solidFill>
              </a:rPr>
              <a:t>= </a:t>
            </a:r>
            <a:r>
              <a:rPr lang="en-US" sz="2400" dirty="0" smtClean="0">
                <a:solidFill>
                  <a:srgbClr val="FF0000"/>
                </a:solidFill>
              </a:rPr>
              <a:t>Z</a:t>
            </a:r>
            <a:endParaRPr lang="en-US" sz="2400" dirty="0">
              <a:solidFill>
                <a:srgbClr val="FF0000"/>
              </a:solidFill>
            </a:endParaRPr>
          </a:p>
          <a:p>
            <a:pPr lvl="1">
              <a:defRPr/>
            </a:pPr>
            <a:endParaRPr lang="en-US" sz="2400" dirty="0"/>
          </a:p>
          <a:p>
            <a:pPr marL="342900" lvl="1" indent="-342900">
              <a:buClr>
                <a:schemeClr val="tx2"/>
              </a:buClr>
              <a:buSzPct val="115000"/>
              <a:defRPr/>
            </a:pPr>
            <a:r>
              <a:rPr lang="en-US" sz="2400" dirty="0" err="1"/>
              <a:t>Metode</a:t>
            </a:r>
            <a:r>
              <a:rPr lang="en-US" sz="2400" dirty="0"/>
              <a:t> polyalphabetic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pola</a:t>
            </a:r>
            <a:r>
              <a:rPr lang="en-US" sz="2400" dirty="0"/>
              <a:t> </a:t>
            </a:r>
            <a:r>
              <a:rPr lang="en-US" sz="2400" dirty="0" err="1"/>
              <a:t>enkripsi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acak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tiap</a:t>
            </a:r>
            <a:r>
              <a:rPr lang="en-US" sz="2400" dirty="0"/>
              <a:t> </a:t>
            </a:r>
            <a:r>
              <a:rPr lang="en-US" sz="2400" dirty="0" err="1"/>
              <a:t>huruf</a:t>
            </a:r>
            <a:r>
              <a:rPr lang="en-US" sz="2400" dirty="0"/>
              <a:t> yang </a:t>
            </a:r>
            <a:r>
              <a:rPr lang="en-US" sz="2400" dirty="0" err="1"/>
              <a:t>sama</a:t>
            </a:r>
            <a:r>
              <a:rPr lang="en-US" sz="2400" dirty="0"/>
              <a:t>,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enkripsi</a:t>
            </a:r>
            <a:r>
              <a:rPr lang="en-US" sz="2400" dirty="0"/>
              <a:t> yang </a:t>
            </a:r>
            <a:r>
              <a:rPr lang="en-US" sz="2400" dirty="0" err="1"/>
              <a:t>berbeda</a:t>
            </a:r>
            <a:r>
              <a:rPr lang="en-US" sz="2400" dirty="0"/>
              <a:t>. </a:t>
            </a:r>
            <a:r>
              <a:rPr lang="en-US" sz="2400" dirty="0" err="1"/>
              <a:t>Perhatikan</a:t>
            </a:r>
            <a:r>
              <a:rPr lang="en-US" sz="2400" dirty="0"/>
              <a:t> kata </a:t>
            </a:r>
            <a:r>
              <a:rPr lang="en-US" sz="2400" dirty="0" err="1"/>
              <a:t>enkripsi</a:t>
            </a:r>
            <a:r>
              <a:rPr lang="en-US" sz="2400" dirty="0"/>
              <a:t>, </a:t>
            </a:r>
            <a:r>
              <a:rPr lang="en-US" sz="2400" dirty="0" err="1"/>
              <a:t>huruf</a:t>
            </a:r>
            <a:r>
              <a:rPr lang="en-US" sz="2400" dirty="0"/>
              <a:t> O yang </a:t>
            </a:r>
            <a:r>
              <a:rPr lang="en-US" sz="2400" dirty="0" err="1"/>
              <a:t>muncul</a:t>
            </a:r>
            <a:r>
              <a:rPr lang="en-US" sz="2400" dirty="0"/>
              <a:t> 2 kali, </a:t>
            </a:r>
            <a:r>
              <a:rPr lang="en-US" sz="2400" dirty="0" err="1"/>
              <a:t>dienkripsi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huruf</a:t>
            </a:r>
            <a:r>
              <a:rPr lang="en-US" sz="2400" dirty="0"/>
              <a:t> S </a:t>
            </a:r>
            <a:r>
              <a:rPr lang="en-US" sz="2400" dirty="0" err="1"/>
              <a:t>dan</a:t>
            </a:r>
            <a:r>
              <a:rPr lang="en-US" sz="2400" dirty="0"/>
              <a:t> Y.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Polyalphabetic Cipher</a:t>
            </a:r>
          </a:p>
        </p:txBody>
      </p:sp>
      <p:sp>
        <p:nvSpPr>
          <p:cNvPr id="50179" name="Content Placeholder 2"/>
          <p:cNvSpPr txBox="1">
            <a:spLocks/>
          </p:cNvSpPr>
          <p:nvPr/>
        </p:nvSpPr>
        <p:spPr bwMode="auto">
          <a:xfrm>
            <a:off x="1219200" y="1905000"/>
            <a:ext cx="73152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en-US" sz="3200">
                <a:solidFill>
                  <a:srgbClr val="FF0000"/>
                </a:solidFill>
              </a:rPr>
              <a:t>Vigenere Cipher</a:t>
            </a:r>
          </a:p>
          <a:p>
            <a:pPr lvl="1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/>
              <a:t>The process of encryption is simple:</a:t>
            </a:r>
          </a:p>
          <a:p>
            <a:pPr lvl="2" eaLnBrk="1" hangingPunct="1">
              <a:spcBef>
                <a:spcPct val="20000"/>
              </a:spcBef>
              <a:buFontTx/>
              <a:buChar char="•"/>
            </a:pPr>
            <a:r>
              <a:rPr lang="en-US"/>
              <a:t>Given a key letter x and a plaintext letter y,</a:t>
            </a:r>
          </a:p>
          <a:p>
            <a:pPr lvl="2" eaLnBrk="1" hangingPunct="1">
              <a:spcBef>
                <a:spcPct val="20000"/>
              </a:spcBef>
              <a:buFontTx/>
              <a:buChar char="•"/>
            </a:pPr>
            <a:r>
              <a:rPr lang="en-US"/>
              <a:t>the ciphertext letter is at the intersection of the row labeled x and the column labeled y;</a:t>
            </a:r>
          </a:p>
          <a:p>
            <a:pPr lvl="2" eaLnBrk="1" hangingPunct="1">
              <a:spcBef>
                <a:spcPct val="20000"/>
              </a:spcBef>
              <a:buFontTx/>
              <a:buChar char="•"/>
            </a:pPr>
            <a:r>
              <a:rPr lang="en-US"/>
              <a:t>in this case the ciphertext is V.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1371600" y="58738"/>
            <a:ext cx="7543800" cy="990600"/>
          </a:xfrm>
        </p:spPr>
        <p:txBody>
          <a:bodyPr/>
          <a:lstStyle/>
          <a:p>
            <a:r>
              <a:rPr lang="en-US" smtClean="0"/>
              <a:t>Polyalphabetic Cipher</a:t>
            </a:r>
          </a:p>
        </p:txBody>
      </p:sp>
      <p:pic>
        <p:nvPicPr>
          <p:cNvPr id="51203" name="Picture 2" descr="D:\NEW LECTURER\Kriptografi\Polyalphabetic-Vigene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66800"/>
            <a:ext cx="8763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Polyalphabetic Cipher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1447800" y="1677988"/>
            <a:ext cx="7620000" cy="4114800"/>
          </a:xfrm>
        </p:spPr>
        <p:txBody>
          <a:bodyPr/>
          <a:lstStyle/>
          <a:p>
            <a:pPr lvl="1"/>
            <a:r>
              <a:rPr lang="en-US" smtClean="0"/>
              <a:t>Example Vigenere :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225425" y="2513013"/>
          <a:ext cx="8915402" cy="76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466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Plaintext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A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D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G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H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Keyword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</a:tr>
            </a:tbl>
          </a:graphicData>
        </a:graphic>
      </p:graphicFrame>
      <p:sp>
        <p:nvSpPr>
          <p:cNvPr id="52284" name="TextBox 4"/>
          <p:cNvSpPr txBox="1">
            <a:spLocks noChangeArrowheads="1"/>
          </p:cNvSpPr>
          <p:nvPr/>
        </p:nvSpPr>
        <p:spPr bwMode="auto">
          <a:xfrm>
            <a:off x="1295400" y="3275013"/>
            <a:ext cx="21701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Cipher …. ???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4191000"/>
          <a:ext cx="8229600" cy="18287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261257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A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B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C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D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G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H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J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K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P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Q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R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S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W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Y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Z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G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H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J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K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P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Q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R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S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W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Y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Z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A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B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C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D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W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Y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Z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A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B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C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D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G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H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J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K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P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Q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R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S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P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Q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R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S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W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Y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Z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A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B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C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D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G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H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J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K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P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Q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R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S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W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Y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Z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A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B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C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D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G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H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J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K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P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Q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R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S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W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Y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Z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A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B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C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D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G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H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J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K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P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Q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R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S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W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Y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Z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A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B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C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D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G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H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J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K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</a:tr>
            </a:tbl>
          </a:graphicData>
        </a:graphic>
      </p:graphicFrame>
      <p:sp>
        <p:nvSpPr>
          <p:cNvPr id="52511" name="TextBox 6"/>
          <p:cNvSpPr txBox="1">
            <a:spLocks noChangeArrowheads="1"/>
          </p:cNvSpPr>
          <p:nvPr/>
        </p:nvSpPr>
        <p:spPr bwMode="auto">
          <a:xfrm>
            <a:off x="3860800" y="3790950"/>
            <a:ext cx="1168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/>
              <a:t>Plaintext</a:t>
            </a:r>
          </a:p>
        </p:txBody>
      </p:sp>
      <p:sp>
        <p:nvSpPr>
          <p:cNvPr id="52512" name="TextBox 7"/>
          <p:cNvSpPr txBox="1">
            <a:spLocks noChangeArrowheads="1"/>
          </p:cNvSpPr>
          <p:nvPr/>
        </p:nvSpPr>
        <p:spPr bwMode="auto">
          <a:xfrm rot="-5400000">
            <a:off x="-162719" y="4847432"/>
            <a:ext cx="11826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/>
              <a:t>Keyword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95400" y="1295400"/>
            <a:ext cx="7186613" cy="4473575"/>
          </a:xfrm>
        </p:spPr>
        <p:txBody>
          <a:bodyPr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n-GB" smtClean="0">
                <a:solidFill>
                  <a:srgbClr val="FFFF00"/>
                </a:solidFill>
              </a:rPr>
              <a:t>Beuford Cipher</a:t>
            </a:r>
          </a:p>
        </p:txBody>
      </p:sp>
      <p:sp>
        <p:nvSpPr>
          <p:cNvPr id="53251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6629400" cy="563563"/>
          </a:xfrm>
        </p:spPr>
        <p:txBody>
          <a:bodyPr/>
          <a:lstStyle/>
          <a:p>
            <a:r>
              <a:rPr lang="en-US" smtClean="0"/>
              <a:t>Polyalphabetic Cipher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800" y="4191000"/>
          <a:ext cx="8229600" cy="17734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253320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A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B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C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D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G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H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J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K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P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Q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R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S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W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Y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Z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</a:tr>
              <a:tr h="253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D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C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B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A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Z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Y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W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S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R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Q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P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K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J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H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G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</a:tr>
              <a:tr h="253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S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R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Q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P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K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J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H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G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D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C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B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A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Z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Y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W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</a:tr>
              <a:tr h="253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K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J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H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G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D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C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B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A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Z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Y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W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S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R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Q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P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</a:tr>
              <a:tr h="253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K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J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H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G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D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C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B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A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Z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Y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W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S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R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Q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P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</a:tr>
              <a:tr h="253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K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J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H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G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D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C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B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A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Z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Y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W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S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R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Q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P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</a:tr>
              <a:tr h="253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K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J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H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G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D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C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B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A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Z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Y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W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S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R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Q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P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53478" name="TextBox 6"/>
          <p:cNvSpPr txBox="1">
            <a:spLocks noChangeArrowheads="1"/>
          </p:cNvSpPr>
          <p:nvPr/>
        </p:nvSpPr>
        <p:spPr bwMode="auto">
          <a:xfrm>
            <a:off x="3860800" y="3790950"/>
            <a:ext cx="1168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/>
              <a:t>Plaintext</a:t>
            </a:r>
          </a:p>
        </p:txBody>
      </p:sp>
      <p:sp>
        <p:nvSpPr>
          <p:cNvPr id="53479" name="TextBox 8"/>
          <p:cNvSpPr txBox="1">
            <a:spLocks noChangeArrowheads="1"/>
          </p:cNvSpPr>
          <p:nvPr/>
        </p:nvSpPr>
        <p:spPr bwMode="auto">
          <a:xfrm rot="-5400000">
            <a:off x="-162719" y="4847432"/>
            <a:ext cx="11826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/>
              <a:t>Keyword</a:t>
            </a:r>
          </a:p>
        </p:txBody>
      </p:sp>
      <p:graphicFrame>
        <p:nvGraphicFramePr>
          <p:cNvPr id="10" name="Content Placeholder 3"/>
          <p:cNvGraphicFramePr>
            <a:graphicFrameLocks/>
          </p:cNvGraphicFramePr>
          <p:nvPr/>
        </p:nvGraphicFramePr>
        <p:xfrm>
          <a:off x="76200" y="2209800"/>
          <a:ext cx="8915402" cy="7604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466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</a:tblGrid>
              <a:tr h="3802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Plaintext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A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D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G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H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</a:tr>
              <a:tr h="3802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Keyword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</a:tr>
            </a:tbl>
          </a:graphicData>
        </a:graphic>
      </p:graphicFrame>
      <p:sp>
        <p:nvSpPr>
          <p:cNvPr id="53536" name="TextBox 10"/>
          <p:cNvSpPr txBox="1">
            <a:spLocks noChangeArrowheads="1"/>
          </p:cNvSpPr>
          <p:nvPr/>
        </p:nvSpPr>
        <p:spPr bwMode="auto">
          <a:xfrm>
            <a:off x="1447800" y="3275013"/>
            <a:ext cx="21701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Cipher …. ???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Substitusi Abjad</a:t>
            </a:r>
          </a:p>
        </p:txBody>
      </p:sp>
      <p:grpSp>
        <p:nvGrpSpPr>
          <p:cNvPr id="38915" name="Group 88"/>
          <p:cNvGrpSpPr>
            <a:grpSpLocks/>
          </p:cNvGrpSpPr>
          <p:nvPr/>
        </p:nvGrpSpPr>
        <p:grpSpPr bwMode="auto">
          <a:xfrm>
            <a:off x="1981200" y="1947863"/>
            <a:ext cx="762000" cy="665162"/>
            <a:chOff x="1110" y="2656"/>
            <a:chExt cx="1549" cy="1351"/>
          </a:xfrm>
        </p:grpSpPr>
        <p:sp>
          <p:nvSpPr>
            <p:cNvPr id="38940" name="AutoShape 89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8941" name="AutoShape 90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1051" name="AutoShape 91"/>
            <p:cNvSpPr>
              <a:spLocks noChangeArrowheads="1"/>
            </p:cNvSpPr>
            <p:nvPr/>
          </p:nvSpPr>
          <p:spPr bwMode="gray">
            <a:xfrm>
              <a:off x="1200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8916" name="Group 92"/>
          <p:cNvGrpSpPr>
            <a:grpSpLocks/>
          </p:cNvGrpSpPr>
          <p:nvPr/>
        </p:nvGrpSpPr>
        <p:grpSpPr bwMode="auto">
          <a:xfrm>
            <a:off x="1981200" y="2862263"/>
            <a:ext cx="762000" cy="665162"/>
            <a:chOff x="3174" y="2656"/>
            <a:chExt cx="1549" cy="1351"/>
          </a:xfrm>
        </p:grpSpPr>
        <p:sp>
          <p:nvSpPr>
            <p:cNvPr id="38937" name="AutoShape 93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8938" name="AutoShape 94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1055" name="AutoShape 95"/>
            <p:cNvSpPr>
              <a:spLocks noChangeArrowheads="1"/>
            </p:cNvSpPr>
            <p:nvPr/>
          </p:nvSpPr>
          <p:spPr bwMode="gray">
            <a:xfrm>
              <a:off x="3264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8917" name="Line 96"/>
          <p:cNvSpPr>
            <a:spLocks noChangeShapeType="1"/>
          </p:cNvSpPr>
          <p:nvPr/>
        </p:nvSpPr>
        <p:spPr bwMode="auto">
          <a:xfrm>
            <a:off x="2590800" y="2557463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8918" name="Text Box 97"/>
          <p:cNvSpPr txBox="1">
            <a:spLocks noChangeArrowheads="1"/>
          </p:cNvSpPr>
          <p:nvPr/>
        </p:nvSpPr>
        <p:spPr bwMode="auto">
          <a:xfrm>
            <a:off x="3352800" y="1970088"/>
            <a:ext cx="21717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Caesar Cipher</a:t>
            </a:r>
          </a:p>
        </p:txBody>
      </p:sp>
      <p:sp>
        <p:nvSpPr>
          <p:cNvPr id="38919" name="Text Box 98"/>
          <p:cNvSpPr txBox="1">
            <a:spLocks noChangeArrowheads="1"/>
          </p:cNvSpPr>
          <p:nvPr/>
        </p:nvSpPr>
        <p:spPr bwMode="gray">
          <a:xfrm>
            <a:off x="2178050" y="20462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b="1"/>
              <a:t>1</a:t>
            </a:r>
          </a:p>
        </p:txBody>
      </p:sp>
      <p:sp>
        <p:nvSpPr>
          <p:cNvPr id="38920" name="Line 99"/>
          <p:cNvSpPr>
            <a:spLocks noChangeShapeType="1"/>
          </p:cNvSpPr>
          <p:nvPr/>
        </p:nvSpPr>
        <p:spPr bwMode="auto">
          <a:xfrm>
            <a:off x="2590800" y="3471863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8921" name="Text Box 100"/>
          <p:cNvSpPr txBox="1">
            <a:spLocks noChangeArrowheads="1"/>
          </p:cNvSpPr>
          <p:nvPr/>
        </p:nvSpPr>
        <p:spPr bwMode="auto">
          <a:xfrm>
            <a:off x="3352800" y="2884488"/>
            <a:ext cx="33559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Monoalphabetic Cipher</a:t>
            </a:r>
          </a:p>
        </p:txBody>
      </p:sp>
      <p:sp>
        <p:nvSpPr>
          <p:cNvPr id="38922" name="Text Box 101"/>
          <p:cNvSpPr txBox="1">
            <a:spLocks noChangeArrowheads="1"/>
          </p:cNvSpPr>
          <p:nvPr/>
        </p:nvSpPr>
        <p:spPr bwMode="gray">
          <a:xfrm>
            <a:off x="2178050" y="29606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b="1"/>
              <a:t>2</a:t>
            </a:r>
          </a:p>
        </p:txBody>
      </p:sp>
      <p:grpSp>
        <p:nvGrpSpPr>
          <p:cNvPr id="38923" name="Group 102"/>
          <p:cNvGrpSpPr>
            <a:grpSpLocks/>
          </p:cNvGrpSpPr>
          <p:nvPr/>
        </p:nvGrpSpPr>
        <p:grpSpPr bwMode="auto">
          <a:xfrm>
            <a:off x="1981200" y="3754438"/>
            <a:ext cx="762000" cy="665162"/>
            <a:chOff x="1110" y="2656"/>
            <a:chExt cx="1549" cy="1351"/>
          </a:xfrm>
        </p:grpSpPr>
        <p:sp>
          <p:nvSpPr>
            <p:cNvPr id="38934" name="AutoShape 103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8935" name="AutoShape 104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1065" name="AutoShape 105"/>
            <p:cNvSpPr>
              <a:spLocks noChangeArrowheads="1"/>
            </p:cNvSpPr>
            <p:nvPr/>
          </p:nvSpPr>
          <p:spPr bwMode="gray">
            <a:xfrm>
              <a:off x="1200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8924" name="Group 106"/>
          <p:cNvGrpSpPr>
            <a:grpSpLocks/>
          </p:cNvGrpSpPr>
          <p:nvPr/>
        </p:nvGrpSpPr>
        <p:grpSpPr bwMode="auto">
          <a:xfrm>
            <a:off x="1981200" y="4668838"/>
            <a:ext cx="762000" cy="665162"/>
            <a:chOff x="3174" y="2656"/>
            <a:chExt cx="1549" cy="1351"/>
          </a:xfrm>
        </p:grpSpPr>
        <p:sp>
          <p:nvSpPr>
            <p:cNvPr id="38931" name="AutoShape 107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8932" name="AutoShape 108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1069" name="AutoShape 109"/>
            <p:cNvSpPr>
              <a:spLocks noChangeArrowheads="1"/>
            </p:cNvSpPr>
            <p:nvPr/>
          </p:nvSpPr>
          <p:spPr bwMode="gray">
            <a:xfrm>
              <a:off x="3264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8925" name="Line 110"/>
          <p:cNvSpPr>
            <a:spLocks noChangeShapeType="1"/>
          </p:cNvSpPr>
          <p:nvPr/>
        </p:nvSpPr>
        <p:spPr bwMode="auto">
          <a:xfrm>
            <a:off x="2590800" y="4364038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8926" name="Text Box 111"/>
          <p:cNvSpPr txBox="1">
            <a:spLocks noChangeArrowheads="1"/>
          </p:cNvSpPr>
          <p:nvPr/>
        </p:nvSpPr>
        <p:spPr bwMode="auto">
          <a:xfrm>
            <a:off x="3352800" y="3776663"/>
            <a:ext cx="31845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Polyalphabetic Cipher</a:t>
            </a:r>
          </a:p>
        </p:txBody>
      </p:sp>
      <p:sp>
        <p:nvSpPr>
          <p:cNvPr id="38927" name="Text Box 112"/>
          <p:cNvSpPr txBox="1">
            <a:spLocks noChangeArrowheads="1"/>
          </p:cNvSpPr>
          <p:nvPr/>
        </p:nvSpPr>
        <p:spPr bwMode="gray">
          <a:xfrm>
            <a:off x="2178050" y="38528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b="1"/>
              <a:t>3</a:t>
            </a:r>
          </a:p>
        </p:txBody>
      </p:sp>
      <p:sp>
        <p:nvSpPr>
          <p:cNvPr id="38928" name="Line 113"/>
          <p:cNvSpPr>
            <a:spLocks noChangeShapeType="1"/>
          </p:cNvSpPr>
          <p:nvPr/>
        </p:nvSpPr>
        <p:spPr bwMode="auto">
          <a:xfrm>
            <a:off x="2590800" y="5278438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8929" name="Text Box 114"/>
          <p:cNvSpPr txBox="1">
            <a:spLocks noChangeArrowheads="1"/>
          </p:cNvSpPr>
          <p:nvPr/>
        </p:nvSpPr>
        <p:spPr bwMode="auto">
          <a:xfrm>
            <a:off x="3352800" y="4691063"/>
            <a:ext cx="23082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Distribusi Kunci</a:t>
            </a:r>
          </a:p>
        </p:txBody>
      </p:sp>
      <p:sp>
        <p:nvSpPr>
          <p:cNvPr id="38930" name="Text Box 115"/>
          <p:cNvSpPr txBox="1">
            <a:spLocks noChangeArrowheads="1"/>
          </p:cNvSpPr>
          <p:nvPr/>
        </p:nvSpPr>
        <p:spPr bwMode="gray">
          <a:xfrm>
            <a:off x="2178050" y="47672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b="1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9200" y="1524000"/>
            <a:ext cx="7262813" cy="4321175"/>
          </a:xfrm>
        </p:spPr>
        <p:txBody>
          <a:bodyPr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n-GB" smtClean="0">
                <a:solidFill>
                  <a:srgbClr val="FFFF00"/>
                </a:solidFill>
              </a:rPr>
              <a:t>Varian Beuford Cipher</a:t>
            </a:r>
          </a:p>
        </p:txBody>
      </p:sp>
      <p:sp>
        <p:nvSpPr>
          <p:cNvPr id="54275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6629400" cy="563563"/>
          </a:xfrm>
        </p:spPr>
        <p:txBody>
          <a:bodyPr/>
          <a:lstStyle/>
          <a:p>
            <a:r>
              <a:rPr lang="en-US" smtClean="0"/>
              <a:t>Polyalphabetic Cipher</a:t>
            </a:r>
          </a:p>
        </p:txBody>
      </p:sp>
      <p:sp>
        <p:nvSpPr>
          <p:cNvPr id="54276" name="TextBox 7"/>
          <p:cNvSpPr txBox="1">
            <a:spLocks noChangeArrowheads="1"/>
          </p:cNvSpPr>
          <p:nvPr/>
        </p:nvSpPr>
        <p:spPr bwMode="auto">
          <a:xfrm>
            <a:off x="3860800" y="3790950"/>
            <a:ext cx="1168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/>
              <a:t>Plaintext</a:t>
            </a:r>
          </a:p>
        </p:txBody>
      </p:sp>
      <p:sp>
        <p:nvSpPr>
          <p:cNvPr id="54277" name="TextBox 8"/>
          <p:cNvSpPr txBox="1">
            <a:spLocks noChangeArrowheads="1"/>
          </p:cNvSpPr>
          <p:nvPr/>
        </p:nvSpPr>
        <p:spPr bwMode="auto">
          <a:xfrm rot="-5400000">
            <a:off x="-162719" y="4847432"/>
            <a:ext cx="11826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/>
              <a:t>Keyword</a:t>
            </a:r>
          </a:p>
        </p:txBody>
      </p:sp>
      <p:graphicFrame>
        <p:nvGraphicFramePr>
          <p:cNvPr id="10" name="Content Placeholder 3"/>
          <p:cNvGraphicFramePr>
            <a:graphicFrameLocks/>
          </p:cNvGraphicFramePr>
          <p:nvPr/>
        </p:nvGraphicFramePr>
        <p:xfrm>
          <a:off x="76200" y="2209800"/>
          <a:ext cx="8915402" cy="7604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466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</a:tblGrid>
              <a:tr h="3802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Plaintext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A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D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G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H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</a:tr>
              <a:tr h="3802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Keyword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</a:tr>
            </a:tbl>
          </a:graphicData>
        </a:graphic>
      </p:graphicFrame>
      <p:sp>
        <p:nvSpPr>
          <p:cNvPr id="54334" name="TextBox 10"/>
          <p:cNvSpPr txBox="1">
            <a:spLocks noChangeArrowheads="1"/>
          </p:cNvSpPr>
          <p:nvPr/>
        </p:nvSpPr>
        <p:spPr bwMode="auto">
          <a:xfrm>
            <a:off x="1447800" y="3275013"/>
            <a:ext cx="21701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Cipher …. ???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800" y="4267200"/>
          <a:ext cx="8229600" cy="17734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253320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A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B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C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D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G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H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J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K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P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Q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R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S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W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Y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Z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</a:tr>
              <a:tr h="253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D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C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B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A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Z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Y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W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S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R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Q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P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K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J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H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G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</a:tr>
              <a:tr h="253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S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R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Q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P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K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J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H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G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D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C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B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A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Z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Y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W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</a:tr>
              <a:tr h="253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K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J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H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G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D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C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B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A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Z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Y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W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S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R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Q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P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</a:tr>
              <a:tr h="253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K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J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H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G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D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C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B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A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Z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Y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W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S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R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Q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P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</a:tr>
              <a:tr h="253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K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J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H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G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D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C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B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A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Z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Y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W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S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R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Q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P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</a:tr>
              <a:tr h="253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K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J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H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G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D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C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B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A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Z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Y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W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S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R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Q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P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9200" y="1371600"/>
            <a:ext cx="7262813" cy="4321175"/>
          </a:xfrm>
        </p:spPr>
        <p:txBody>
          <a:bodyPr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n-GB" smtClean="0">
                <a:solidFill>
                  <a:srgbClr val="FFFF00"/>
                </a:solidFill>
              </a:rPr>
              <a:t>Autokey Cipher</a:t>
            </a: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endParaRPr lang="en-GB" smtClean="0"/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endParaRPr lang="en-GB" smtClean="0"/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endParaRPr lang="en-GB" smtClean="0">
              <a:solidFill>
                <a:srgbClr val="FFFF00"/>
              </a:solidFill>
            </a:endParaRP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n-GB" smtClean="0">
                <a:solidFill>
                  <a:srgbClr val="FFFF00"/>
                </a:solidFill>
              </a:rPr>
              <a:t>Book Chiper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n-GB" smtClean="0"/>
              <a:t>Mengambil kunci dari suatu alamat buku</a:t>
            </a:r>
          </a:p>
        </p:txBody>
      </p:sp>
      <p:sp>
        <p:nvSpPr>
          <p:cNvPr id="55299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6629400" cy="563563"/>
          </a:xfrm>
        </p:spPr>
        <p:txBody>
          <a:bodyPr/>
          <a:lstStyle/>
          <a:p>
            <a:r>
              <a:rPr lang="en-US" smtClean="0"/>
              <a:t>Polyalphabetic Cipher</a:t>
            </a: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76200" y="2363788"/>
          <a:ext cx="8915402" cy="7604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466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</a:tblGrid>
              <a:tr h="3802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Plaintext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A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D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G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H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</a:tr>
              <a:tr h="3802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Keyword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M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E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E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T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M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E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A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T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543800" cy="1143000"/>
          </a:xfrm>
        </p:spPr>
        <p:txBody>
          <a:bodyPr/>
          <a:lstStyle/>
          <a:p>
            <a:r>
              <a:rPr lang="en-US" dirty="0" err="1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143000"/>
            <a:ext cx="7620000" cy="4114800"/>
          </a:xfrm>
        </p:spPr>
        <p:txBody>
          <a:bodyPr/>
          <a:lstStyle/>
          <a:p>
            <a:r>
              <a:rPr lang="en-US" dirty="0" smtClean="0"/>
              <a:t>Plaintext </a:t>
            </a:r>
            <a:r>
              <a:rPr lang="en-US" smtClean="0"/>
              <a:t>: AYOPULANG</a:t>
            </a:r>
            <a:endParaRPr lang="en-US" dirty="0" smtClean="0"/>
          </a:p>
          <a:p>
            <a:r>
              <a:rPr lang="en-US" dirty="0" smtClean="0"/>
              <a:t>Key model 1 = 20 </a:t>
            </a:r>
            <a:r>
              <a:rPr lang="en-US" dirty="0" smtClean="0">
                <a:sym typeface="Wingdings" panose="05000000000000000000" pitchFamily="2" charset="2"/>
              </a:rPr>
              <a:t> Cesar</a:t>
            </a:r>
            <a:endParaRPr lang="en-US" dirty="0" smtClean="0"/>
          </a:p>
          <a:p>
            <a:r>
              <a:rPr lang="en-US" dirty="0" smtClean="0"/>
              <a:t>Key model 2 = </a:t>
            </a:r>
            <a:r>
              <a:rPr lang="en-US" dirty="0" err="1" smtClean="0"/>
              <a:t>ngantuk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 </a:t>
            </a:r>
            <a:r>
              <a:rPr lang="en-US" dirty="0" err="1" smtClean="0">
                <a:sym typeface="Wingdings" panose="05000000000000000000" pitchFamily="2" charset="2"/>
              </a:rPr>
              <a:t>Vigeneer</a:t>
            </a:r>
            <a:endParaRPr lang="en-US" dirty="0" smtClean="0"/>
          </a:p>
          <a:p>
            <a:r>
              <a:rPr lang="en-US" dirty="0" err="1" smtClean="0"/>
              <a:t>Ciphertext</a:t>
            </a:r>
            <a:r>
              <a:rPr lang="en-US" dirty="0" smtClean="0"/>
              <a:t> Key Model 1??</a:t>
            </a:r>
          </a:p>
          <a:p>
            <a:r>
              <a:rPr lang="en-US" dirty="0" err="1" smtClean="0"/>
              <a:t>Ciphertext</a:t>
            </a:r>
            <a:r>
              <a:rPr lang="en-US" dirty="0" smtClean="0"/>
              <a:t> Key Model 2??</a:t>
            </a:r>
            <a:endParaRPr lang="en-US" dirty="0"/>
          </a:p>
          <a:p>
            <a:endParaRPr lang="en-US" dirty="0"/>
          </a:p>
          <a:p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41910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C= (P+K) Mod 26</a:t>
            </a:r>
          </a:p>
          <a:p>
            <a:pPr algn="ctr"/>
            <a:r>
              <a:rPr lang="en-US" dirty="0" smtClean="0"/>
              <a:t>P= (C-K) Mod 26</a:t>
            </a: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5257800"/>
            <a:ext cx="746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Sample:</a:t>
            </a:r>
          </a:p>
          <a:p>
            <a:endParaRPr lang="en-US" dirty="0" smtClean="0"/>
          </a:p>
          <a:p>
            <a:r>
              <a:rPr lang="en-US" dirty="0" smtClean="0"/>
              <a:t>Cipher “Y” = (24+6) Mod 26 = 4 (E)</a:t>
            </a:r>
          </a:p>
          <a:p>
            <a:r>
              <a:rPr lang="en-US" dirty="0" err="1" smtClean="0"/>
              <a:t>Plaitex</a:t>
            </a:r>
            <a:r>
              <a:rPr lang="en-US" dirty="0" smtClean="0"/>
              <a:t> “ E” = (4 – 6) Mod 26 = 24 (Y)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1148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543800" cy="1752600"/>
          </a:xfrm>
        </p:spPr>
        <p:txBody>
          <a:bodyPr/>
          <a:lstStyle/>
          <a:p>
            <a:pPr algn="just" eaLnBrk="1" hangingPunct="1"/>
            <a:r>
              <a:rPr lang="en-US" sz="3200" smtClean="0"/>
              <a:t>Sebuah algoritma kriptografi dikatakan aman (</a:t>
            </a:r>
            <a:r>
              <a:rPr lang="en-US" sz="3200" i="1" smtClean="0">
                <a:latin typeface="Book Antiqua" pitchFamily="18" charset="0"/>
              </a:rPr>
              <a:t>computationally secure</a:t>
            </a:r>
            <a:r>
              <a:rPr lang="en-US" sz="3200" smtClean="0"/>
              <a:t>) bila memenuhi tiga kriteria berikut: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81200"/>
            <a:ext cx="7620000" cy="4572000"/>
          </a:xfrm>
        </p:spPr>
        <p:txBody>
          <a:bodyPr/>
          <a:lstStyle/>
          <a:p>
            <a:pPr algn="just" eaLnBrk="1" hangingPunct="1"/>
            <a:r>
              <a:rPr lang="en-US" sz="2800" dirty="0" err="1" smtClean="0"/>
              <a:t>Persamaan</a:t>
            </a:r>
            <a:r>
              <a:rPr lang="en-US" sz="2800" dirty="0" smtClean="0"/>
              <a:t> </a:t>
            </a:r>
            <a:r>
              <a:rPr lang="en-US" sz="2800" dirty="0" err="1" smtClean="0"/>
              <a:t>matematis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menggambarkan</a:t>
            </a:r>
            <a:r>
              <a:rPr lang="en-US" sz="2800" dirty="0" smtClean="0"/>
              <a:t> </a:t>
            </a:r>
            <a:r>
              <a:rPr lang="en-US" sz="2800" dirty="0" err="1" smtClean="0"/>
              <a:t>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algoritma</a:t>
            </a:r>
            <a:r>
              <a:rPr lang="en-US" sz="2800" dirty="0" smtClean="0"/>
              <a:t> </a:t>
            </a:r>
            <a:r>
              <a:rPr lang="en-US" sz="2800" dirty="0" err="1" smtClean="0"/>
              <a:t>kriptografi</a:t>
            </a:r>
            <a:r>
              <a:rPr lang="en-US" sz="2800" dirty="0" smtClean="0"/>
              <a:t> </a:t>
            </a:r>
            <a:r>
              <a:rPr lang="en-US" sz="2800" dirty="0" err="1" smtClean="0"/>
              <a:t>sangat</a:t>
            </a:r>
            <a:r>
              <a:rPr lang="en-US" sz="2800" dirty="0" smtClean="0"/>
              <a:t> </a:t>
            </a:r>
            <a:r>
              <a:rPr lang="en-US" sz="2800" dirty="0" err="1" smtClean="0"/>
              <a:t>kompleks</a:t>
            </a:r>
            <a:r>
              <a:rPr lang="en-US" sz="2800" dirty="0" smtClean="0"/>
              <a:t>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algoritma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mungkin</a:t>
            </a:r>
            <a:r>
              <a:rPr lang="en-US" sz="2800" dirty="0" smtClean="0"/>
              <a:t> </a:t>
            </a:r>
            <a:r>
              <a:rPr lang="en-US" sz="2800" dirty="0" err="1" smtClean="0"/>
              <a:t>dipecahkan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analitik</a:t>
            </a:r>
            <a:r>
              <a:rPr lang="en-US" sz="2800" dirty="0" smtClean="0"/>
              <a:t>.</a:t>
            </a:r>
          </a:p>
          <a:p>
            <a:pPr algn="just" eaLnBrk="1" hangingPunct="1"/>
            <a:r>
              <a:rPr lang="en-US" sz="2800" dirty="0" smtClean="0"/>
              <a:t>Cost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memecahkan</a:t>
            </a:r>
            <a:r>
              <a:rPr lang="en-US" sz="2800" dirty="0" smtClean="0"/>
              <a:t> </a:t>
            </a:r>
            <a:r>
              <a:rPr lang="en-US" sz="2800" i="1" dirty="0" err="1" smtClean="0">
                <a:latin typeface="Book Antiqua" pitchFamily="18" charset="0"/>
              </a:rPr>
              <a:t>ciphertext</a:t>
            </a:r>
            <a:r>
              <a:rPr lang="en-US" sz="2800" dirty="0" smtClean="0"/>
              <a:t> </a:t>
            </a:r>
            <a:r>
              <a:rPr lang="en-US" sz="2800" dirty="0" err="1" smtClean="0"/>
              <a:t>melampaui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terkandung</a:t>
            </a:r>
            <a:r>
              <a:rPr lang="en-US" sz="2800" dirty="0" smtClean="0"/>
              <a:t> di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i="1" dirty="0" err="1" smtClean="0">
                <a:latin typeface="Book Antiqua" pitchFamily="18" charset="0"/>
              </a:rPr>
              <a:t>ciphertext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.</a:t>
            </a:r>
          </a:p>
          <a:p>
            <a:pPr algn="just" eaLnBrk="1" hangingPunct="1"/>
            <a:r>
              <a:rPr lang="en-US" sz="2800" dirty="0" err="1" smtClean="0"/>
              <a:t>Waktu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diperlukan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memecahkan</a:t>
            </a:r>
            <a:r>
              <a:rPr lang="en-US" sz="2800" dirty="0" smtClean="0"/>
              <a:t> </a:t>
            </a:r>
            <a:r>
              <a:rPr lang="en-US" sz="2800" i="1" dirty="0" err="1" smtClean="0">
                <a:latin typeface="Book Antiqua" pitchFamily="18" charset="0"/>
              </a:rPr>
              <a:t>ciphertext</a:t>
            </a:r>
            <a:r>
              <a:rPr lang="en-US" sz="2800" dirty="0" smtClean="0"/>
              <a:t> </a:t>
            </a:r>
            <a:r>
              <a:rPr lang="en-US" sz="2800" dirty="0" err="1" smtClean="0"/>
              <a:t>melampaui</a:t>
            </a:r>
            <a:r>
              <a:rPr lang="en-US" sz="2800" dirty="0" smtClean="0"/>
              <a:t> </a:t>
            </a:r>
            <a:r>
              <a:rPr lang="en-US" sz="2800" dirty="0" err="1" smtClean="0"/>
              <a:t>lamanya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dijaga</a:t>
            </a:r>
            <a:r>
              <a:rPr lang="en-US" sz="2800" dirty="0" smtClean="0"/>
              <a:t> </a:t>
            </a:r>
            <a:r>
              <a:rPr lang="en-US" sz="2800" dirty="0" err="1" smtClean="0"/>
              <a:t>kerahasiaannya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219200" y="1447800"/>
            <a:ext cx="2698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Jika disimbolkan: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5105400" y="2057400"/>
            <a:ext cx="2209800" cy="685800"/>
          </a:xfrm>
          <a:prstGeom prst="rect">
            <a:avLst/>
          </a:prstGeom>
          <a:solidFill>
            <a:srgbClr val="00FF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C = </a:t>
            </a:r>
            <a:r>
              <a:rPr lang="en-US" i="1">
                <a:latin typeface="Book Antiqua" pitchFamily="18" charset="0"/>
              </a:rPr>
              <a:t>chipertext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5029200" y="457200"/>
            <a:ext cx="2209800" cy="685800"/>
          </a:xfrm>
          <a:prstGeom prst="rect">
            <a:avLst/>
          </a:prstGeom>
          <a:solidFill>
            <a:srgbClr val="00FF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P = </a:t>
            </a:r>
            <a:r>
              <a:rPr lang="en-US" i="1">
                <a:latin typeface="Book Antiqua" pitchFamily="18" charset="0"/>
              </a:rPr>
              <a:t>plaintext</a:t>
            </a:r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V="1">
            <a:off x="3886200" y="914400"/>
            <a:ext cx="1066800" cy="68580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d-ID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3962400" y="1828800"/>
            <a:ext cx="1066800" cy="38100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d-ID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1463675" y="3048000"/>
            <a:ext cx="10509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maka: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1371600" y="3581400"/>
            <a:ext cx="68929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Fungsi pemetaan </a:t>
            </a:r>
            <a:r>
              <a:rPr lang="en-US" sz="2800">
                <a:latin typeface="Arial" charset="0"/>
              </a:rPr>
              <a:t>P</a:t>
            </a:r>
            <a:r>
              <a:rPr lang="en-US" sz="2800">
                <a:sym typeface="Symbol" pitchFamily="18" charset="2"/>
              </a:rPr>
              <a:t></a:t>
            </a:r>
            <a:r>
              <a:rPr lang="en-US" sz="2800">
                <a:latin typeface="Comic Sans MS" pitchFamily="66" charset="0"/>
              </a:rPr>
              <a:t>C</a:t>
            </a:r>
            <a:r>
              <a:rPr lang="en-US" sz="2800"/>
              <a:t> disebut </a:t>
            </a:r>
            <a:r>
              <a:rPr lang="en-US" sz="2800">
                <a:latin typeface="Verdana" pitchFamily="34" charset="0"/>
              </a:rPr>
              <a:t>E</a:t>
            </a:r>
            <a:r>
              <a:rPr lang="en-US" sz="2800"/>
              <a:t> (</a:t>
            </a:r>
            <a:r>
              <a:rPr lang="en-US" sz="2800" i="1">
                <a:latin typeface="Book Antiqua" pitchFamily="18" charset="0"/>
              </a:rPr>
              <a:t>encryption</a:t>
            </a:r>
            <a:r>
              <a:rPr lang="en-US" sz="2800"/>
              <a:t>):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1447800" y="5195888"/>
            <a:ext cx="71088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Fungsi pemetaan </a:t>
            </a:r>
            <a:r>
              <a:rPr lang="en-US" sz="2800">
                <a:latin typeface="Comic Sans MS" pitchFamily="66" charset="0"/>
              </a:rPr>
              <a:t>C</a:t>
            </a:r>
            <a:r>
              <a:rPr lang="en-US" sz="2800">
                <a:latin typeface="Arial" charset="0"/>
              </a:rPr>
              <a:t> </a:t>
            </a:r>
            <a:r>
              <a:rPr lang="en-US" sz="2800">
                <a:sym typeface="Symbol" pitchFamily="18" charset="2"/>
              </a:rPr>
              <a:t> </a:t>
            </a:r>
            <a:r>
              <a:rPr lang="en-US" sz="2800">
                <a:latin typeface="Arial" charset="0"/>
              </a:rPr>
              <a:t>P</a:t>
            </a:r>
            <a:r>
              <a:rPr lang="en-US" sz="2800"/>
              <a:t> disebut </a:t>
            </a:r>
            <a:r>
              <a:rPr lang="en-US" sz="2800">
                <a:latin typeface="Verdana" pitchFamily="34" charset="0"/>
              </a:rPr>
              <a:t>D</a:t>
            </a:r>
            <a:r>
              <a:rPr lang="en-US" sz="2800"/>
              <a:t> (</a:t>
            </a:r>
            <a:r>
              <a:rPr lang="en-US" sz="2800" i="1">
                <a:latin typeface="Book Antiqua" pitchFamily="18" charset="0"/>
              </a:rPr>
              <a:t>decryption</a:t>
            </a:r>
            <a:r>
              <a:rPr lang="en-US" sz="2800"/>
              <a:t>):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2133600" y="4191000"/>
            <a:ext cx="1676400" cy="762000"/>
          </a:xfrm>
          <a:prstGeom prst="rect">
            <a:avLst/>
          </a:prstGeom>
          <a:solidFill>
            <a:srgbClr val="CCCC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>
                <a:latin typeface="Verdana" pitchFamily="34" charset="0"/>
              </a:rPr>
              <a:t>E(</a:t>
            </a:r>
            <a:r>
              <a:rPr lang="en-US">
                <a:latin typeface="Arial" charset="0"/>
              </a:rPr>
              <a:t>P</a:t>
            </a:r>
            <a:r>
              <a:rPr lang="en-US">
                <a:latin typeface="Verdana" pitchFamily="34" charset="0"/>
              </a:rPr>
              <a:t>) = </a:t>
            </a:r>
            <a:r>
              <a:rPr lang="en-US">
                <a:latin typeface="Comic Sans MS" pitchFamily="66" charset="0"/>
              </a:rPr>
              <a:t>C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2133600" y="5791200"/>
            <a:ext cx="1676400" cy="762000"/>
          </a:xfrm>
          <a:prstGeom prst="rect">
            <a:avLst/>
          </a:prstGeom>
          <a:solidFill>
            <a:srgbClr val="CCCC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>
                <a:latin typeface="Verdana" pitchFamily="34" charset="0"/>
              </a:rPr>
              <a:t>D(</a:t>
            </a:r>
            <a:r>
              <a:rPr lang="en-US">
                <a:latin typeface="Comic Sans MS" pitchFamily="66" charset="0"/>
              </a:rPr>
              <a:t>C</a:t>
            </a:r>
            <a:r>
              <a:rPr lang="en-US">
                <a:latin typeface="Verdana" pitchFamily="34" charset="0"/>
              </a:rPr>
              <a:t>) = </a:t>
            </a:r>
            <a:r>
              <a:rPr lang="en-US">
                <a:latin typeface="Arial" charset="0"/>
              </a:rPr>
              <a:t>P</a:t>
            </a:r>
            <a:endParaRPr lang="en-US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88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75438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Skema Proses Enkripsi dan Dekripsi dengan </a:t>
            </a:r>
            <a:r>
              <a:rPr lang="en-US" sz="4000" smtClean="0">
                <a:solidFill>
                  <a:srgbClr val="FF9900"/>
                </a:solidFill>
                <a:latin typeface="Tahoma" pitchFamily="34" charset="0"/>
              </a:rPr>
              <a:t>K</a:t>
            </a:r>
            <a:r>
              <a:rPr lang="en-US" sz="4000" smtClean="0"/>
              <a:t>:</a:t>
            </a:r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4114800" y="2819400"/>
            <a:ext cx="1524000" cy="9906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FF"/>
                </a:solidFill>
                <a:latin typeface="Arial" charset="0"/>
              </a:rPr>
              <a:t>enkripsi</a:t>
            </a:r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4114800" y="4572000"/>
            <a:ext cx="1524000" cy="9906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FF"/>
                </a:solidFill>
                <a:latin typeface="Arial" charset="0"/>
              </a:rPr>
              <a:t>dekripsi</a:t>
            </a:r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1447800" y="3581400"/>
            <a:ext cx="1447800" cy="1524000"/>
          </a:xfrm>
          <a:prstGeom prst="foldedCorner">
            <a:avLst>
              <a:gd name="adj" fmla="val 12500"/>
            </a:avLst>
          </a:prstGeom>
          <a:solidFill>
            <a:srgbClr val="99FF99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>
                <a:latin typeface="Bookman Old Style" pitchFamily="18" charset="0"/>
              </a:rPr>
              <a:t>Plaintext</a:t>
            </a:r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7162800" y="3429000"/>
            <a:ext cx="1447800" cy="1524000"/>
          </a:xfrm>
          <a:prstGeom prst="foldedCorner">
            <a:avLst>
              <a:gd name="adj" fmla="val 12500"/>
            </a:avLst>
          </a:prstGeom>
          <a:solidFill>
            <a:srgbClr val="99FF99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id-ID">
              <a:latin typeface="Bookman Old Style" pitchFamily="18" charset="0"/>
            </a:endParaRPr>
          </a:p>
        </p:txBody>
      </p:sp>
      <p:sp>
        <p:nvSpPr>
          <p:cNvPr id="27655" name="AutoShape 7"/>
          <p:cNvSpPr>
            <a:spLocks noChangeArrowheads="1"/>
          </p:cNvSpPr>
          <p:nvPr/>
        </p:nvSpPr>
        <p:spPr bwMode="auto">
          <a:xfrm>
            <a:off x="7467600" y="3810000"/>
            <a:ext cx="838200" cy="685800"/>
          </a:xfrm>
          <a:prstGeom prst="plus">
            <a:avLst>
              <a:gd name="adj" fmla="val 250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010400" y="5029200"/>
            <a:ext cx="1746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Bookman Old Style" pitchFamily="18" charset="0"/>
              </a:rPr>
              <a:t>Ciphertext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3429000" y="3352800"/>
            <a:ext cx="685800" cy="0"/>
          </a:xfrm>
          <a:prstGeom prst="line">
            <a:avLst/>
          </a:prstGeom>
          <a:noFill/>
          <a:ln w="28575" cap="sq">
            <a:solidFill>
              <a:srgbClr val="008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d-ID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3429000" y="3352800"/>
            <a:ext cx="0" cy="762000"/>
          </a:xfrm>
          <a:prstGeom prst="line">
            <a:avLst/>
          </a:prstGeom>
          <a:noFill/>
          <a:ln w="28575" cap="sq">
            <a:solidFill>
              <a:srgbClr val="008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d-ID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 flipH="1">
            <a:off x="2895600" y="4114800"/>
            <a:ext cx="533400" cy="0"/>
          </a:xfrm>
          <a:prstGeom prst="line">
            <a:avLst/>
          </a:prstGeom>
          <a:noFill/>
          <a:ln w="28575" cap="sq">
            <a:solidFill>
              <a:srgbClr val="008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d-ID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 flipH="1">
            <a:off x="2895600" y="4572000"/>
            <a:ext cx="533400" cy="0"/>
          </a:xfrm>
          <a:prstGeom prst="line">
            <a:avLst/>
          </a:prstGeom>
          <a:noFill/>
          <a:ln w="28575" cap="sq">
            <a:solidFill>
              <a:srgbClr val="008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d-ID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3429000" y="4572000"/>
            <a:ext cx="0" cy="609600"/>
          </a:xfrm>
          <a:prstGeom prst="line">
            <a:avLst/>
          </a:prstGeom>
          <a:noFill/>
          <a:ln w="28575" cap="sq">
            <a:solidFill>
              <a:srgbClr val="008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d-ID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3429000" y="5181600"/>
            <a:ext cx="685800" cy="0"/>
          </a:xfrm>
          <a:prstGeom prst="line">
            <a:avLst/>
          </a:prstGeom>
          <a:noFill/>
          <a:ln w="28575" cap="sq">
            <a:solidFill>
              <a:srgbClr val="008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d-ID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6096000" y="3962400"/>
            <a:ext cx="1066800" cy="0"/>
          </a:xfrm>
          <a:prstGeom prst="line">
            <a:avLst/>
          </a:prstGeom>
          <a:noFill/>
          <a:ln w="28575" cap="sq">
            <a:solidFill>
              <a:srgbClr val="008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d-ID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 flipH="1">
            <a:off x="5486400" y="4953000"/>
            <a:ext cx="609600" cy="0"/>
          </a:xfrm>
          <a:prstGeom prst="line">
            <a:avLst/>
          </a:prstGeom>
          <a:noFill/>
          <a:ln w="28575" cap="sq">
            <a:solidFill>
              <a:srgbClr val="008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d-ID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 flipH="1">
            <a:off x="5562600" y="3276600"/>
            <a:ext cx="533400" cy="0"/>
          </a:xfrm>
          <a:prstGeom prst="line">
            <a:avLst/>
          </a:prstGeom>
          <a:noFill/>
          <a:ln w="28575" cap="sq">
            <a:solidFill>
              <a:srgbClr val="008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d-ID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6096000" y="3276600"/>
            <a:ext cx="0" cy="685800"/>
          </a:xfrm>
          <a:prstGeom prst="line">
            <a:avLst/>
          </a:prstGeom>
          <a:noFill/>
          <a:ln w="28575" cap="sq">
            <a:solidFill>
              <a:srgbClr val="008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d-ID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>
            <a:off x="6096000" y="4419600"/>
            <a:ext cx="0" cy="5334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d-ID"/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 flipH="1">
            <a:off x="6096000" y="4419600"/>
            <a:ext cx="1066800" cy="0"/>
          </a:xfrm>
          <a:prstGeom prst="line">
            <a:avLst/>
          </a:prstGeom>
          <a:noFill/>
          <a:ln w="28575" cap="sq">
            <a:solidFill>
              <a:srgbClr val="008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d-ID"/>
          </a:p>
        </p:txBody>
      </p:sp>
      <p:sp>
        <p:nvSpPr>
          <p:cNvPr id="27669" name="AutoShape 21"/>
          <p:cNvSpPr>
            <a:spLocks noChangeArrowheads="1"/>
          </p:cNvSpPr>
          <p:nvPr/>
        </p:nvSpPr>
        <p:spPr bwMode="auto">
          <a:xfrm>
            <a:off x="2590800" y="2133600"/>
            <a:ext cx="1143000" cy="609600"/>
          </a:xfrm>
          <a:prstGeom prst="flowChartPreparation">
            <a:avLst/>
          </a:prstGeom>
          <a:solidFill>
            <a:srgbClr val="339966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CC00"/>
                </a:solidFill>
                <a:latin typeface="Tahoma" pitchFamily="34" charset="0"/>
              </a:rPr>
              <a:t>K</a:t>
            </a:r>
          </a:p>
        </p:txBody>
      </p:sp>
      <p:sp>
        <p:nvSpPr>
          <p:cNvPr id="27670" name="AutoShape 22"/>
          <p:cNvSpPr>
            <a:spLocks noChangeArrowheads="1"/>
          </p:cNvSpPr>
          <p:nvPr/>
        </p:nvSpPr>
        <p:spPr bwMode="auto">
          <a:xfrm>
            <a:off x="5715000" y="5867400"/>
            <a:ext cx="1143000" cy="609600"/>
          </a:xfrm>
          <a:prstGeom prst="flowChartPreparation">
            <a:avLst/>
          </a:prstGeom>
          <a:solidFill>
            <a:srgbClr val="339966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CC00"/>
                </a:solidFill>
                <a:latin typeface="Tahoma" pitchFamily="34" charset="0"/>
              </a:rPr>
              <a:t>K</a:t>
            </a:r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 rot="10800000" flipV="1">
            <a:off x="4876800" y="2438400"/>
            <a:ext cx="0" cy="53340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d-ID"/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>
            <a:off x="3733800" y="2438400"/>
            <a:ext cx="1143000" cy="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d-ID"/>
          </a:p>
        </p:txBody>
      </p:sp>
      <p:sp>
        <p:nvSpPr>
          <p:cNvPr id="27673" name="Line 25"/>
          <p:cNvSpPr>
            <a:spLocks noChangeShapeType="1"/>
          </p:cNvSpPr>
          <p:nvPr/>
        </p:nvSpPr>
        <p:spPr bwMode="auto">
          <a:xfrm flipV="1">
            <a:off x="4876800" y="5562600"/>
            <a:ext cx="0" cy="60960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d-ID"/>
          </a:p>
        </p:txBody>
      </p:sp>
      <p:sp>
        <p:nvSpPr>
          <p:cNvPr id="27674" name="Line 26"/>
          <p:cNvSpPr>
            <a:spLocks noChangeShapeType="1"/>
          </p:cNvSpPr>
          <p:nvPr/>
        </p:nvSpPr>
        <p:spPr bwMode="auto">
          <a:xfrm>
            <a:off x="4876800" y="6172200"/>
            <a:ext cx="838200" cy="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7339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Caesar Cipher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Caesar Cipher merupakan salah satu bentuk kriptografi yang merupakan salah satu model dari bentuk Kriptografi Simetris atau konvensional. </a:t>
            </a:r>
          </a:p>
          <a:p>
            <a:r>
              <a:rPr lang="en-US" smtClean="0"/>
              <a:t>Symetric Cryptography atau Kriptografi Simetris yaitu kunci yang digunakan untuk melakukan enkripsi dan dekripsi adalah sama.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Caesar Cipher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Agar data yang </a:t>
            </a:r>
            <a:r>
              <a:rPr lang="en-US" dirty="0" err="1" smtClean="0"/>
              <a:t>telah</a:t>
            </a:r>
            <a:r>
              <a:rPr lang="en-US" dirty="0" smtClean="0"/>
              <a:t> di </a:t>
            </a:r>
            <a:r>
              <a:rPr lang="en-US" dirty="0" err="1" smtClean="0"/>
              <a:t>enkripsi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dibaca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di </a:t>
            </a:r>
            <a:r>
              <a:rPr lang="en-US" dirty="0" err="1" smtClean="0"/>
              <a:t>dekripsi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enkripsi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(Symmetric key)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enkripsi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dekripsi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Caesar Cipher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696200" cy="4800600"/>
          </a:xfrm>
        </p:spPr>
        <p:txBody>
          <a:bodyPr/>
          <a:lstStyle/>
          <a:p>
            <a:pPr>
              <a:defRPr/>
            </a:pPr>
            <a:r>
              <a:rPr lang="en-US" sz="2800" dirty="0" err="1" smtClean="0"/>
              <a:t>Contoh</a:t>
            </a:r>
            <a:r>
              <a:rPr lang="en-US" sz="2800" dirty="0" smtClean="0"/>
              <a:t> Caesar Cipher :</a:t>
            </a:r>
          </a:p>
          <a:p>
            <a:pPr lvl="1">
              <a:defRPr/>
            </a:pP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enkripsi</a:t>
            </a:r>
            <a:r>
              <a:rPr lang="en-US" sz="2400" dirty="0"/>
              <a:t> yang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zaman</a:t>
            </a:r>
            <a:r>
              <a:rPr lang="en-US" sz="2400" dirty="0"/>
              <a:t> Julius </a:t>
            </a:r>
            <a:r>
              <a:rPr lang="en-US" sz="2400" dirty="0" smtClean="0"/>
              <a:t>Caesar.</a:t>
            </a:r>
          </a:p>
          <a:p>
            <a:pPr lvl="1">
              <a:defRPr/>
            </a:pP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/>
              <a:t>dipergunakan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Alfabet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huruf</a:t>
            </a:r>
            <a:r>
              <a:rPr lang="en-US" sz="2400" dirty="0"/>
              <a:t> </a:t>
            </a:r>
            <a:r>
              <a:rPr lang="en-US" sz="2400" dirty="0" err="1"/>
              <a:t>kapital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huruf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.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ketika</a:t>
            </a:r>
            <a:r>
              <a:rPr lang="en-US" sz="2400" dirty="0"/>
              <a:t> proses yang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angka</a:t>
            </a:r>
            <a:r>
              <a:rPr lang="en-US" sz="2400" dirty="0"/>
              <a:t>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.</a:t>
            </a:r>
          </a:p>
          <a:p>
            <a:pPr lvl="1">
              <a:defRPr/>
            </a:pPr>
            <a:r>
              <a:rPr lang="en-US" sz="2400" dirty="0" smtClean="0"/>
              <a:t>Cara </a:t>
            </a:r>
            <a:r>
              <a:rPr lang="en-US" sz="2400" dirty="0" err="1"/>
              <a:t>enkripsi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memutar</a:t>
            </a:r>
            <a:r>
              <a:rPr lang="en-US" sz="2400" dirty="0"/>
              <a:t> </a:t>
            </a:r>
            <a:r>
              <a:rPr lang="en-US" sz="2400" dirty="0" err="1"/>
              <a:t>sejauh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langkah</a:t>
            </a:r>
            <a:r>
              <a:rPr lang="en-US" sz="2400" dirty="0"/>
              <a:t>.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enkripsi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sbb</a:t>
            </a:r>
            <a:r>
              <a:rPr lang="en-US" sz="2400" dirty="0" smtClean="0"/>
              <a:t>:</a:t>
            </a:r>
          </a:p>
          <a:p>
            <a:pPr marL="457200" lvl="1" indent="0">
              <a:buFontTx/>
              <a:buNone/>
              <a:defRPr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000" dirty="0">
                <a:solidFill>
                  <a:srgbClr val="FF0000"/>
                </a:solidFill>
              </a:rPr>
              <a:t>a </a:t>
            </a:r>
            <a:r>
              <a:rPr lang="en-US" sz="2000" dirty="0" smtClean="0">
                <a:solidFill>
                  <a:srgbClr val="FF0000"/>
                </a:solidFill>
              </a:rPr>
              <a:t> b </a:t>
            </a:r>
            <a:r>
              <a:rPr lang="en-US" sz="2000" dirty="0">
                <a:solidFill>
                  <a:srgbClr val="FF0000"/>
                </a:solidFill>
              </a:rPr>
              <a:t>c </a:t>
            </a:r>
            <a:r>
              <a:rPr lang="en-US" sz="2000" dirty="0" smtClean="0">
                <a:solidFill>
                  <a:srgbClr val="FF0000"/>
                </a:solidFill>
              </a:rPr>
              <a:t> d </a:t>
            </a:r>
            <a:r>
              <a:rPr lang="en-US" sz="2000" dirty="0">
                <a:solidFill>
                  <a:srgbClr val="FF0000"/>
                </a:solidFill>
              </a:rPr>
              <a:t>e </a:t>
            </a:r>
            <a:r>
              <a:rPr lang="en-US" sz="2000" dirty="0" smtClean="0">
                <a:solidFill>
                  <a:srgbClr val="FF0000"/>
                </a:solidFill>
              </a:rPr>
              <a:t>f  g </a:t>
            </a:r>
            <a:r>
              <a:rPr lang="en-US" sz="2000" dirty="0">
                <a:solidFill>
                  <a:srgbClr val="FF0000"/>
                </a:solidFill>
              </a:rPr>
              <a:t>h i </a:t>
            </a:r>
            <a:r>
              <a:rPr lang="en-US" sz="2000" dirty="0" smtClean="0">
                <a:solidFill>
                  <a:srgbClr val="FF0000"/>
                </a:solidFill>
              </a:rPr>
              <a:t>  j   k  l  m </a:t>
            </a:r>
            <a:r>
              <a:rPr lang="en-US" sz="2000" dirty="0">
                <a:solidFill>
                  <a:srgbClr val="FF0000"/>
                </a:solidFill>
              </a:rPr>
              <a:t>n o </a:t>
            </a:r>
            <a:r>
              <a:rPr lang="en-US" sz="2000" dirty="0" smtClean="0">
                <a:solidFill>
                  <a:srgbClr val="FF0000"/>
                </a:solidFill>
              </a:rPr>
              <a:t> p </a:t>
            </a:r>
            <a:r>
              <a:rPr lang="en-US" sz="2000" dirty="0">
                <a:solidFill>
                  <a:srgbClr val="FF0000"/>
                </a:solidFill>
              </a:rPr>
              <a:t>q </a:t>
            </a:r>
            <a:r>
              <a:rPr lang="en-US" sz="2000" dirty="0" smtClean="0">
                <a:solidFill>
                  <a:srgbClr val="FF0000"/>
                </a:solidFill>
              </a:rPr>
              <a:t> r  s   t  u  v </a:t>
            </a:r>
            <a:r>
              <a:rPr lang="en-US" sz="2000" dirty="0">
                <a:solidFill>
                  <a:srgbClr val="FF0000"/>
                </a:solidFill>
              </a:rPr>
              <a:t>w x y z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D E F G H I J K L M N O P Q R S T U V W X Y Z A B 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Cesar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err="1" smtClean="0"/>
              <a:t>Inti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Cesar Key </a:t>
            </a:r>
            <a:r>
              <a:rPr lang="en-US" sz="1600" dirty="0" err="1" smtClean="0"/>
              <a:t>Konstant</a:t>
            </a:r>
            <a:endParaRPr lang="en-US" sz="1600" dirty="0" smtClean="0"/>
          </a:p>
          <a:p>
            <a:r>
              <a:rPr lang="en-US" sz="1800" dirty="0" err="1" smtClean="0"/>
              <a:t>Cipertext</a:t>
            </a:r>
            <a:r>
              <a:rPr lang="en-US" sz="1800" dirty="0" smtClean="0"/>
              <a:t> </a:t>
            </a:r>
            <a:r>
              <a:rPr lang="en-US" sz="1800" dirty="0"/>
              <a:t>= (Plaintext +Key) mod </a:t>
            </a:r>
            <a:r>
              <a:rPr lang="en-US" sz="1800" dirty="0" smtClean="0"/>
              <a:t>26</a:t>
            </a:r>
            <a:endParaRPr lang="en-US" sz="1800" dirty="0"/>
          </a:p>
          <a:p>
            <a:r>
              <a:rPr lang="en-US" sz="1800" dirty="0" smtClean="0"/>
              <a:t>Plaintext </a:t>
            </a:r>
            <a:r>
              <a:rPr lang="en-US" sz="1800" dirty="0"/>
              <a:t>= (</a:t>
            </a:r>
            <a:r>
              <a:rPr lang="en-US" sz="1800" dirty="0" err="1" smtClean="0"/>
              <a:t>Ciphertext</a:t>
            </a:r>
            <a:r>
              <a:rPr lang="en-US" sz="1800" dirty="0" smtClean="0"/>
              <a:t> - Key</a:t>
            </a:r>
            <a:r>
              <a:rPr lang="en-US" sz="1800" dirty="0"/>
              <a:t>) mod </a:t>
            </a:r>
            <a:r>
              <a:rPr lang="en-US" sz="1800" dirty="0" smtClean="0"/>
              <a:t>26</a:t>
            </a:r>
          </a:p>
          <a:p>
            <a:r>
              <a:rPr lang="en-US" sz="1600" dirty="0"/>
              <a:t>Key= </a:t>
            </a:r>
            <a:r>
              <a:rPr lang="en-US" sz="1600" b="1" dirty="0"/>
              <a:t>22</a:t>
            </a:r>
          </a:p>
          <a:p>
            <a:pPr lvl="1"/>
            <a:r>
              <a:rPr lang="en-US" sz="1600" dirty="0" smtClean="0"/>
              <a:t>If </a:t>
            </a:r>
            <a:r>
              <a:rPr lang="en-US" sz="1600" dirty="0"/>
              <a:t>words start from </a:t>
            </a:r>
            <a:r>
              <a:rPr lang="en-US" sz="1600" b="1" dirty="0" smtClean="0">
                <a:solidFill>
                  <a:srgbClr val="FF0000"/>
                </a:solidFill>
              </a:rPr>
              <a:t>A=0…Z=25</a:t>
            </a:r>
          </a:p>
          <a:p>
            <a:pPr lvl="1"/>
            <a:endParaRPr lang="en-US" sz="1600" dirty="0"/>
          </a:p>
          <a:p>
            <a:r>
              <a:rPr lang="en-US" sz="1800" dirty="0" smtClean="0"/>
              <a:t>Plain= </a:t>
            </a:r>
          </a:p>
          <a:p>
            <a:pPr lvl="1"/>
            <a:r>
              <a:rPr lang="en-US" sz="1600" dirty="0" smtClean="0"/>
              <a:t>F</a:t>
            </a:r>
            <a:r>
              <a:rPr lang="en-US" sz="1600" dirty="0" smtClean="0">
                <a:sym typeface="Wingdings" panose="05000000000000000000" pitchFamily="2" charset="2"/>
              </a:rPr>
              <a:t>5, </a:t>
            </a:r>
          </a:p>
          <a:p>
            <a:pPr lvl="1"/>
            <a:r>
              <a:rPr lang="en-US" sz="1600" dirty="0" smtClean="0">
                <a:sym typeface="Wingdings" panose="05000000000000000000" pitchFamily="2" charset="2"/>
              </a:rPr>
              <a:t>L11,</a:t>
            </a:r>
          </a:p>
          <a:p>
            <a:pPr lvl="1"/>
            <a:r>
              <a:rPr lang="en-US" sz="1600" dirty="0" smtClean="0">
                <a:sym typeface="Wingdings" panose="05000000000000000000" pitchFamily="2" charset="2"/>
              </a:rPr>
              <a:t>A0, </a:t>
            </a:r>
          </a:p>
          <a:p>
            <a:pPr lvl="1"/>
            <a:r>
              <a:rPr lang="en-US" sz="1600" dirty="0" smtClean="0">
                <a:sym typeface="Wingdings" panose="05000000000000000000" pitchFamily="2" charset="2"/>
              </a:rPr>
              <a:t>P15,</a:t>
            </a:r>
          </a:p>
          <a:p>
            <a:pPr lvl="1"/>
            <a:r>
              <a:rPr lang="en-US" sz="1600" dirty="0" smtClean="0">
                <a:sym typeface="Wingdings" panose="05000000000000000000" pitchFamily="2" charset="2"/>
              </a:rPr>
              <a:t>A, </a:t>
            </a:r>
          </a:p>
          <a:p>
            <a:pPr lvl="1"/>
            <a:r>
              <a:rPr lang="en-US" sz="1600" dirty="0" smtClean="0">
                <a:sym typeface="Wingdings" panose="05000000000000000000" pitchFamily="2" charset="2"/>
              </a:rPr>
              <a:t>R17</a:t>
            </a:r>
            <a:endParaRPr lang="en-US" sz="1600" dirty="0" smtClean="0"/>
          </a:p>
          <a:p>
            <a:endParaRPr lang="en-US" sz="1800" dirty="0" smtClean="0">
              <a:sym typeface="Wingdings" panose="05000000000000000000" pitchFamily="2" charset="2"/>
            </a:endParaRPr>
          </a:p>
          <a:p>
            <a:endParaRPr lang="en-US" sz="1800" dirty="0" smtClean="0">
              <a:sym typeface="Wingdings" panose="05000000000000000000" pitchFamily="2" charset="2"/>
            </a:endParaRP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  <a:p>
            <a:endParaRPr lang="id-ID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0" y="1981200"/>
            <a:ext cx="3810000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u="sng" dirty="0" smtClean="0"/>
              <a:t>CIPHERTEXT</a:t>
            </a:r>
          </a:p>
          <a:p>
            <a:r>
              <a:rPr lang="en-US" sz="1600" dirty="0" smtClean="0"/>
              <a:t>C(</a:t>
            </a:r>
            <a:r>
              <a:rPr lang="en-US" sz="1600" dirty="0" smtClean="0">
                <a:solidFill>
                  <a:schemeClr val="accent1"/>
                </a:solidFill>
              </a:rPr>
              <a:t>F</a:t>
            </a:r>
            <a:r>
              <a:rPr lang="en-US" sz="1600" dirty="0" smtClean="0"/>
              <a:t>)=(</a:t>
            </a:r>
            <a:r>
              <a:rPr lang="en-US" sz="1600" dirty="0"/>
              <a:t>5</a:t>
            </a:r>
            <a:r>
              <a:rPr lang="en-US" sz="1600" dirty="0" smtClean="0"/>
              <a:t>+ 22</a:t>
            </a:r>
            <a:r>
              <a:rPr lang="en-US" sz="1600" dirty="0"/>
              <a:t>) = 27 mod </a:t>
            </a:r>
            <a:r>
              <a:rPr lang="en-US" sz="1600" dirty="0" smtClean="0"/>
              <a:t>26 </a:t>
            </a:r>
            <a:r>
              <a:rPr lang="en-US" sz="1600" dirty="0">
                <a:sym typeface="Wingdings" panose="05000000000000000000" pitchFamily="2" charset="2"/>
              </a:rPr>
              <a:t> </a:t>
            </a:r>
            <a:r>
              <a:rPr lang="en-US" sz="1600" dirty="0" smtClean="0">
                <a:sym typeface="Wingdings" panose="05000000000000000000" pitchFamily="2" charset="2"/>
              </a:rPr>
              <a:t>1 </a:t>
            </a:r>
            <a:r>
              <a:rPr lang="en-US" sz="1600" dirty="0">
                <a:sym typeface="Wingdings" panose="05000000000000000000" pitchFamily="2" charset="2"/>
              </a:rPr>
              <a:t> </a:t>
            </a:r>
            <a:r>
              <a:rPr lang="en-US" sz="1600" dirty="0" smtClean="0">
                <a:sym typeface="Wingdings" panose="05000000000000000000" pitchFamily="2" charset="2"/>
              </a:rPr>
              <a:t>B</a:t>
            </a:r>
          </a:p>
          <a:p>
            <a:r>
              <a:rPr lang="en-US" sz="1600" dirty="0" smtClean="0"/>
              <a:t>C(</a:t>
            </a:r>
            <a:r>
              <a:rPr lang="en-US" sz="1600" dirty="0">
                <a:solidFill>
                  <a:schemeClr val="accent1"/>
                </a:solidFill>
              </a:rPr>
              <a:t>L</a:t>
            </a:r>
            <a:r>
              <a:rPr lang="en-US" sz="1600" dirty="0" smtClean="0"/>
              <a:t>)=(11+ 22</a:t>
            </a:r>
            <a:r>
              <a:rPr lang="en-US" sz="1600" dirty="0"/>
              <a:t>) = </a:t>
            </a:r>
            <a:r>
              <a:rPr lang="en-US" sz="1600" dirty="0" smtClean="0"/>
              <a:t>33 mod 26 </a:t>
            </a:r>
            <a:r>
              <a:rPr lang="en-US" sz="1600" dirty="0">
                <a:sym typeface="Wingdings" panose="05000000000000000000" pitchFamily="2" charset="2"/>
              </a:rPr>
              <a:t> 7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>
                <a:sym typeface="Wingdings" panose="05000000000000000000" pitchFamily="2" charset="2"/>
              </a:rPr>
              <a:t> </a:t>
            </a:r>
            <a:r>
              <a:rPr lang="en-US" sz="1600" dirty="0" smtClean="0">
                <a:sym typeface="Wingdings" panose="05000000000000000000" pitchFamily="2" charset="2"/>
              </a:rPr>
              <a:t>H</a:t>
            </a:r>
          </a:p>
          <a:p>
            <a:r>
              <a:rPr lang="en-US" sz="1600" dirty="0" smtClean="0"/>
              <a:t>C(</a:t>
            </a:r>
            <a:r>
              <a:rPr lang="en-US" sz="1600" dirty="0" smtClean="0">
                <a:solidFill>
                  <a:schemeClr val="accent1"/>
                </a:solidFill>
              </a:rPr>
              <a:t>A</a:t>
            </a:r>
            <a:r>
              <a:rPr lang="en-US" sz="1600" dirty="0" smtClean="0"/>
              <a:t>)=(0+ 22</a:t>
            </a:r>
            <a:r>
              <a:rPr lang="en-US" sz="1600" dirty="0"/>
              <a:t>) = </a:t>
            </a:r>
            <a:r>
              <a:rPr lang="en-US" sz="1600" dirty="0" smtClean="0"/>
              <a:t>22 </a:t>
            </a:r>
            <a:r>
              <a:rPr lang="en-US" sz="1600" dirty="0"/>
              <a:t>mod </a:t>
            </a:r>
            <a:r>
              <a:rPr lang="en-US" sz="1600" dirty="0" smtClean="0"/>
              <a:t>26 </a:t>
            </a:r>
            <a:r>
              <a:rPr lang="en-US" sz="1600" dirty="0">
                <a:sym typeface="Wingdings" panose="05000000000000000000" pitchFamily="2" charset="2"/>
              </a:rPr>
              <a:t> </a:t>
            </a:r>
            <a:r>
              <a:rPr lang="en-US" sz="1600" dirty="0" smtClean="0">
                <a:sym typeface="Wingdings" panose="05000000000000000000" pitchFamily="2" charset="2"/>
              </a:rPr>
              <a:t>22 W</a:t>
            </a:r>
          </a:p>
          <a:p>
            <a:r>
              <a:rPr lang="en-US" sz="1600" dirty="0" smtClean="0"/>
              <a:t>C(</a:t>
            </a:r>
            <a:r>
              <a:rPr lang="en-US" sz="1600" dirty="0" smtClean="0">
                <a:solidFill>
                  <a:schemeClr val="accent1"/>
                </a:solidFill>
              </a:rPr>
              <a:t>P</a:t>
            </a:r>
            <a:r>
              <a:rPr lang="en-US" sz="1600" dirty="0" smtClean="0"/>
              <a:t>)=(15+22</a:t>
            </a:r>
            <a:r>
              <a:rPr lang="en-US" sz="1600" dirty="0"/>
              <a:t>) = </a:t>
            </a:r>
            <a:r>
              <a:rPr lang="en-US" sz="1600" dirty="0" smtClean="0"/>
              <a:t>37 </a:t>
            </a:r>
            <a:r>
              <a:rPr lang="en-US" sz="1600" dirty="0"/>
              <a:t>mod </a:t>
            </a:r>
            <a:r>
              <a:rPr lang="en-US" sz="1600" dirty="0" smtClean="0"/>
              <a:t>26 </a:t>
            </a:r>
            <a:r>
              <a:rPr lang="en-US" sz="1600" dirty="0">
                <a:sym typeface="Wingdings" panose="05000000000000000000" pitchFamily="2" charset="2"/>
              </a:rPr>
              <a:t> </a:t>
            </a:r>
            <a:r>
              <a:rPr lang="en-US" sz="1600" dirty="0" smtClean="0">
                <a:sym typeface="Wingdings" panose="05000000000000000000" pitchFamily="2" charset="2"/>
              </a:rPr>
              <a:t>11 </a:t>
            </a:r>
            <a:r>
              <a:rPr lang="en-US" sz="1600" dirty="0">
                <a:sym typeface="Wingdings" panose="05000000000000000000" pitchFamily="2" charset="2"/>
              </a:rPr>
              <a:t> </a:t>
            </a:r>
            <a:r>
              <a:rPr lang="en-US" sz="1600" dirty="0" smtClean="0">
                <a:sym typeface="Wingdings" panose="05000000000000000000" pitchFamily="2" charset="2"/>
              </a:rPr>
              <a:t>L</a:t>
            </a:r>
          </a:p>
          <a:p>
            <a:r>
              <a:rPr lang="en-US" sz="1600" dirty="0"/>
              <a:t>C(</a:t>
            </a:r>
            <a:r>
              <a:rPr lang="en-US" sz="1600" dirty="0">
                <a:solidFill>
                  <a:schemeClr val="accent1"/>
                </a:solidFill>
              </a:rPr>
              <a:t>A</a:t>
            </a:r>
            <a:r>
              <a:rPr lang="en-US" sz="1600" dirty="0"/>
              <a:t>)=(0+ 22) = 22 mod </a:t>
            </a:r>
            <a:r>
              <a:rPr lang="en-US" sz="1600" dirty="0" smtClean="0"/>
              <a:t>26 </a:t>
            </a:r>
            <a:r>
              <a:rPr lang="en-US" sz="1600" dirty="0">
                <a:sym typeface="Wingdings" panose="05000000000000000000" pitchFamily="2" charset="2"/>
              </a:rPr>
              <a:t> 22 </a:t>
            </a:r>
            <a:r>
              <a:rPr lang="en-US" sz="1600" dirty="0" smtClean="0">
                <a:sym typeface="Wingdings" panose="05000000000000000000" pitchFamily="2" charset="2"/>
              </a:rPr>
              <a:t>W</a:t>
            </a:r>
          </a:p>
          <a:p>
            <a:r>
              <a:rPr lang="en-US" sz="1600" dirty="0" err="1" smtClean="0">
                <a:sym typeface="Wingdings" panose="05000000000000000000" pitchFamily="2" charset="2"/>
              </a:rPr>
              <a:t>dst</a:t>
            </a:r>
            <a:endParaRPr lang="en-US" sz="16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8638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Grp="1" noChangeArrowheads="1"/>
          </p:cNvSpPr>
          <p:nvPr>
            <p:ph type="title"/>
          </p:nvPr>
        </p:nvSpPr>
        <p:spPr>
          <a:xfrm>
            <a:off x="1336675" y="381000"/>
            <a:ext cx="7808913" cy="561975"/>
          </a:xfrm>
        </p:spPr>
        <p:txBody>
          <a:bodyPr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n-GB" smtClean="0"/>
              <a:t>Monoalphabetic Cipher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95400" y="1371600"/>
            <a:ext cx="7620000" cy="4724400"/>
          </a:xfrm>
        </p:spPr>
        <p:txBody>
          <a:bodyPr/>
          <a:lstStyle/>
          <a:p>
            <a:pPr algn="just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400" dirty="0" err="1" smtClean="0"/>
              <a:t>Monoalphabetic</a:t>
            </a:r>
            <a:r>
              <a:rPr lang="en-GB" sz="2400" dirty="0" smtClean="0"/>
              <a:t> cipher </a:t>
            </a:r>
            <a:r>
              <a:rPr lang="en-US" sz="2400" dirty="0" smtClean="0"/>
              <a:t>(Cipher </a:t>
            </a:r>
            <a:r>
              <a:rPr lang="en-US" sz="2400" dirty="0" err="1"/>
              <a:t>abjad</a:t>
            </a:r>
            <a:r>
              <a:rPr lang="en-US" sz="2400" dirty="0"/>
              <a:t> </a:t>
            </a:r>
            <a:r>
              <a:rPr lang="en-US" sz="2400" dirty="0" err="1"/>
              <a:t>tunggal</a:t>
            </a:r>
            <a:r>
              <a:rPr lang="en-US" sz="2400" dirty="0"/>
              <a:t>)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enkripsi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subtitusi</a:t>
            </a:r>
            <a:r>
              <a:rPr lang="en-US" sz="2400" dirty="0"/>
              <a:t> yang </a:t>
            </a:r>
            <a:r>
              <a:rPr lang="en-US" sz="2400" dirty="0" err="1"/>
              <a:t>memetakan</a:t>
            </a:r>
            <a:r>
              <a:rPr lang="en-US" sz="2400" dirty="0"/>
              <a:t> </a:t>
            </a:r>
            <a:r>
              <a:rPr lang="en-US" sz="2400" dirty="0" err="1"/>
              <a:t>tiap-tiap</a:t>
            </a:r>
            <a:r>
              <a:rPr lang="en-US" sz="2400" dirty="0"/>
              <a:t> </a:t>
            </a:r>
            <a:r>
              <a:rPr lang="en-US" sz="2400" dirty="0" err="1"/>
              <a:t>abjad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abjad</a:t>
            </a:r>
            <a:r>
              <a:rPr lang="en-US" sz="2400" dirty="0"/>
              <a:t> lain </a:t>
            </a:r>
            <a:r>
              <a:rPr lang="en-US" sz="2400" dirty="0" err="1"/>
              <a:t>secara</a:t>
            </a:r>
            <a:r>
              <a:rPr lang="en-US" sz="2400" dirty="0"/>
              <a:t> random, 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pergeseran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Caesar </a:t>
            </a:r>
            <a:r>
              <a:rPr lang="en-US" sz="2400" dirty="0" smtClean="0"/>
              <a:t>cipher.</a:t>
            </a:r>
          </a:p>
          <a:p>
            <a:pPr marL="0" indent="0" algn="just">
              <a:buFont typeface="Wingdings" pitchFamily="2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err="1" smtClean="0"/>
              <a:t>Misal</a:t>
            </a:r>
            <a:r>
              <a:rPr lang="en-US" sz="2400" dirty="0" smtClean="0"/>
              <a:t> </a:t>
            </a:r>
            <a:r>
              <a:rPr lang="en-US" sz="2400" dirty="0"/>
              <a:t>A -&gt; D, B -&gt; I, C -&gt; Q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seterusnya</a:t>
            </a:r>
            <a:r>
              <a:rPr lang="en-US" sz="2400" dirty="0"/>
              <a:t>.</a:t>
            </a:r>
            <a:r>
              <a:rPr lang="en-US" sz="2000" dirty="0"/>
              <a:t> </a:t>
            </a:r>
            <a:endParaRPr lang="en-US" sz="2000" dirty="0" smtClean="0"/>
          </a:p>
          <a:p>
            <a:pPr lvl="1" algn="just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endParaRPr lang="en-US" sz="2000" dirty="0" smtClean="0"/>
          </a:p>
          <a:p>
            <a:pPr lvl="1" algn="just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Hal </a:t>
            </a:r>
            <a:r>
              <a:rPr lang="en-US" sz="2000" dirty="0" err="1">
                <a:solidFill>
                  <a:srgbClr val="FF0000"/>
                </a:solidFill>
              </a:rPr>
              <a:t>ini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dilakukan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untuk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mempersulit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kriptaanalis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dalam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menganalisa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pola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susunan</a:t>
            </a:r>
            <a:r>
              <a:rPr lang="en-US" sz="2000" dirty="0">
                <a:solidFill>
                  <a:srgbClr val="FF0000"/>
                </a:solidFill>
              </a:rPr>
              <a:t> plain text-</a:t>
            </a:r>
            <a:r>
              <a:rPr lang="en-US" sz="2000" dirty="0" err="1">
                <a:solidFill>
                  <a:srgbClr val="FF0000"/>
                </a:solidFill>
              </a:rPr>
              <a:t>nya</a:t>
            </a:r>
            <a:r>
              <a:rPr lang="en-US" sz="2000" dirty="0">
                <a:solidFill>
                  <a:srgbClr val="FF0000"/>
                </a:solidFill>
              </a:rPr>
              <a:t>. </a:t>
            </a:r>
            <a:endParaRPr lang="en-US" sz="2000" dirty="0" smtClean="0">
              <a:solidFill>
                <a:srgbClr val="FF0000"/>
              </a:solidFill>
            </a:endParaRPr>
          </a:p>
          <a:p>
            <a:pPr lvl="1" algn="just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000" dirty="0" err="1" smtClean="0">
                <a:solidFill>
                  <a:srgbClr val="FF0000"/>
                </a:solidFill>
              </a:rPr>
              <a:t>Namun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demikian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enkripsi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subtitusi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abjad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tunggal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ini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mudah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sekali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untuk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dipecahkan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dengan</a:t>
            </a:r>
            <a:r>
              <a:rPr lang="en-US" sz="2000" dirty="0">
                <a:solidFill>
                  <a:srgbClr val="FF0000"/>
                </a:solidFill>
              </a:rPr>
              <a:t> </a:t>
            </a:r>
            <a:r>
              <a:rPr lang="en-US" sz="2000" b="1" dirty="0" err="1">
                <a:solidFill>
                  <a:srgbClr val="FF0000"/>
                </a:solidFill>
              </a:rPr>
              <a:t>analisis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frekuensi</a:t>
            </a:r>
            <a:r>
              <a:rPr lang="en-US" sz="2000" dirty="0" smtClean="0">
                <a:solidFill>
                  <a:srgbClr val="FF0000"/>
                </a:solidFill>
              </a:rPr>
              <a:t>.</a:t>
            </a:r>
          </a:p>
          <a:p>
            <a:pPr lvl="1" algn="just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000" dirty="0" err="1" smtClean="0">
                <a:solidFill>
                  <a:srgbClr val="FF0000"/>
                </a:solidFill>
              </a:rPr>
              <a:t>Kalau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diamati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dalam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suatu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bahasa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apapun</a:t>
            </a:r>
            <a:r>
              <a:rPr lang="en-US" sz="2000" dirty="0">
                <a:solidFill>
                  <a:srgbClr val="FF0000"/>
                </a:solidFill>
              </a:rPr>
              <a:t>, </a:t>
            </a:r>
            <a:r>
              <a:rPr lang="en-US" sz="2000" dirty="0" err="1">
                <a:solidFill>
                  <a:srgbClr val="FF0000"/>
                </a:solidFill>
              </a:rPr>
              <a:t>pasti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terdapat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huruf</a:t>
            </a:r>
            <a:r>
              <a:rPr lang="en-US" sz="2000" dirty="0">
                <a:solidFill>
                  <a:srgbClr val="FF0000"/>
                </a:solidFill>
              </a:rPr>
              <a:t> yang </a:t>
            </a:r>
            <a:r>
              <a:rPr lang="en-US" sz="2000" dirty="0" err="1">
                <a:solidFill>
                  <a:srgbClr val="FF0000"/>
                </a:solidFill>
              </a:rPr>
              <a:t>sering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muncul</a:t>
            </a:r>
            <a:r>
              <a:rPr lang="en-US" sz="2000" dirty="0">
                <a:solidFill>
                  <a:srgbClr val="FF0000"/>
                </a:solidFill>
              </a:rPr>
              <a:t>, </a:t>
            </a:r>
            <a:r>
              <a:rPr lang="en-US" sz="2000" dirty="0" err="1">
                <a:solidFill>
                  <a:srgbClr val="FF0000"/>
                </a:solidFill>
              </a:rPr>
              <a:t>dan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pastinya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adalah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huruf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vokal</a:t>
            </a:r>
            <a:r>
              <a:rPr lang="en-US" sz="2000" dirty="0" smtClean="0">
                <a:solidFill>
                  <a:srgbClr val="FF0000"/>
                </a:solidFill>
              </a:rPr>
              <a:t>.</a:t>
            </a:r>
            <a:endParaRPr lang="en-GB" sz="2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tegic">
  <a:themeElements>
    <a:clrScheme name="Strategic 2">
      <a:dk1>
        <a:srgbClr val="000000"/>
      </a:dk1>
      <a:lt1>
        <a:srgbClr val="E9E2B6"/>
      </a:lt1>
      <a:dk2>
        <a:srgbClr val="996600"/>
      </a:dk2>
      <a:lt2>
        <a:srgbClr val="786950"/>
      </a:lt2>
      <a:accent1>
        <a:srgbClr val="727DE0"/>
      </a:accent1>
      <a:accent2>
        <a:srgbClr val="D54F41"/>
      </a:accent2>
      <a:accent3>
        <a:srgbClr val="F2EED7"/>
      </a:accent3>
      <a:accent4>
        <a:srgbClr val="000000"/>
      </a:accent4>
      <a:accent5>
        <a:srgbClr val="BCBFED"/>
      </a:accent5>
      <a:accent6>
        <a:srgbClr val="C1473A"/>
      </a:accent6>
      <a:hlink>
        <a:srgbClr val="003300"/>
      </a:hlink>
      <a:folHlink>
        <a:srgbClr val="339933"/>
      </a:folHlink>
    </a:clrScheme>
    <a:fontScheme name="Strategic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trategic 1">
        <a:dk1>
          <a:srgbClr val="000000"/>
        </a:dk1>
        <a:lt1>
          <a:srgbClr val="EAEAEA"/>
        </a:lt1>
        <a:dk2>
          <a:srgbClr val="819E81"/>
        </a:dk2>
        <a:lt2>
          <a:srgbClr val="FFCC66"/>
        </a:lt2>
        <a:accent1>
          <a:srgbClr val="727DE0"/>
        </a:accent1>
        <a:accent2>
          <a:srgbClr val="D54F41"/>
        </a:accent2>
        <a:accent3>
          <a:srgbClr val="C1CCC1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00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egic 2">
        <a:dk1>
          <a:srgbClr val="000000"/>
        </a:dk1>
        <a:lt1>
          <a:srgbClr val="E9E2B6"/>
        </a:lt1>
        <a:dk2>
          <a:srgbClr val="996600"/>
        </a:dk2>
        <a:lt2>
          <a:srgbClr val="786950"/>
        </a:lt2>
        <a:accent1>
          <a:srgbClr val="727DE0"/>
        </a:accent1>
        <a:accent2>
          <a:srgbClr val="D54F41"/>
        </a:accent2>
        <a:accent3>
          <a:srgbClr val="F2EED7"/>
        </a:accent3>
        <a:accent4>
          <a:srgbClr val="000000"/>
        </a:accent4>
        <a:accent5>
          <a:srgbClr val="BCBFED"/>
        </a:accent5>
        <a:accent6>
          <a:srgbClr val="C1473A"/>
        </a:accent6>
        <a:hlink>
          <a:srgbClr val="003300"/>
        </a:hlink>
        <a:folHlink>
          <a:srgbClr val="33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ic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ic 4">
        <a:dk1>
          <a:srgbClr val="000000"/>
        </a:dk1>
        <a:lt1>
          <a:srgbClr val="EAEAEA"/>
        </a:lt1>
        <a:dk2>
          <a:srgbClr val="BC6262"/>
        </a:dk2>
        <a:lt2>
          <a:srgbClr val="FFCC66"/>
        </a:lt2>
        <a:accent1>
          <a:srgbClr val="727DE0"/>
        </a:accent1>
        <a:accent2>
          <a:srgbClr val="D54F41"/>
        </a:accent2>
        <a:accent3>
          <a:srgbClr val="DAB7B7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000066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egic 5">
        <a:dk1>
          <a:srgbClr val="000000"/>
        </a:dk1>
        <a:lt1>
          <a:srgbClr val="EAEAEA"/>
        </a:lt1>
        <a:dk2>
          <a:srgbClr val="5C74A4"/>
        </a:dk2>
        <a:lt2>
          <a:srgbClr val="FFCC99"/>
        </a:lt2>
        <a:accent1>
          <a:srgbClr val="727DE0"/>
        </a:accent1>
        <a:accent2>
          <a:srgbClr val="D54F41"/>
        </a:accent2>
        <a:accent3>
          <a:srgbClr val="B5BCCF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FFFFCC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egic 6">
        <a:dk1>
          <a:srgbClr val="000000"/>
        </a:dk1>
        <a:lt1>
          <a:srgbClr val="EAEAEA"/>
        </a:lt1>
        <a:dk2>
          <a:srgbClr val="996600"/>
        </a:dk2>
        <a:lt2>
          <a:srgbClr val="FFCC99"/>
        </a:lt2>
        <a:accent1>
          <a:srgbClr val="727DE0"/>
        </a:accent1>
        <a:accent2>
          <a:srgbClr val="D54F41"/>
        </a:accent2>
        <a:accent3>
          <a:srgbClr val="CAB8AA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Designs\Strategic.pot</Template>
  <TotalTime>1048</TotalTime>
  <Words>1445</Words>
  <Application>Microsoft Office PowerPoint</Application>
  <PresentationFormat>On-screen Show (4:3)</PresentationFormat>
  <Paragraphs>855</Paragraphs>
  <Slides>23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Strategic</vt:lpstr>
      <vt:lpstr>Worksheet</vt:lpstr>
      <vt:lpstr>Kriptografi Sesi 3 </vt:lpstr>
      <vt:lpstr>Substitusi Abjad</vt:lpstr>
      <vt:lpstr>PowerPoint Presentation</vt:lpstr>
      <vt:lpstr>Skema Proses Enkripsi dan Dekripsi dengan K:</vt:lpstr>
      <vt:lpstr>Caesar Cipher</vt:lpstr>
      <vt:lpstr>Caesar Cipher</vt:lpstr>
      <vt:lpstr>Caesar Cipher</vt:lpstr>
      <vt:lpstr>Model Cesar</vt:lpstr>
      <vt:lpstr>Monoalphabetic Cipher</vt:lpstr>
      <vt:lpstr>Monoalphabetic Cipher</vt:lpstr>
      <vt:lpstr>Monoalphabetic Cipher</vt:lpstr>
      <vt:lpstr>Polyalphabetic Cipher</vt:lpstr>
      <vt:lpstr>Polyalphabetic Cipher</vt:lpstr>
      <vt:lpstr>Polyalphabetic Cipher</vt:lpstr>
      <vt:lpstr>Polyalphabetic Cipher</vt:lpstr>
      <vt:lpstr>Polyalphabetic Cipher</vt:lpstr>
      <vt:lpstr>Polyalphabetic Cipher</vt:lpstr>
      <vt:lpstr>Polyalphabetic Cipher</vt:lpstr>
      <vt:lpstr>Polyalphabetic Cipher</vt:lpstr>
      <vt:lpstr>Polyalphabetic Cipher</vt:lpstr>
      <vt:lpstr>Polyalphabetic Cipher</vt:lpstr>
      <vt:lpstr>Latihan</vt:lpstr>
      <vt:lpstr>Sebuah algoritma kriptografi dikatakan aman (computationally secure) bila memenuhi tiga kriteria berikut:</vt:lpstr>
    </vt:vector>
  </TitlesOfParts>
  <Company>Marbulang Telecoms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Ir. Sihar N M P Simamora, MT.</dc:creator>
  <cp:lastModifiedBy>Windows User</cp:lastModifiedBy>
  <cp:revision>95</cp:revision>
  <cp:lastPrinted>1601-01-01T00:00:00Z</cp:lastPrinted>
  <dcterms:created xsi:type="dcterms:W3CDTF">2009-03-07T14:27:49Z</dcterms:created>
  <dcterms:modified xsi:type="dcterms:W3CDTF">2019-03-12T05:39:30Z</dcterms:modified>
</cp:coreProperties>
</file>