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33" r:id="rId3"/>
    <p:sldId id="335" r:id="rId4"/>
    <p:sldId id="336" r:id="rId5"/>
    <p:sldId id="337" r:id="rId6"/>
    <p:sldId id="338" r:id="rId7"/>
    <p:sldId id="339" r:id="rId8"/>
    <p:sldId id="340" r:id="rId9"/>
    <p:sldId id="341" r:id="rId10"/>
    <p:sldId id="343" r:id="rId11"/>
    <p:sldId id="344" r:id="rId12"/>
    <p:sldId id="350" r:id="rId13"/>
    <p:sldId id="345" r:id="rId14"/>
    <p:sldId id="346" r:id="rId15"/>
    <p:sldId id="354" r:id="rId16"/>
    <p:sldId id="347" r:id="rId17"/>
    <p:sldId id="348" r:id="rId18"/>
    <p:sldId id="349" r:id="rId19"/>
    <p:sldId id="355" r:id="rId20"/>
    <p:sldId id="353" r:id="rId21"/>
    <p:sldId id="296"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C2A"/>
    <a:srgbClr val="00FF99"/>
    <a:srgbClr val="FFFF66"/>
    <a:srgbClr val="FFFF00"/>
    <a:srgbClr val="0000FF"/>
    <a:srgbClr val="63EE1E"/>
    <a:srgbClr val="B1CDC8"/>
    <a:srgbClr val="C6F13B"/>
    <a:srgbClr val="F5AF5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90" d="100"/>
          <a:sy n="90" d="100"/>
        </p:scale>
        <p:origin x="810"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0059F5-FD08-4A89-8BBA-4CF0547500CB}" type="doc">
      <dgm:prSet loTypeId="urn:microsoft.com/office/officeart/2005/8/layout/matrix3" loCatId="matrix" qsTypeId="urn:microsoft.com/office/officeart/2005/8/quickstyle/simple2" qsCatId="simple" csTypeId="urn:microsoft.com/office/officeart/2005/8/colors/colorful4" csCatId="colorful" phldr="1"/>
      <dgm:spPr/>
      <dgm:t>
        <a:bodyPr/>
        <a:lstStyle/>
        <a:p>
          <a:endParaRPr lang="id-ID"/>
        </a:p>
      </dgm:t>
    </dgm:pt>
    <dgm:pt modelId="{EA66927C-447B-4E2A-BEB3-1D3639BC6EF3}">
      <dgm:prSet phldrT="[Text]" custT="1"/>
      <dgm:spPr/>
      <dgm:t>
        <a:bodyPr/>
        <a:lstStyle/>
        <a:p>
          <a:r>
            <a:rPr lang="en-US" sz="2000"/>
            <a:t>Terjadi penurunan pendapatan/profit</a:t>
          </a:r>
          <a:endParaRPr lang="id-ID" sz="2000" dirty="0"/>
        </a:p>
      </dgm:t>
    </dgm:pt>
    <dgm:pt modelId="{3CC6E223-C9A0-4D87-B68A-6D90C4B9EC96}" type="parTrans" cxnId="{8CED707F-EB02-4A08-8986-14AD38B12EB7}">
      <dgm:prSet/>
      <dgm:spPr/>
      <dgm:t>
        <a:bodyPr/>
        <a:lstStyle/>
        <a:p>
          <a:endParaRPr lang="id-ID" sz="2000">
            <a:solidFill>
              <a:schemeClr val="bg1"/>
            </a:solidFill>
          </a:endParaRPr>
        </a:p>
      </dgm:t>
    </dgm:pt>
    <dgm:pt modelId="{ACEEC519-5137-4C99-808A-70BC78C2DAD2}" type="sibTrans" cxnId="{8CED707F-EB02-4A08-8986-14AD38B12EB7}">
      <dgm:prSet/>
      <dgm:spPr/>
      <dgm:t>
        <a:bodyPr/>
        <a:lstStyle/>
        <a:p>
          <a:endParaRPr lang="id-ID" sz="2000">
            <a:solidFill>
              <a:schemeClr val="bg1"/>
            </a:solidFill>
          </a:endParaRPr>
        </a:p>
      </dgm:t>
    </dgm:pt>
    <dgm:pt modelId="{EE9FD135-6ACA-46BE-97B8-49CA90431CFB}">
      <dgm:prSet phldrT="[Text]" custT="1"/>
      <dgm:spPr/>
      <dgm:t>
        <a:bodyPr/>
        <a:lstStyle/>
        <a:p>
          <a:r>
            <a:rPr lang="en-US" sz="2000"/>
            <a:t>Penurunan kualitas pelayanan</a:t>
          </a:r>
          <a:endParaRPr lang="id-ID" sz="2000" dirty="0"/>
        </a:p>
      </dgm:t>
    </dgm:pt>
    <dgm:pt modelId="{3217ED95-29D3-48EB-AD80-72BFBE7B7FB2}" type="parTrans" cxnId="{A955B0E1-8359-43C0-BB73-1B823AEEB2FA}">
      <dgm:prSet/>
      <dgm:spPr/>
      <dgm:t>
        <a:bodyPr/>
        <a:lstStyle/>
        <a:p>
          <a:endParaRPr lang="id-ID" sz="2000">
            <a:solidFill>
              <a:schemeClr val="bg1"/>
            </a:solidFill>
          </a:endParaRPr>
        </a:p>
      </dgm:t>
    </dgm:pt>
    <dgm:pt modelId="{CFD8D1DD-2AD9-49D2-9D2D-27F63D3429C5}" type="sibTrans" cxnId="{A955B0E1-8359-43C0-BB73-1B823AEEB2FA}">
      <dgm:prSet/>
      <dgm:spPr/>
      <dgm:t>
        <a:bodyPr/>
        <a:lstStyle/>
        <a:p>
          <a:endParaRPr lang="id-ID" sz="2000">
            <a:solidFill>
              <a:schemeClr val="bg1"/>
            </a:solidFill>
          </a:endParaRPr>
        </a:p>
      </dgm:t>
    </dgm:pt>
    <dgm:pt modelId="{127FA6DE-9B3C-48AF-802F-9D58D764F4E8}">
      <dgm:prSet phldrT="[Text]" custT="1"/>
      <dgm:spPr/>
      <dgm:t>
        <a:bodyPr/>
        <a:lstStyle/>
        <a:p>
          <a:r>
            <a:rPr lang="en-US" sz="2000"/>
            <a:t>Ketidakpuasan pegawai</a:t>
          </a:r>
          <a:endParaRPr lang="id-ID" sz="2000" dirty="0"/>
        </a:p>
      </dgm:t>
    </dgm:pt>
    <dgm:pt modelId="{47D6250F-7D34-442C-946D-E238522BF0DF}" type="parTrans" cxnId="{4EBB7BFD-5E2D-407C-A4C5-C0C70824B3D9}">
      <dgm:prSet/>
      <dgm:spPr/>
      <dgm:t>
        <a:bodyPr/>
        <a:lstStyle/>
        <a:p>
          <a:endParaRPr lang="id-ID" sz="2000">
            <a:solidFill>
              <a:schemeClr val="bg1"/>
            </a:solidFill>
          </a:endParaRPr>
        </a:p>
      </dgm:t>
    </dgm:pt>
    <dgm:pt modelId="{D0A44F39-C305-4D8C-A25F-05046B7B1C70}" type="sibTrans" cxnId="{4EBB7BFD-5E2D-407C-A4C5-C0C70824B3D9}">
      <dgm:prSet/>
      <dgm:spPr/>
      <dgm:t>
        <a:bodyPr/>
        <a:lstStyle/>
        <a:p>
          <a:endParaRPr lang="id-ID" sz="2000">
            <a:solidFill>
              <a:schemeClr val="bg1"/>
            </a:solidFill>
          </a:endParaRPr>
        </a:p>
      </dgm:t>
    </dgm:pt>
    <dgm:pt modelId="{C6B2E78D-61C6-4079-9C4C-B50F21DEB57A}">
      <dgm:prSet phldrT="[Text]" phldr="1"/>
      <dgm:spPr/>
      <dgm:t>
        <a:bodyPr/>
        <a:lstStyle/>
        <a:p>
          <a:endParaRPr lang="id-ID" sz="2000">
            <a:solidFill>
              <a:schemeClr val="bg1"/>
            </a:solidFill>
          </a:endParaRPr>
        </a:p>
      </dgm:t>
    </dgm:pt>
    <dgm:pt modelId="{B95536B1-AD62-4248-BC1E-0876533068C8}" type="parTrans" cxnId="{3180E91B-68CF-4021-AF81-AE42932C92EB}">
      <dgm:prSet/>
      <dgm:spPr/>
      <dgm:t>
        <a:bodyPr/>
        <a:lstStyle/>
        <a:p>
          <a:endParaRPr lang="id-ID" sz="2000">
            <a:solidFill>
              <a:schemeClr val="bg1"/>
            </a:solidFill>
          </a:endParaRPr>
        </a:p>
      </dgm:t>
    </dgm:pt>
    <dgm:pt modelId="{21AF9632-79C1-4C83-B17F-2B1E57033F8E}" type="sibTrans" cxnId="{3180E91B-68CF-4021-AF81-AE42932C92EB}">
      <dgm:prSet/>
      <dgm:spPr/>
      <dgm:t>
        <a:bodyPr/>
        <a:lstStyle/>
        <a:p>
          <a:endParaRPr lang="id-ID" sz="2000">
            <a:solidFill>
              <a:schemeClr val="bg1"/>
            </a:solidFill>
          </a:endParaRPr>
        </a:p>
      </dgm:t>
    </dgm:pt>
    <dgm:pt modelId="{4F2D5219-DB4D-411E-8DE2-D493C47AC674}">
      <dgm:prSet custT="1"/>
      <dgm:spPr/>
      <dgm:t>
        <a:bodyPr/>
        <a:lstStyle/>
        <a:p>
          <a:r>
            <a:rPr lang="en-US" sz="2000"/>
            <a:t>Kas berkurang</a:t>
          </a:r>
          <a:endParaRPr lang="en-US" sz="2000" dirty="0"/>
        </a:p>
      </dgm:t>
    </dgm:pt>
    <dgm:pt modelId="{845C2175-353A-44F6-BD3A-3C68A5897820}" type="parTrans" cxnId="{22E42305-A288-4B2B-BBC1-75F082F09778}">
      <dgm:prSet/>
      <dgm:spPr/>
      <dgm:t>
        <a:bodyPr/>
        <a:lstStyle/>
        <a:p>
          <a:endParaRPr lang="id-ID" sz="2000">
            <a:solidFill>
              <a:schemeClr val="bg1"/>
            </a:solidFill>
          </a:endParaRPr>
        </a:p>
      </dgm:t>
    </dgm:pt>
    <dgm:pt modelId="{5BF99D46-88F6-4F62-95FF-765C7995D85D}" type="sibTrans" cxnId="{22E42305-A288-4B2B-BBC1-75F082F09778}">
      <dgm:prSet/>
      <dgm:spPr/>
      <dgm:t>
        <a:bodyPr/>
        <a:lstStyle/>
        <a:p>
          <a:endParaRPr lang="id-ID" sz="2000">
            <a:solidFill>
              <a:schemeClr val="bg1"/>
            </a:solidFill>
          </a:endParaRPr>
        </a:p>
      </dgm:t>
    </dgm:pt>
    <dgm:pt modelId="{5727DF52-2FAD-492B-AB80-3A2569431905}" type="pres">
      <dgm:prSet presAssocID="{210059F5-FD08-4A89-8BBA-4CF0547500CB}" presName="matrix" presStyleCnt="0">
        <dgm:presLayoutVars>
          <dgm:chMax val="1"/>
          <dgm:dir/>
          <dgm:resizeHandles val="exact"/>
        </dgm:presLayoutVars>
      </dgm:prSet>
      <dgm:spPr/>
    </dgm:pt>
    <dgm:pt modelId="{9BCD4F30-AD82-42EE-955E-7A5466ECA2C0}" type="pres">
      <dgm:prSet presAssocID="{210059F5-FD08-4A89-8BBA-4CF0547500CB}" presName="diamond" presStyleLbl="bgShp" presStyleIdx="0" presStyleCnt="1"/>
      <dgm:spPr/>
    </dgm:pt>
    <dgm:pt modelId="{79FAB1A5-6D28-4CB6-BE77-F72931EE69E6}" type="pres">
      <dgm:prSet presAssocID="{210059F5-FD08-4A89-8BBA-4CF0547500CB}" presName="quad1" presStyleLbl="node1" presStyleIdx="0" presStyleCnt="4">
        <dgm:presLayoutVars>
          <dgm:chMax val="0"/>
          <dgm:chPref val="0"/>
          <dgm:bulletEnabled val="1"/>
        </dgm:presLayoutVars>
      </dgm:prSet>
      <dgm:spPr/>
    </dgm:pt>
    <dgm:pt modelId="{25C35827-10BB-4169-8EA9-F8734EA80853}" type="pres">
      <dgm:prSet presAssocID="{210059F5-FD08-4A89-8BBA-4CF0547500CB}" presName="quad2" presStyleLbl="node1" presStyleIdx="1" presStyleCnt="4">
        <dgm:presLayoutVars>
          <dgm:chMax val="0"/>
          <dgm:chPref val="0"/>
          <dgm:bulletEnabled val="1"/>
        </dgm:presLayoutVars>
      </dgm:prSet>
      <dgm:spPr/>
    </dgm:pt>
    <dgm:pt modelId="{FF845C1A-8DCF-4073-B57D-24DD10D754FF}" type="pres">
      <dgm:prSet presAssocID="{210059F5-FD08-4A89-8BBA-4CF0547500CB}" presName="quad3" presStyleLbl="node1" presStyleIdx="2" presStyleCnt="4">
        <dgm:presLayoutVars>
          <dgm:chMax val="0"/>
          <dgm:chPref val="0"/>
          <dgm:bulletEnabled val="1"/>
        </dgm:presLayoutVars>
      </dgm:prSet>
      <dgm:spPr/>
    </dgm:pt>
    <dgm:pt modelId="{6C8A4308-2CDD-49D6-9E9E-B6AFF9B1C050}" type="pres">
      <dgm:prSet presAssocID="{210059F5-FD08-4A89-8BBA-4CF0547500CB}" presName="quad4" presStyleLbl="node1" presStyleIdx="3" presStyleCnt="4">
        <dgm:presLayoutVars>
          <dgm:chMax val="0"/>
          <dgm:chPref val="0"/>
          <dgm:bulletEnabled val="1"/>
        </dgm:presLayoutVars>
      </dgm:prSet>
      <dgm:spPr/>
    </dgm:pt>
  </dgm:ptLst>
  <dgm:cxnLst>
    <dgm:cxn modelId="{22E42305-A288-4B2B-BBC1-75F082F09778}" srcId="{210059F5-FD08-4A89-8BBA-4CF0547500CB}" destId="{4F2D5219-DB4D-411E-8DE2-D493C47AC674}" srcOrd="3" destOrd="0" parTransId="{845C2175-353A-44F6-BD3A-3C68A5897820}" sibTransId="{5BF99D46-88F6-4F62-95FF-765C7995D85D}"/>
    <dgm:cxn modelId="{D5949F08-5CDE-409D-A755-5BAC05FE1E26}" type="presOf" srcId="{127FA6DE-9B3C-48AF-802F-9D58D764F4E8}" destId="{FF845C1A-8DCF-4073-B57D-24DD10D754FF}" srcOrd="0" destOrd="0" presId="urn:microsoft.com/office/officeart/2005/8/layout/matrix3"/>
    <dgm:cxn modelId="{3180E91B-68CF-4021-AF81-AE42932C92EB}" srcId="{210059F5-FD08-4A89-8BBA-4CF0547500CB}" destId="{C6B2E78D-61C6-4079-9C4C-B50F21DEB57A}" srcOrd="4" destOrd="0" parTransId="{B95536B1-AD62-4248-BC1E-0876533068C8}" sibTransId="{21AF9632-79C1-4C83-B17F-2B1E57033F8E}"/>
    <dgm:cxn modelId="{F9D52331-129D-4802-81A0-AD15D07DA26D}" type="presOf" srcId="{210059F5-FD08-4A89-8BBA-4CF0547500CB}" destId="{5727DF52-2FAD-492B-AB80-3A2569431905}" srcOrd="0" destOrd="0" presId="urn:microsoft.com/office/officeart/2005/8/layout/matrix3"/>
    <dgm:cxn modelId="{AF21083A-A5B8-4A1F-881B-A7A2DBF4EBBE}" type="presOf" srcId="{EE9FD135-6ACA-46BE-97B8-49CA90431CFB}" destId="{25C35827-10BB-4169-8EA9-F8734EA80853}" srcOrd="0" destOrd="0" presId="urn:microsoft.com/office/officeart/2005/8/layout/matrix3"/>
    <dgm:cxn modelId="{8CED707F-EB02-4A08-8986-14AD38B12EB7}" srcId="{210059F5-FD08-4A89-8BBA-4CF0547500CB}" destId="{EA66927C-447B-4E2A-BEB3-1D3639BC6EF3}" srcOrd="0" destOrd="0" parTransId="{3CC6E223-C9A0-4D87-B68A-6D90C4B9EC96}" sibTransId="{ACEEC519-5137-4C99-808A-70BC78C2DAD2}"/>
    <dgm:cxn modelId="{A76C7881-933A-41B8-B0D9-035913392E47}" type="presOf" srcId="{4F2D5219-DB4D-411E-8DE2-D493C47AC674}" destId="{6C8A4308-2CDD-49D6-9E9E-B6AFF9B1C050}" srcOrd="0" destOrd="0" presId="urn:microsoft.com/office/officeart/2005/8/layout/matrix3"/>
    <dgm:cxn modelId="{742FBBDD-A524-4851-AA24-3DFBC5DFBFE2}" type="presOf" srcId="{EA66927C-447B-4E2A-BEB3-1D3639BC6EF3}" destId="{79FAB1A5-6D28-4CB6-BE77-F72931EE69E6}" srcOrd="0" destOrd="0" presId="urn:microsoft.com/office/officeart/2005/8/layout/matrix3"/>
    <dgm:cxn modelId="{A955B0E1-8359-43C0-BB73-1B823AEEB2FA}" srcId="{210059F5-FD08-4A89-8BBA-4CF0547500CB}" destId="{EE9FD135-6ACA-46BE-97B8-49CA90431CFB}" srcOrd="1" destOrd="0" parTransId="{3217ED95-29D3-48EB-AD80-72BFBE7B7FB2}" sibTransId="{CFD8D1DD-2AD9-49D2-9D2D-27F63D3429C5}"/>
    <dgm:cxn modelId="{4EBB7BFD-5E2D-407C-A4C5-C0C70824B3D9}" srcId="{210059F5-FD08-4A89-8BBA-4CF0547500CB}" destId="{127FA6DE-9B3C-48AF-802F-9D58D764F4E8}" srcOrd="2" destOrd="0" parTransId="{47D6250F-7D34-442C-946D-E238522BF0DF}" sibTransId="{D0A44F39-C305-4D8C-A25F-05046B7B1C70}"/>
    <dgm:cxn modelId="{778CAE88-43E1-420F-94C9-484375D1529A}" type="presParOf" srcId="{5727DF52-2FAD-492B-AB80-3A2569431905}" destId="{9BCD4F30-AD82-42EE-955E-7A5466ECA2C0}" srcOrd="0" destOrd="0" presId="urn:microsoft.com/office/officeart/2005/8/layout/matrix3"/>
    <dgm:cxn modelId="{BE0B4619-7948-4CCE-B683-224F6985C3E1}" type="presParOf" srcId="{5727DF52-2FAD-492B-AB80-3A2569431905}" destId="{79FAB1A5-6D28-4CB6-BE77-F72931EE69E6}" srcOrd="1" destOrd="0" presId="urn:microsoft.com/office/officeart/2005/8/layout/matrix3"/>
    <dgm:cxn modelId="{D46817D0-2D57-4A9E-8BAC-01931A63C04A}" type="presParOf" srcId="{5727DF52-2FAD-492B-AB80-3A2569431905}" destId="{25C35827-10BB-4169-8EA9-F8734EA80853}" srcOrd="2" destOrd="0" presId="urn:microsoft.com/office/officeart/2005/8/layout/matrix3"/>
    <dgm:cxn modelId="{534CEA29-CE2F-4F2C-8F59-3B6F6DC29A58}" type="presParOf" srcId="{5727DF52-2FAD-492B-AB80-3A2569431905}" destId="{FF845C1A-8DCF-4073-B57D-24DD10D754FF}" srcOrd="3" destOrd="0" presId="urn:microsoft.com/office/officeart/2005/8/layout/matrix3"/>
    <dgm:cxn modelId="{6D096B2D-FBF9-4F26-AEEB-38E9066A1327}" type="presParOf" srcId="{5727DF52-2FAD-492B-AB80-3A2569431905}" destId="{6C8A4308-2CDD-49D6-9E9E-B6AFF9B1C05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6243F-3680-49CE-BB8D-DE5F389D017E}" type="doc">
      <dgm:prSet loTypeId="urn:microsoft.com/office/officeart/2005/8/layout/matrix3" loCatId="matrix" qsTypeId="urn:microsoft.com/office/officeart/2005/8/quickstyle/simple4" qsCatId="simple" csTypeId="urn:microsoft.com/office/officeart/2005/8/colors/colorful2" csCatId="colorful" phldr="1"/>
      <dgm:spPr/>
      <dgm:t>
        <a:bodyPr/>
        <a:lstStyle/>
        <a:p>
          <a:endParaRPr lang="id-ID"/>
        </a:p>
      </dgm:t>
    </dgm:pt>
    <dgm:pt modelId="{1F721EE2-D68B-4CE9-95B0-995BD346D196}">
      <dgm:prSet phldrT="[Text]" custT="1"/>
      <dgm:spPr/>
      <dgm:t>
        <a:bodyPr/>
        <a:lstStyle/>
        <a:p>
          <a:r>
            <a:rPr lang="en-US" sz="2000" b="1">
              <a:solidFill>
                <a:schemeClr val="tx1"/>
              </a:solidFill>
              <a:latin typeface="Agency FB" pitchFamily="34" charset="0"/>
            </a:rPr>
            <a:t>Banyak pegawai menanggur</a:t>
          </a:r>
          <a:endParaRPr lang="id-ID" sz="2000" b="1" dirty="0">
            <a:solidFill>
              <a:schemeClr val="tx1"/>
            </a:solidFill>
            <a:latin typeface="Agency FB" pitchFamily="34" charset="0"/>
          </a:endParaRPr>
        </a:p>
      </dgm:t>
    </dgm:pt>
    <dgm:pt modelId="{30EB2FEB-278F-4D2B-85EA-2B3CC3DABC22}" type="parTrans" cxnId="{1FE0B4AA-319E-4EB7-A31F-88D31D5E2EE8}">
      <dgm:prSet/>
      <dgm:spPr/>
      <dgm:t>
        <a:bodyPr/>
        <a:lstStyle/>
        <a:p>
          <a:endParaRPr lang="id-ID" sz="2000" b="1">
            <a:solidFill>
              <a:schemeClr val="tx1"/>
            </a:solidFill>
            <a:latin typeface="Agency FB" pitchFamily="34" charset="0"/>
          </a:endParaRPr>
        </a:p>
      </dgm:t>
    </dgm:pt>
    <dgm:pt modelId="{2F4FAE72-A5AB-41BC-9089-2956FB1B61B8}" type="sibTrans" cxnId="{1FE0B4AA-319E-4EB7-A31F-88D31D5E2EE8}">
      <dgm:prSet/>
      <dgm:spPr/>
      <dgm:t>
        <a:bodyPr/>
        <a:lstStyle/>
        <a:p>
          <a:endParaRPr lang="id-ID" sz="2000" b="1">
            <a:solidFill>
              <a:schemeClr val="tx1"/>
            </a:solidFill>
            <a:latin typeface="Agency FB" pitchFamily="34" charset="0"/>
          </a:endParaRPr>
        </a:p>
      </dgm:t>
    </dgm:pt>
    <dgm:pt modelId="{F5CEB8D0-2425-4E64-8E46-98E7C5818FFD}">
      <dgm:prSet phldrT="[Text]" custT="1"/>
      <dgm:spPr/>
      <dgm:t>
        <a:bodyPr/>
        <a:lstStyle/>
        <a:p>
          <a:r>
            <a:rPr lang="id-ID" sz="2000" b="1" dirty="0">
              <a:solidFill>
                <a:schemeClr val="tx1"/>
              </a:solidFill>
              <a:latin typeface="Agency FB" pitchFamily="34" charset="0"/>
            </a:rPr>
            <a:t>P</a:t>
          </a:r>
          <a:r>
            <a:rPr lang="en-US" sz="2000" b="1" dirty="0" err="1">
              <a:solidFill>
                <a:schemeClr val="tx1"/>
              </a:solidFill>
              <a:latin typeface="Agency FB" pitchFamily="34" charset="0"/>
            </a:rPr>
            <a:t>ekerjaan</a:t>
          </a:r>
          <a:r>
            <a:rPr lang="id-ID" sz="2000" b="1" dirty="0">
              <a:solidFill>
                <a:schemeClr val="tx1"/>
              </a:solidFill>
              <a:latin typeface="Agency FB" pitchFamily="34" charset="0"/>
            </a:rPr>
            <a:t> t</a:t>
          </a:r>
          <a:r>
            <a:rPr lang="en-US" sz="2000" b="1" dirty="0" err="1">
              <a:solidFill>
                <a:schemeClr val="tx1"/>
              </a:solidFill>
              <a:latin typeface="Agency FB" pitchFamily="34" charset="0"/>
            </a:rPr>
            <a:t>idak</a:t>
          </a:r>
          <a:r>
            <a:rPr lang="en-US" sz="2000" b="1" dirty="0">
              <a:solidFill>
                <a:schemeClr val="tx1"/>
              </a:solidFill>
              <a:latin typeface="Agency FB" pitchFamily="34" charset="0"/>
            </a:rPr>
            <a:t> </a:t>
          </a:r>
          <a:r>
            <a:rPr lang="en-US" sz="2000" b="1" dirty="0" err="1">
              <a:solidFill>
                <a:schemeClr val="tx1"/>
              </a:solidFill>
              <a:latin typeface="Agency FB" pitchFamily="34" charset="0"/>
            </a:rPr>
            <a:t>terorganisasi</a:t>
          </a:r>
          <a:r>
            <a:rPr lang="en-US" sz="2000" b="1" dirty="0">
              <a:solidFill>
                <a:schemeClr val="tx1"/>
              </a:solidFill>
              <a:latin typeface="Agency FB" pitchFamily="34" charset="0"/>
            </a:rPr>
            <a:t> </a:t>
          </a:r>
          <a:r>
            <a:rPr lang="en-US" sz="2000" b="1" dirty="0" err="1">
              <a:solidFill>
                <a:schemeClr val="tx1"/>
              </a:solidFill>
              <a:latin typeface="Agency FB" pitchFamily="34" charset="0"/>
            </a:rPr>
            <a:t>dengan</a:t>
          </a:r>
          <a:r>
            <a:rPr lang="en-US" sz="2000" b="1" dirty="0">
              <a:solidFill>
                <a:schemeClr val="tx1"/>
              </a:solidFill>
              <a:latin typeface="Agency FB" pitchFamily="34" charset="0"/>
            </a:rPr>
            <a:t> </a:t>
          </a:r>
          <a:r>
            <a:rPr lang="en-US" sz="2000" b="1" dirty="0" err="1">
              <a:solidFill>
                <a:schemeClr val="tx1"/>
              </a:solidFill>
              <a:latin typeface="Agency FB" pitchFamily="34" charset="0"/>
            </a:rPr>
            <a:t>baik</a:t>
          </a:r>
          <a:r>
            <a:rPr lang="en-US" sz="2000" b="1" dirty="0">
              <a:solidFill>
                <a:schemeClr val="tx1"/>
              </a:solidFill>
              <a:latin typeface="Agency FB" pitchFamily="34" charset="0"/>
            </a:rPr>
            <a:t>.</a:t>
          </a:r>
          <a:endParaRPr lang="id-ID" sz="2000" b="1" dirty="0">
            <a:solidFill>
              <a:schemeClr val="tx1"/>
            </a:solidFill>
            <a:latin typeface="Agency FB" pitchFamily="34" charset="0"/>
          </a:endParaRPr>
        </a:p>
      </dgm:t>
    </dgm:pt>
    <dgm:pt modelId="{7CA2D566-D457-4915-8CCE-D77D1BDE4CA5}" type="parTrans" cxnId="{0B6254F0-BC45-4C36-BB8E-5C54F09B728E}">
      <dgm:prSet/>
      <dgm:spPr/>
      <dgm:t>
        <a:bodyPr/>
        <a:lstStyle/>
        <a:p>
          <a:endParaRPr lang="id-ID" sz="2000" b="1">
            <a:solidFill>
              <a:schemeClr val="tx1"/>
            </a:solidFill>
            <a:latin typeface="Agency FB" pitchFamily="34" charset="0"/>
          </a:endParaRPr>
        </a:p>
      </dgm:t>
    </dgm:pt>
    <dgm:pt modelId="{2D0B7ECD-D108-4338-9FB0-E0754D7E97BE}" type="sibTrans" cxnId="{0B6254F0-BC45-4C36-BB8E-5C54F09B728E}">
      <dgm:prSet/>
      <dgm:spPr/>
      <dgm:t>
        <a:bodyPr/>
        <a:lstStyle/>
        <a:p>
          <a:endParaRPr lang="id-ID" sz="2000" b="1">
            <a:solidFill>
              <a:schemeClr val="tx1"/>
            </a:solidFill>
            <a:latin typeface="Agency FB" pitchFamily="34" charset="0"/>
          </a:endParaRPr>
        </a:p>
      </dgm:t>
    </dgm:pt>
    <dgm:pt modelId="{22A1B792-7295-454C-B523-D23059310E0D}">
      <dgm:prSet phldrT="[Text]" custT="1"/>
      <dgm:spPr/>
      <dgm:t>
        <a:bodyPr/>
        <a:lstStyle/>
        <a:p>
          <a:r>
            <a:rPr lang="en-US" sz="2000" b="1">
              <a:solidFill>
                <a:schemeClr val="tx1"/>
              </a:solidFill>
              <a:latin typeface="Agency FB" pitchFamily="34" charset="0"/>
            </a:rPr>
            <a:t>Biaya melebihi anggaran</a:t>
          </a:r>
          <a:endParaRPr lang="id-ID" sz="2000" b="1" dirty="0">
            <a:solidFill>
              <a:schemeClr val="tx1"/>
            </a:solidFill>
            <a:latin typeface="Agency FB" pitchFamily="34" charset="0"/>
          </a:endParaRPr>
        </a:p>
      </dgm:t>
    </dgm:pt>
    <dgm:pt modelId="{D5F9BC3E-FF0C-48DF-AFD8-EBAF02B5F2BC}" type="parTrans" cxnId="{04DFEE75-F03C-41AF-85C5-AE5F0D20D710}">
      <dgm:prSet/>
      <dgm:spPr/>
      <dgm:t>
        <a:bodyPr/>
        <a:lstStyle/>
        <a:p>
          <a:endParaRPr lang="id-ID" sz="2000" b="1">
            <a:solidFill>
              <a:schemeClr val="tx1"/>
            </a:solidFill>
            <a:latin typeface="Agency FB" pitchFamily="34" charset="0"/>
          </a:endParaRPr>
        </a:p>
      </dgm:t>
    </dgm:pt>
    <dgm:pt modelId="{D3571E30-7327-4459-B732-403F9ED874B6}" type="sibTrans" cxnId="{04DFEE75-F03C-41AF-85C5-AE5F0D20D710}">
      <dgm:prSet/>
      <dgm:spPr/>
      <dgm:t>
        <a:bodyPr/>
        <a:lstStyle/>
        <a:p>
          <a:endParaRPr lang="id-ID" sz="2000" b="1">
            <a:solidFill>
              <a:schemeClr val="tx1"/>
            </a:solidFill>
            <a:latin typeface="Agency FB" pitchFamily="34" charset="0"/>
          </a:endParaRPr>
        </a:p>
      </dgm:t>
    </dgm:pt>
    <dgm:pt modelId="{FFC44989-BE44-4253-8E33-CFE3FB7D4A67}">
      <dgm:prSet phldrT="[Text]" custT="1"/>
      <dgm:spPr/>
      <dgm:t>
        <a:bodyPr/>
        <a:lstStyle/>
        <a:p>
          <a:r>
            <a:rPr lang="en-US" sz="2000" b="1" dirty="0" err="1">
              <a:solidFill>
                <a:schemeClr val="tx1"/>
              </a:solidFill>
              <a:latin typeface="Agency FB" pitchFamily="34" charset="0"/>
            </a:rPr>
            <a:t>Adanya</a:t>
          </a:r>
          <a:r>
            <a:rPr lang="en-US" sz="2000" b="1" dirty="0">
              <a:solidFill>
                <a:schemeClr val="tx1"/>
              </a:solidFill>
              <a:latin typeface="Agency FB" pitchFamily="34" charset="0"/>
            </a:rPr>
            <a:t> </a:t>
          </a:r>
          <a:r>
            <a:rPr lang="en-US" sz="2000" b="1" dirty="0" err="1">
              <a:solidFill>
                <a:schemeClr val="tx1"/>
              </a:solidFill>
              <a:latin typeface="Agency FB" pitchFamily="34" charset="0"/>
            </a:rPr>
            <a:t>penghamburan</a:t>
          </a:r>
          <a:r>
            <a:rPr lang="en-US" sz="2000" b="1" dirty="0">
              <a:solidFill>
                <a:schemeClr val="tx1"/>
              </a:solidFill>
              <a:latin typeface="Agency FB" pitchFamily="34" charset="0"/>
            </a:rPr>
            <a:t> </a:t>
          </a:r>
          <a:r>
            <a:rPr lang="en-US" sz="2000" b="1" dirty="0" err="1">
              <a:solidFill>
                <a:schemeClr val="tx1"/>
              </a:solidFill>
              <a:latin typeface="Agency FB" pitchFamily="34" charset="0"/>
            </a:rPr>
            <a:t>dan</a:t>
          </a:r>
          <a:r>
            <a:rPr lang="en-US" sz="2000" b="1" dirty="0">
              <a:solidFill>
                <a:schemeClr val="tx1"/>
              </a:solidFill>
              <a:latin typeface="Agency FB" pitchFamily="34" charset="0"/>
            </a:rPr>
            <a:t> </a:t>
          </a:r>
          <a:r>
            <a:rPr lang="en-US" sz="2000" b="1" dirty="0" err="1">
              <a:solidFill>
                <a:schemeClr val="tx1"/>
              </a:solidFill>
              <a:latin typeface="Agency FB" pitchFamily="34" charset="0"/>
            </a:rPr>
            <a:t>inefisiensi</a:t>
          </a:r>
          <a:r>
            <a:rPr lang="en-US" sz="2000" b="1" dirty="0">
              <a:solidFill>
                <a:schemeClr val="tx1"/>
              </a:solidFill>
              <a:latin typeface="Agency FB" pitchFamily="34" charset="0"/>
            </a:rPr>
            <a:t>.</a:t>
          </a:r>
          <a:endParaRPr lang="id-ID" sz="2000" b="1" dirty="0">
            <a:solidFill>
              <a:schemeClr val="tx1"/>
            </a:solidFill>
            <a:latin typeface="Agency FB" pitchFamily="34" charset="0"/>
          </a:endParaRPr>
        </a:p>
      </dgm:t>
    </dgm:pt>
    <dgm:pt modelId="{337DA049-373A-4316-A31B-44182C5F1922}" type="parTrans" cxnId="{EF4B3D66-41F0-470D-A501-0BFF95D1035A}">
      <dgm:prSet/>
      <dgm:spPr/>
      <dgm:t>
        <a:bodyPr/>
        <a:lstStyle/>
        <a:p>
          <a:endParaRPr lang="id-ID" sz="2000" b="1">
            <a:solidFill>
              <a:schemeClr val="tx1"/>
            </a:solidFill>
            <a:latin typeface="Agency FB" pitchFamily="34" charset="0"/>
          </a:endParaRPr>
        </a:p>
      </dgm:t>
    </dgm:pt>
    <dgm:pt modelId="{A4D2AFC0-3EA5-46E0-B5E1-F44817A1A6FF}" type="sibTrans" cxnId="{EF4B3D66-41F0-470D-A501-0BFF95D1035A}">
      <dgm:prSet/>
      <dgm:spPr/>
      <dgm:t>
        <a:bodyPr/>
        <a:lstStyle/>
        <a:p>
          <a:endParaRPr lang="id-ID" sz="2000" b="1">
            <a:solidFill>
              <a:schemeClr val="tx1"/>
            </a:solidFill>
            <a:latin typeface="Agency FB" pitchFamily="34" charset="0"/>
          </a:endParaRPr>
        </a:p>
      </dgm:t>
    </dgm:pt>
    <dgm:pt modelId="{EC567F74-8529-4570-BB14-2499F5AEF777}" type="pres">
      <dgm:prSet presAssocID="{DA06243F-3680-49CE-BB8D-DE5F389D017E}" presName="matrix" presStyleCnt="0">
        <dgm:presLayoutVars>
          <dgm:chMax val="1"/>
          <dgm:dir/>
          <dgm:resizeHandles val="exact"/>
        </dgm:presLayoutVars>
      </dgm:prSet>
      <dgm:spPr/>
    </dgm:pt>
    <dgm:pt modelId="{F0492B59-6469-4DEC-91C8-3A9D6D3D3501}" type="pres">
      <dgm:prSet presAssocID="{DA06243F-3680-49CE-BB8D-DE5F389D017E}" presName="diamond" presStyleLbl="bgShp" presStyleIdx="0" presStyleCnt="1"/>
      <dgm:spPr/>
    </dgm:pt>
    <dgm:pt modelId="{D4799BC4-A779-422E-A649-24E4A43BF12D}" type="pres">
      <dgm:prSet presAssocID="{DA06243F-3680-49CE-BB8D-DE5F389D017E}" presName="quad1" presStyleLbl="node1" presStyleIdx="0" presStyleCnt="4">
        <dgm:presLayoutVars>
          <dgm:chMax val="0"/>
          <dgm:chPref val="0"/>
          <dgm:bulletEnabled val="1"/>
        </dgm:presLayoutVars>
      </dgm:prSet>
      <dgm:spPr/>
    </dgm:pt>
    <dgm:pt modelId="{7C4A8028-AC67-4095-8088-76A75336311D}" type="pres">
      <dgm:prSet presAssocID="{DA06243F-3680-49CE-BB8D-DE5F389D017E}" presName="quad2" presStyleLbl="node1" presStyleIdx="1" presStyleCnt="4">
        <dgm:presLayoutVars>
          <dgm:chMax val="0"/>
          <dgm:chPref val="0"/>
          <dgm:bulletEnabled val="1"/>
        </dgm:presLayoutVars>
      </dgm:prSet>
      <dgm:spPr/>
    </dgm:pt>
    <dgm:pt modelId="{71DDD2FA-C333-4B25-B4A4-C7C2DF1FB4FF}" type="pres">
      <dgm:prSet presAssocID="{DA06243F-3680-49CE-BB8D-DE5F389D017E}" presName="quad3" presStyleLbl="node1" presStyleIdx="2" presStyleCnt="4">
        <dgm:presLayoutVars>
          <dgm:chMax val="0"/>
          <dgm:chPref val="0"/>
          <dgm:bulletEnabled val="1"/>
        </dgm:presLayoutVars>
      </dgm:prSet>
      <dgm:spPr/>
    </dgm:pt>
    <dgm:pt modelId="{8DE768B1-A850-4ACA-8F63-7FAE3F9C8545}" type="pres">
      <dgm:prSet presAssocID="{DA06243F-3680-49CE-BB8D-DE5F389D017E}" presName="quad4" presStyleLbl="node1" presStyleIdx="3" presStyleCnt="4">
        <dgm:presLayoutVars>
          <dgm:chMax val="0"/>
          <dgm:chPref val="0"/>
          <dgm:bulletEnabled val="1"/>
        </dgm:presLayoutVars>
      </dgm:prSet>
      <dgm:spPr/>
    </dgm:pt>
  </dgm:ptLst>
  <dgm:cxnLst>
    <dgm:cxn modelId="{BC48C630-41CE-4C23-863E-8A0CBD0DE870}" type="presOf" srcId="{1F721EE2-D68B-4CE9-95B0-995BD346D196}" destId="{D4799BC4-A779-422E-A649-24E4A43BF12D}" srcOrd="0" destOrd="0" presId="urn:microsoft.com/office/officeart/2005/8/layout/matrix3"/>
    <dgm:cxn modelId="{EF4B3D66-41F0-470D-A501-0BFF95D1035A}" srcId="{DA06243F-3680-49CE-BB8D-DE5F389D017E}" destId="{FFC44989-BE44-4253-8E33-CFE3FB7D4A67}" srcOrd="3" destOrd="0" parTransId="{337DA049-373A-4316-A31B-44182C5F1922}" sibTransId="{A4D2AFC0-3EA5-46E0-B5E1-F44817A1A6FF}"/>
    <dgm:cxn modelId="{3938F154-8FF6-4A50-B07D-22A4E8056C12}" type="presOf" srcId="{FFC44989-BE44-4253-8E33-CFE3FB7D4A67}" destId="{8DE768B1-A850-4ACA-8F63-7FAE3F9C8545}" srcOrd="0" destOrd="0" presId="urn:microsoft.com/office/officeart/2005/8/layout/matrix3"/>
    <dgm:cxn modelId="{04DFEE75-F03C-41AF-85C5-AE5F0D20D710}" srcId="{DA06243F-3680-49CE-BB8D-DE5F389D017E}" destId="{22A1B792-7295-454C-B523-D23059310E0D}" srcOrd="2" destOrd="0" parTransId="{D5F9BC3E-FF0C-48DF-AFD8-EBAF02B5F2BC}" sibTransId="{D3571E30-7327-4459-B732-403F9ED874B6}"/>
    <dgm:cxn modelId="{D1880486-6B12-473C-BA19-B4CAF1BF560B}" type="presOf" srcId="{DA06243F-3680-49CE-BB8D-DE5F389D017E}" destId="{EC567F74-8529-4570-BB14-2499F5AEF777}" srcOrd="0" destOrd="0" presId="urn:microsoft.com/office/officeart/2005/8/layout/matrix3"/>
    <dgm:cxn modelId="{1FE0B4AA-319E-4EB7-A31F-88D31D5E2EE8}" srcId="{DA06243F-3680-49CE-BB8D-DE5F389D017E}" destId="{1F721EE2-D68B-4CE9-95B0-995BD346D196}" srcOrd="0" destOrd="0" parTransId="{30EB2FEB-278F-4D2B-85EA-2B3CC3DABC22}" sibTransId="{2F4FAE72-A5AB-41BC-9089-2956FB1B61B8}"/>
    <dgm:cxn modelId="{3DBFC6D1-F8FE-46E5-8D77-B47E4FE9ABE8}" type="presOf" srcId="{F5CEB8D0-2425-4E64-8E46-98E7C5818FFD}" destId="{7C4A8028-AC67-4095-8088-76A75336311D}" srcOrd="0" destOrd="0" presId="urn:microsoft.com/office/officeart/2005/8/layout/matrix3"/>
    <dgm:cxn modelId="{0B6254F0-BC45-4C36-BB8E-5C54F09B728E}" srcId="{DA06243F-3680-49CE-BB8D-DE5F389D017E}" destId="{F5CEB8D0-2425-4E64-8E46-98E7C5818FFD}" srcOrd="1" destOrd="0" parTransId="{7CA2D566-D457-4915-8CCE-D77D1BDE4CA5}" sibTransId="{2D0B7ECD-D108-4338-9FB0-E0754D7E97BE}"/>
    <dgm:cxn modelId="{C7A3EEF4-6D14-4B95-AC0A-EDE2B204CE23}" type="presOf" srcId="{22A1B792-7295-454C-B523-D23059310E0D}" destId="{71DDD2FA-C333-4B25-B4A4-C7C2DF1FB4FF}" srcOrd="0" destOrd="0" presId="urn:microsoft.com/office/officeart/2005/8/layout/matrix3"/>
    <dgm:cxn modelId="{FC800EC7-4C98-46FA-A6FA-936637DD1C5A}" type="presParOf" srcId="{EC567F74-8529-4570-BB14-2499F5AEF777}" destId="{F0492B59-6469-4DEC-91C8-3A9D6D3D3501}" srcOrd="0" destOrd="0" presId="urn:microsoft.com/office/officeart/2005/8/layout/matrix3"/>
    <dgm:cxn modelId="{F2241CF9-3566-4EAC-89BE-EDB145633FBD}" type="presParOf" srcId="{EC567F74-8529-4570-BB14-2499F5AEF777}" destId="{D4799BC4-A779-422E-A649-24E4A43BF12D}" srcOrd="1" destOrd="0" presId="urn:microsoft.com/office/officeart/2005/8/layout/matrix3"/>
    <dgm:cxn modelId="{678C5682-0197-4228-93D6-10CE7F25D26D}" type="presParOf" srcId="{EC567F74-8529-4570-BB14-2499F5AEF777}" destId="{7C4A8028-AC67-4095-8088-76A75336311D}" srcOrd="2" destOrd="0" presId="urn:microsoft.com/office/officeart/2005/8/layout/matrix3"/>
    <dgm:cxn modelId="{ABCE360A-C9B1-4A91-93AF-920E133BDAE6}" type="presParOf" srcId="{EC567F74-8529-4570-BB14-2499F5AEF777}" destId="{71DDD2FA-C333-4B25-B4A4-C7C2DF1FB4FF}" srcOrd="3" destOrd="0" presId="urn:microsoft.com/office/officeart/2005/8/layout/matrix3"/>
    <dgm:cxn modelId="{077FABBB-9A3E-4AC3-BFF2-5B7423EFEB98}" type="presParOf" srcId="{EC567F74-8529-4570-BB14-2499F5AEF777}" destId="{8DE768B1-A850-4ACA-8F63-7FAE3F9C8545}"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32F739-2424-4962-809A-664CE0637513}" type="doc">
      <dgm:prSet loTypeId="urn:microsoft.com/office/officeart/2005/8/layout/hProcess9" loCatId="process" qsTypeId="urn:microsoft.com/office/officeart/2005/8/quickstyle/3d3" qsCatId="3D" csTypeId="urn:microsoft.com/office/officeart/2005/8/colors/colorful4" csCatId="colorful" phldr="1"/>
      <dgm:spPr/>
    </dgm:pt>
    <dgm:pt modelId="{35929D1B-ABBD-4E12-8550-259374B86C3D}">
      <dgm:prSet phldrT="[Text]"/>
      <dgm:spPr/>
      <dgm:t>
        <a:bodyPr/>
        <a:lstStyle/>
        <a:p>
          <a:r>
            <a:rPr lang="id-ID" b="1">
              <a:latin typeface="Aharoni" pitchFamily="2" charset="-79"/>
              <a:cs typeface="Aharoni" pitchFamily="2" charset="-79"/>
            </a:rPr>
            <a:t>Awal</a:t>
          </a:r>
          <a:endParaRPr lang="id-ID" b="1" dirty="0">
            <a:latin typeface="Aharoni" pitchFamily="2" charset="-79"/>
            <a:cs typeface="Aharoni" pitchFamily="2" charset="-79"/>
          </a:endParaRPr>
        </a:p>
      </dgm:t>
    </dgm:pt>
    <dgm:pt modelId="{37C9B5D1-1CDD-459E-854F-3413647D061C}" type="parTrans" cxnId="{BA0F65F2-9359-412B-8C64-A1E212F4176D}">
      <dgm:prSet/>
      <dgm:spPr/>
      <dgm:t>
        <a:bodyPr/>
        <a:lstStyle/>
        <a:p>
          <a:endParaRPr lang="id-ID" b="1">
            <a:solidFill>
              <a:srgbClr val="660033"/>
            </a:solidFill>
            <a:latin typeface="Aharoni" pitchFamily="2" charset="-79"/>
            <a:cs typeface="Aharoni" pitchFamily="2" charset="-79"/>
          </a:endParaRPr>
        </a:p>
      </dgm:t>
    </dgm:pt>
    <dgm:pt modelId="{9CED4B8F-F81A-48D0-B61A-3A744CD2ACEF}" type="sibTrans" cxnId="{BA0F65F2-9359-412B-8C64-A1E212F4176D}">
      <dgm:prSet/>
      <dgm:spPr/>
      <dgm:t>
        <a:bodyPr/>
        <a:lstStyle/>
        <a:p>
          <a:endParaRPr lang="id-ID" b="1">
            <a:solidFill>
              <a:srgbClr val="660033"/>
            </a:solidFill>
            <a:latin typeface="Aharoni" pitchFamily="2" charset="-79"/>
            <a:cs typeface="Aharoni" pitchFamily="2" charset="-79"/>
          </a:endParaRPr>
        </a:p>
      </dgm:t>
    </dgm:pt>
    <dgm:pt modelId="{B0A02DEB-2639-4823-8A0B-4BFE9DD86BB6}">
      <dgm:prSet phldrT="[Text]"/>
      <dgm:spPr/>
      <dgm:t>
        <a:bodyPr/>
        <a:lstStyle/>
        <a:p>
          <a:r>
            <a:rPr lang="id-ID" b="1">
              <a:latin typeface="Aharoni" pitchFamily="2" charset="-79"/>
              <a:cs typeface="Aharoni" pitchFamily="2" charset="-79"/>
            </a:rPr>
            <a:t>Proses</a:t>
          </a:r>
          <a:endParaRPr lang="id-ID" b="1" dirty="0">
            <a:latin typeface="Aharoni" pitchFamily="2" charset="-79"/>
            <a:cs typeface="Aharoni" pitchFamily="2" charset="-79"/>
          </a:endParaRPr>
        </a:p>
      </dgm:t>
    </dgm:pt>
    <dgm:pt modelId="{4CE0D957-6085-49E3-9B4B-B040C9909053}" type="parTrans" cxnId="{ABB3A93C-9040-4A2A-B9E4-4EA6F0F29660}">
      <dgm:prSet/>
      <dgm:spPr/>
      <dgm:t>
        <a:bodyPr/>
        <a:lstStyle/>
        <a:p>
          <a:endParaRPr lang="id-ID" b="1">
            <a:solidFill>
              <a:srgbClr val="660033"/>
            </a:solidFill>
            <a:latin typeface="Aharoni" pitchFamily="2" charset="-79"/>
            <a:cs typeface="Aharoni" pitchFamily="2" charset="-79"/>
          </a:endParaRPr>
        </a:p>
      </dgm:t>
    </dgm:pt>
    <dgm:pt modelId="{B1C23B58-011C-4EDA-8CED-9E7A75593908}" type="sibTrans" cxnId="{ABB3A93C-9040-4A2A-B9E4-4EA6F0F29660}">
      <dgm:prSet/>
      <dgm:spPr/>
      <dgm:t>
        <a:bodyPr/>
        <a:lstStyle/>
        <a:p>
          <a:endParaRPr lang="id-ID" b="1">
            <a:solidFill>
              <a:srgbClr val="660033"/>
            </a:solidFill>
            <a:latin typeface="Aharoni" pitchFamily="2" charset="-79"/>
            <a:cs typeface="Aharoni" pitchFamily="2" charset="-79"/>
          </a:endParaRPr>
        </a:p>
      </dgm:t>
    </dgm:pt>
    <dgm:pt modelId="{7072DE57-886D-4D7E-B7B0-2F2AB01F523E}">
      <dgm:prSet phldrT="[Text]"/>
      <dgm:spPr/>
      <dgm:t>
        <a:bodyPr/>
        <a:lstStyle/>
        <a:p>
          <a:r>
            <a:rPr lang="id-ID" b="1">
              <a:latin typeface="Aharoni" pitchFamily="2" charset="-79"/>
              <a:cs typeface="Aharoni" pitchFamily="2" charset="-79"/>
            </a:rPr>
            <a:t>Akhir</a:t>
          </a:r>
          <a:endParaRPr lang="id-ID" b="1" dirty="0">
            <a:latin typeface="Aharoni" pitchFamily="2" charset="-79"/>
            <a:cs typeface="Aharoni" pitchFamily="2" charset="-79"/>
          </a:endParaRPr>
        </a:p>
      </dgm:t>
    </dgm:pt>
    <dgm:pt modelId="{C42093B1-3534-41A8-B6C2-4AAD79FE8D99}" type="parTrans" cxnId="{E8E2EBCD-C7E5-466B-80FB-4B9C97284FA6}">
      <dgm:prSet/>
      <dgm:spPr/>
      <dgm:t>
        <a:bodyPr/>
        <a:lstStyle/>
        <a:p>
          <a:endParaRPr lang="id-ID" b="1">
            <a:solidFill>
              <a:srgbClr val="660033"/>
            </a:solidFill>
            <a:latin typeface="Aharoni" pitchFamily="2" charset="-79"/>
            <a:cs typeface="Aharoni" pitchFamily="2" charset="-79"/>
          </a:endParaRPr>
        </a:p>
      </dgm:t>
    </dgm:pt>
    <dgm:pt modelId="{AE8864F5-6A3D-4A01-B8AA-205B9F9C203B}" type="sibTrans" cxnId="{E8E2EBCD-C7E5-466B-80FB-4B9C97284FA6}">
      <dgm:prSet/>
      <dgm:spPr/>
      <dgm:t>
        <a:bodyPr/>
        <a:lstStyle/>
        <a:p>
          <a:endParaRPr lang="id-ID" b="1">
            <a:solidFill>
              <a:srgbClr val="660033"/>
            </a:solidFill>
            <a:latin typeface="Aharoni" pitchFamily="2" charset="-79"/>
            <a:cs typeface="Aharoni" pitchFamily="2" charset="-79"/>
          </a:endParaRPr>
        </a:p>
      </dgm:t>
    </dgm:pt>
    <dgm:pt modelId="{2ADFA98B-9FCB-4A4F-A112-6D22F9F30AB8}" type="pres">
      <dgm:prSet presAssocID="{3D32F739-2424-4962-809A-664CE0637513}" presName="CompostProcess" presStyleCnt="0">
        <dgm:presLayoutVars>
          <dgm:dir/>
          <dgm:resizeHandles val="exact"/>
        </dgm:presLayoutVars>
      </dgm:prSet>
      <dgm:spPr/>
    </dgm:pt>
    <dgm:pt modelId="{F2CB9B32-BCA9-4763-99C2-595DB2DDCD65}" type="pres">
      <dgm:prSet presAssocID="{3D32F739-2424-4962-809A-664CE0637513}" presName="arrow" presStyleLbl="bgShp" presStyleIdx="0" presStyleCnt="1"/>
      <dgm:spPr/>
    </dgm:pt>
    <dgm:pt modelId="{E1A95244-C8C9-4EEF-BFB1-5EA9974A2E0D}" type="pres">
      <dgm:prSet presAssocID="{3D32F739-2424-4962-809A-664CE0637513}" presName="linearProcess" presStyleCnt="0"/>
      <dgm:spPr/>
    </dgm:pt>
    <dgm:pt modelId="{B9D29070-9A2A-4CF5-A3C1-8DE4B99EDF8A}" type="pres">
      <dgm:prSet presAssocID="{35929D1B-ABBD-4E12-8550-259374B86C3D}" presName="textNode" presStyleLbl="node1" presStyleIdx="0" presStyleCnt="3">
        <dgm:presLayoutVars>
          <dgm:bulletEnabled val="1"/>
        </dgm:presLayoutVars>
      </dgm:prSet>
      <dgm:spPr/>
    </dgm:pt>
    <dgm:pt modelId="{1DF9BE4B-1B1A-4C0A-B304-AFC29C35F30D}" type="pres">
      <dgm:prSet presAssocID="{9CED4B8F-F81A-48D0-B61A-3A744CD2ACEF}" presName="sibTrans" presStyleCnt="0"/>
      <dgm:spPr/>
    </dgm:pt>
    <dgm:pt modelId="{1C76F22F-6A30-4F18-A237-11E1B33CA164}" type="pres">
      <dgm:prSet presAssocID="{B0A02DEB-2639-4823-8A0B-4BFE9DD86BB6}" presName="textNode" presStyleLbl="node1" presStyleIdx="1" presStyleCnt="3">
        <dgm:presLayoutVars>
          <dgm:bulletEnabled val="1"/>
        </dgm:presLayoutVars>
      </dgm:prSet>
      <dgm:spPr/>
    </dgm:pt>
    <dgm:pt modelId="{7DD96590-71A3-470C-8C3D-25BCC43E94C0}" type="pres">
      <dgm:prSet presAssocID="{B1C23B58-011C-4EDA-8CED-9E7A75593908}" presName="sibTrans" presStyleCnt="0"/>
      <dgm:spPr/>
    </dgm:pt>
    <dgm:pt modelId="{E9B5ABA8-4D0D-4029-BA56-F0BEC8CFA055}" type="pres">
      <dgm:prSet presAssocID="{7072DE57-886D-4D7E-B7B0-2F2AB01F523E}" presName="textNode" presStyleLbl="node1" presStyleIdx="2" presStyleCnt="3">
        <dgm:presLayoutVars>
          <dgm:bulletEnabled val="1"/>
        </dgm:presLayoutVars>
      </dgm:prSet>
      <dgm:spPr/>
    </dgm:pt>
  </dgm:ptLst>
  <dgm:cxnLst>
    <dgm:cxn modelId="{6FE4160A-658B-455E-B661-20769047A0CB}" type="presOf" srcId="{B0A02DEB-2639-4823-8A0B-4BFE9DD86BB6}" destId="{1C76F22F-6A30-4F18-A237-11E1B33CA164}" srcOrd="0" destOrd="0" presId="urn:microsoft.com/office/officeart/2005/8/layout/hProcess9"/>
    <dgm:cxn modelId="{AB0F071E-F63B-447D-93FD-E71D01E37265}" type="presOf" srcId="{35929D1B-ABBD-4E12-8550-259374B86C3D}" destId="{B9D29070-9A2A-4CF5-A3C1-8DE4B99EDF8A}" srcOrd="0" destOrd="0" presId="urn:microsoft.com/office/officeart/2005/8/layout/hProcess9"/>
    <dgm:cxn modelId="{ABB3A93C-9040-4A2A-B9E4-4EA6F0F29660}" srcId="{3D32F739-2424-4962-809A-664CE0637513}" destId="{B0A02DEB-2639-4823-8A0B-4BFE9DD86BB6}" srcOrd="1" destOrd="0" parTransId="{4CE0D957-6085-49E3-9B4B-B040C9909053}" sibTransId="{B1C23B58-011C-4EDA-8CED-9E7A75593908}"/>
    <dgm:cxn modelId="{CB39E07B-2604-4D83-B9BA-6CBB3F1AD990}" type="presOf" srcId="{7072DE57-886D-4D7E-B7B0-2F2AB01F523E}" destId="{E9B5ABA8-4D0D-4029-BA56-F0BEC8CFA055}" srcOrd="0" destOrd="0" presId="urn:microsoft.com/office/officeart/2005/8/layout/hProcess9"/>
    <dgm:cxn modelId="{7D5EFBC2-02BD-40FD-AA6B-B4BC750322A5}" type="presOf" srcId="{3D32F739-2424-4962-809A-664CE0637513}" destId="{2ADFA98B-9FCB-4A4F-A112-6D22F9F30AB8}" srcOrd="0" destOrd="0" presId="urn:microsoft.com/office/officeart/2005/8/layout/hProcess9"/>
    <dgm:cxn modelId="{E8E2EBCD-C7E5-466B-80FB-4B9C97284FA6}" srcId="{3D32F739-2424-4962-809A-664CE0637513}" destId="{7072DE57-886D-4D7E-B7B0-2F2AB01F523E}" srcOrd="2" destOrd="0" parTransId="{C42093B1-3534-41A8-B6C2-4AAD79FE8D99}" sibTransId="{AE8864F5-6A3D-4A01-B8AA-205B9F9C203B}"/>
    <dgm:cxn modelId="{BA0F65F2-9359-412B-8C64-A1E212F4176D}" srcId="{3D32F739-2424-4962-809A-664CE0637513}" destId="{35929D1B-ABBD-4E12-8550-259374B86C3D}" srcOrd="0" destOrd="0" parTransId="{37C9B5D1-1CDD-459E-854F-3413647D061C}" sibTransId="{9CED4B8F-F81A-48D0-B61A-3A744CD2ACEF}"/>
    <dgm:cxn modelId="{91C04000-AB95-48AE-B19C-9EAE1384EE3A}" type="presParOf" srcId="{2ADFA98B-9FCB-4A4F-A112-6D22F9F30AB8}" destId="{F2CB9B32-BCA9-4763-99C2-595DB2DDCD65}" srcOrd="0" destOrd="0" presId="urn:microsoft.com/office/officeart/2005/8/layout/hProcess9"/>
    <dgm:cxn modelId="{596E2C70-3927-4184-ADC4-C27124C86BE4}" type="presParOf" srcId="{2ADFA98B-9FCB-4A4F-A112-6D22F9F30AB8}" destId="{E1A95244-C8C9-4EEF-BFB1-5EA9974A2E0D}" srcOrd="1" destOrd="0" presId="urn:microsoft.com/office/officeart/2005/8/layout/hProcess9"/>
    <dgm:cxn modelId="{B8F4A9B7-6E87-4747-B505-2DFBA0034B1C}" type="presParOf" srcId="{E1A95244-C8C9-4EEF-BFB1-5EA9974A2E0D}" destId="{B9D29070-9A2A-4CF5-A3C1-8DE4B99EDF8A}" srcOrd="0" destOrd="0" presId="urn:microsoft.com/office/officeart/2005/8/layout/hProcess9"/>
    <dgm:cxn modelId="{622F0E7C-F3AA-4530-8602-C0D02DA5B07B}" type="presParOf" srcId="{E1A95244-C8C9-4EEF-BFB1-5EA9974A2E0D}" destId="{1DF9BE4B-1B1A-4C0A-B304-AFC29C35F30D}" srcOrd="1" destOrd="0" presId="urn:microsoft.com/office/officeart/2005/8/layout/hProcess9"/>
    <dgm:cxn modelId="{AB6AB945-78E1-4697-B885-FDE5C915D6CB}" type="presParOf" srcId="{E1A95244-C8C9-4EEF-BFB1-5EA9974A2E0D}" destId="{1C76F22F-6A30-4F18-A237-11E1B33CA164}" srcOrd="2" destOrd="0" presId="urn:microsoft.com/office/officeart/2005/8/layout/hProcess9"/>
    <dgm:cxn modelId="{4E5CBA3E-1A6B-4C3D-85E8-D671DE85C5C5}" type="presParOf" srcId="{E1A95244-C8C9-4EEF-BFB1-5EA9974A2E0D}" destId="{7DD96590-71A3-470C-8C3D-25BCC43E94C0}" srcOrd="3" destOrd="0" presId="urn:microsoft.com/office/officeart/2005/8/layout/hProcess9"/>
    <dgm:cxn modelId="{38A23CC8-38E6-4EAD-B0B2-F916F28238EE}" type="presParOf" srcId="{E1A95244-C8C9-4EEF-BFB1-5EA9974A2E0D}" destId="{E9B5ABA8-4D0D-4029-BA56-F0BEC8CFA055}"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D4F30-AD82-42EE-955E-7A5466ECA2C0}">
      <dsp:nvSpPr>
        <dsp:cNvPr id="0" name=""/>
        <dsp:cNvSpPr/>
      </dsp:nvSpPr>
      <dsp:spPr>
        <a:xfrm>
          <a:off x="368299" y="0"/>
          <a:ext cx="4064000" cy="4064000"/>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AB1A5-6D28-4CB6-BE77-F72931EE69E6}">
      <dsp:nvSpPr>
        <dsp:cNvPr id="0" name=""/>
        <dsp:cNvSpPr/>
      </dsp:nvSpPr>
      <dsp:spPr>
        <a:xfrm>
          <a:off x="754379" y="386080"/>
          <a:ext cx="1584960" cy="158496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Terjadi penurunan pendapatan/profit</a:t>
          </a:r>
          <a:endParaRPr lang="id-ID" sz="2000" kern="1200" dirty="0"/>
        </a:p>
      </dsp:txBody>
      <dsp:txXfrm>
        <a:off x="831750" y="463451"/>
        <a:ext cx="1430218" cy="1430218"/>
      </dsp:txXfrm>
    </dsp:sp>
    <dsp:sp modelId="{25C35827-10BB-4169-8EA9-F8734EA80853}">
      <dsp:nvSpPr>
        <dsp:cNvPr id="0" name=""/>
        <dsp:cNvSpPr/>
      </dsp:nvSpPr>
      <dsp:spPr>
        <a:xfrm>
          <a:off x="2461260" y="386080"/>
          <a:ext cx="1584960" cy="1584960"/>
        </a:xfrm>
        <a:prstGeom prst="roundRect">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Penurunan kualitas pelayanan</a:t>
          </a:r>
          <a:endParaRPr lang="id-ID" sz="2000" kern="1200" dirty="0"/>
        </a:p>
      </dsp:txBody>
      <dsp:txXfrm>
        <a:off x="2538631" y="463451"/>
        <a:ext cx="1430218" cy="1430218"/>
      </dsp:txXfrm>
    </dsp:sp>
    <dsp:sp modelId="{FF845C1A-8DCF-4073-B57D-24DD10D754FF}">
      <dsp:nvSpPr>
        <dsp:cNvPr id="0" name=""/>
        <dsp:cNvSpPr/>
      </dsp:nvSpPr>
      <dsp:spPr>
        <a:xfrm>
          <a:off x="754379" y="2092960"/>
          <a:ext cx="1584960" cy="1584960"/>
        </a:xfrm>
        <a:prstGeom prst="roundRect">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Ketidakpuasan pegawai</a:t>
          </a:r>
          <a:endParaRPr lang="id-ID" sz="2000" kern="1200" dirty="0"/>
        </a:p>
      </dsp:txBody>
      <dsp:txXfrm>
        <a:off x="831750" y="2170331"/>
        <a:ext cx="1430218" cy="1430218"/>
      </dsp:txXfrm>
    </dsp:sp>
    <dsp:sp modelId="{6C8A4308-2CDD-49D6-9E9E-B6AFF9B1C050}">
      <dsp:nvSpPr>
        <dsp:cNvPr id="0" name=""/>
        <dsp:cNvSpPr/>
      </dsp:nvSpPr>
      <dsp:spPr>
        <a:xfrm>
          <a:off x="2461260" y="2092960"/>
          <a:ext cx="1584960" cy="1584960"/>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Kas berkurang</a:t>
          </a:r>
          <a:endParaRPr lang="en-US" sz="2000" kern="1200" dirty="0"/>
        </a:p>
      </dsp:txBody>
      <dsp:txXfrm>
        <a:off x="2538631" y="2170331"/>
        <a:ext cx="1430218" cy="1430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92B59-6469-4DEC-91C8-3A9D6D3D3501}">
      <dsp:nvSpPr>
        <dsp:cNvPr id="0" name=""/>
        <dsp:cNvSpPr/>
      </dsp:nvSpPr>
      <dsp:spPr>
        <a:xfrm>
          <a:off x="63500" y="0"/>
          <a:ext cx="4064000" cy="4064000"/>
        </a:xfrm>
        <a:prstGeom prst="diamond">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4799BC4-A779-422E-A649-24E4A43BF12D}">
      <dsp:nvSpPr>
        <dsp:cNvPr id="0" name=""/>
        <dsp:cNvSpPr/>
      </dsp:nvSpPr>
      <dsp:spPr>
        <a:xfrm>
          <a:off x="449580" y="386080"/>
          <a:ext cx="1584960" cy="1584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Agency FB" pitchFamily="34" charset="0"/>
            </a:rPr>
            <a:t>Banyak pegawai menanggur</a:t>
          </a:r>
          <a:endParaRPr lang="id-ID" sz="2000" b="1" kern="1200" dirty="0">
            <a:solidFill>
              <a:schemeClr val="tx1"/>
            </a:solidFill>
            <a:latin typeface="Agency FB" pitchFamily="34" charset="0"/>
          </a:endParaRPr>
        </a:p>
      </dsp:txBody>
      <dsp:txXfrm>
        <a:off x="526951" y="463451"/>
        <a:ext cx="1430218" cy="1430218"/>
      </dsp:txXfrm>
    </dsp:sp>
    <dsp:sp modelId="{7C4A8028-AC67-4095-8088-76A75336311D}">
      <dsp:nvSpPr>
        <dsp:cNvPr id="0" name=""/>
        <dsp:cNvSpPr/>
      </dsp:nvSpPr>
      <dsp:spPr>
        <a:xfrm>
          <a:off x="2156460" y="386080"/>
          <a:ext cx="1584960" cy="1584960"/>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b="1" kern="1200" dirty="0">
              <a:solidFill>
                <a:schemeClr val="tx1"/>
              </a:solidFill>
              <a:latin typeface="Agency FB" pitchFamily="34" charset="0"/>
            </a:rPr>
            <a:t>P</a:t>
          </a:r>
          <a:r>
            <a:rPr lang="en-US" sz="2000" b="1" kern="1200" dirty="0" err="1">
              <a:solidFill>
                <a:schemeClr val="tx1"/>
              </a:solidFill>
              <a:latin typeface="Agency FB" pitchFamily="34" charset="0"/>
            </a:rPr>
            <a:t>ekerjaan</a:t>
          </a:r>
          <a:r>
            <a:rPr lang="id-ID" sz="2000" b="1" kern="1200" dirty="0">
              <a:solidFill>
                <a:schemeClr val="tx1"/>
              </a:solidFill>
              <a:latin typeface="Agency FB" pitchFamily="34" charset="0"/>
            </a:rPr>
            <a:t> t</a:t>
          </a:r>
          <a:r>
            <a:rPr lang="en-US" sz="2000" b="1" kern="1200" dirty="0" err="1">
              <a:solidFill>
                <a:schemeClr val="tx1"/>
              </a:solidFill>
              <a:latin typeface="Agency FB" pitchFamily="34" charset="0"/>
            </a:rPr>
            <a:t>idak</a:t>
          </a:r>
          <a:r>
            <a:rPr lang="en-US" sz="2000" b="1" kern="1200" dirty="0">
              <a:solidFill>
                <a:schemeClr val="tx1"/>
              </a:solidFill>
              <a:latin typeface="Agency FB" pitchFamily="34" charset="0"/>
            </a:rPr>
            <a:t> </a:t>
          </a:r>
          <a:r>
            <a:rPr lang="en-US" sz="2000" b="1" kern="1200" dirty="0" err="1">
              <a:solidFill>
                <a:schemeClr val="tx1"/>
              </a:solidFill>
              <a:latin typeface="Agency FB" pitchFamily="34" charset="0"/>
            </a:rPr>
            <a:t>terorganisasi</a:t>
          </a:r>
          <a:r>
            <a:rPr lang="en-US" sz="2000" b="1" kern="1200" dirty="0">
              <a:solidFill>
                <a:schemeClr val="tx1"/>
              </a:solidFill>
              <a:latin typeface="Agency FB" pitchFamily="34" charset="0"/>
            </a:rPr>
            <a:t> </a:t>
          </a:r>
          <a:r>
            <a:rPr lang="en-US" sz="2000" b="1" kern="1200" dirty="0" err="1">
              <a:solidFill>
                <a:schemeClr val="tx1"/>
              </a:solidFill>
              <a:latin typeface="Agency FB" pitchFamily="34" charset="0"/>
            </a:rPr>
            <a:t>dengan</a:t>
          </a:r>
          <a:r>
            <a:rPr lang="en-US" sz="2000" b="1" kern="1200" dirty="0">
              <a:solidFill>
                <a:schemeClr val="tx1"/>
              </a:solidFill>
              <a:latin typeface="Agency FB" pitchFamily="34" charset="0"/>
            </a:rPr>
            <a:t> </a:t>
          </a:r>
          <a:r>
            <a:rPr lang="en-US" sz="2000" b="1" kern="1200" dirty="0" err="1">
              <a:solidFill>
                <a:schemeClr val="tx1"/>
              </a:solidFill>
              <a:latin typeface="Agency FB" pitchFamily="34" charset="0"/>
            </a:rPr>
            <a:t>baik</a:t>
          </a:r>
          <a:r>
            <a:rPr lang="en-US" sz="2000" b="1" kern="1200" dirty="0">
              <a:solidFill>
                <a:schemeClr val="tx1"/>
              </a:solidFill>
              <a:latin typeface="Agency FB" pitchFamily="34" charset="0"/>
            </a:rPr>
            <a:t>.</a:t>
          </a:r>
          <a:endParaRPr lang="id-ID" sz="2000" b="1" kern="1200" dirty="0">
            <a:solidFill>
              <a:schemeClr val="tx1"/>
            </a:solidFill>
            <a:latin typeface="Agency FB" pitchFamily="34" charset="0"/>
          </a:endParaRPr>
        </a:p>
      </dsp:txBody>
      <dsp:txXfrm>
        <a:off x="2233831" y="463451"/>
        <a:ext cx="1430218" cy="1430218"/>
      </dsp:txXfrm>
    </dsp:sp>
    <dsp:sp modelId="{71DDD2FA-C333-4B25-B4A4-C7C2DF1FB4FF}">
      <dsp:nvSpPr>
        <dsp:cNvPr id="0" name=""/>
        <dsp:cNvSpPr/>
      </dsp:nvSpPr>
      <dsp:spPr>
        <a:xfrm>
          <a:off x="449580" y="2092960"/>
          <a:ext cx="1584960" cy="1584960"/>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Agency FB" pitchFamily="34" charset="0"/>
            </a:rPr>
            <a:t>Biaya melebihi anggaran</a:t>
          </a:r>
          <a:endParaRPr lang="id-ID" sz="2000" b="1" kern="1200" dirty="0">
            <a:solidFill>
              <a:schemeClr val="tx1"/>
            </a:solidFill>
            <a:latin typeface="Agency FB" pitchFamily="34" charset="0"/>
          </a:endParaRPr>
        </a:p>
      </dsp:txBody>
      <dsp:txXfrm>
        <a:off x="526951" y="2170331"/>
        <a:ext cx="1430218" cy="1430218"/>
      </dsp:txXfrm>
    </dsp:sp>
    <dsp:sp modelId="{8DE768B1-A850-4ACA-8F63-7FAE3F9C8545}">
      <dsp:nvSpPr>
        <dsp:cNvPr id="0" name=""/>
        <dsp:cNvSpPr/>
      </dsp:nvSpPr>
      <dsp:spPr>
        <a:xfrm>
          <a:off x="2156460" y="2092960"/>
          <a:ext cx="1584960" cy="158496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Agency FB" pitchFamily="34" charset="0"/>
            </a:rPr>
            <a:t>Adanya</a:t>
          </a:r>
          <a:r>
            <a:rPr lang="en-US" sz="2000" b="1" kern="1200" dirty="0">
              <a:solidFill>
                <a:schemeClr val="tx1"/>
              </a:solidFill>
              <a:latin typeface="Agency FB" pitchFamily="34" charset="0"/>
            </a:rPr>
            <a:t> </a:t>
          </a:r>
          <a:r>
            <a:rPr lang="en-US" sz="2000" b="1" kern="1200" dirty="0" err="1">
              <a:solidFill>
                <a:schemeClr val="tx1"/>
              </a:solidFill>
              <a:latin typeface="Agency FB" pitchFamily="34" charset="0"/>
            </a:rPr>
            <a:t>penghamburan</a:t>
          </a:r>
          <a:r>
            <a:rPr lang="en-US" sz="2000" b="1" kern="1200" dirty="0">
              <a:solidFill>
                <a:schemeClr val="tx1"/>
              </a:solidFill>
              <a:latin typeface="Agency FB" pitchFamily="34" charset="0"/>
            </a:rPr>
            <a:t> </a:t>
          </a:r>
          <a:r>
            <a:rPr lang="en-US" sz="2000" b="1" kern="1200" dirty="0" err="1">
              <a:solidFill>
                <a:schemeClr val="tx1"/>
              </a:solidFill>
              <a:latin typeface="Agency FB" pitchFamily="34" charset="0"/>
            </a:rPr>
            <a:t>dan</a:t>
          </a:r>
          <a:r>
            <a:rPr lang="en-US" sz="2000" b="1" kern="1200" dirty="0">
              <a:solidFill>
                <a:schemeClr val="tx1"/>
              </a:solidFill>
              <a:latin typeface="Agency FB" pitchFamily="34" charset="0"/>
            </a:rPr>
            <a:t> </a:t>
          </a:r>
          <a:r>
            <a:rPr lang="en-US" sz="2000" b="1" kern="1200" dirty="0" err="1">
              <a:solidFill>
                <a:schemeClr val="tx1"/>
              </a:solidFill>
              <a:latin typeface="Agency FB" pitchFamily="34" charset="0"/>
            </a:rPr>
            <a:t>inefisiensi</a:t>
          </a:r>
          <a:r>
            <a:rPr lang="en-US" sz="2000" b="1" kern="1200" dirty="0">
              <a:solidFill>
                <a:schemeClr val="tx1"/>
              </a:solidFill>
              <a:latin typeface="Agency FB" pitchFamily="34" charset="0"/>
            </a:rPr>
            <a:t>.</a:t>
          </a:r>
          <a:endParaRPr lang="id-ID" sz="2000" b="1" kern="1200" dirty="0">
            <a:solidFill>
              <a:schemeClr val="tx1"/>
            </a:solidFill>
            <a:latin typeface="Agency FB" pitchFamily="34" charset="0"/>
          </a:endParaRPr>
        </a:p>
      </dsp:txBody>
      <dsp:txXfrm>
        <a:off x="2233831" y="2170331"/>
        <a:ext cx="1430218" cy="1430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B9B32-BCA9-4763-99C2-595DB2DDCD65}">
      <dsp:nvSpPr>
        <dsp:cNvPr id="0" name=""/>
        <dsp:cNvSpPr/>
      </dsp:nvSpPr>
      <dsp:spPr>
        <a:xfrm>
          <a:off x="325754" y="0"/>
          <a:ext cx="3691890" cy="2691614"/>
        </a:xfrm>
        <a:prstGeom prst="rightArrow">
          <a:avLst/>
        </a:prstGeom>
        <a:solidFill>
          <a:schemeClr val="accent4">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9D29070-9A2A-4CF5-A3C1-8DE4B99EDF8A}">
      <dsp:nvSpPr>
        <dsp:cNvPr id="0" name=""/>
        <dsp:cNvSpPr/>
      </dsp:nvSpPr>
      <dsp:spPr>
        <a:xfrm>
          <a:off x="132" y="807484"/>
          <a:ext cx="1374756" cy="1076645"/>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d-ID" sz="2700" b="1" kern="1200">
              <a:latin typeface="Aharoni" pitchFamily="2" charset="-79"/>
              <a:cs typeface="Aharoni" pitchFamily="2" charset="-79"/>
            </a:rPr>
            <a:t>Awal</a:t>
          </a:r>
          <a:endParaRPr lang="id-ID" sz="2700" b="1" kern="1200" dirty="0">
            <a:latin typeface="Aharoni" pitchFamily="2" charset="-79"/>
            <a:cs typeface="Aharoni" pitchFamily="2" charset="-79"/>
          </a:endParaRPr>
        </a:p>
      </dsp:txBody>
      <dsp:txXfrm>
        <a:off x="52689" y="860041"/>
        <a:ext cx="1269642" cy="971531"/>
      </dsp:txXfrm>
    </dsp:sp>
    <dsp:sp modelId="{1C76F22F-6A30-4F18-A237-11E1B33CA164}">
      <dsp:nvSpPr>
        <dsp:cNvPr id="0" name=""/>
        <dsp:cNvSpPr/>
      </dsp:nvSpPr>
      <dsp:spPr>
        <a:xfrm>
          <a:off x="1484321" y="807484"/>
          <a:ext cx="1374756" cy="1076645"/>
        </a:xfrm>
        <a:prstGeom prst="round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d-ID" sz="2700" b="1" kern="1200">
              <a:latin typeface="Aharoni" pitchFamily="2" charset="-79"/>
              <a:cs typeface="Aharoni" pitchFamily="2" charset="-79"/>
            </a:rPr>
            <a:t>Proses</a:t>
          </a:r>
          <a:endParaRPr lang="id-ID" sz="2700" b="1" kern="1200" dirty="0">
            <a:latin typeface="Aharoni" pitchFamily="2" charset="-79"/>
            <a:cs typeface="Aharoni" pitchFamily="2" charset="-79"/>
          </a:endParaRPr>
        </a:p>
      </dsp:txBody>
      <dsp:txXfrm>
        <a:off x="1536878" y="860041"/>
        <a:ext cx="1269642" cy="971531"/>
      </dsp:txXfrm>
    </dsp:sp>
    <dsp:sp modelId="{E9B5ABA8-4D0D-4029-BA56-F0BEC8CFA055}">
      <dsp:nvSpPr>
        <dsp:cNvPr id="0" name=""/>
        <dsp:cNvSpPr/>
      </dsp:nvSpPr>
      <dsp:spPr>
        <a:xfrm>
          <a:off x="2968511" y="807484"/>
          <a:ext cx="1374756" cy="1076645"/>
        </a:xfrm>
        <a:prstGeom prst="round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d-ID" sz="2700" b="1" kern="1200">
              <a:latin typeface="Aharoni" pitchFamily="2" charset="-79"/>
              <a:cs typeface="Aharoni" pitchFamily="2" charset="-79"/>
            </a:rPr>
            <a:t>Akhir</a:t>
          </a:r>
          <a:endParaRPr lang="id-ID" sz="2700" b="1" kern="1200" dirty="0">
            <a:latin typeface="Aharoni" pitchFamily="2" charset="-79"/>
            <a:cs typeface="Aharoni" pitchFamily="2" charset="-79"/>
          </a:endParaRPr>
        </a:p>
      </dsp:txBody>
      <dsp:txXfrm>
        <a:off x="3021068" y="860041"/>
        <a:ext cx="1269642" cy="97153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06CF6-7907-43ED-9801-8E3890AFAB0E}" type="datetimeFigureOut">
              <a:rPr lang="en-US" smtClean="0"/>
              <a:pPr/>
              <a:t>4/2/2020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4618C-4472-40CD-9A83-89A01EF01393}" type="slidenum">
              <a:rPr lang="en-US" smtClean="0"/>
              <a:pPr/>
              <a:t>‹#›</a:t>
            </a:fld>
            <a:endParaRPr lang="en-US"/>
          </a:p>
        </p:txBody>
      </p:sp>
    </p:spTree>
    <p:extLst>
      <p:ext uri="{BB962C8B-B14F-4D97-AF65-F5344CB8AC3E}">
        <p14:creationId xmlns:p14="http://schemas.microsoft.com/office/powerpoint/2010/main" val="1765239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behavioral sciences have made many contributions to understanding this function of management. Personality research and studies of job attitudes provide important information as to how managers can most effectively lead subordinates. For example, this research tells us that to become effective at leading, managers must first understand their subordinates’ personalities, values, attitudes, and emotions.</a:t>
            </a:r>
          </a:p>
          <a:p>
            <a:r>
              <a:rPr lang="en-US" dirty="0"/>
              <a:t>Studies of motivation and motivation theory provide important information about the ways in which workers can be energized to put forth productive effort. Studies of communication provide direction as to how managers can effectively and persuasively communicate. Studies of leadership and leadership style provide information regarding questions, such as, “What makes a manager a good leader?” and “In what situations are certain leadership styles most appropriate and effective?”</a:t>
            </a:r>
          </a:p>
          <a:p>
            <a:endParaRPr lang="id-ID" dirty="0"/>
          </a:p>
        </p:txBody>
      </p:sp>
      <p:sp>
        <p:nvSpPr>
          <p:cNvPr id="4" name="Slide Number Placeholder 3"/>
          <p:cNvSpPr>
            <a:spLocks noGrp="1"/>
          </p:cNvSpPr>
          <p:nvPr>
            <p:ph type="sldNum" sz="quarter" idx="10"/>
          </p:nvPr>
        </p:nvSpPr>
        <p:spPr/>
        <p:txBody>
          <a:bodyPr/>
          <a:lstStyle/>
          <a:p>
            <a:fld id="{0924618C-4472-40CD-9A83-89A01EF01393}"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behavioral sciences have made many contributions to understanding this function of management. Personality research and studies of job attitudes provide important information as to how managers can most effectively lead subordinates. For example, this research tells us that to become effective at leading, managers must first understand their subordinates’ personalities, values, attitudes, and emotions.</a:t>
            </a:r>
          </a:p>
          <a:p>
            <a:r>
              <a:rPr lang="en-US" dirty="0"/>
              <a:t>Studies of motivation and motivation theory provide important information about the ways in which workers can be energized to put forth productive effort. Studies of communication provide direction as to how managers can effectively and persuasively communicate. </a:t>
            </a:r>
            <a:r>
              <a:rPr lang="en-US"/>
              <a:t>Studies of leadership and leadership style provide information regarding questions, such as, “What makes a manager a good leader?” and “In what situations are certain leadership styles most appropriate and effective?”</a:t>
            </a:r>
          </a:p>
          <a:p>
            <a:endParaRPr lang="id-ID"/>
          </a:p>
        </p:txBody>
      </p:sp>
      <p:sp>
        <p:nvSpPr>
          <p:cNvPr id="4" name="Slide Number Placeholder 3"/>
          <p:cNvSpPr>
            <a:spLocks noGrp="1"/>
          </p:cNvSpPr>
          <p:nvPr>
            <p:ph type="sldNum" sz="quarter" idx="10"/>
          </p:nvPr>
        </p:nvSpPr>
        <p:spPr/>
        <p:txBody>
          <a:bodyPr/>
          <a:lstStyle/>
          <a:p>
            <a:fld id="{0924618C-4472-40CD-9A83-89A01EF01393}"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behavioral sciences have made many contributions to understanding this function of management. Personality research and studies of job attitudes provide important information as to how managers can most effectively lead subordinates. For example, this research tells us that to become effective at leading, managers must first understand their subordinates’ personalities, values, attitudes, and emotions.</a:t>
            </a:r>
          </a:p>
          <a:p>
            <a:r>
              <a:rPr lang="en-US" dirty="0"/>
              <a:t>Studies of motivation and motivation theory provide important information about the ways in which workers can be energized to put forth productive effort. Studies of communication provide direction as to how managers can effectively and persuasively communicate. Studies of leadership and leadership style provide information regarding questions, such as, “What makes a manager a good leader?” and “In what situations are certain leadership styles most appropriate and effective?”</a:t>
            </a:r>
          </a:p>
          <a:p>
            <a:endParaRPr lang="id-ID" dirty="0"/>
          </a:p>
        </p:txBody>
      </p:sp>
      <p:sp>
        <p:nvSpPr>
          <p:cNvPr id="4" name="Slide Number Placeholder 3"/>
          <p:cNvSpPr>
            <a:spLocks noGrp="1"/>
          </p:cNvSpPr>
          <p:nvPr>
            <p:ph type="sldNum" sz="quarter" idx="10"/>
          </p:nvPr>
        </p:nvSpPr>
        <p:spPr/>
        <p:txBody>
          <a:bodyPr/>
          <a:lstStyle/>
          <a:p>
            <a:fld id="{0924618C-4472-40CD-9A83-89A01EF01393}"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behavioral sciences have made many contributions to understanding this function of management. Personality research and studies of job attitudes provide important information as to how managers can most effectively lead subordinates. For example, this research tells us that to become effective at leading, managers must first understand their subordinates’ personalities, values, attitudes, and emotions.</a:t>
            </a:r>
          </a:p>
          <a:p>
            <a:r>
              <a:rPr lang="en-US" dirty="0"/>
              <a:t>Studies of motivation and motivation theory provide important information about the ways in which workers can be energized to put forth productive effort. Studies of communication provide direction as to how managers can effectively and persuasively communicate. </a:t>
            </a:r>
            <a:r>
              <a:rPr lang="en-US"/>
              <a:t>Studies of leadership and leadership style provide information regarding questions, such as, “What makes a manager a good leader?” and “In what situations are certain leadership styles most appropriate and effective?”</a:t>
            </a:r>
          </a:p>
          <a:p>
            <a:endParaRPr lang="id-ID"/>
          </a:p>
        </p:txBody>
      </p:sp>
      <p:sp>
        <p:nvSpPr>
          <p:cNvPr id="4" name="Slide Number Placeholder 3"/>
          <p:cNvSpPr>
            <a:spLocks noGrp="1"/>
          </p:cNvSpPr>
          <p:nvPr>
            <p:ph type="sldNum" sz="quarter" idx="10"/>
          </p:nvPr>
        </p:nvSpPr>
        <p:spPr/>
        <p:txBody>
          <a:bodyPr/>
          <a:lstStyle/>
          <a:p>
            <a:fld id="{0924618C-4472-40CD-9A83-89A01EF0139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behavioral sciences have made many contributions to understanding this function of management. Personality research and studies of job attitudes provide important information as to how managers can most effectively lead subordinates. For example, this research tells us that to become effective at leading, managers must first understand their subordinates’ personalities, values, attitudes, and emotions.</a:t>
            </a:r>
          </a:p>
          <a:p>
            <a:r>
              <a:rPr lang="en-US" dirty="0"/>
              <a:t>Studies of motivation and motivation theory provide important information about the ways in which workers can be energized to put forth productive effort. Studies of communication provide direction as to how managers can effectively and persuasively communicate. </a:t>
            </a:r>
            <a:r>
              <a:rPr lang="en-US"/>
              <a:t>Studies of leadership and leadership style provide information regarding questions, such as, “What makes a manager a good leader?” and “In what situations are certain leadership styles most appropriate and effective?”</a:t>
            </a:r>
          </a:p>
          <a:p>
            <a:endParaRPr lang="id-ID"/>
          </a:p>
        </p:txBody>
      </p:sp>
      <p:sp>
        <p:nvSpPr>
          <p:cNvPr id="4" name="Slide Number Placeholder 3"/>
          <p:cNvSpPr>
            <a:spLocks noGrp="1"/>
          </p:cNvSpPr>
          <p:nvPr>
            <p:ph type="sldNum" sz="quarter" idx="10"/>
          </p:nvPr>
        </p:nvSpPr>
        <p:spPr/>
        <p:txBody>
          <a:bodyPr/>
          <a:lstStyle/>
          <a:p>
            <a:fld id="{0924618C-4472-40CD-9A83-89A01EF0139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behavioral sciences have made many contributions to understanding this function of management. Personality research and studies of job attitudes provide important information as to how managers can most effectively lead subordinates. For example, this research tells us that to become effective at leading, managers must first understand their subordinates’ personalities, values, attitudes, and emotions.</a:t>
            </a:r>
          </a:p>
          <a:p>
            <a:r>
              <a:rPr lang="en-US" dirty="0"/>
              <a:t>Studies of motivation and motivation theory provide important information about the ways in which workers can be energized to put forth productive effort. Studies of communication provide direction as to how managers can effectively and persuasively communicate. </a:t>
            </a:r>
            <a:r>
              <a:rPr lang="en-US"/>
              <a:t>Studies of leadership and leadership style provide information regarding questions, such as, “What makes a manager a good leader?” and “In what situations are certain leadership styles most appropriate and effective?”</a:t>
            </a:r>
          </a:p>
          <a:p>
            <a:endParaRPr lang="id-ID"/>
          </a:p>
        </p:txBody>
      </p:sp>
      <p:sp>
        <p:nvSpPr>
          <p:cNvPr id="4" name="Slide Number Placeholder 3"/>
          <p:cNvSpPr>
            <a:spLocks noGrp="1"/>
          </p:cNvSpPr>
          <p:nvPr>
            <p:ph type="sldNum" sz="quarter" idx="10"/>
          </p:nvPr>
        </p:nvSpPr>
        <p:spPr/>
        <p:txBody>
          <a:bodyPr/>
          <a:lstStyle/>
          <a:p>
            <a:fld id="{0924618C-4472-40CD-9A83-89A01EF0139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Awal</a:t>
            </a:r>
            <a:r>
              <a:rPr lang="en-US" dirty="0"/>
              <a:t> : </a:t>
            </a:r>
            <a:r>
              <a:rPr lang="en-US" dirty="0" err="1"/>
              <a:t>Faktor</a:t>
            </a:r>
            <a:r>
              <a:rPr lang="en-US" dirty="0"/>
              <a:t> input </a:t>
            </a:r>
            <a:r>
              <a:rPr lang="en-US" dirty="0" err="1"/>
              <a:t>sesuai</a:t>
            </a:r>
            <a:r>
              <a:rPr lang="en-US" dirty="0"/>
              <a:t> </a:t>
            </a:r>
            <a:r>
              <a:rPr lang="en-US" dirty="0" err="1"/>
              <a:t>dengan</a:t>
            </a:r>
            <a:r>
              <a:rPr lang="en-US" dirty="0"/>
              <a:t> </a:t>
            </a:r>
            <a:r>
              <a:rPr lang="en-US" dirty="0" err="1"/>
              <a:t>standar</a:t>
            </a:r>
            <a:r>
              <a:rPr lang="en-US" dirty="0"/>
              <a:t> </a:t>
            </a:r>
            <a:r>
              <a:rPr lang="en-US" dirty="0" err="1"/>
              <a:t>atau</a:t>
            </a:r>
            <a:r>
              <a:rPr lang="en-US" dirty="0"/>
              <a:t> </a:t>
            </a:r>
            <a:r>
              <a:rPr lang="en-US" dirty="0" err="1"/>
              <a:t>tidak</a:t>
            </a:r>
            <a:endParaRPr lang="en-US" dirty="0"/>
          </a:p>
          <a:p>
            <a:r>
              <a:rPr lang="en-US" dirty="0" err="1"/>
              <a:t>Proses</a:t>
            </a:r>
            <a:r>
              <a:rPr lang="en-US" dirty="0"/>
              <a:t> : </a:t>
            </a:r>
            <a:r>
              <a:rPr lang="en-US" dirty="0" err="1"/>
              <a:t>dilakukan</a:t>
            </a:r>
            <a:r>
              <a:rPr lang="en-US" dirty="0"/>
              <a:t> </a:t>
            </a:r>
            <a:r>
              <a:rPr lang="en-US" dirty="0" err="1"/>
              <a:t>saat</a:t>
            </a:r>
            <a:r>
              <a:rPr lang="en-US" dirty="0"/>
              <a:t> </a:t>
            </a:r>
            <a:r>
              <a:rPr lang="en-US" dirty="0" err="1"/>
              <a:t>proses</a:t>
            </a:r>
            <a:r>
              <a:rPr lang="en-US" dirty="0"/>
              <a:t> </a:t>
            </a:r>
            <a:r>
              <a:rPr lang="en-US" dirty="0" err="1"/>
              <a:t>berlangsung</a:t>
            </a:r>
            <a:endParaRPr lang="en-US" dirty="0"/>
          </a:p>
          <a:p>
            <a:r>
              <a:rPr lang="en-US" dirty="0" err="1"/>
              <a:t>Akhir</a:t>
            </a:r>
            <a:r>
              <a:rPr lang="en-US" dirty="0"/>
              <a:t> : </a:t>
            </a:r>
            <a:r>
              <a:rPr lang="en-US" dirty="0" err="1"/>
              <a:t>dilakukan</a:t>
            </a:r>
            <a:r>
              <a:rPr lang="en-US" dirty="0"/>
              <a:t> </a:t>
            </a:r>
            <a:r>
              <a:rPr lang="en-US" dirty="0" err="1"/>
              <a:t>saat</a:t>
            </a:r>
            <a:r>
              <a:rPr lang="en-US" dirty="0"/>
              <a:t> </a:t>
            </a:r>
            <a:r>
              <a:rPr lang="en-US" dirty="0" err="1"/>
              <a:t>akhir</a:t>
            </a:r>
            <a:r>
              <a:rPr lang="en-US" dirty="0"/>
              <a:t> </a:t>
            </a:r>
            <a:r>
              <a:rPr lang="en-US" dirty="0" err="1"/>
              <a:t>proses</a:t>
            </a:r>
            <a:r>
              <a:rPr lang="en-US" dirty="0"/>
              <a:t> </a:t>
            </a:r>
            <a:r>
              <a:rPr lang="en-US" dirty="0" err="1"/>
              <a:t>pengerjaan</a:t>
            </a:r>
            <a:r>
              <a:rPr lang="en-US" dirty="0"/>
              <a:t>. (</a:t>
            </a:r>
            <a:r>
              <a:rPr lang="en-US" dirty="0" err="1"/>
              <a:t>hasil</a:t>
            </a:r>
            <a:r>
              <a:rPr lang="en-US" dirty="0"/>
              <a:t> </a:t>
            </a:r>
            <a:r>
              <a:rPr lang="en-US" dirty="0" err="1"/>
              <a:t>telah</a:t>
            </a:r>
            <a:r>
              <a:rPr lang="en-US" dirty="0"/>
              <a:t> </a:t>
            </a:r>
            <a:r>
              <a:rPr lang="en-US" dirty="0" err="1"/>
              <a:t>diperoleh</a:t>
            </a:r>
            <a:r>
              <a:rPr lang="en-US" dirty="0"/>
              <a:t>)</a:t>
            </a:r>
            <a:endParaRPr lang="id-ID" dirty="0"/>
          </a:p>
          <a:p>
            <a:endParaRPr lang="id-ID" dirty="0"/>
          </a:p>
          <a:p>
            <a:r>
              <a:rPr lang="en-US" dirty="0"/>
              <a:t>Internal : </a:t>
            </a:r>
            <a:r>
              <a:rPr lang="en-US" dirty="0" err="1"/>
              <a:t>pengawasan</a:t>
            </a:r>
            <a:r>
              <a:rPr lang="en-US" dirty="0"/>
              <a:t> </a:t>
            </a:r>
            <a:r>
              <a:rPr lang="en-US" dirty="0" err="1"/>
              <a:t>mandiri</a:t>
            </a:r>
            <a:r>
              <a:rPr lang="en-US" dirty="0"/>
              <a:t> </a:t>
            </a:r>
            <a:r>
              <a:rPr lang="en-US" dirty="0" err="1"/>
              <a:t>oleh</a:t>
            </a:r>
            <a:r>
              <a:rPr lang="en-US" dirty="0"/>
              <a:t> </a:t>
            </a:r>
            <a:r>
              <a:rPr lang="en-US" dirty="0" err="1"/>
              <a:t>setiap</a:t>
            </a:r>
            <a:r>
              <a:rPr lang="en-US" dirty="0"/>
              <a:t> </a:t>
            </a:r>
            <a:r>
              <a:rPr lang="en-US" dirty="0" err="1"/>
              <a:t>pekerja</a:t>
            </a:r>
            <a:r>
              <a:rPr lang="en-US" dirty="0"/>
              <a:t>/Unit </a:t>
            </a:r>
            <a:r>
              <a:rPr lang="en-US" dirty="0" err="1"/>
              <a:t>Kerja</a:t>
            </a:r>
            <a:endParaRPr lang="en-US" dirty="0"/>
          </a:p>
          <a:p>
            <a:pPr>
              <a:buNone/>
            </a:pPr>
            <a:endParaRPr lang="en-US" dirty="0"/>
          </a:p>
          <a:p>
            <a:r>
              <a:rPr lang="en-US" dirty="0" err="1"/>
              <a:t>Eksternal</a:t>
            </a:r>
            <a:r>
              <a:rPr lang="en-US" dirty="0"/>
              <a:t> : </a:t>
            </a:r>
            <a:r>
              <a:rPr lang="en-US" dirty="0" err="1"/>
              <a:t>pengawasan</a:t>
            </a:r>
            <a:r>
              <a:rPr lang="en-US" dirty="0"/>
              <a:t> yang </a:t>
            </a:r>
            <a:r>
              <a:rPr lang="en-US" dirty="0" err="1"/>
              <a:t>dilakukan</a:t>
            </a:r>
            <a:r>
              <a:rPr lang="en-US" dirty="0"/>
              <a:t> </a:t>
            </a:r>
            <a:r>
              <a:rPr lang="en-US" dirty="0" err="1"/>
              <a:t>terhadap</a:t>
            </a:r>
            <a:r>
              <a:rPr lang="en-US" dirty="0"/>
              <a:t> </a:t>
            </a:r>
            <a:r>
              <a:rPr lang="en-US" dirty="0" err="1"/>
              <a:t>seorang</a:t>
            </a:r>
            <a:r>
              <a:rPr lang="en-US" dirty="0"/>
              <a:t> </a:t>
            </a:r>
            <a:r>
              <a:rPr lang="en-US" dirty="0" err="1"/>
              <a:t>atau</a:t>
            </a:r>
            <a:r>
              <a:rPr lang="en-US" dirty="0"/>
              <a:t> Unit lain.</a:t>
            </a:r>
          </a:p>
          <a:p>
            <a:endParaRPr lang="en-US" dirty="0"/>
          </a:p>
          <a:p>
            <a:endParaRPr lang="en-US" dirty="0"/>
          </a:p>
          <a:p>
            <a:endParaRPr lang="id-ID" dirty="0"/>
          </a:p>
        </p:txBody>
      </p:sp>
      <p:sp>
        <p:nvSpPr>
          <p:cNvPr id="4" name="Slide Number Placeholder 3"/>
          <p:cNvSpPr>
            <a:spLocks noGrp="1"/>
          </p:cNvSpPr>
          <p:nvPr>
            <p:ph type="sldNum" sz="quarter" idx="10"/>
          </p:nvPr>
        </p:nvSpPr>
        <p:spPr/>
        <p:txBody>
          <a:bodyPr/>
          <a:lstStyle/>
          <a:p>
            <a:fld id="{0924618C-4472-40CD-9A83-89A01EF01393}"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132F4F-7CEC-4031-8CD4-740C56FF5658}"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32F4F-7CEC-4031-8CD4-740C56FF5658}"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32F4F-7CEC-4031-8CD4-740C56FF5658}"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32F4F-7CEC-4031-8CD4-740C56FF5658}"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132F4F-7CEC-4031-8CD4-740C56FF5658}"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132F4F-7CEC-4031-8CD4-740C56FF5658}"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132F4F-7CEC-4031-8CD4-740C56FF5658}" type="datetimeFigureOut">
              <a:rPr lang="en-US" smtClean="0"/>
              <a:pPr/>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132F4F-7CEC-4031-8CD4-740C56FF5658}" type="datetimeFigureOut">
              <a:rPr lang="en-US" smtClean="0"/>
              <a:pPr/>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32F4F-7CEC-4031-8CD4-740C56FF5658}" type="datetimeFigureOut">
              <a:rPr lang="en-US" smtClean="0"/>
              <a:pPr/>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132F4F-7CEC-4031-8CD4-740C56FF5658}"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132F4F-7CEC-4031-8CD4-740C56FF5658}"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132F4F-7CEC-4031-8CD4-740C56FF5658}" type="datetimeFigureOut">
              <a:rPr lang="en-US" smtClean="0"/>
              <a:pPr/>
              <a:t>4/2/2020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A60C673-B8F1-4711-80B2-F56D616BA3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asil gambar untuk planning management function"/>
          <p:cNvPicPr>
            <a:picLocks noChangeAspect="1" noChangeArrowheads="1"/>
          </p:cNvPicPr>
          <p:nvPr/>
        </p:nvPicPr>
        <p:blipFill>
          <a:blip r:embed="rId2"/>
          <a:srcRect/>
          <a:stretch>
            <a:fillRect/>
          </a:stretch>
        </p:blipFill>
        <p:spPr bwMode="auto">
          <a:xfrm>
            <a:off x="0" y="0"/>
            <a:ext cx="9144000" cy="5143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media.buzzle.com/media/images-en/gallery/business/management/1200-79317254-people-in-office.jpg"/>
          <p:cNvPicPr>
            <a:picLocks noChangeAspect="1" noChangeArrowheads="1"/>
          </p:cNvPicPr>
          <p:nvPr/>
        </p:nvPicPr>
        <p:blipFill>
          <a:blip r:embed="rId2"/>
          <a:srcRect b="21533"/>
          <a:stretch>
            <a:fillRect/>
          </a:stretch>
        </p:blipFill>
        <p:spPr bwMode="auto">
          <a:xfrm>
            <a:off x="0" y="0"/>
            <a:ext cx="9144000" cy="5143500"/>
          </a:xfrm>
          <a:prstGeom prst="rect">
            <a:avLst/>
          </a:prstGeom>
          <a:noFill/>
        </p:spPr>
      </p:pic>
      <p:sp>
        <p:nvSpPr>
          <p:cNvPr id="3" name="Parallelogram 2"/>
          <p:cNvSpPr/>
          <p:nvPr/>
        </p:nvSpPr>
        <p:spPr>
          <a:xfrm>
            <a:off x="211200" y="4000500"/>
            <a:ext cx="1008000" cy="1143000"/>
          </a:xfrm>
          <a:prstGeom prst="parallelogram">
            <a:avLst/>
          </a:prstGeom>
          <a:solidFill>
            <a:srgbClr val="63E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C</a:t>
            </a:r>
          </a:p>
        </p:txBody>
      </p:sp>
      <p:sp>
        <p:nvSpPr>
          <p:cNvPr id="4" name="Parallelogram 3"/>
          <p:cNvSpPr/>
          <p:nvPr/>
        </p:nvSpPr>
        <p:spPr>
          <a:xfrm>
            <a:off x="973200" y="4000500"/>
            <a:ext cx="1008000" cy="114300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O</a:t>
            </a:r>
          </a:p>
        </p:txBody>
      </p:sp>
      <p:sp>
        <p:nvSpPr>
          <p:cNvPr id="5" name="Parallelogram 4"/>
          <p:cNvSpPr/>
          <p:nvPr/>
        </p:nvSpPr>
        <p:spPr>
          <a:xfrm>
            <a:off x="1735200" y="4000500"/>
            <a:ext cx="1008000" cy="1143000"/>
          </a:xfrm>
          <a:prstGeom prst="parallelogram">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N</a:t>
            </a:r>
          </a:p>
        </p:txBody>
      </p:sp>
      <p:sp>
        <p:nvSpPr>
          <p:cNvPr id="6" name="Parallelogram 5"/>
          <p:cNvSpPr/>
          <p:nvPr/>
        </p:nvSpPr>
        <p:spPr>
          <a:xfrm>
            <a:off x="2497200" y="4000500"/>
            <a:ext cx="1008000" cy="1143000"/>
          </a:xfrm>
          <a:prstGeom prst="parallelogram">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T</a:t>
            </a:r>
          </a:p>
        </p:txBody>
      </p:sp>
      <p:sp>
        <p:nvSpPr>
          <p:cNvPr id="7" name="Parallelogram 6"/>
          <p:cNvSpPr/>
          <p:nvPr/>
        </p:nvSpPr>
        <p:spPr>
          <a:xfrm>
            <a:off x="5545200" y="4000500"/>
            <a:ext cx="1008000" cy="1143000"/>
          </a:xfrm>
          <a:prstGeom prst="parallelogram">
            <a:avLst/>
          </a:prstGeom>
          <a:solidFill>
            <a:srgbClr val="C6F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L</a:t>
            </a:r>
          </a:p>
        </p:txBody>
      </p:sp>
      <p:sp>
        <p:nvSpPr>
          <p:cNvPr id="8" name="Parallelogram 7"/>
          <p:cNvSpPr/>
          <p:nvPr/>
        </p:nvSpPr>
        <p:spPr>
          <a:xfrm>
            <a:off x="3259200" y="4000500"/>
            <a:ext cx="1008000" cy="1143000"/>
          </a:xfrm>
          <a:prstGeom prst="parallelogram">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R</a:t>
            </a:r>
          </a:p>
        </p:txBody>
      </p:sp>
      <p:sp>
        <p:nvSpPr>
          <p:cNvPr id="9" name="Parallelogram 8"/>
          <p:cNvSpPr/>
          <p:nvPr/>
        </p:nvSpPr>
        <p:spPr>
          <a:xfrm>
            <a:off x="4021200" y="4000500"/>
            <a:ext cx="1008000" cy="1143000"/>
          </a:xfrm>
          <a:prstGeom prst="parallelogram">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O</a:t>
            </a:r>
          </a:p>
        </p:txBody>
      </p:sp>
      <p:sp>
        <p:nvSpPr>
          <p:cNvPr id="10" name="Parallelogram 9"/>
          <p:cNvSpPr/>
          <p:nvPr/>
        </p:nvSpPr>
        <p:spPr>
          <a:xfrm>
            <a:off x="6307200" y="4000500"/>
            <a:ext cx="1008000" cy="114300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I</a:t>
            </a:r>
          </a:p>
        </p:txBody>
      </p:sp>
      <p:sp>
        <p:nvSpPr>
          <p:cNvPr id="11" name="Parallelogram 10"/>
          <p:cNvSpPr/>
          <p:nvPr/>
        </p:nvSpPr>
        <p:spPr>
          <a:xfrm>
            <a:off x="7069200" y="4000500"/>
            <a:ext cx="1008000" cy="1143000"/>
          </a:xfrm>
          <a:prstGeom prst="parallelogram">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N</a:t>
            </a:r>
          </a:p>
        </p:txBody>
      </p:sp>
      <p:sp>
        <p:nvSpPr>
          <p:cNvPr id="12" name="Parallelogram 11"/>
          <p:cNvSpPr/>
          <p:nvPr/>
        </p:nvSpPr>
        <p:spPr>
          <a:xfrm>
            <a:off x="7831200" y="4000500"/>
            <a:ext cx="1008000" cy="1143000"/>
          </a:xfrm>
          <a:prstGeom prst="parallelogram">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G</a:t>
            </a:r>
          </a:p>
        </p:txBody>
      </p:sp>
      <p:sp>
        <p:nvSpPr>
          <p:cNvPr id="14" name="Parallelogram 13"/>
          <p:cNvSpPr/>
          <p:nvPr/>
        </p:nvSpPr>
        <p:spPr>
          <a:xfrm>
            <a:off x="4783200" y="4000500"/>
            <a:ext cx="1008000" cy="1143000"/>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L</a:t>
            </a:r>
          </a:p>
        </p:txBody>
      </p:sp>
    </p:spTree>
    <p:extLst>
      <p:ext uri="{BB962C8B-B14F-4D97-AF65-F5344CB8AC3E}">
        <p14:creationId xmlns:p14="http://schemas.microsoft.com/office/powerpoint/2010/main" val="15549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2000"/>
                                        <p:tgtEl>
                                          <p:spTgt spid="6"/>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edge">
                                      <p:cBhvr>
                                        <p:cTn id="25" dur="2000"/>
                                        <p:tgtEl>
                                          <p:spTgt spid="7"/>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edge">
                                      <p:cBhvr>
                                        <p:cTn id="28" dur="2000"/>
                                        <p:tgtEl>
                                          <p:spTgt spid="10"/>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edge">
                                      <p:cBhvr>
                                        <p:cTn id="31" dur="2000"/>
                                        <p:tgtEl>
                                          <p:spTgt spid="11"/>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edge">
                                      <p:cBhvr>
                                        <p:cTn id="34" dur="2000"/>
                                        <p:tgtEl>
                                          <p:spTgt spid="12"/>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edge">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C:\Users\dell\Documents\photobooth dafam\PNG\ribbon-waves-design-vector-01-free.png"/>
          <p:cNvPicPr>
            <a:picLocks noChangeAspect="1" noChangeArrowheads="1"/>
          </p:cNvPicPr>
          <p:nvPr/>
        </p:nvPicPr>
        <p:blipFill>
          <a:blip r:embed="rId2"/>
          <a:srcRect/>
          <a:stretch>
            <a:fillRect/>
          </a:stretch>
        </p:blipFill>
        <p:spPr bwMode="auto">
          <a:xfrm>
            <a:off x="0" y="1337467"/>
            <a:ext cx="9144000" cy="2466979"/>
          </a:xfrm>
          <a:prstGeom prst="rect">
            <a:avLst/>
          </a:prstGeom>
          <a:noFill/>
        </p:spPr>
      </p:pic>
      <p:sp>
        <p:nvSpPr>
          <p:cNvPr id="7" name="Flowchart: Connector 6"/>
          <p:cNvSpPr/>
          <p:nvPr/>
        </p:nvSpPr>
        <p:spPr>
          <a:xfrm>
            <a:off x="2971800" y="152400"/>
            <a:ext cx="3124200" cy="2266950"/>
          </a:xfrm>
          <a:prstGeom prst="flowChartConnector">
            <a:avLst/>
          </a:prstGeom>
          <a:solidFill>
            <a:srgbClr val="00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latin typeface="Agency FB" pitchFamily="34" charset="0"/>
              </a:rPr>
              <a:t>Where we are ?</a:t>
            </a:r>
          </a:p>
          <a:p>
            <a:pPr algn="ctr"/>
            <a:endParaRPr lang="id-ID" sz="2800" b="1" dirty="0">
              <a:latin typeface="Agency FB" pitchFamily="34" charset="0"/>
            </a:endParaRPr>
          </a:p>
          <a:p>
            <a:pPr algn="ctr"/>
            <a:r>
              <a:rPr lang="id-ID" sz="2800" b="1" dirty="0">
                <a:latin typeface="Agency FB" pitchFamily="34" charset="0"/>
              </a:rPr>
              <a:t>(measurement)</a:t>
            </a:r>
          </a:p>
        </p:txBody>
      </p:sp>
      <p:sp>
        <p:nvSpPr>
          <p:cNvPr id="8" name="Flowchart: Connector 7"/>
          <p:cNvSpPr/>
          <p:nvPr/>
        </p:nvSpPr>
        <p:spPr>
          <a:xfrm>
            <a:off x="5181600" y="2724150"/>
            <a:ext cx="3200400" cy="2268000"/>
          </a:xfrm>
          <a:prstGeom prst="flowChartConnector">
            <a:avLst/>
          </a:prstGeom>
          <a:solidFill>
            <a:srgbClr val="00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latin typeface="Arial Black" pitchFamily="34" charset="0"/>
              </a:rPr>
              <a:t>Where we planned to be ?</a:t>
            </a:r>
          </a:p>
          <a:p>
            <a:pPr algn="ctr"/>
            <a:endParaRPr lang="id-ID" b="1" dirty="0">
              <a:latin typeface="Arial Black" pitchFamily="34" charset="0"/>
            </a:endParaRPr>
          </a:p>
          <a:p>
            <a:pPr algn="ctr"/>
            <a:r>
              <a:rPr lang="id-ID" b="1" dirty="0">
                <a:latin typeface="Arial Black" pitchFamily="34" charset="0"/>
              </a:rPr>
              <a:t>(evaluation)</a:t>
            </a:r>
          </a:p>
        </p:txBody>
      </p:sp>
      <p:sp>
        <p:nvSpPr>
          <p:cNvPr id="9" name="Flowchart: Connector 8"/>
          <p:cNvSpPr/>
          <p:nvPr/>
        </p:nvSpPr>
        <p:spPr>
          <a:xfrm>
            <a:off x="685800" y="2724150"/>
            <a:ext cx="3200400" cy="2268000"/>
          </a:xfrm>
          <a:prstGeom prst="flowChartConnector">
            <a:avLst/>
          </a:prstGeom>
          <a:solidFill>
            <a:srgbClr val="00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latin typeface="Arial Black" pitchFamily="34" charset="0"/>
              </a:rPr>
              <a:t>How can we get on track again ?</a:t>
            </a:r>
          </a:p>
          <a:p>
            <a:pPr algn="ctr"/>
            <a:endParaRPr lang="id-ID" b="1" dirty="0">
              <a:latin typeface="Arial Black" pitchFamily="34" charset="0"/>
            </a:endParaRPr>
          </a:p>
          <a:p>
            <a:pPr algn="ctr"/>
            <a:r>
              <a:rPr lang="id-ID" b="1" dirty="0">
                <a:latin typeface="Arial Black" pitchFamily="34" charset="0"/>
              </a:rPr>
              <a:t>(correction)</a:t>
            </a:r>
          </a:p>
        </p:txBody>
      </p:sp>
      <p:sp>
        <p:nvSpPr>
          <p:cNvPr id="10" name="Right Arrow 9"/>
          <p:cNvSpPr/>
          <p:nvPr/>
        </p:nvSpPr>
        <p:spPr>
          <a:xfrm rot="18481587">
            <a:off x="2557812" y="1992278"/>
            <a:ext cx="838200" cy="685800"/>
          </a:xfrm>
          <a:prstGeom prst="rightArrow">
            <a:avLst/>
          </a:prstGeom>
          <a:solidFill>
            <a:srgbClr val="00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ight Arrow 10"/>
          <p:cNvSpPr/>
          <p:nvPr/>
        </p:nvSpPr>
        <p:spPr>
          <a:xfrm rot="10800000">
            <a:off x="4144516" y="3751785"/>
            <a:ext cx="838200" cy="685800"/>
          </a:xfrm>
          <a:prstGeom prst="rightArrow">
            <a:avLst/>
          </a:prstGeom>
          <a:solidFill>
            <a:srgbClr val="00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ight Arrow 11"/>
          <p:cNvSpPr/>
          <p:nvPr/>
        </p:nvSpPr>
        <p:spPr>
          <a:xfrm rot="3043344">
            <a:off x="5750458" y="1932153"/>
            <a:ext cx="838200" cy="685800"/>
          </a:xfrm>
          <a:prstGeom prst="rightArrow">
            <a:avLst/>
          </a:prstGeom>
          <a:solidFill>
            <a:srgbClr val="00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79699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0"/>
            <a:ext cx="6934200" cy="533400"/>
          </a:xfrm>
          <a:prstGeom prst="rect">
            <a:avLst/>
          </a:prstGeom>
          <a:solidFill>
            <a:srgbClr val="FFFF66"/>
          </a:solidFill>
        </p:spPr>
        <p:txBody>
          <a:bodyPr vert="horz" lIns="91440" tIns="45720" rIns="91440" bIns="45720" rtlCol="0" anchor="ctr">
            <a:normAutofit fontScale="82500" lnSpcReduction="20000"/>
          </a:bodyPr>
          <a:lstStyle/>
          <a:p>
            <a:pPr lvl="0" algn="ctr">
              <a:spcBef>
                <a:spcPct val="0"/>
              </a:spcBef>
            </a:pPr>
            <a:r>
              <a:rPr lang="en-US" sz="4000" b="1" dirty="0" err="1">
                <a:solidFill>
                  <a:srgbClr val="660033"/>
                </a:solidFill>
              </a:rPr>
              <a:t>Gejala</a:t>
            </a:r>
            <a:r>
              <a:rPr lang="en-US" sz="4000" b="1" dirty="0">
                <a:solidFill>
                  <a:srgbClr val="660033"/>
                </a:solidFill>
              </a:rPr>
              <a:t> yang </a:t>
            </a:r>
            <a:r>
              <a:rPr lang="en-US" sz="4000" b="1" dirty="0" err="1">
                <a:solidFill>
                  <a:srgbClr val="660033"/>
                </a:solidFill>
              </a:rPr>
              <a:t>memerlukan</a:t>
            </a:r>
            <a:r>
              <a:rPr lang="en-US" sz="4000" b="1" dirty="0">
                <a:solidFill>
                  <a:srgbClr val="660033"/>
                </a:solidFill>
              </a:rPr>
              <a:t> </a:t>
            </a:r>
            <a:r>
              <a:rPr lang="en-US" sz="4000" b="1" dirty="0" err="1">
                <a:solidFill>
                  <a:srgbClr val="660033"/>
                </a:solidFill>
              </a:rPr>
              <a:t>Pengawasan</a:t>
            </a:r>
            <a:endParaRPr kumimoji="0" lang="en-US" sz="4400" b="1" i="0" u="none" strike="noStrike" kern="1200" cap="none" spc="0" normalizeH="0" baseline="0" noProof="0" dirty="0">
              <a:ln>
                <a:noFill/>
              </a:ln>
              <a:solidFill>
                <a:srgbClr val="660033"/>
              </a:solidFill>
              <a:effectLst/>
              <a:uLnTx/>
              <a:uFillTx/>
              <a:latin typeface="+mj-lt"/>
              <a:ea typeface="+mj-ea"/>
              <a:cs typeface="+mj-cs"/>
            </a:endParaRPr>
          </a:p>
        </p:txBody>
      </p:sp>
      <p:pic>
        <p:nvPicPr>
          <p:cNvPr id="7170" name="Picture 2" descr="Image result for Identifying png"/>
          <p:cNvPicPr>
            <a:picLocks noChangeAspect="1" noChangeArrowheads="1"/>
          </p:cNvPicPr>
          <p:nvPr/>
        </p:nvPicPr>
        <p:blipFill>
          <a:blip r:embed="rId2"/>
          <a:srcRect l="15000" r="12500"/>
          <a:stretch>
            <a:fillRect/>
          </a:stretch>
        </p:blipFill>
        <p:spPr bwMode="auto">
          <a:xfrm>
            <a:off x="0" y="3409950"/>
            <a:ext cx="1571030" cy="1733550"/>
          </a:xfrm>
          <a:prstGeom prst="rect">
            <a:avLst/>
          </a:prstGeom>
          <a:noFill/>
        </p:spPr>
      </p:pic>
      <p:graphicFrame>
        <p:nvGraphicFramePr>
          <p:cNvPr id="6" name="Diagram 5"/>
          <p:cNvGraphicFramePr/>
          <p:nvPr/>
        </p:nvGraphicFramePr>
        <p:xfrm>
          <a:off x="838200" y="895350"/>
          <a:ext cx="4800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4953000" y="590550"/>
          <a:ext cx="4191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ontent Placeholder 2"/>
          <p:cNvSpPr>
            <a:spLocks noGrp="1"/>
          </p:cNvSpPr>
          <p:nvPr>
            <p:ph idx="1"/>
          </p:nvPr>
        </p:nvSpPr>
        <p:spPr>
          <a:xfrm>
            <a:off x="0" y="666750"/>
            <a:ext cx="4876800" cy="609600"/>
          </a:xfrm>
        </p:spPr>
        <p:txBody>
          <a:bodyPr>
            <a:normAutofit/>
          </a:bodyPr>
          <a:lstStyle/>
          <a:p>
            <a:pPr>
              <a:buNone/>
            </a:pPr>
            <a:r>
              <a:rPr lang="en-US" b="1" dirty="0" err="1">
                <a:solidFill>
                  <a:srgbClr val="002060"/>
                </a:solidFill>
              </a:rPr>
              <a:t>Menurut</a:t>
            </a:r>
            <a:r>
              <a:rPr lang="en-US" b="1" dirty="0">
                <a:solidFill>
                  <a:srgbClr val="002060"/>
                </a:solidFill>
              </a:rPr>
              <a:t> </a:t>
            </a:r>
            <a:r>
              <a:rPr lang="en-US" b="1" dirty="0" err="1">
                <a:solidFill>
                  <a:srgbClr val="002060"/>
                </a:solidFill>
              </a:rPr>
              <a:t>Kreitner</a:t>
            </a:r>
            <a:r>
              <a:rPr lang="en-US" b="1" dirty="0">
                <a:solidFill>
                  <a:srgbClr val="002060"/>
                </a:solidFill>
              </a:rPr>
              <a:t> (1992)</a:t>
            </a:r>
          </a:p>
        </p:txBody>
      </p:sp>
    </p:spTree>
    <p:extLst>
      <p:ext uri="{BB962C8B-B14F-4D97-AF65-F5344CB8AC3E}">
        <p14:creationId xmlns:p14="http://schemas.microsoft.com/office/powerpoint/2010/main" val="56927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dell\Documents\photobooth dafam\PNG\ribbon-waves-design-vector-01-free.png"/>
          <p:cNvPicPr>
            <a:picLocks noChangeAspect="1" noChangeArrowheads="1"/>
          </p:cNvPicPr>
          <p:nvPr/>
        </p:nvPicPr>
        <p:blipFill>
          <a:blip r:embed="rId2"/>
          <a:srcRect/>
          <a:stretch>
            <a:fillRect/>
          </a:stretch>
        </p:blipFill>
        <p:spPr bwMode="auto">
          <a:xfrm>
            <a:off x="0" y="1337467"/>
            <a:ext cx="9144000" cy="2466979"/>
          </a:xfrm>
          <a:prstGeom prst="rect">
            <a:avLst/>
          </a:prstGeom>
          <a:noFill/>
        </p:spPr>
      </p:pic>
      <p:sp>
        <p:nvSpPr>
          <p:cNvPr id="2" name="Title 1"/>
          <p:cNvSpPr>
            <a:spLocks noGrp="1"/>
          </p:cNvSpPr>
          <p:nvPr>
            <p:ph type="title"/>
          </p:nvPr>
        </p:nvSpPr>
        <p:spPr>
          <a:xfrm>
            <a:off x="2209800" y="0"/>
            <a:ext cx="4724400" cy="666750"/>
          </a:xfrm>
          <a:solidFill>
            <a:srgbClr val="FFFF66"/>
          </a:solidFill>
        </p:spPr>
        <p:txBody>
          <a:bodyPr>
            <a:normAutofit fontScale="90000"/>
          </a:bodyPr>
          <a:lstStyle/>
          <a:p>
            <a:r>
              <a:rPr lang="en-US" b="1" dirty="0" err="1">
                <a:solidFill>
                  <a:srgbClr val="660033"/>
                </a:solidFill>
              </a:rPr>
              <a:t>Definisi</a:t>
            </a:r>
            <a:r>
              <a:rPr lang="en-US" b="1" dirty="0">
                <a:solidFill>
                  <a:srgbClr val="660033"/>
                </a:solidFill>
              </a:rPr>
              <a:t> </a:t>
            </a:r>
            <a:r>
              <a:rPr lang="en-US" b="1" dirty="0" err="1">
                <a:solidFill>
                  <a:srgbClr val="660033"/>
                </a:solidFill>
              </a:rPr>
              <a:t>Pengawasan</a:t>
            </a:r>
            <a:endParaRPr lang="en-US" b="1" dirty="0">
              <a:solidFill>
                <a:srgbClr val="660033"/>
              </a:solidFill>
            </a:endParaRPr>
          </a:p>
        </p:txBody>
      </p:sp>
      <p:sp>
        <p:nvSpPr>
          <p:cNvPr id="5" name="Rounded Rectangular Callout 4"/>
          <p:cNvSpPr/>
          <p:nvPr/>
        </p:nvSpPr>
        <p:spPr>
          <a:xfrm>
            <a:off x="0" y="742950"/>
            <a:ext cx="5181600" cy="1828800"/>
          </a:xfrm>
          <a:prstGeom prst="wedgeRoundRectCallout">
            <a:avLst>
              <a:gd name="adj1" fmla="val -38079"/>
              <a:gd name="adj2" fmla="val 79007"/>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latin typeface="Arial Black" pitchFamily="34" charset="0"/>
              </a:rPr>
              <a:t>Schermerhon</a:t>
            </a:r>
            <a:r>
              <a:rPr lang="en-US" b="1" dirty="0">
                <a:latin typeface="Arial Black" pitchFamily="34" charset="0"/>
              </a:rPr>
              <a:t> (2000) : </a:t>
            </a:r>
            <a:r>
              <a:rPr lang="en-US" b="1" dirty="0" err="1">
                <a:latin typeface="Arial Black" pitchFamily="34" charset="0"/>
              </a:rPr>
              <a:t>penetapan</a:t>
            </a:r>
            <a:r>
              <a:rPr lang="en-US" b="1" dirty="0">
                <a:latin typeface="Arial Black" pitchFamily="34" charset="0"/>
              </a:rPr>
              <a:t> </a:t>
            </a:r>
            <a:r>
              <a:rPr lang="en-US" b="1" dirty="0" err="1">
                <a:latin typeface="Arial Black" pitchFamily="34" charset="0"/>
              </a:rPr>
              <a:t>uk.kinerja</a:t>
            </a:r>
            <a:r>
              <a:rPr lang="en-US" b="1" dirty="0">
                <a:latin typeface="Arial Black" pitchFamily="34" charset="0"/>
              </a:rPr>
              <a:t> &amp; </a:t>
            </a:r>
            <a:r>
              <a:rPr lang="en-US" b="1" dirty="0" err="1">
                <a:latin typeface="Arial Black" pitchFamily="34" charset="0"/>
              </a:rPr>
              <a:t>pengambilan</a:t>
            </a:r>
            <a:r>
              <a:rPr lang="en-US" b="1" dirty="0">
                <a:latin typeface="Arial Black" pitchFamily="34" charset="0"/>
              </a:rPr>
              <a:t> </a:t>
            </a:r>
            <a:r>
              <a:rPr lang="en-US" b="1" dirty="0" err="1">
                <a:latin typeface="Arial Black" pitchFamily="34" charset="0"/>
              </a:rPr>
              <a:t>tindakan</a:t>
            </a:r>
            <a:r>
              <a:rPr lang="en-US" b="1" dirty="0">
                <a:latin typeface="Arial Black" pitchFamily="34" charset="0"/>
              </a:rPr>
              <a:t> yang </a:t>
            </a:r>
            <a:r>
              <a:rPr lang="en-US" b="1" dirty="0" err="1">
                <a:latin typeface="Arial Black" pitchFamily="34" charset="0"/>
              </a:rPr>
              <a:t>dapat</a:t>
            </a:r>
            <a:r>
              <a:rPr lang="en-US" b="1" dirty="0">
                <a:latin typeface="Arial Black" pitchFamily="34" charset="0"/>
              </a:rPr>
              <a:t> </a:t>
            </a:r>
            <a:r>
              <a:rPr lang="en-US" b="1" dirty="0" err="1">
                <a:latin typeface="Arial Black" pitchFamily="34" charset="0"/>
              </a:rPr>
              <a:t>mendukung</a:t>
            </a:r>
            <a:r>
              <a:rPr lang="en-US" b="1" dirty="0">
                <a:latin typeface="Arial Black" pitchFamily="34" charset="0"/>
              </a:rPr>
              <a:t> </a:t>
            </a:r>
            <a:r>
              <a:rPr lang="en-US" b="1" dirty="0" err="1">
                <a:latin typeface="Arial Black" pitchFamily="34" charset="0"/>
              </a:rPr>
              <a:t>pencapaian</a:t>
            </a:r>
            <a:r>
              <a:rPr lang="en-US" b="1" dirty="0">
                <a:latin typeface="Arial Black" pitchFamily="34" charset="0"/>
              </a:rPr>
              <a:t> </a:t>
            </a:r>
            <a:r>
              <a:rPr lang="en-US" b="1" dirty="0" err="1">
                <a:latin typeface="Arial Black" pitchFamily="34" charset="0"/>
              </a:rPr>
              <a:t>hasil</a:t>
            </a:r>
            <a:r>
              <a:rPr lang="en-US" b="1" dirty="0">
                <a:latin typeface="Arial Black" pitchFamily="34" charset="0"/>
              </a:rPr>
              <a:t> yang </a:t>
            </a:r>
            <a:r>
              <a:rPr lang="en-US" b="1" dirty="0" err="1">
                <a:latin typeface="Arial Black" pitchFamily="34" charset="0"/>
              </a:rPr>
              <a:t>diharapkan</a:t>
            </a:r>
            <a:r>
              <a:rPr lang="en-US" b="1" dirty="0">
                <a:latin typeface="Arial Black" pitchFamily="34" charset="0"/>
              </a:rPr>
              <a:t>.</a:t>
            </a:r>
          </a:p>
          <a:p>
            <a:pPr algn="ctr"/>
            <a:endParaRPr lang="id-ID" b="1" dirty="0">
              <a:latin typeface="Arial Black" pitchFamily="34" charset="0"/>
            </a:endParaRPr>
          </a:p>
        </p:txBody>
      </p:sp>
      <p:sp>
        <p:nvSpPr>
          <p:cNvPr id="6" name="Rounded Rectangular Callout 5"/>
          <p:cNvSpPr/>
          <p:nvPr/>
        </p:nvSpPr>
        <p:spPr>
          <a:xfrm>
            <a:off x="3733800" y="2647950"/>
            <a:ext cx="5181600" cy="1828800"/>
          </a:xfrm>
          <a:prstGeom prst="wedgeRoundRectCallout">
            <a:avLst>
              <a:gd name="adj1" fmla="val -38079"/>
              <a:gd name="adj2" fmla="val 79007"/>
              <a:gd name="adj3" fmla="val 16667"/>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Black" pitchFamily="34" charset="0"/>
              </a:rPr>
              <a:t>Stoner, Freeman, Gilbert (2000) : </a:t>
            </a:r>
            <a:r>
              <a:rPr lang="en-US" b="1" dirty="0" err="1">
                <a:latin typeface="Arial Black" pitchFamily="34" charset="0"/>
              </a:rPr>
              <a:t>Memastikan</a:t>
            </a:r>
            <a:r>
              <a:rPr lang="en-US" b="1" dirty="0">
                <a:latin typeface="Arial Black" pitchFamily="34" charset="0"/>
              </a:rPr>
              <a:t> </a:t>
            </a:r>
            <a:r>
              <a:rPr lang="en-US" b="1" dirty="0" err="1">
                <a:latin typeface="Arial Black" pitchFamily="34" charset="0"/>
              </a:rPr>
              <a:t>segala</a:t>
            </a:r>
            <a:r>
              <a:rPr lang="en-US" b="1" dirty="0">
                <a:latin typeface="Arial Black" pitchFamily="34" charset="0"/>
              </a:rPr>
              <a:t> </a:t>
            </a:r>
            <a:r>
              <a:rPr lang="en-US" b="1" dirty="0" err="1">
                <a:latin typeface="Arial Black" pitchFamily="34" charset="0"/>
              </a:rPr>
              <a:t>aktivitas</a:t>
            </a:r>
            <a:r>
              <a:rPr lang="en-US" b="1" dirty="0">
                <a:latin typeface="Arial Black" pitchFamily="34" charset="0"/>
              </a:rPr>
              <a:t> yang </a:t>
            </a:r>
            <a:r>
              <a:rPr lang="en-US" b="1" dirty="0" err="1">
                <a:latin typeface="Arial Black" pitchFamily="34" charset="0"/>
              </a:rPr>
              <a:t>terlaksana</a:t>
            </a:r>
            <a:r>
              <a:rPr lang="en-US" b="1" dirty="0">
                <a:latin typeface="Arial Black" pitchFamily="34" charset="0"/>
              </a:rPr>
              <a:t> </a:t>
            </a:r>
            <a:r>
              <a:rPr lang="en-US" b="1" dirty="0" err="1">
                <a:latin typeface="Arial Black" pitchFamily="34" charset="0"/>
              </a:rPr>
              <a:t>sesuai</a:t>
            </a:r>
            <a:r>
              <a:rPr lang="en-US" b="1" dirty="0">
                <a:latin typeface="Arial Black" pitchFamily="34" charset="0"/>
              </a:rPr>
              <a:t> </a:t>
            </a:r>
            <a:r>
              <a:rPr lang="en-US" b="1" dirty="0" err="1">
                <a:latin typeface="Arial Black" pitchFamily="34" charset="0"/>
              </a:rPr>
              <a:t>dengan</a:t>
            </a:r>
            <a:r>
              <a:rPr lang="en-US" b="1" dirty="0">
                <a:latin typeface="Arial Black" pitchFamily="34" charset="0"/>
              </a:rPr>
              <a:t> </a:t>
            </a:r>
            <a:r>
              <a:rPr lang="en-US" b="1" dirty="0" err="1">
                <a:latin typeface="Arial Black" pitchFamily="34" charset="0"/>
              </a:rPr>
              <a:t>apa</a:t>
            </a:r>
            <a:r>
              <a:rPr lang="en-US" b="1" dirty="0">
                <a:latin typeface="Arial Black" pitchFamily="34" charset="0"/>
              </a:rPr>
              <a:t> yang </a:t>
            </a:r>
            <a:r>
              <a:rPr lang="en-US" b="1" dirty="0" err="1">
                <a:latin typeface="Arial Black" pitchFamily="34" charset="0"/>
              </a:rPr>
              <a:t>telah</a:t>
            </a:r>
            <a:r>
              <a:rPr lang="en-US" b="1" dirty="0">
                <a:latin typeface="Arial Black" pitchFamily="34" charset="0"/>
              </a:rPr>
              <a:t> </a:t>
            </a:r>
            <a:r>
              <a:rPr lang="en-US" b="1" dirty="0" err="1">
                <a:latin typeface="Arial Black" pitchFamily="34" charset="0"/>
              </a:rPr>
              <a:t>direncanakan</a:t>
            </a:r>
            <a:r>
              <a:rPr lang="en-US" b="1" dirty="0">
                <a:latin typeface="Arial Black" pitchFamily="34" charset="0"/>
              </a:rPr>
              <a:t>.</a:t>
            </a:r>
          </a:p>
        </p:txBody>
      </p:sp>
    </p:spTree>
    <p:extLst>
      <p:ext uri="{BB962C8B-B14F-4D97-AF65-F5344CB8AC3E}">
        <p14:creationId xmlns:p14="http://schemas.microsoft.com/office/powerpoint/2010/main" val="70865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47750"/>
            <a:ext cx="9144000" cy="379095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1600200" y="0"/>
            <a:ext cx="5943600" cy="590550"/>
          </a:xfrm>
          <a:solidFill>
            <a:srgbClr val="FFFF66"/>
          </a:solidFill>
        </p:spPr>
        <p:txBody>
          <a:bodyPr>
            <a:normAutofit fontScale="90000"/>
          </a:bodyPr>
          <a:lstStyle/>
          <a:p>
            <a:r>
              <a:rPr lang="en-US" b="1" dirty="0" err="1">
                <a:solidFill>
                  <a:srgbClr val="660033"/>
                </a:solidFill>
              </a:rPr>
              <a:t>Tujuan</a:t>
            </a:r>
            <a:r>
              <a:rPr lang="en-US" b="1" dirty="0">
                <a:solidFill>
                  <a:srgbClr val="660033"/>
                </a:solidFill>
              </a:rPr>
              <a:t> </a:t>
            </a:r>
            <a:r>
              <a:rPr lang="en-US" b="1" dirty="0" err="1">
                <a:solidFill>
                  <a:srgbClr val="660033"/>
                </a:solidFill>
              </a:rPr>
              <a:t>Fungsi</a:t>
            </a:r>
            <a:r>
              <a:rPr lang="en-US" b="1" dirty="0">
                <a:solidFill>
                  <a:srgbClr val="660033"/>
                </a:solidFill>
              </a:rPr>
              <a:t> </a:t>
            </a:r>
            <a:r>
              <a:rPr lang="en-US" b="1" dirty="0" err="1">
                <a:solidFill>
                  <a:srgbClr val="660033"/>
                </a:solidFill>
              </a:rPr>
              <a:t>Pengawasan</a:t>
            </a:r>
            <a:endParaRPr lang="en-US" b="1" dirty="0">
              <a:solidFill>
                <a:srgbClr val="660033"/>
              </a:solidFill>
            </a:endParaRPr>
          </a:p>
        </p:txBody>
      </p:sp>
      <p:sp>
        <p:nvSpPr>
          <p:cNvPr id="4" name="Parallelogram 3"/>
          <p:cNvSpPr/>
          <p:nvPr/>
        </p:nvSpPr>
        <p:spPr>
          <a:xfrm>
            <a:off x="0" y="1200150"/>
            <a:ext cx="3352800" cy="1752600"/>
          </a:xfrm>
          <a:prstGeom prst="parallelogram">
            <a:avLst>
              <a:gd name="adj" fmla="val 40455"/>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rgbClr val="0000FF"/>
                </a:solidFill>
                <a:latin typeface="Arial Black" pitchFamily="34" charset="0"/>
              </a:rPr>
              <a:t>Adaptasi Lingkungan</a:t>
            </a:r>
          </a:p>
        </p:txBody>
      </p:sp>
      <p:sp>
        <p:nvSpPr>
          <p:cNvPr id="5" name="Parallelogram 4"/>
          <p:cNvSpPr/>
          <p:nvPr/>
        </p:nvSpPr>
        <p:spPr>
          <a:xfrm>
            <a:off x="2743200" y="1200150"/>
            <a:ext cx="3581400" cy="1752600"/>
          </a:xfrm>
          <a:prstGeom prst="parallelogram">
            <a:avLst>
              <a:gd name="adj" fmla="val 40455"/>
            </a:avLst>
          </a:prstGeom>
          <a:solidFill>
            <a:srgbClr val="63E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3300"/>
                </a:solidFill>
                <a:latin typeface="Arial Black" pitchFamily="34" charset="0"/>
              </a:rPr>
              <a:t>Meminimumkan</a:t>
            </a:r>
            <a:r>
              <a:rPr lang="en-US" dirty="0">
                <a:solidFill>
                  <a:srgbClr val="003300"/>
                </a:solidFill>
                <a:latin typeface="Arial Black" pitchFamily="34" charset="0"/>
              </a:rPr>
              <a:t> </a:t>
            </a:r>
            <a:r>
              <a:rPr lang="en-US" dirty="0" err="1">
                <a:solidFill>
                  <a:srgbClr val="003300"/>
                </a:solidFill>
                <a:latin typeface="Arial Black" pitchFamily="34" charset="0"/>
              </a:rPr>
              <a:t>kegagalan</a:t>
            </a:r>
            <a:endParaRPr lang="id-ID" dirty="0">
              <a:solidFill>
                <a:srgbClr val="003300"/>
              </a:solidFill>
              <a:latin typeface="Arial Black" pitchFamily="34" charset="0"/>
            </a:endParaRPr>
          </a:p>
        </p:txBody>
      </p:sp>
      <p:sp>
        <p:nvSpPr>
          <p:cNvPr id="6" name="Parallelogram 5"/>
          <p:cNvSpPr/>
          <p:nvPr/>
        </p:nvSpPr>
        <p:spPr>
          <a:xfrm>
            <a:off x="5715000" y="1200150"/>
            <a:ext cx="3429000" cy="1752600"/>
          </a:xfrm>
          <a:prstGeom prst="parallelogram">
            <a:avLst>
              <a:gd name="adj" fmla="val 4045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660066"/>
                </a:solidFill>
                <a:latin typeface="Arial Black" pitchFamily="34" charset="0"/>
              </a:rPr>
              <a:t>Meminimumkan</a:t>
            </a:r>
            <a:r>
              <a:rPr lang="en-US" dirty="0">
                <a:solidFill>
                  <a:srgbClr val="660066"/>
                </a:solidFill>
                <a:latin typeface="Arial Black" pitchFamily="34" charset="0"/>
              </a:rPr>
              <a:t> </a:t>
            </a:r>
            <a:r>
              <a:rPr lang="en-US" dirty="0" err="1">
                <a:solidFill>
                  <a:srgbClr val="660066"/>
                </a:solidFill>
                <a:latin typeface="Arial Black" pitchFamily="34" charset="0"/>
              </a:rPr>
              <a:t>biaya</a:t>
            </a:r>
            <a:endParaRPr lang="id-ID" dirty="0">
              <a:solidFill>
                <a:srgbClr val="660066"/>
              </a:solidFill>
              <a:latin typeface="Arial Black" pitchFamily="34" charset="0"/>
            </a:endParaRPr>
          </a:p>
        </p:txBody>
      </p:sp>
      <p:sp>
        <p:nvSpPr>
          <p:cNvPr id="7" name="Parallelogram 6"/>
          <p:cNvSpPr/>
          <p:nvPr/>
        </p:nvSpPr>
        <p:spPr>
          <a:xfrm>
            <a:off x="990600" y="3028950"/>
            <a:ext cx="3581400" cy="1752600"/>
          </a:xfrm>
          <a:prstGeom prst="parallelogram">
            <a:avLst>
              <a:gd name="adj" fmla="val 4045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solidFill>
                  <a:schemeClr val="bg1"/>
                </a:solidFill>
                <a:latin typeface="Arial Black" pitchFamily="34" charset="0"/>
              </a:rPr>
              <a:t>Menciptakan suasana keterbukaan, kejujuran, partisipasi, dan akuntabilitas</a:t>
            </a:r>
          </a:p>
        </p:txBody>
      </p:sp>
      <p:sp>
        <p:nvSpPr>
          <p:cNvPr id="9" name="Parallelogram 8"/>
          <p:cNvSpPr/>
          <p:nvPr/>
        </p:nvSpPr>
        <p:spPr>
          <a:xfrm>
            <a:off x="3962400" y="3028950"/>
            <a:ext cx="3733800" cy="1752600"/>
          </a:xfrm>
          <a:prstGeom prst="parallelogram">
            <a:avLst>
              <a:gd name="adj" fmla="val 4045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rgbClr val="FFFF00"/>
                </a:solidFill>
                <a:latin typeface="Arial Black" pitchFamily="34" charset="0"/>
              </a:rPr>
              <a:t>Meningkatkan kinerja organisasi</a:t>
            </a:r>
          </a:p>
        </p:txBody>
      </p:sp>
    </p:spTree>
    <p:extLst>
      <p:ext uri="{BB962C8B-B14F-4D97-AF65-F5344CB8AC3E}">
        <p14:creationId xmlns:p14="http://schemas.microsoft.com/office/powerpoint/2010/main" val="382640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0"/>
            <a:ext cx="5943600" cy="590550"/>
          </a:xfrm>
          <a:prstGeom prst="rect">
            <a:avLst/>
          </a:prstGeom>
          <a:solidFill>
            <a:srgbClr val="FFFF66"/>
          </a:solidFill>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a:solidFill>
                  <a:srgbClr val="660033"/>
                </a:solidFill>
              </a:rPr>
              <a:t>Ruang Lingkup Pengawasan</a:t>
            </a:r>
            <a:endParaRPr lang="en-US" b="1" dirty="0">
              <a:solidFill>
                <a:srgbClr val="660033"/>
              </a:solidFill>
            </a:endParaRPr>
          </a:p>
        </p:txBody>
      </p:sp>
      <p:sp>
        <p:nvSpPr>
          <p:cNvPr id="5" name="Rectangle 4"/>
          <p:cNvSpPr/>
          <p:nvPr/>
        </p:nvSpPr>
        <p:spPr>
          <a:xfrm>
            <a:off x="0" y="1352550"/>
            <a:ext cx="9144000" cy="25146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Snip Diagonal Corner Rectangle 5"/>
          <p:cNvSpPr/>
          <p:nvPr/>
        </p:nvSpPr>
        <p:spPr>
          <a:xfrm>
            <a:off x="0" y="1809750"/>
            <a:ext cx="2895600" cy="1371600"/>
          </a:xfrm>
          <a:prstGeom prst="snip2Diag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latin typeface="Aharoni" pitchFamily="2" charset="-79"/>
                <a:cs typeface="Aharoni" pitchFamily="2" charset="-79"/>
              </a:rPr>
              <a:t>Pemantauan</a:t>
            </a:r>
          </a:p>
        </p:txBody>
      </p:sp>
      <p:sp>
        <p:nvSpPr>
          <p:cNvPr id="7" name="Snip Diagonal Corner Rectangle 6"/>
          <p:cNvSpPr/>
          <p:nvPr/>
        </p:nvSpPr>
        <p:spPr>
          <a:xfrm>
            <a:off x="3124200" y="1809750"/>
            <a:ext cx="2895600" cy="1371600"/>
          </a:xfrm>
          <a:prstGeom prst="snip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latin typeface="Aharoni" pitchFamily="2" charset="-79"/>
                <a:cs typeface="Aharoni" pitchFamily="2" charset="-79"/>
              </a:rPr>
              <a:t>Penilaian</a:t>
            </a:r>
          </a:p>
        </p:txBody>
      </p:sp>
      <p:sp>
        <p:nvSpPr>
          <p:cNvPr id="8" name="Snip Diagonal Corner Rectangle 7"/>
          <p:cNvSpPr/>
          <p:nvPr/>
        </p:nvSpPr>
        <p:spPr>
          <a:xfrm>
            <a:off x="6248400" y="1809750"/>
            <a:ext cx="2895600" cy="1371600"/>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latin typeface="Aharoni" pitchFamily="2" charset="-79"/>
                <a:cs typeface="Aharoni" pitchFamily="2" charset="-79"/>
              </a:rPr>
              <a:t>Pelaporan</a:t>
            </a:r>
          </a:p>
        </p:txBody>
      </p:sp>
      <p:sp>
        <p:nvSpPr>
          <p:cNvPr id="9"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 name="AutoShape 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53" name="Picture 5" descr="D:\materi semester ganjil 20172018\MUK 1\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363770"/>
            <a:ext cx="2781300" cy="164782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7" descr="Image result for penilaian kartu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58" name="Picture 10" descr="Image result for penilaian kart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363770"/>
            <a:ext cx="28194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penilaian kart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363770"/>
            <a:ext cx="28194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66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wipe(left)">
                                      <p:cBhvr>
                                        <p:cTn id="10" dur="5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wipe(down)">
                                      <p:cBhvr>
                                        <p:cTn id="18" dur="500"/>
                                        <p:tgtEl>
                                          <p:spTgt spid="205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par>
                                <p:cTn id="24" presetID="22" presetClass="entr" presetSubtype="2" fill="hold" nodeType="withEffect">
                                  <p:stCondLst>
                                    <p:cond delay="0"/>
                                  </p:stCondLst>
                                  <p:childTnLst>
                                    <p:set>
                                      <p:cBhvr>
                                        <p:cTn id="25" dur="1" fill="hold">
                                          <p:stCondLst>
                                            <p:cond delay="0"/>
                                          </p:stCondLst>
                                        </p:cTn>
                                        <p:tgtEl>
                                          <p:spTgt spid="2060"/>
                                        </p:tgtEl>
                                        <p:attrNameLst>
                                          <p:attrName>style.visibility</p:attrName>
                                        </p:attrNameLst>
                                      </p:cBhvr>
                                      <p:to>
                                        <p:strVal val="visible"/>
                                      </p:to>
                                    </p:set>
                                    <p:animEffect transition="in" filter="wipe(right)">
                                      <p:cBhvr>
                                        <p:cTn id="26"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p:cNvSpPr/>
          <p:nvPr/>
        </p:nvSpPr>
        <p:spPr>
          <a:xfrm>
            <a:off x="4953000" y="4094629"/>
            <a:ext cx="3810000" cy="534521"/>
          </a:xfrm>
          <a:prstGeom prst="homePlate">
            <a:avLst/>
          </a:prstGeom>
          <a:gradFill flip="none" rotWithShape="1">
            <a:gsLst>
              <a:gs pos="0">
                <a:srgbClr val="00FF99">
                  <a:tint val="66000"/>
                  <a:satMod val="160000"/>
                </a:srgbClr>
              </a:gs>
              <a:gs pos="50000">
                <a:srgbClr val="00FF99">
                  <a:tint val="44500"/>
                  <a:satMod val="160000"/>
                </a:srgbClr>
              </a:gs>
              <a:gs pos="100000">
                <a:srgbClr val="00FF99">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2000" b="1" dirty="0">
                <a:solidFill>
                  <a:srgbClr val="002060"/>
                </a:solidFill>
              </a:rPr>
              <a:t>Jangan lakukan apapun</a:t>
            </a:r>
          </a:p>
        </p:txBody>
      </p:sp>
      <p:sp>
        <p:nvSpPr>
          <p:cNvPr id="8" name="Pentagon 7"/>
          <p:cNvSpPr/>
          <p:nvPr/>
        </p:nvSpPr>
        <p:spPr>
          <a:xfrm flipH="1">
            <a:off x="0" y="3333750"/>
            <a:ext cx="4267200" cy="762000"/>
          </a:xfrm>
          <a:prstGeom prst="homePlate">
            <a:avLst/>
          </a:prstGeom>
          <a:gradFill flip="none" rotWithShape="1">
            <a:gsLst>
              <a:gs pos="0">
                <a:srgbClr val="00FF99">
                  <a:tint val="66000"/>
                  <a:satMod val="160000"/>
                </a:srgbClr>
              </a:gs>
              <a:gs pos="50000">
                <a:srgbClr val="00FF99">
                  <a:tint val="44500"/>
                  <a:satMod val="160000"/>
                </a:srgbClr>
              </a:gs>
              <a:gs pos="100000">
                <a:srgbClr val="00FF99">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rgbClr val="002060"/>
                </a:solidFill>
              </a:rPr>
              <a:t>Pengambilan</a:t>
            </a:r>
            <a:r>
              <a:rPr lang="en-US" sz="2000" b="1" dirty="0">
                <a:solidFill>
                  <a:srgbClr val="002060"/>
                </a:solidFill>
              </a:rPr>
              <a:t> </a:t>
            </a:r>
            <a:r>
              <a:rPr lang="en-US" sz="2000" b="1" dirty="0" err="1">
                <a:solidFill>
                  <a:srgbClr val="002060"/>
                </a:solidFill>
              </a:rPr>
              <a:t>tindakan</a:t>
            </a:r>
            <a:r>
              <a:rPr lang="en-US" sz="2000" b="1" dirty="0">
                <a:solidFill>
                  <a:srgbClr val="002060"/>
                </a:solidFill>
              </a:rPr>
              <a:t> </a:t>
            </a:r>
            <a:r>
              <a:rPr lang="en-US" sz="2000" b="1" dirty="0" err="1">
                <a:solidFill>
                  <a:srgbClr val="002060"/>
                </a:solidFill>
              </a:rPr>
              <a:t>koreksi</a:t>
            </a:r>
            <a:endParaRPr lang="en-US" sz="2000" b="1" dirty="0">
              <a:solidFill>
                <a:srgbClr val="002060"/>
              </a:solidFill>
            </a:endParaRPr>
          </a:p>
        </p:txBody>
      </p:sp>
      <p:sp>
        <p:nvSpPr>
          <p:cNvPr id="7" name="Pentagon 6"/>
          <p:cNvSpPr/>
          <p:nvPr/>
        </p:nvSpPr>
        <p:spPr>
          <a:xfrm flipH="1">
            <a:off x="0" y="1733550"/>
            <a:ext cx="3810000" cy="762000"/>
          </a:xfrm>
          <a:prstGeom prst="homePlate">
            <a:avLst/>
          </a:prstGeom>
          <a:gradFill flip="none" rotWithShape="1">
            <a:gsLst>
              <a:gs pos="0">
                <a:srgbClr val="00FF99">
                  <a:tint val="66000"/>
                  <a:satMod val="160000"/>
                </a:srgbClr>
              </a:gs>
              <a:gs pos="50000">
                <a:srgbClr val="00FF99">
                  <a:tint val="44500"/>
                  <a:satMod val="160000"/>
                </a:srgbClr>
              </a:gs>
              <a:gs pos="100000">
                <a:srgbClr val="00FF99">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2060"/>
                </a:solidFill>
              </a:rPr>
              <a:t>Penilaian</a:t>
            </a:r>
            <a:r>
              <a:rPr lang="en-US" sz="2400" b="1" dirty="0">
                <a:solidFill>
                  <a:srgbClr val="002060"/>
                </a:solidFill>
              </a:rPr>
              <a:t> </a:t>
            </a:r>
            <a:r>
              <a:rPr lang="en-US" sz="2400" b="1" dirty="0" err="1">
                <a:solidFill>
                  <a:srgbClr val="002060"/>
                </a:solidFill>
              </a:rPr>
              <a:t>kinerja</a:t>
            </a:r>
            <a:endParaRPr lang="en-US" sz="2400" b="1" dirty="0">
              <a:solidFill>
                <a:srgbClr val="002060"/>
              </a:solidFill>
            </a:endParaRPr>
          </a:p>
        </p:txBody>
      </p:sp>
      <p:sp>
        <p:nvSpPr>
          <p:cNvPr id="6" name="Pentagon 5"/>
          <p:cNvSpPr/>
          <p:nvPr/>
        </p:nvSpPr>
        <p:spPr>
          <a:xfrm>
            <a:off x="5334000" y="2495550"/>
            <a:ext cx="3810000" cy="762000"/>
          </a:xfrm>
          <a:prstGeom prst="homePlate">
            <a:avLst/>
          </a:prstGeom>
          <a:gradFill flip="none" rotWithShape="1">
            <a:gsLst>
              <a:gs pos="0">
                <a:srgbClr val="00FF99">
                  <a:tint val="66000"/>
                  <a:satMod val="160000"/>
                </a:srgbClr>
              </a:gs>
              <a:gs pos="50000">
                <a:srgbClr val="00FF99">
                  <a:tint val="44500"/>
                  <a:satMod val="160000"/>
                </a:srgbClr>
              </a:gs>
              <a:gs pos="100000">
                <a:srgbClr val="00FF99">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a:solidFill>
                  <a:srgbClr val="002060"/>
                </a:solidFill>
              </a:rPr>
              <a:t>Penilaian</a:t>
            </a:r>
            <a:r>
              <a:rPr lang="en-US" sz="2000" b="1" dirty="0">
                <a:solidFill>
                  <a:srgbClr val="002060"/>
                </a:solidFill>
              </a:rPr>
              <a:t> </a:t>
            </a:r>
            <a:r>
              <a:rPr lang="en-US" sz="2000" b="1" dirty="0" err="1">
                <a:solidFill>
                  <a:srgbClr val="002060"/>
                </a:solidFill>
              </a:rPr>
              <a:t>apakah</a:t>
            </a:r>
            <a:r>
              <a:rPr lang="en-US" sz="2000" b="1" dirty="0">
                <a:solidFill>
                  <a:srgbClr val="002060"/>
                </a:solidFill>
              </a:rPr>
              <a:t> </a:t>
            </a:r>
            <a:r>
              <a:rPr lang="en-US" sz="2000" b="1" dirty="0" err="1">
                <a:solidFill>
                  <a:srgbClr val="002060"/>
                </a:solidFill>
              </a:rPr>
              <a:t>kinerja</a:t>
            </a:r>
            <a:r>
              <a:rPr lang="en-US" sz="2000" b="1" dirty="0">
                <a:solidFill>
                  <a:srgbClr val="002060"/>
                </a:solidFill>
              </a:rPr>
              <a:t> </a:t>
            </a:r>
            <a:r>
              <a:rPr lang="en-US" sz="2000" b="1" dirty="0" err="1">
                <a:solidFill>
                  <a:srgbClr val="002060"/>
                </a:solidFill>
              </a:rPr>
              <a:t>memenuhi</a:t>
            </a:r>
            <a:r>
              <a:rPr lang="en-US" sz="2000" b="1" dirty="0">
                <a:solidFill>
                  <a:srgbClr val="002060"/>
                </a:solidFill>
              </a:rPr>
              <a:t> </a:t>
            </a:r>
            <a:r>
              <a:rPr lang="en-US" sz="2000" b="1" dirty="0" err="1">
                <a:solidFill>
                  <a:srgbClr val="002060"/>
                </a:solidFill>
              </a:rPr>
              <a:t>standar</a:t>
            </a:r>
            <a:r>
              <a:rPr lang="en-US" sz="2000" b="1" dirty="0">
                <a:solidFill>
                  <a:srgbClr val="002060"/>
                </a:solidFill>
              </a:rPr>
              <a:t> </a:t>
            </a:r>
            <a:r>
              <a:rPr lang="en-US" sz="2000" b="1" dirty="0" err="1">
                <a:solidFill>
                  <a:srgbClr val="002060"/>
                </a:solidFill>
              </a:rPr>
              <a:t>atau</a:t>
            </a:r>
            <a:r>
              <a:rPr lang="en-US" sz="2000" b="1" dirty="0">
                <a:solidFill>
                  <a:srgbClr val="002060"/>
                </a:solidFill>
              </a:rPr>
              <a:t> </a:t>
            </a:r>
            <a:r>
              <a:rPr lang="en-US" sz="2000" b="1" dirty="0" err="1">
                <a:solidFill>
                  <a:srgbClr val="002060"/>
                </a:solidFill>
              </a:rPr>
              <a:t>tidak</a:t>
            </a:r>
            <a:endParaRPr lang="id-ID" sz="2000" b="1" dirty="0">
              <a:solidFill>
                <a:srgbClr val="002060"/>
              </a:solidFill>
            </a:endParaRPr>
          </a:p>
        </p:txBody>
      </p:sp>
      <p:sp>
        <p:nvSpPr>
          <p:cNvPr id="5" name="Pentagon 4"/>
          <p:cNvSpPr/>
          <p:nvPr/>
        </p:nvSpPr>
        <p:spPr>
          <a:xfrm>
            <a:off x="5334000" y="971550"/>
            <a:ext cx="3810000" cy="762000"/>
          </a:xfrm>
          <a:prstGeom prst="homePlate">
            <a:avLst/>
          </a:prstGeom>
          <a:gradFill flip="none" rotWithShape="1">
            <a:gsLst>
              <a:gs pos="0">
                <a:srgbClr val="00FF99">
                  <a:tint val="66000"/>
                  <a:satMod val="160000"/>
                </a:srgbClr>
              </a:gs>
              <a:gs pos="50000">
                <a:srgbClr val="00FF99">
                  <a:tint val="44500"/>
                  <a:satMod val="160000"/>
                </a:srgbClr>
              </a:gs>
              <a:gs pos="100000">
                <a:srgbClr val="00FF99">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sz="2000" b="1" dirty="0">
                <a:solidFill>
                  <a:srgbClr val="002060"/>
                </a:solidFill>
              </a:rPr>
              <a:t>     </a:t>
            </a:r>
            <a:r>
              <a:rPr lang="en-US" sz="2000" b="1" dirty="0" err="1">
                <a:solidFill>
                  <a:srgbClr val="002060"/>
                </a:solidFill>
              </a:rPr>
              <a:t>Penetapan</a:t>
            </a:r>
            <a:r>
              <a:rPr lang="en-US" sz="2000" b="1" dirty="0">
                <a:solidFill>
                  <a:srgbClr val="002060"/>
                </a:solidFill>
              </a:rPr>
              <a:t> </a:t>
            </a:r>
            <a:r>
              <a:rPr lang="en-US" sz="2000" b="1" dirty="0" err="1">
                <a:solidFill>
                  <a:srgbClr val="002060"/>
                </a:solidFill>
              </a:rPr>
              <a:t>Standar</a:t>
            </a:r>
            <a:r>
              <a:rPr lang="en-US" sz="2000" b="1" dirty="0">
                <a:solidFill>
                  <a:srgbClr val="002060"/>
                </a:solidFill>
              </a:rPr>
              <a:t> </a:t>
            </a:r>
            <a:r>
              <a:rPr lang="en-US" sz="2000" b="1" dirty="0" err="1">
                <a:solidFill>
                  <a:srgbClr val="002060"/>
                </a:solidFill>
              </a:rPr>
              <a:t>dan</a:t>
            </a:r>
            <a:endParaRPr lang="id-ID" sz="2000" b="1" dirty="0">
              <a:solidFill>
                <a:srgbClr val="002060"/>
              </a:solidFill>
            </a:endParaRPr>
          </a:p>
          <a:p>
            <a:pPr algn="r"/>
            <a:r>
              <a:rPr lang="id-ID" sz="2000" b="1" dirty="0">
                <a:solidFill>
                  <a:srgbClr val="002060"/>
                </a:solidFill>
              </a:rPr>
              <a:t>        M</a:t>
            </a:r>
            <a:r>
              <a:rPr lang="en-US" sz="2000" b="1" dirty="0" err="1">
                <a:solidFill>
                  <a:srgbClr val="002060"/>
                </a:solidFill>
              </a:rPr>
              <a:t>etode</a:t>
            </a:r>
            <a:r>
              <a:rPr lang="en-US" sz="2000" b="1" dirty="0">
                <a:solidFill>
                  <a:srgbClr val="002060"/>
                </a:solidFill>
              </a:rPr>
              <a:t> </a:t>
            </a:r>
            <a:r>
              <a:rPr lang="id-ID" sz="2000" b="1" dirty="0">
                <a:solidFill>
                  <a:srgbClr val="002060"/>
                </a:solidFill>
              </a:rPr>
              <a:t>P</a:t>
            </a:r>
            <a:r>
              <a:rPr lang="en-US" sz="2000" b="1" dirty="0" err="1">
                <a:solidFill>
                  <a:srgbClr val="002060"/>
                </a:solidFill>
              </a:rPr>
              <a:t>enilaian</a:t>
            </a:r>
            <a:r>
              <a:rPr lang="en-US" sz="2000" b="1" dirty="0">
                <a:solidFill>
                  <a:srgbClr val="002060"/>
                </a:solidFill>
              </a:rPr>
              <a:t> </a:t>
            </a:r>
            <a:r>
              <a:rPr lang="id-ID" sz="2000" b="1" dirty="0">
                <a:solidFill>
                  <a:srgbClr val="002060"/>
                </a:solidFill>
              </a:rPr>
              <a:t>K</a:t>
            </a:r>
            <a:r>
              <a:rPr lang="en-US" sz="2000" b="1" dirty="0" err="1">
                <a:solidFill>
                  <a:srgbClr val="002060"/>
                </a:solidFill>
              </a:rPr>
              <a:t>inerja</a:t>
            </a:r>
            <a:endParaRPr lang="id-ID" sz="2000" b="1" dirty="0">
              <a:solidFill>
                <a:srgbClr val="002060"/>
              </a:solidFill>
            </a:endParaRPr>
          </a:p>
        </p:txBody>
      </p:sp>
      <p:sp>
        <p:nvSpPr>
          <p:cNvPr id="2" name="Title 1"/>
          <p:cNvSpPr>
            <a:spLocks noGrp="1"/>
          </p:cNvSpPr>
          <p:nvPr>
            <p:ph type="title"/>
          </p:nvPr>
        </p:nvSpPr>
        <p:spPr>
          <a:xfrm>
            <a:off x="1143000" y="0"/>
            <a:ext cx="6934200" cy="533400"/>
          </a:xfrm>
          <a:solidFill>
            <a:srgbClr val="FFFF66"/>
          </a:solidFill>
        </p:spPr>
        <p:txBody>
          <a:bodyPr>
            <a:normAutofit fontScale="90000"/>
          </a:bodyPr>
          <a:lstStyle/>
          <a:p>
            <a:r>
              <a:rPr lang="en-US" b="1" dirty="0" err="1">
                <a:solidFill>
                  <a:srgbClr val="002060"/>
                </a:solidFill>
              </a:rPr>
              <a:t>Langkah-Langkah</a:t>
            </a:r>
            <a:r>
              <a:rPr lang="en-US" b="1" dirty="0">
                <a:solidFill>
                  <a:srgbClr val="002060"/>
                </a:solidFill>
              </a:rPr>
              <a:t> </a:t>
            </a:r>
            <a:r>
              <a:rPr lang="en-US" b="1" dirty="0" err="1">
                <a:solidFill>
                  <a:srgbClr val="002060"/>
                </a:solidFill>
              </a:rPr>
              <a:t>Pengawasan</a:t>
            </a:r>
            <a:endParaRPr lang="en-US" b="1" dirty="0">
              <a:solidFill>
                <a:srgbClr val="002060"/>
              </a:solidFill>
            </a:endParaRPr>
          </a:p>
        </p:txBody>
      </p:sp>
      <p:pic>
        <p:nvPicPr>
          <p:cNvPr id="9217" name="Picture 1" descr="E:\Bahan Ajar\MUK 1\Blue_Light_Bulb_PNG_Clip_Art-2097.png"/>
          <p:cNvPicPr>
            <a:picLocks noChangeAspect="1" noChangeArrowheads="1"/>
          </p:cNvPicPr>
          <p:nvPr/>
        </p:nvPicPr>
        <p:blipFill>
          <a:blip r:embed="rId2"/>
          <a:srcRect/>
          <a:stretch>
            <a:fillRect/>
          </a:stretch>
        </p:blipFill>
        <p:spPr bwMode="auto">
          <a:xfrm>
            <a:off x="3352800" y="692150"/>
            <a:ext cx="2556510" cy="4260850"/>
          </a:xfrm>
          <a:prstGeom prst="rect">
            <a:avLst/>
          </a:prstGeom>
          <a:noFill/>
        </p:spPr>
      </p:pic>
      <p:cxnSp>
        <p:nvCxnSpPr>
          <p:cNvPr id="10" name="Straight Arrow Connector 9"/>
          <p:cNvCxnSpPr>
            <a:stCxn id="6" idx="2"/>
          </p:cNvCxnSpPr>
          <p:nvPr/>
        </p:nvCxnSpPr>
        <p:spPr>
          <a:xfrm flipH="1">
            <a:off x="7010400" y="3257550"/>
            <a:ext cx="38100" cy="8382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p:cNvCxnSpPr>
          <p:nvPr/>
        </p:nvCxnSpPr>
        <p:spPr>
          <a:xfrm flipH="1">
            <a:off x="3657601" y="3257550"/>
            <a:ext cx="3390899" cy="4572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53000" y="3486150"/>
            <a:ext cx="1600200" cy="41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Tidak</a:t>
            </a:r>
          </a:p>
        </p:txBody>
      </p:sp>
      <p:sp>
        <p:nvSpPr>
          <p:cNvPr id="18" name="Rectangle 17"/>
          <p:cNvSpPr/>
          <p:nvPr/>
        </p:nvSpPr>
        <p:spPr>
          <a:xfrm>
            <a:off x="6566647" y="3333750"/>
            <a:ext cx="1600200" cy="41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Ya</a:t>
            </a:r>
          </a:p>
        </p:txBody>
      </p:sp>
    </p:spTree>
    <p:extLst>
      <p:ext uri="{BB962C8B-B14F-4D97-AF65-F5344CB8AC3E}">
        <p14:creationId xmlns:p14="http://schemas.microsoft.com/office/powerpoint/2010/main" val="9978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Left)">
                                      <p:cBhvr>
                                        <p:cTn id="46" dur="500"/>
                                        <p:tgtEl>
                                          <p:spTgt spid="8"/>
                                        </p:tgtEl>
                                      </p:cBhvr>
                                    </p:animEffect>
                                  </p:childTnLst>
                                </p:cTn>
                              </p:par>
                              <p:par>
                                <p:cTn id="47" presetID="47"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7" grpId="0" animBg="1"/>
      <p:bldP spid="6" grpId="0" animBg="1"/>
      <p:bldP spid="5" grpId="0" animBg="1"/>
      <p:bldP spid="15"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dell\Documents\photobooth dafam\PNG\ribbon-waves-design-vector-01-free.png"/>
          <p:cNvPicPr>
            <a:picLocks noChangeAspect="1" noChangeArrowheads="1"/>
          </p:cNvPicPr>
          <p:nvPr/>
        </p:nvPicPr>
        <p:blipFill>
          <a:blip r:embed="rId2"/>
          <a:srcRect/>
          <a:stretch>
            <a:fillRect/>
          </a:stretch>
        </p:blipFill>
        <p:spPr bwMode="auto">
          <a:xfrm>
            <a:off x="-381000" y="2676521"/>
            <a:ext cx="9144000" cy="2466979"/>
          </a:xfrm>
          <a:prstGeom prst="rect">
            <a:avLst/>
          </a:prstGeom>
          <a:noFill/>
        </p:spPr>
      </p:pic>
      <p:pic>
        <p:nvPicPr>
          <p:cNvPr id="9" name="Picture 11" descr="Hasil gambar untuk controlling management png"/>
          <p:cNvPicPr>
            <a:picLocks noChangeAspect="1" noChangeArrowheads="1"/>
          </p:cNvPicPr>
          <p:nvPr/>
        </p:nvPicPr>
        <p:blipFill>
          <a:blip r:embed="rId3"/>
          <a:srcRect/>
          <a:stretch>
            <a:fillRect/>
          </a:stretch>
        </p:blipFill>
        <p:spPr bwMode="auto">
          <a:xfrm>
            <a:off x="1447800" y="742950"/>
            <a:ext cx="6061362" cy="4400550"/>
          </a:xfrm>
          <a:prstGeom prst="rect">
            <a:avLst/>
          </a:prstGeom>
          <a:noFill/>
        </p:spPr>
      </p:pic>
      <p:sp>
        <p:nvSpPr>
          <p:cNvPr id="11" name="Title 1"/>
          <p:cNvSpPr>
            <a:spLocks noGrp="1"/>
          </p:cNvSpPr>
          <p:nvPr>
            <p:ph type="title"/>
          </p:nvPr>
        </p:nvSpPr>
        <p:spPr>
          <a:xfrm>
            <a:off x="1143000" y="0"/>
            <a:ext cx="6934200" cy="533400"/>
          </a:xfrm>
          <a:solidFill>
            <a:srgbClr val="FFFF66"/>
          </a:solidFill>
        </p:spPr>
        <p:txBody>
          <a:bodyPr>
            <a:normAutofit fontScale="90000"/>
          </a:bodyPr>
          <a:lstStyle/>
          <a:p>
            <a:r>
              <a:rPr lang="en-US" b="1" dirty="0" err="1">
                <a:solidFill>
                  <a:srgbClr val="002060"/>
                </a:solidFill>
              </a:rPr>
              <a:t>Langkah-Langkah</a:t>
            </a:r>
            <a:r>
              <a:rPr lang="en-US" b="1" dirty="0">
                <a:solidFill>
                  <a:srgbClr val="002060"/>
                </a:solidFill>
              </a:rPr>
              <a:t> </a:t>
            </a:r>
            <a:r>
              <a:rPr lang="en-US" b="1" dirty="0" err="1">
                <a:solidFill>
                  <a:srgbClr val="002060"/>
                </a:solidFill>
              </a:rPr>
              <a:t>Pengawasan</a:t>
            </a:r>
            <a:endParaRPr lang="en-US" b="1" dirty="0">
              <a:solidFill>
                <a:srgbClr val="002060"/>
              </a:solidFill>
            </a:endParaRPr>
          </a:p>
        </p:txBody>
      </p:sp>
    </p:spTree>
    <p:extLst>
      <p:ext uri="{BB962C8B-B14F-4D97-AF65-F5344CB8AC3E}">
        <p14:creationId xmlns:p14="http://schemas.microsoft.com/office/powerpoint/2010/main" val="139349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dell\Documents\photobooth dafam\PNG\ribbon-waves-design-vector-01-free.png"/>
          <p:cNvPicPr>
            <a:picLocks noChangeAspect="1" noChangeArrowheads="1"/>
          </p:cNvPicPr>
          <p:nvPr/>
        </p:nvPicPr>
        <p:blipFill>
          <a:blip r:embed="rId3"/>
          <a:srcRect/>
          <a:stretch>
            <a:fillRect/>
          </a:stretch>
        </p:blipFill>
        <p:spPr bwMode="auto">
          <a:xfrm>
            <a:off x="0" y="2676521"/>
            <a:ext cx="9144000" cy="2466979"/>
          </a:xfrm>
          <a:prstGeom prst="rect">
            <a:avLst/>
          </a:prstGeom>
          <a:noFill/>
        </p:spPr>
      </p:pic>
      <p:sp>
        <p:nvSpPr>
          <p:cNvPr id="2" name="Title 1"/>
          <p:cNvSpPr>
            <a:spLocks noGrp="1"/>
          </p:cNvSpPr>
          <p:nvPr>
            <p:ph type="title"/>
          </p:nvPr>
        </p:nvSpPr>
        <p:spPr>
          <a:xfrm>
            <a:off x="1981200" y="0"/>
            <a:ext cx="5105400" cy="666750"/>
          </a:xfrm>
          <a:solidFill>
            <a:srgbClr val="FFFF66"/>
          </a:solidFill>
        </p:spPr>
        <p:txBody>
          <a:bodyPr>
            <a:normAutofit fontScale="90000"/>
          </a:bodyPr>
          <a:lstStyle/>
          <a:p>
            <a:r>
              <a:rPr lang="id-ID"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Jenis </a:t>
            </a:r>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Pengawasan</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5" name="Diagram 4"/>
          <p:cNvGraphicFramePr/>
          <p:nvPr>
            <p:extLst>
              <p:ext uri="{D42A27DB-BD31-4B8C-83A1-F6EECF244321}">
                <p14:modId xmlns:p14="http://schemas.microsoft.com/office/powerpoint/2010/main" val="4120313555"/>
              </p:ext>
            </p:extLst>
          </p:nvPr>
        </p:nvGraphicFramePr>
        <p:xfrm>
          <a:off x="152400" y="819150"/>
          <a:ext cx="4343400" cy="26916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457200" y="971550"/>
            <a:ext cx="3276600" cy="369332"/>
          </a:xfrm>
          <a:prstGeom prst="rect">
            <a:avLst/>
          </a:prstGeom>
          <a:gradFill flip="none" rotWithShape="1">
            <a:gsLst>
              <a:gs pos="0">
                <a:srgbClr val="63EE1E">
                  <a:shade val="30000"/>
                  <a:satMod val="115000"/>
                </a:srgbClr>
              </a:gs>
              <a:gs pos="50000">
                <a:srgbClr val="63EE1E">
                  <a:shade val="67500"/>
                  <a:satMod val="115000"/>
                </a:srgbClr>
              </a:gs>
              <a:gs pos="100000">
                <a:srgbClr val="63EE1E">
                  <a:shade val="100000"/>
                  <a:satMod val="115000"/>
                </a:srgbClr>
              </a:gs>
            </a:gsLst>
            <a:lin ang="16200000" scaled="1"/>
            <a:tileRect/>
          </a:gradFill>
        </p:spPr>
        <p:txBody>
          <a:bodyPr wrap="square" rtlCol="0">
            <a:spAutoFit/>
          </a:bodyPr>
          <a:lstStyle/>
          <a:p>
            <a:r>
              <a:rPr lang="id-ID" b="1" dirty="0">
                <a:solidFill>
                  <a:srgbClr val="660033"/>
                </a:solidFill>
                <a:latin typeface="Britannic Bold" pitchFamily="34" charset="0"/>
              </a:rPr>
              <a:t>Berdasarkan Proses Kegiatan</a:t>
            </a:r>
          </a:p>
        </p:txBody>
      </p:sp>
      <p:pic>
        <p:nvPicPr>
          <p:cNvPr id="12" name="Picture 2" descr="Image result for jenis pengawasan berdasarkan proses kegiatan"/>
          <p:cNvPicPr>
            <a:picLocks noChangeAspect="1" noChangeArrowheads="1"/>
          </p:cNvPicPr>
          <p:nvPr/>
        </p:nvPicPr>
        <p:blipFill rotWithShape="1">
          <a:blip r:embed="rId9">
            <a:extLst>
              <a:ext uri="{28A0092B-C50C-407E-A947-70E740481C1C}">
                <a14:useLocalDpi xmlns:a14="http://schemas.microsoft.com/office/drawing/2010/main" val="0"/>
              </a:ext>
            </a:extLst>
          </a:blip>
          <a:srcRect b="14293"/>
          <a:stretch/>
        </p:blipFill>
        <p:spPr bwMode="auto">
          <a:xfrm>
            <a:off x="2362200" y="3510764"/>
            <a:ext cx="6405211" cy="165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3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dell\Documents\photobooth dafam\PNG\ribbon-waves-design-vector-01-free.png"/>
          <p:cNvPicPr>
            <a:picLocks noChangeAspect="1" noChangeArrowheads="1"/>
          </p:cNvPicPr>
          <p:nvPr/>
        </p:nvPicPr>
        <p:blipFill>
          <a:blip r:embed="rId2"/>
          <a:srcRect/>
          <a:stretch>
            <a:fillRect/>
          </a:stretch>
        </p:blipFill>
        <p:spPr bwMode="auto">
          <a:xfrm>
            <a:off x="0" y="2676521"/>
            <a:ext cx="9144000" cy="2466979"/>
          </a:xfrm>
          <a:prstGeom prst="rect">
            <a:avLst/>
          </a:prstGeom>
          <a:noFill/>
        </p:spPr>
      </p:pic>
      <p:pic>
        <p:nvPicPr>
          <p:cNvPr id="4" name="Picture 2" descr="Image result for circle png"/>
          <p:cNvPicPr>
            <a:picLocks noChangeAspect="1" noChangeArrowheads="1"/>
          </p:cNvPicPr>
          <p:nvPr/>
        </p:nvPicPr>
        <p:blipFill>
          <a:blip r:embed="rId3"/>
          <a:srcRect/>
          <a:stretch>
            <a:fillRect/>
          </a:stretch>
        </p:blipFill>
        <p:spPr bwMode="auto">
          <a:xfrm>
            <a:off x="4495800" y="2362199"/>
            <a:ext cx="2853819" cy="2781301"/>
          </a:xfrm>
          <a:prstGeom prst="rect">
            <a:avLst/>
          </a:prstGeom>
          <a:noFill/>
        </p:spPr>
      </p:pic>
      <p:pic>
        <p:nvPicPr>
          <p:cNvPr id="5" name="Picture 2" descr="Image result for circle png"/>
          <p:cNvPicPr>
            <a:picLocks noChangeAspect="1" noChangeArrowheads="1"/>
          </p:cNvPicPr>
          <p:nvPr/>
        </p:nvPicPr>
        <p:blipFill>
          <a:blip r:embed="rId3"/>
          <a:srcRect/>
          <a:stretch>
            <a:fillRect/>
          </a:stretch>
        </p:blipFill>
        <p:spPr bwMode="auto">
          <a:xfrm rot="4545645">
            <a:off x="6215596" y="1428750"/>
            <a:ext cx="2853819" cy="2781301"/>
          </a:xfrm>
          <a:prstGeom prst="rect">
            <a:avLst/>
          </a:prstGeom>
          <a:noFill/>
        </p:spPr>
      </p:pic>
      <p:sp>
        <p:nvSpPr>
          <p:cNvPr id="6" name="TextBox 5"/>
          <p:cNvSpPr txBox="1"/>
          <p:nvPr/>
        </p:nvSpPr>
        <p:spPr>
          <a:xfrm>
            <a:off x="4876800" y="4552950"/>
            <a:ext cx="3962400" cy="369332"/>
          </a:xfrm>
          <a:prstGeom prst="rect">
            <a:avLst/>
          </a:prstGeom>
          <a:gradFill flip="none" rotWithShape="1">
            <a:gsLst>
              <a:gs pos="0">
                <a:srgbClr val="00FF99">
                  <a:shade val="30000"/>
                  <a:satMod val="115000"/>
                </a:srgbClr>
              </a:gs>
              <a:gs pos="50000">
                <a:srgbClr val="00FF99">
                  <a:shade val="67500"/>
                  <a:satMod val="115000"/>
                </a:srgbClr>
              </a:gs>
              <a:gs pos="100000">
                <a:srgbClr val="00FF99">
                  <a:shade val="100000"/>
                  <a:satMod val="115000"/>
                </a:srgbClr>
              </a:gs>
            </a:gsLst>
            <a:lin ang="16200000" scaled="1"/>
            <a:tileRect/>
          </a:gradFill>
        </p:spPr>
        <p:txBody>
          <a:bodyPr wrap="square" rtlCol="0">
            <a:spAutoFit/>
          </a:bodyPr>
          <a:lstStyle/>
          <a:p>
            <a:r>
              <a:rPr lang="id-ID" b="1" dirty="0">
                <a:solidFill>
                  <a:srgbClr val="660033"/>
                </a:solidFill>
                <a:latin typeface="Britannic Bold" pitchFamily="34" charset="0"/>
              </a:rPr>
              <a:t>Berdasarkan Pihak Yang Melakukan</a:t>
            </a:r>
          </a:p>
        </p:txBody>
      </p:sp>
      <p:sp>
        <p:nvSpPr>
          <p:cNvPr id="7" name="TextBox 6"/>
          <p:cNvSpPr txBox="1"/>
          <p:nvPr/>
        </p:nvSpPr>
        <p:spPr>
          <a:xfrm>
            <a:off x="5334000" y="3333750"/>
            <a:ext cx="1295400" cy="584775"/>
          </a:xfrm>
          <a:prstGeom prst="rect">
            <a:avLst/>
          </a:prstGeom>
          <a:noFill/>
        </p:spPr>
        <p:txBody>
          <a:bodyPr wrap="square" rtlCol="0">
            <a:spAutoFit/>
          </a:bodyPr>
          <a:lstStyle/>
          <a:p>
            <a:r>
              <a:rPr lang="id-ID" sz="3200" b="1" dirty="0">
                <a:solidFill>
                  <a:srgbClr val="660033"/>
                </a:solidFill>
                <a:latin typeface="Agency FB" pitchFamily="34" charset="0"/>
              </a:rPr>
              <a:t>Internal</a:t>
            </a:r>
          </a:p>
        </p:txBody>
      </p:sp>
      <p:sp>
        <p:nvSpPr>
          <p:cNvPr id="8" name="TextBox 7"/>
          <p:cNvSpPr txBox="1"/>
          <p:nvPr/>
        </p:nvSpPr>
        <p:spPr>
          <a:xfrm>
            <a:off x="7010400" y="2495550"/>
            <a:ext cx="1524000" cy="584775"/>
          </a:xfrm>
          <a:prstGeom prst="rect">
            <a:avLst/>
          </a:prstGeom>
          <a:noFill/>
        </p:spPr>
        <p:txBody>
          <a:bodyPr wrap="square" rtlCol="0">
            <a:spAutoFit/>
          </a:bodyPr>
          <a:lstStyle/>
          <a:p>
            <a:r>
              <a:rPr lang="id-ID" sz="3200" b="1" dirty="0">
                <a:solidFill>
                  <a:srgbClr val="660033"/>
                </a:solidFill>
                <a:latin typeface="Agency FB" pitchFamily="34" charset="0"/>
              </a:rPr>
              <a:t>Eksternal</a:t>
            </a:r>
          </a:p>
        </p:txBody>
      </p:sp>
      <p:sp>
        <p:nvSpPr>
          <p:cNvPr id="11" name="Title 1"/>
          <p:cNvSpPr txBox="1">
            <a:spLocks/>
          </p:cNvSpPr>
          <p:nvPr/>
        </p:nvSpPr>
        <p:spPr>
          <a:xfrm>
            <a:off x="1981200" y="0"/>
            <a:ext cx="5105400" cy="666750"/>
          </a:xfrm>
          <a:prstGeom prst="rect">
            <a:avLst/>
          </a:prstGeom>
          <a:solidFill>
            <a:srgbClr val="FFFF66"/>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Jenis </a:t>
            </a:r>
            <a:r>
              <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Pengawasan</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2" name="Picture 2" descr="Image result for PENGAWASAN EKSTERNAL KART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 y="882937"/>
            <a:ext cx="4036828"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39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http://3.bp.blogspot.com/-Bon7fmTlXv4/VPiul8vXfpI/AAAAAAAAAD0/FxojJ_iLCD4/s1600/iStock_000012933486Small.jpg"/>
          <p:cNvPicPr>
            <a:picLocks noChangeAspect="1" noChangeArrowheads="1"/>
          </p:cNvPicPr>
          <p:nvPr/>
        </p:nvPicPr>
        <p:blipFill>
          <a:blip r:embed="rId2"/>
          <a:srcRect t="16541"/>
          <a:stretch>
            <a:fillRect/>
          </a:stretch>
        </p:blipFill>
        <p:spPr bwMode="auto">
          <a:xfrm>
            <a:off x="-2403" y="0"/>
            <a:ext cx="9146404" cy="4819651"/>
          </a:xfrm>
          <a:prstGeom prst="rect">
            <a:avLst/>
          </a:prstGeom>
          <a:noFill/>
        </p:spPr>
      </p:pic>
      <p:sp>
        <p:nvSpPr>
          <p:cNvPr id="4" name="Parallelogram 3"/>
          <p:cNvSpPr/>
          <p:nvPr/>
        </p:nvSpPr>
        <p:spPr>
          <a:xfrm>
            <a:off x="1447800" y="4000500"/>
            <a:ext cx="1008000" cy="114300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L</a:t>
            </a:r>
          </a:p>
        </p:txBody>
      </p:sp>
      <p:sp>
        <p:nvSpPr>
          <p:cNvPr id="5" name="Parallelogram 4"/>
          <p:cNvSpPr/>
          <p:nvPr/>
        </p:nvSpPr>
        <p:spPr>
          <a:xfrm>
            <a:off x="2286000" y="4000500"/>
            <a:ext cx="1008000" cy="1143000"/>
          </a:xfrm>
          <a:prstGeom prst="parallelogram">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E</a:t>
            </a:r>
          </a:p>
        </p:txBody>
      </p:sp>
      <p:sp>
        <p:nvSpPr>
          <p:cNvPr id="6" name="Parallelogram 5"/>
          <p:cNvSpPr/>
          <p:nvPr/>
        </p:nvSpPr>
        <p:spPr>
          <a:xfrm>
            <a:off x="3124200" y="4000500"/>
            <a:ext cx="1008000" cy="1143000"/>
          </a:xfrm>
          <a:prstGeom prst="parallelogram">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A</a:t>
            </a:r>
          </a:p>
        </p:txBody>
      </p:sp>
      <p:sp>
        <p:nvSpPr>
          <p:cNvPr id="8" name="Parallelogram 7"/>
          <p:cNvSpPr/>
          <p:nvPr/>
        </p:nvSpPr>
        <p:spPr>
          <a:xfrm>
            <a:off x="3945000" y="4000500"/>
            <a:ext cx="1008000" cy="1143000"/>
          </a:xfrm>
          <a:prstGeom prst="parallelogram">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D</a:t>
            </a:r>
          </a:p>
        </p:txBody>
      </p:sp>
      <p:sp>
        <p:nvSpPr>
          <p:cNvPr id="10" name="Parallelogram 9"/>
          <p:cNvSpPr/>
          <p:nvPr/>
        </p:nvSpPr>
        <p:spPr>
          <a:xfrm>
            <a:off x="5621400" y="4000500"/>
            <a:ext cx="1008000" cy="114300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N</a:t>
            </a:r>
          </a:p>
        </p:txBody>
      </p:sp>
      <p:sp>
        <p:nvSpPr>
          <p:cNvPr id="11" name="Parallelogram 10"/>
          <p:cNvSpPr/>
          <p:nvPr/>
        </p:nvSpPr>
        <p:spPr>
          <a:xfrm>
            <a:off x="6459600" y="4000500"/>
            <a:ext cx="1008000" cy="1143000"/>
          </a:xfrm>
          <a:prstGeom prst="parallelogram">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G</a:t>
            </a:r>
          </a:p>
        </p:txBody>
      </p:sp>
      <p:sp>
        <p:nvSpPr>
          <p:cNvPr id="19" name="Parallelogram 18"/>
          <p:cNvSpPr/>
          <p:nvPr/>
        </p:nvSpPr>
        <p:spPr>
          <a:xfrm>
            <a:off x="4783200" y="4000500"/>
            <a:ext cx="1008000" cy="1143000"/>
          </a:xfrm>
          <a:prstGeom prst="parallelogram">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8000" dirty="0">
                <a:solidFill>
                  <a:srgbClr val="002060"/>
                </a:solidFill>
              </a:rPr>
              <a:t>I</a:t>
            </a:r>
          </a:p>
        </p:txBody>
      </p:sp>
      <p:sp>
        <p:nvSpPr>
          <p:cNvPr id="25602" name="AutoShape 2" descr="Image result for leading management fun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5604" name="AutoShape 4" descr="Image result for leading management fun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2000"/>
                                        <p:tgtEl>
                                          <p:spTgt spid="10"/>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edge">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1"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asil gambar untuk planning management function"/>
          <p:cNvPicPr>
            <a:picLocks noChangeAspect="1" noChangeArrowheads="1"/>
          </p:cNvPicPr>
          <p:nvPr/>
        </p:nvPicPr>
        <p:blipFill>
          <a:blip r:embed="rId2"/>
          <a:srcRect/>
          <a:stretch>
            <a:fillRect/>
          </a:stretch>
        </p:blipFill>
        <p:spPr bwMode="auto">
          <a:xfrm>
            <a:off x="1676400" y="0"/>
            <a:ext cx="5893003" cy="5143500"/>
          </a:xfrm>
          <a:prstGeom prst="rect">
            <a:avLst/>
          </a:prstGeom>
          <a:noFill/>
        </p:spPr>
      </p:pic>
    </p:spTree>
    <p:extLst>
      <p:ext uri="{BB962C8B-B14F-4D97-AF65-F5344CB8AC3E}">
        <p14:creationId xmlns:p14="http://schemas.microsoft.com/office/powerpoint/2010/main" val="421122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2.bp.blogspot.com/-NAeSg_-qT8k/UhZSdG0LK4I/AAAAAAAAk3M/6wawwqxsxHw/s1600/SEKIAN+TERIMAKASIH+WHITE.gif"/>
          <p:cNvPicPr>
            <a:picLocks noChangeAspect="1" noChangeArrowheads="1" noCrop="1"/>
          </p:cNvPicPr>
          <p:nvPr/>
        </p:nvPicPr>
        <p:blipFill>
          <a:blip r:embed="rId2"/>
          <a:srcRect/>
          <a:stretch>
            <a:fillRect/>
          </a:stretch>
        </p:blipFill>
        <p:spPr bwMode="auto">
          <a:xfrm>
            <a:off x="685800" y="1828800"/>
            <a:ext cx="7559040" cy="17716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ADING.png"/>
          <p:cNvPicPr>
            <a:picLocks noGrp="1" noChangeAspect="1"/>
          </p:cNvPicPr>
          <p:nvPr>
            <p:ph idx="1"/>
          </p:nvPr>
        </p:nvPicPr>
        <p:blipFill>
          <a:blip r:embed="rId2"/>
          <a:srcRect l="6346" r="12487" b="22830"/>
          <a:stretch>
            <a:fillRect/>
          </a:stretch>
        </p:blipFill>
        <p:spPr>
          <a:xfrm>
            <a:off x="5181600" y="3147320"/>
            <a:ext cx="3962400" cy="1996180"/>
          </a:xfrm>
        </p:spPr>
      </p:pic>
      <p:sp>
        <p:nvSpPr>
          <p:cNvPr id="2" name="Title 1"/>
          <p:cNvSpPr>
            <a:spLocks noGrp="1"/>
          </p:cNvSpPr>
          <p:nvPr>
            <p:ph type="title"/>
          </p:nvPr>
        </p:nvSpPr>
        <p:spPr>
          <a:xfrm>
            <a:off x="533400" y="1123950"/>
            <a:ext cx="6400800" cy="2514600"/>
          </a:xfrm>
        </p:spPr>
        <p:txBody>
          <a:bodyPr>
            <a:noAutofit/>
          </a:bodyPr>
          <a:lstStyle/>
          <a:p>
            <a:pPr algn="l"/>
            <a:r>
              <a:rPr lang="id-ID" sz="3600" dirty="0">
                <a:latin typeface="Brush Script MT" pitchFamily="66" charset="0"/>
              </a:rPr>
              <a:t>“Leading is when managers instill enthusiasm by </a:t>
            </a:r>
            <a:r>
              <a:rPr lang="id-ID" sz="3600" b="1" dirty="0">
                <a:latin typeface="Brush Script MT" pitchFamily="66" charset="0"/>
              </a:rPr>
              <a:t>communicating</a:t>
            </a:r>
            <a:r>
              <a:rPr lang="id-ID" sz="3600" dirty="0">
                <a:latin typeface="Brush Script MT" pitchFamily="66" charset="0"/>
              </a:rPr>
              <a:t> with others, </a:t>
            </a:r>
            <a:r>
              <a:rPr lang="id-ID" sz="3600" b="1" dirty="0">
                <a:latin typeface="Brush Script MT" pitchFamily="66" charset="0"/>
              </a:rPr>
              <a:t>motivating</a:t>
            </a:r>
            <a:r>
              <a:rPr lang="id-ID" sz="3600" dirty="0">
                <a:latin typeface="Brush Script MT" pitchFamily="66" charset="0"/>
              </a:rPr>
              <a:t> them to work hard, and maintaining good interpersonal </a:t>
            </a:r>
            <a:r>
              <a:rPr lang="id-ID" sz="3600" b="1" dirty="0">
                <a:latin typeface="Brush Script MT" pitchFamily="66" charset="0"/>
              </a:rPr>
              <a:t>relations</a:t>
            </a:r>
            <a:r>
              <a:rPr lang="id-ID" sz="3600" dirty="0">
                <a:latin typeface="Brush Script MT" pitchFamily="66" charset="0"/>
              </a:rPr>
              <a:t>” (Schermerhorn et al, 2000)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CDC8"/>
        </a:solidFill>
        <a:effectLst/>
      </p:bgPr>
    </p:bg>
    <p:spTree>
      <p:nvGrpSpPr>
        <p:cNvPr id="1" name=""/>
        <p:cNvGrpSpPr/>
        <p:nvPr/>
      </p:nvGrpSpPr>
      <p:grpSpPr>
        <a:xfrm>
          <a:off x="0" y="0"/>
          <a:ext cx="0" cy="0"/>
          <a:chOff x="0" y="0"/>
          <a:chExt cx="0" cy="0"/>
        </a:xfrm>
      </p:grpSpPr>
      <p:pic>
        <p:nvPicPr>
          <p:cNvPr id="4" name="Content Placeholder 3" descr="LEADING.png"/>
          <p:cNvPicPr>
            <a:picLocks noGrp="1" noChangeAspect="1"/>
          </p:cNvPicPr>
          <p:nvPr>
            <p:ph idx="1"/>
          </p:nvPr>
        </p:nvPicPr>
        <p:blipFill>
          <a:blip r:embed="rId3">
            <a:duotone>
              <a:prstClr val="black"/>
              <a:schemeClr val="tx2">
                <a:tint val="45000"/>
                <a:satMod val="400000"/>
              </a:schemeClr>
            </a:duotone>
          </a:blip>
          <a:srcRect l="6346" r="12487" b="22830"/>
          <a:stretch>
            <a:fillRect/>
          </a:stretch>
        </p:blipFill>
        <p:spPr>
          <a:xfrm>
            <a:off x="5181600" y="3147320"/>
            <a:ext cx="3962400" cy="1996180"/>
          </a:xfrm>
          <a:prstGeom prst="rect">
            <a:avLst/>
          </a:prstGeom>
          <a:ln>
            <a:noFill/>
          </a:ln>
          <a:effectLst>
            <a:softEdge rad="112500"/>
          </a:effectLst>
        </p:spPr>
      </p:pic>
      <p:sp>
        <p:nvSpPr>
          <p:cNvPr id="6" name="Hexagon 5"/>
          <p:cNvSpPr/>
          <p:nvPr/>
        </p:nvSpPr>
        <p:spPr>
          <a:xfrm>
            <a:off x="228600" y="51750"/>
            <a:ext cx="2520000" cy="2520000"/>
          </a:xfrm>
          <a:prstGeom prst="hexagon">
            <a:avLst/>
          </a:prstGeom>
          <a:solidFill>
            <a:srgbClr val="63EE1E"/>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latin typeface="Agency FB" pitchFamily="34" charset="0"/>
              </a:rPr>
              <a:t>Behavioral Sciences</a:t>
            </a:r>
          </a:p>
        </p:txBody>
      </p:sp>
      <p:sp>
        <p:nvSpPr>
          <p:cNvPr id="7" name="Hexagon 6"/>
          <p:cNvSpPr/>
          <p:nvPr/>
        </p:nvSpPr>
        <p:spPr>
          <a:xfrm>
            <a:off x="228600" y="2571750"/>
            <a:ext cx="2520000" cy="2520000"/>
          </a:xfrm>
          <a:prstGeom prst="hexagon">
            <a:avLst/>
          </a:prstGeom>
          <a:solidFill>
            <a:srgbClr val="FFFF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gency FB" pitchFamily="34" charset="0"/>
              </a:rPr>
              <a:t>Personality research and studies of job attitudes</a:t>
            </a:r>
            <a:endParaRPr lang="id-ID" sz="2400" b="1" dirty="0">
              <a:solidFill>
                <a:schemeClr val="tx1"/>
              </a:solidFill>
              <a:latin typeface="Agency FB" pitchFamily="34" charset="0"/>
            </a:endParaRPr>
          </a:p>
        </p:txBody>
      </p:sp>
      <p:sp>
        <p:nvSpPr>
          <p:cNvPr id="8" name="Hexagon 7"/>
          <p:cNvSpPr/>
          <p:nvPr/>
        </p:nvSpPr>
        <p:spPr>
          <a:xfrm>
            <a:off x="2057400" y="1276350"/>
            <a:ext cx="2520000" cy="2520000"/>
          </a:xfrm>
          <a:prstGeom prst="hexagon">
            <a:avLst/>
          </a:prstGeom>
          <a:solidFill>
            <a:srgbClr val="7030A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latin typeface="Agency FB" pitchFamily="34" charset="0"/>
              </a:rPr>
              <a:t>Communi-cation</a:t>
            </a:r>
          </a:p>
        </p:txBody>
      </p:sp>
      <p:sp>
        <p:nvSpPr>
          <p:cNvPr id="10" name="Hexagon 9"/>
          <p:cNvSpPr/>
          <p:nvPr/>
        </p:nvSpPr>
        <p:spPr>
          <a:xfrm>
            <a:off x="3886200" y="0"/>
            <a:ext cx="2520000" cy="2520000"/>
          </a:xfrm>
          <a:prstGeom prst="hexagon">
            <a:avLst/>
          </a:prstGeom>
          <a:solidFill>
            <a:srgbClr val="F29C2A"/>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latin typeface="Agency FB" pitchFamily="34" charset="0"/>
              </a:rPr>
              <a:t>Motivational</a:t>
            </a:r>
          </a:p>
        </p:txBody>
      </p:sp>
      <p:sp>
        <p:nvSpPr>
          <p:cNvPr id="11" name="Hexagon 10"/>
          <p:cNvSpPr/>
          <p:nvPr/>
        </p:nvSpPr>
        <p:spPr>
          <a:xfrm>
            <a:off x="5715000" y="1276350"/>
            <a:ext cx="2520000" cy="2520000"/>
          </a:xfrm>
          <a:prstGeom prst="hexagon">
            <a:avLst/>
          </a:prstGeom>
          <a:solidFill>
            <a:srgbClr val="00FF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latin typeface="Agency FB" pitchFamily="34" charset="0"/>
              </a:rPr>
              <a:t>Leadership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1CDC8"/>
        </a:solidFill>
        <a:effectLst/>
      </p:bgPr>
    </p:bg>
    <p:spTree>
      <p:nvGrpSpPr>
        <p:cNvPr id="1" name=""/>
        <p:cNvGrpSpPr/>
        <p:nvPr/>
      </p:nvGrpSpPr>
      <p:grpSpPr>
        <a:xfrm>
          <a:off x="0" y="0"/>
          <a:ext cx="0" cy="0"/>
          <a:chOff x="0" y="0"/>
          <a:chExt cx="0" cy="0"/>
        </a:xfrm>
      </p:grpSpPr>
      <p:sp>
        <p:nvSpPr>
          <p:cNvPr id="6" name="Hexagon 5"/>
          <p:cNvSpPr/>
          <p:nvPr/>
        </p:nvSpPr>
        <p:spPr>
          <a:xfrm>
            <a:off x="152400" y="2623500"/>
            <a:ext cx="2520000" cy="2520000"/>
          </a:xfrm>
          <a:prstGeom prst="hexagon">
            <a:avLst/>
          </a:prstGeom>
          <a:solidFill>
            <a:srgbClr val="63EE1E"/>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latin typeface="Agency FB" pitchFamily="34" charset="0"/>
              </a:rPr>
              <a:t>Behavioral Sciences</a:t>
            </a:r>
          </a:p>
        </p:txBody>
      </p:sp>
      <p:sp>
        <p:nvSpPr>
          <p:cNvPr id="10242" name="AutoShape 2" descr="Hasil gambar untuk behavioral science"/>
          <p:cNvSpPr>
            <a:spLocks noChangeAspect="1" noChangeArrowheads="1"/>
          </p:cNvSpPr>
          <p:nvPr/>
        </p:nvSpPr>
        <p:spPr bwMode="auto">
          <a:xfrm>
            <a:off x="155575" y="-1889125"/>
            <a:ext cx="5248275" cy="3943350"/>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0244" name="Picture 4" descr="https://image.slidesharecdn.com/presentationbehavioralsciences-150909065631-lva1-app6892/95/presentation-behavioral-sciences-8-638.jpg?cb=1441781842"/>
          <p:cNvPicPr>
            <a:picLocks noChangeAspect="1" noChangeArrowheads="1"/>
          </p:cNvPicPr>
          <p:nvPr/>
        </p:nvPicPr>
        <p:blipFill>
          <a:blip r:embed="rId3"/>
          <a:srcRect l="5016" t="8351" r="5956" b="21503"/>
          <a:stretch>
            <a:fillRect/>
          </a:stretch>
        </p:blipFill>
        <p:spPr bwMode="auto">
          <a:xfrm>
            <a:off x="2667000" y="57150"/>
            <a:ext cx="5410200" cy="3200400"/>
          </a:xfrm>
          <a:prstGeom prst="rect">
            <a:avLst/>
          </a:prstGeom>
          <a:ln>
            <a:noFill/>
          </a:ln>
          <a:effectLst>
            <a:outerShdw blurRad="292100" dist="139700" dir="2700000" algn="tl" rotWithShape="0">
              <a:srgbClr val="333333">
                <a:alpha val="65000"/>
              </a:srgbClr>
            </a:outerShdw>
          </a:effectLst>
        </p:spPr>
      </p:pic>
      <p:pic>
        <p:nvPicPr>
          <p:cNvPr id="10246" name="Picture 6" descr="https://www.governmentjobs.com/Content/Images/CategoryIcons/faculty-behavior-science.png"/>
          <p:cNvPicPr>
            <a:picLocks noChangeAspect="1" noChangeArrowheads="1"/>
          </p:cNvPicPr>
          <p:nvPr/>
        </p:nvPicPr>
        <p:blipFill>
          <a:blip r:embed="rId4"/>
          <a:srcRect/>
          <a:stretch>
            <a:fillRect/>
          </a:stretch>
        </p:blipFill>
        <p:spPr bwMode="auto">
          <a:xfrm>
            <a:off x="76200" y="57150"/>
            <a:ext cx="2543175" cy="2543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1CDC8"/>
        </a:solidFill>
        <a:effectLst/>
      </p:bgPr>
    </p:bg>
    <p:spTree>
      <p:nvGrpSpPr>
        <p:cNvPr id="1" name=""/>
        <p:cNvGrpSpPr/>
        <p:nvPr/>
      </p:nvGrpSpPr>
      <p:grpSpPr>
        <a:xfrm>
          <a:off x="0" y="0"/>
          <a:ext cx="0" cy="0"/>
          <a:chOff x="0" y="0"/>
          <a:chExt cx="0" cy="0"/>
        </a:xfrm>
      </p:grpSpPr>
      <p:sp>
        <p:nvSpPr>
          <p:cNvPr id="7" name="Hexagon 6"/>
          <p:cNvSpPr/>
          <p:nvPr/>
        </p:nvSpPr>
        <p:spPr>
          <a:xfrm>
            <a:off x="228600" y="2571750"/>
            <a:ext cx="2520000" cy="2520000"/>
          </a:xfrm>
          <a:prstGeom prst="hexagon">
            <a:avLst/>
          </a:prstGeom>
          <a:solidFill>
            <a:srgbClr val="FFFF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gency FB" pitchFamily="34" charset="0"/>
              </a:rPr>
              <a:t>Personality research and studies of job attitudes</a:t>
            </a:r>
            <a:endParaRPr lang="id-ID" sz="2400" b="1" dirty="0">
              <a:solidFill>
                <a:schemeClr val="tx1"/>
              </a:solidFill>
              <a:latin typeface="Agency FB" pitchFamily="34" charset="0"/>
            </a:endParaRPr>
          </a:p>
        </p:txBody>
      </p:sp>
      <p:pic>
        <p:nvPicPr>
          <p:cNvPr id="1028" name="Picture 4" descr="https://oshwiki.eu/images/4/4e/Jobsatisfaction3.png"/>
          <p:cNvPicPr>
            <a:picLocks noChangeAspect="1" noChangeArrowheads="1"/>
          </p:cNvPicPr>
          <p:nvPr/>
        </p:nvPicPr>
        <p:blipFill>
          <a:blip r:embed="rId3"/>
          <a:srcRect/>
          <a:stretch>
            <a:fillRect/>
          </a:stretch>
        </p:blipFill>
        <p:spPr bwMode="auto">
          <a:xfrm>
            <a:off x="2895600" y="1885950"/>
            <a:ext cx="5988151" cy="2924175"/>
          </a:xfrm>
          <a:prstGeom prst="rect">
            <a:avLst/>
          </a:prstGeom>
          <a:noFill/>
          <a:ln>
            <a:solidFill>
              <a:srgbClr val="FFFF00"/>
            </a:solidFill>
          </a:ln>
        </p:spPr>
      </p:pic>
      <p:sp>
        <p:nvSpPr>
          <p:cNvPr id="12" name="Circular Arrow 11"/>
          <p:cNvSpPr/>
          <p:nvPr/>
        </p:nvSpPr>
        <p:spPr>
          <a:xfrm rot="18663021">
            <a:off x="889140" y="821812"/>
            <a:ext cx="2054173" cy="1676400"/>
          </a:xfrm>
          <a:prstGeom prst="circularArrow">
            <a:avLst>
              <a:gd name="adj1" fmla="val 12500"/>
              <a:gd name="adj2" fmla="val 1142319"/>
              <a:gd name="adj3" fmla="val 20457681"/>
              <a:gd name="adj4" fmla="val 9316280"/>
              <a:gd name="adj5" fmla="val 12500"/>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3" name="Cloud 12"/>
          <p:cNvSpPr/>
          <p:nvPr/>
        </p:nvSpPr>
        <p:spPr>
          <a:xfrm>
            <a:off x="2514600" y="209550"/>
            <a:ext cx="3810000" cy="1524000"/>
          </a:xfrm>
          <a:prstGeom prst="cloud">
            <a:avLst/>
          </a:prstGeom>
          <a:solidFill>
            <a:schemeClr val="bg1"/>
          </a:solidFill>
          <a:ln>
            <a:solidFill>
              <a:srgbClr val="FFFF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ysClr val="windowText" lastClr="000000"/>
                </a:solidFill>
              </a:rPr>
              <a:t>How managers can lead their subordinates effectively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additive="base">
                                        <p:cTn id="24" dur="500" fill="hold"/>
                                        <p:tgtEl>
                                          <p:spTgt spid="1028"/>
                                        </p:tgtEl>
                                        <p:attrNameLst>
                                          <p:attrName>ppt_x</p:attrName>
                                        </p:attrNameLst>
                                      </p:cBhvr>
                                      <p:tavLst>
                                        <p:tav tm="0">
                                          <p:val>
                                            <p:strVal val="#ppt_x"/>
                                          </p:val>
                                        </p:tav>
                                        <p:tav tm="100000">
                                          <p:val>
                                            <p:strVal val="#ppt_x"/>
                                          </p:val>
                                        </p:tav>
                                      </p:tavLst>
                                    </p:anim>
                                    <p:anim calcmode="lin" valueType="num">
                                      <p:cBhvr additive="base">
                                        <p:cTn id="25"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1CDC8"/>
        </a:solidFill>
        <a:effectLst/>
      </p:bgPr>
    </p:bg>
    <p:spTree>
      <p:nvGrpSpPr>
        <p:cNvPr id="1" name=""/>
        <p:cNvGrpSpPr/>
        <p:nvPr/>
      </p:nvGrpSpPr>
      <p:grpSpPr>
        <a:xfrm>
          <a:off x="0" y="0"/>
          <a:ext cx="0" cy="0"/>
          <a:chOff x="0" y="0"/>
          <a:chExt cx="0" cy="0"/>
        </a:xfrm>
      </p:grpSpPr>
      <p:sp>
        <p:nvSpPr>
          <p:cNvPr id="8" name="Hexagon 7"/>
          <p:cNvSpPr/>
          <p:nvPr/>
        </p:nvSpPr>
        <p:spPr>
          <a:xfrm>
            <a:off x="304800" y="2623500"/>
            <a:ext cx="2520000" cy="2520000"/>
          </a:xfrm>
          <a:prstGeom prst="hex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latin typeface="Agency FB" pitchFamily="34" charset="0"/>
              </a:rPr>
              <a:t>Communi-cation</a:t>
            </a:r>
          </a:p>
        </p:txBody>
      </p:sp>
      <p:sp>
        <p:nvSpPr>
          <p:cNvPr id="12" name="Circular Arrow 11"/>
          <p:cNvSpPr/>
          <p:nvPr/>
        </p:nvSpPr>
        <p:spPr>
          <a:xfrm rot="18663021">
            <a:off x="889140" y="821812"/>
            <a:ext cx="2054173" cy="1676400"/>
          </a:xfrm>
          <a:prstGeom prst="circularArrow">
            <a:avLst>
              <a:gd name="adj1" fmla="val 12500"/>
              <a:gd name="adj2" fmla="val 1142319"/>
              <a:gd name="adj3" fmla="val 20457681"/>
              <a:gd name="adj4" fmla="val 9316280"/>
              <a:gd name="adj5" fmla="val 12500"/>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3" name="Cloud 12"/>
          <p:cNvSpPr/>
          <p:nvPr/>
        </p:nvSpPr>
        <p:spPr>
          <a:xfrm>
            <a:off x="2514600" y="209550"/>
            <a:ext cx="4724400" cy="1524000"/>
          </a:xfrm>
          <a:prstGeom prst="cloud">
            <a:avLst/>
          </a:prstGeom>
          <a:solidFill>
            <a:schemeClr val="bg1"/>
          </a:solidFill>
          <a:ln>
            <a:solidFill>
              <a:srgbClr val="7030A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H</a:t>
            </a:r>
            <a:r>
              <a:rPr lang="en-US" b="1" dirty="0" err="1">
                <a:solidFill>
                  <a:schemeClr val="tx1"/>
                </a:solidFill>
              </a:rPr>
              <a:t>ow</a:t>
            </a:r>
            <a:r>
              <a:rPr lang="en-US" b="1" dirty="0">
                <a:solidFill>
                  <a:schemeClr val="tx1"/>
                </a:solidFill>
              </a:rPr>
              <a:t> managers can effectively and persuasively communicate</a:t>
            </a:r>
            <a:r>
              <a:rPr lang="id-ID" b="1" dirty="0">
                <a:solidFill>
                  <a:schemeClr val="tx1"/>
                </a:solidFill>
              </a:rPr>
              <a:t> ?</a:t>
            </a:r>
          </a:p>
        </p:txBody>
      </p:sp>
      <p:pic>
        <p:nvPicPr>
          <p:cNvPr id="7170" name="Picture 2" descr="https://static.vecteezy.com/system/resources/previews/000/132/839/non_2x/free-communication-vector.png"/>
          <p:cNvPicPr>
            <a:picLocks noChangeAspect="1" noChangeArrowheads="1"/>
          </p:cNvPicPr>
          <p:nvPr/>
        </p:nvPicPr>
        <p:blipFill>
          <a:blip r:embed="rId3"/>
          <a:srcRect/>
          <a:stretch>
            <a:fillRect/>
          </a:stretch>
        </p:blipFill>
        <p:spPr bwMode="auto">
          <a:xfrm>
            <a:off x="3767166" y="2114550"/>
            <a:ext cx="5376834"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1CDC8"/>
        </a:solidFill>
        <a:effectLst/>
      </p:bgPr>
    </p:bg>
    <p:spTree>
      <p:nvGrpSpPr>
        <p:cNvPr id="1" name=""/>
        <p:cNvGrpSpPr/>
        <p:nvPr/>
      </p:nvGrpSpPr>
      <p:grpSpPr>
        <a:xfrm>
          <a:off x="0" y="0"/>
          <a:ext cx="0" cy="0"/>
          <a:chOff x="0" y="0"/>
          <a:chExt cx="0" cy="0"/>
        </a:xfrm>
      </p:grpSpPr>
      <p:sp>
        <p:nvSpPr>
          <p:cNvPr id="10" name="Hexagon 9"/>
          <p:cNvSpPr/>
          <p:nvPr/>
        </p:nvSpPr>
        <p:spPr>
          <a:xfrm>
            <a:off x="228600" y="2623500"/>
            <a:ext cx="2520000" cy="2520000"/>
          </a:xfrm>
          <a:prstGeom prst="hexagon">
            <a:avLst/>
          </a:prstGeom>
          <a:solidFill>
            <a:srgbClr val="F29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latin typeface="Agency FB" pitchFamily="34" charset="0"/>
              </a:rPr>
              <a:t>Motivational</a:t>
            </a:r>
          </a:p>
        </p:txBody>
      </p:sp>
      <p:sp>
        <p:nvSpPr>
          <p:cNvPr id="12" name="Circular Arrow 11"/>
          <p:cNvSpPr/>
          <p:nvPr/>
        </p:nvSpPr>
        <p:spPr>
          <a:xfrm rot="17517778">
            <a:off x="591619" y="789788"/>
            <a:ext cx="2054173" cy="1676400"/>
          </a:xfrm>
          <a:prstGeom prst="circularArrow">
            <a:avLst>
              <a:gd name="adj1" fmla="val 12500"/>
              <a:gd name="adj2" fmla="val 1142319"/>
              <a:gd name="adj3" fmla="val 20457681"/>
              <a:gd name="adj4" fmla="val 9316280"/>
              <a:gd name="adj5" fmla="val 12500"/>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3" name="Cloud 12"/>
          <p:cNvSpPr/>
          <p:nvPr/>
        </p:nvSpPr>
        <p:spPr>
          <a:xfrm>
            <a:off x="1981200" y="133350"/>
            <a:ext cx="5486400" cy="1981200"/>
          </a:xfrm>
          <a:prstGeom prst="cloud">
            <a:avLst/>
          </a:prstGeom>
          <a:solidFill>
            <a:schemeClr val="bg1"/>
          </a:solidFill>
          <a:ln>
            <a:solidFill>
              <a:srgbClr val="F29C2A"/>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important information about the ways in which workers can be energized to put forth productive effort</a:t>
            </a:r>
            <a:endParaRPr lang="id-ID" b="1" dirty="0">
              <a:solidFill>
                <a:schemeClr val="tx1"/>
              </a:solidFill>
            </a:endParaRPr>
          </a:p>
        </p:txBody>
      </p:sp>
      <p:pic>
        <p:nvPicPr>
          <p:cNvPr id="5124" name="Picture 4" descr="Gambar terkait"/>
          <p:cNvPicPr>
            <a:picLocks noChangeAspect="1" noChangeArrowheads="1"/>
          </p:cNvPicPr>
          <p:nvPr/>
        </p:nvPicPr>
        <p:blipFill>
          <a:blip r:embed="rId3"/>
          <a:srcRect/>
          <a:stretch>
            <a:fillRect/>
          </a:stretch>
        </p:blipFill>
        <p:spPr bwMode="auto">
          <a:xfrm>
            <a:off x="4953000" y="2343150"/>
            <a:ext cx="4191001" cy="2800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1CDC8"/>
        </a:solidFill>
        <a:effectLst/>
      </p:bgPr>
    </p:bg>
    <p:spTree>
      <p:nvGrpSpPr>
        <p:cNvPr id="1" name=""/>
        <p:cNvGrpSpPr/>
        <p:nvPr/>
      </p:nvGrpSpPr>
      <p:grpSpPr>
        <a:xfrm>
          <a:off x="0" y="0"/>
          <a:ext cx="0" cy="0"/>
          <a:chOff x="0" y="0"/>
          <a:chExt cx="0" cy="0"/>
        </a:xfrm>
      </p:grpSpPr>
      <p:pic>
        <p:nvPicPr>
          <p:cNvPr id="1026" name="Picture 2" descr="Image result for ilmu perilaku l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921" y="2783082"/>
            <a:ext cx="4401669" cy="2200835"/>
          </a:xfrm>
          <a:prstGeom prst="rect">
            <a:avLst/>
          </a:prstGeom>
          <a:noFill/>
          <a:extLst>
            <a:ext uri="{909E8E84-426E-40DD-AFC4-6F175D3DCCD1}">
              <a14:hiddenFill xmlns:a14="http://schemas.microsoft.com/office/drawing/2010/main">
                <a:solidFill>
                  <a:srgbClr val="FFFFFF"/>
                </a:solidFill>
              </a14:hiddenFill>
            </a:ext>
          </a:extLst>
        </p:spPr>
      </p:pic>
      <p:sp>
        <p:nvSpPr>
          <p:cNvPr id="11" name="Hexagon 10"/>
          <p:cNvSpPr/>
          <p:nvPr/>
        </p:nvSpPr>
        <p:spPr>
          <a:xfrm>
            <a:off x="304800" y="2623500"/>
            <a:ext cx="2520000" cy="2520000"/>
          </a:xfrm>
          <a:prstGeom prst="hexagon">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latin typeface="Agency FB" pitchFamily="34" charset="0"/>
              </a:rPr>
              <a:t>Leadership</a:t>
            </a:r>
          </a:p>
        </p:txBody>
      </p:sp>
      <p:sp>
        <p:nvSpPr>
          <p:cNvPr id="12" name="Circular Arrow 11"/>
          <p:cNvSpPr/>
          <p:nvPr/>
        </p:nvSpPr>
        <p:spPr>
          <a:xfrm rot="18663021">
            <a:off x="889140" y="821812"/>
            <a:ext cx="2054173" cy="1676400"/>
          </a:xfrm>
          <a:prstGeom prst="circularArrow">
            <a:avLst>
              <a:gd name="adj1" fmla="val 12500"/>
              <a:gd name="adj2" fmla="val 1142319"/>
              <a:gd name="adj3" fmla="val 20457681"/>
              <a:gd name="adj4" fmla="val 9316280"/>
              <a:gd name="adj5" fmla="val 12500"/>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3" name="Cloud 12"/>
          <p:cNvSpPr/>
          <p:nvPr/>
        </p:nvSpPr>
        <p:spPr>
          <a:xfrm>
            <a:off x="2514600" y="209550"/>
            <a:ext cx="5943600" cy="2209800"/>
          </a:xfrm>
          <a:prstGeom prst="cloud">
            <a:avLst/>
          </a:prstGeom>
          <a:solidFill>
            <a:schemeClr val="bg1"/>
          </a:solidFill>
          <a:ln>
            <a:solidFill>
              <a:srgbClr val="00B0F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makes a manager a good leader?” and “In what situations are certain leadership styles most appropriate and effective?”</a:t>
            </a:r>
            <a:endParaRPr lang="id-ID" b="1" dirty="0">
              <a:solidFill>
                <a:schemeClr val="tx1"/>
              </a:solidFill>
            </a:endParaRPr>
          </a:p>
        </p:txBody>
      </p:sp>
      <p:pic>
        <p:nvPicPr>
          <p:cNvPr id="16386" name="Picture 2" descr="http://riseabovetherest.ca/files/7813/5147/9637/leadership_wordle.png"/>
          <p:cNvPicPr>
            <a:picLocks noChangeAspect="1" noChangeArrowheads="1"/>
          </p:cNvPicPr>
          <p:nvPr/>
        </p:nvPicPr>
        <p:blipFill>
          <a:blip r:embed="rId4"/>
          <a:srcRect/>
          <a:stretch>
            <a:fillRect/>
          </a:stretch>
        </p:blipFill>
        <p:spPr bwMode="auto">
          <a:xfrm>
            <a:off x="5638800" y="2946605"/>
            <a:ext cx="3352799" cy="19873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4075</TotalTime>
  <Words>1211</Words>
  <Application>Microsoft Office PowerPoint</Application>
  <PresentationFormat>On-screen Show (16:9)</PresentationFormat>
  <Paragraphs>111</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Agency FB</vt:lpstr>
      <vt:lpstr>Aharoni</vt:lpstr>
      <vt:lpstr>Arial</vt:lpstr>
      <vt:lpstr>Arial Black</vt:lpstr>
      <vt:lpstr>Britannic Bold</vt:lpstr>
      <vt:lpstr>Brush Script MT</vt:lpstr>
      <vt:lpstr>Calibri</vt:lpstr>
      <vt:lpstr>Office Theme</vt:lpstr>
      <vt:lpstr>PowerPoint Presentation</vt:lpstr>
      <vt:lpstr>PowerPoint Presentation</vt:lpstr>
      <vt:lpstr>“Leading is when managers instill enthusiasm by communicating with others, motivating them to work hard, and maintaining good interpersonal relations” (Schermerhorn et al, 2000)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Definisi Pengawasan</vt:lpstr>
      <vt:lpstr>Tujuan Fungsi Pengawasan</vt:lpstr>
      <vt:lpstr>PowerPoint Presentation</vt:lpstr>
      <vt:lpstr>Langkah-Langkah Pengawasan</vt:lpstr>
      <vt:lpstr>Langkah-Langkah Pengawasan</vt:lpstr>
      <vt:lpstr>Jenis Pengawasan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FUNGSI MANAJEMEN</dc:title>
  <dc:creator>user</dc:creator>
  <cp:lastModifiedBy>HP</cp:lastModifiedBy>
  <cp:revision>259</cp:revision>
  <dcterms:created xsi:type="dcterms:W3CDTF">2016-09-17T08:00:00Z</dcterms:created>
  <dcterms:modified xsi:type="dcterms:W3CDTF">2020-04-02T03:39:53Z</dcterms:modified>
</cp:coreProperties>
</file>