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8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7225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853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981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34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116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547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451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549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937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756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A79A0D-D2E3-4B44-90A8-3D1311C7C8F4}" type="datetimeFigureOut">
              <a:rPr lang="id-ID" smtClean="0"/>
              <a:t>18/03/2014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1BEB94-DED4-4022-BF40-C827ACCD577A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91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E-Commerce Fundamentals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Presented by Ika Novita Dewi, MCS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04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Electronic Marketplace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virtual </a:t>
            </a:r>
            <a:r>
              <a:rPr lang="en-US" dirty="0" smtClean="0"/>
              <a:t>marketplace</a:t>
            </a:r>
            <a:r>
              <a:rPr lang="id-ID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 the Internet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no direct </a:t>
            </a:r>
            <a:r>
              <a:rPr lang="en-US" dirty="0" smtClean="0"/>
              <a:t>contact</a:t>
            </a:r>
            <a:r>
              <a:rPr lang="id-ID" dirty="0" smtClean="0"/>
              <a:t> </a:t>
            </a:r>
            <a:r>
              <a:rPr lang="en-US" dirty="0" smtClean="0"/>
              <a:t>occurs </a:t>
            </a:r>
            <a:r>
              <a:rPr lang="en-US" dirty="0"/>
              <a:t>between </a:t>
            </a:r>
            <a:r>
              <a:rPr lang="en-US" dirty="0" smtClean="0"/>
              <a:t>buyers</a:t>
            </a:r>
            <a:r>
              <a:rPr lang="id-ID" dirty="0" smtClean="0"/>
              <a:t> </a:t>
            </a:r>
            <a:r>
              <a:rPr lang="en-US" dirty="0" smtClean="0"/>
              <a:t>and sellers</a:t>
            </a:r>
            <a:endParaRPr lang="id-ID" dirty="0" smtClean="0"/>
          </a:p>
          <a:p>
            <a:r>
              <a:rPr lang="en-US" dirty="0"/>
              <a:t>Seller-controlled sites are the main home page of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company </a:t>
            </a:r>
            <a:r>
              <a:rPr lang="en-US" dirty="0"/>
              <a:t>and are </a:t>
            </a:r>
            <a:r>
              <a:rPr lang="en-US" dirty="0" smtClean="0"/>
              <a:t>e-commerce-enabled</a:t>
            </a:r>
            <a:endParaRPr lang="id-ID" dirty="0" smtClean="0"/>
          </a:p>
          <a:p>
            <a:r>
              <a:rPr lang="en-US" dirty="0" smtClean="0"/>
              <a:t>Buyer-controlled </a:t>
            </a:r>
            <a:r>
              <a:rPr lang="en-US" dirty="0"/>
              <a:t>sites are intermediaries which </a:t>
            </a:r>
            <a:r>
              <a:rPr lang="en-US" dirty="0" smtClean="0"/>
              <a:t>have</a:t>
            </a:r>
            <a:r>
              <a:rPr lang="id-ID" dirty="0" smtClean="0"/>
              <a:t> </a:t>
            </a:r>
            <a:r>
              <a:rPr lang="en-US" dirty="0" smtClean="0"/>
              <a:t>been </a:t>
            </a:r>
            <a:r>
              <a:rPr lang="en-US" dirty="0"/>
              <a:t>set up so that it is the buyer who initiates the </a:t>
            </a:r>
            <a:r>
              <a:rPr lang="en-US" dirty="0" smtClean="0"/>
              <a:t>market-making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9159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types of online intermediary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Infomediary</a:t>
            </a:r>
            <a:r>
              <a:rPr lang="id-ID" dirty="0" smtClean="0"/>
              <a:t>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 </a:t>
            </a:r>
            <a:r>
              <a:rPr lang="en-US" dirty="0"/>
              <a:t>business whose </a:t>
            </a:r>
            <a:r>
              <a:rPr lang="en-US" dirty="0" smtClean="0"/>
              <a:t>main</a:t>
            </a:r>
            <a:r>
              <a:rPr lang="id-ID" dirty="0" smtClean="0"/>
              <a:t> </a:t>
            </a:r>
            <a:r>
              <a:rPr lang="en-US" dirty="0" smtClean="0"/>
              <a:t>source </a:t>
            </a:r>
            <a:r>
              <a:rPr lang="en-US" dirty="0"/>
              <a:t>of revenue </a:t>
            </a:r>
            <a:r>
              <a:rPr lang="en-US" dirty="0" smtClean="0"/>
              <a:t>derives</a:t>
            </a:r>
            <a:r>
              <a:rPr lang="id-ID" dirty="0" smtClean="0"/>
              <a:t> </a:t>
            </a:r>
            <a:r>
              <a:rPr lang="en-US" dirty="0" smtClean="0"/>
              <a:t>from </a:t>
            </a:r>
            <a:r>
              <a:rPr lang="en-US" dirty="0"/>
              <a:t>capturing </a:t>
            </a:r>
            <a:r>
              <a:rPr lang="en-US" dirty="0" smtClean="0"/>
              <a:t>consumer</a:t>
            </a:r>
            <a:r>
              <a:rPr lang="id-ID" dirty="0" smtClean="0"/>
              <a:t> </a:t>
            </a:r>
            <a:r>
              <a:rPr lang="en-US" dirty="0" smtClean="0"/>
              <a:t>information and</a:t>
            </a:r>
            <a:r>
              <a:rPr lang="id-ID" dirty="0" smtClean="0"/>
              <a:t> </a:t>
            </a:r>
            <a:r>
              <a:rPr lang="en-US" dirty="0" smtClean="0"/>
              <a:t>developing detailed</a:t>
            </a:r>
            <a:r>
              <a:rPr lang="id-ID" dirty="0" smtClean="0"/>
              <a:t> </a:t>
            </a:r>
            <a:r>
              <a:rPr lang="en-US" dirty="0" smtClean="0"/>
              <a:t>profiles </a:t>
            </a:r>
            <a:r>
              <a:rPr lang="en-US" dirty="0"/>
              <a:t>of </a:t>
            </a:r>
            <a:r>
              <a:rPr lang="en-US" dirty="0" smtClean="0"/>
              <a:t>individual</a:t>
            </a:r>
            <a:r>
              <a:rPr lang="id-ID" dirty="0" smtClean="0"/>
              <a:t> </a:t>
            </a:r>
            <a:r>
              <a:rPr lang="en-US" dirty="0" smtClean="0"/>
              <a:t>customers </a:t>
            </a:r>
            <a:r>
              <a:rPr lang="en-US" dirty="0"/>
              <a:t>for use </a:t>
            </a:r>
            <a:r>
              <a:rPr lang="en-US" dirty="0" smtClean="0"/>
              <a:t>by</a:t>
            </a:r>
            <a:r>
              <a:rPr lang="id-ID" dirty="0" smtClean="0"/>
              <a:t> </a:t>
            </a:r>
            <a:r>
              <a:rPr lang="en-US" dirty="0" smtClean="0"/>
              <a:t>third parties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/>
              <a:t>Infomediaries</a:t>
            </a:r>
            <a:r>
              <a:rPr lang="en-US" dirty="0"/>
              <a:t> which have developed in response to the online marketplace include</a:t>
            </a:r>
            <a:r>
              <a:rPr lang="en-US" dirty="0" smtClean="0"/>
              <a:t>:</a:t>
            </a:r>
            <a:endParaRPr lang="id-ID" dirty="0" smtClean="0"/>
          </a:p>
          <a:p>
            <a:pPr lvl="1"/>
            <a:r>
              <a:rPr lang="en-US" dirty="0"/>
              <a:t>Directories (such as Yahoo!, Excite).</a:t>
            </a:r>
          </a:p>
          <a:p>
            <a:pPr lvl="1"/>
            <a:r>
              <a:rPr lang="en-US" dirty="0" smtClean="0"/>
              <a:t>Search </a:t>
            </a:r>
            <a:r>
              <a:rPr lang="en-US" dirty="0"/>
              <a:t>engines (AltaVista, </a:t>
            </a:r>
            <a:r>
              <a:rPr lang="en-US" dirty="0" err="1"/>
              <a:t>Infoseek</a:t>
            </a:r>
            <a:r>
              <a:rPr lang="en-US" dirty="0"/>
              <a:t>).</a:t>
            </a:r>
          </a:p>
          <a:p>
            <a:pPr lvl="1"/>
            <a:r>
              <a:rPr lang="en-US" dirty="0" smtClean="0"/>
              <a:t>Malls </a:t>
            </a:r>
            <a:r>
              <a:rPr lang="en-US" dirty="0"/>
              <a:t>(</a:t>
            </a:r>
            <a:r>
              <a:rPr lang="en-US" dirty="0" err="1"/>
              <a:t>BarclaySquare</a:t>
            </a:r>
            <a:r>
              <a:rPr lang="en-US" dirty="0"/>
              <a:t>, Buckingham Gate).</a:t>
            </a:r>
          </a:p>
          <a:p>
            <a:pPr lvl="1"/>
            <a:r>
              <a:rPr lang="en-US" dirty="0" smtClean="0"/>
              <a:t>Virtual </a:t>
            </a:r>
            <a:r>
              <a:rPr lang="en-US" dirty="0"/>
              <a:t>resellers (own-inventory and sell-direct, e.g. Amazon, </a:t>
            </a:r>
            <a:r>
              <a:rPr lang="en-US" dirty="0" err="1"/>
              <a:t>CDNow</a:t>
            </a:r>
            <a:r>
              <a:rPr lang="en-US" dirty="0"/>
              <a:t>).</a:t>
            </a:r>
          </a:p>
          <a:p>
            <a:pPr lvl="1"/>
            <a:r>
              <a:rPr lang="en-US" dirty="0" smtClean="0"/>
              <a:t>Financial </a:t>
            </a:r>
            <a:r>
              <a:rPr lang="en-US" dirty="0"/>
              <a:t>intermediaries (offering digital cash and </a:t>
            </a:r>
            <a:r>
              <a:rPr lang="en-US" dirty="0" err="1"/>
              <a:t>cheque</a:t>
            </a:r>
            <a:r>
              <a:rPr lang="en-US" dirty="0"/>
              <a:t> payment services, such </a:t>
            </a:r>
            <a:r>
              <a:rPr lang="en-US" dirty="0" smtClean="0"/>
              <a:t>as</a:t>
            </a:r>
            <a:r>
              <a:rPr lang="id-ID" dirty="0" smtClean="0"/>
              <a:t> </a:t>
            </a:r>
            <a:r>
              <a:rPr lang="en-US" dirty="0" err="1" smtClean="0"/>
              <a:t>Digicash</a:t>
            </a:r>
            <a:r>
              <a:rPr lang="en-US" dirty="0"/>
              <a:t>).</a:t>
            </a:r>
          </a:p>
          <a:p>
            <a:pPr lvl="1"/>
            <a:r>
              <a:rPr lang="en-US" dirty="0" smtClean="0"/>
              <a:t>Forums</a:t>
            </a:r>
            <a:r>
              <a:rPr lang="en-US" dirty="0"/>
              <a:t>, fan clubs and user groups (referred to collectively as ‘virtual communities’).</a:t>
            </a:r>
          </a:p>
          <a:p>
            <a:pPr lvl="1"/>
            <a:r>
              <a:rPr lang="en-US" dirty="0" smtClean="0"/>
              <a:t>Evaluators </a:t>
            </a:r>
            <a:r>
              <a:rPr lang="en-US" dirty="0"/>
              <a:t>(sites which perform review or comparison of services)</a:t>
            </a:r>
          </a:p>
        </p:txBody>
      </p:sp>
    </p:spTree>
    <p:extLst>
      <p:ext uri="{BB962C8B-B14F-4D97-AF65-F5344CB8AC3E}">
        <p14:creationId xmlns:p14="http://schemas.microsoft.com/office/powerpoint/2010/main" val="3227631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Assignment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725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Background – E-commerce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Electronic communications </a:t>
            </a:r>
            <a:r>
              <a:rPr lang="en-US" dirty="0" smtClean="0"/>
              <a:t>are</a:t>
            </a:r>
            <a:r>
              <a:rPr lang="id-ID" dirty="0" smtClean="0"/>
              <a:t> </a:t>
            </a:r>
            <a:r>
              <a:rPr lang="en-US" dirty="0" smtClean="0"/>
              <a:t>disruptive technologies</a:t>
            </a:r>
            <a:r>
              <a:rPr lang="id-ID" dirty="0" smtClean="0"/>
              <a:t> </a:t>
            </a:r>
            <a:r>
              <a:rPr lang="en-US" dirty="0" smtClean="0"/>
              <a:t>that have caused major changes in</a:t>
            </a:r>
            <a:r>
              <a:rPr lang="id-ID" dirty="0" smtClean="0"/>
              <a:t> </a:t>
            </a:r>
            <a:r>
              <a:rPr lang="en-US" i="1" dirty="0" smtClean="0"/>
              <a:t>industry structure</a:t>
            </a:r>
            <a:r>
              <a:rPr lang="en-US" dirty="0" smtClean="0"/>
              <a:t>, </a:t>
            </a:r>
            <a:r>
              <a:rPr lang="en-US" i="1" dirty="0" smtClean="0"/>
              <a:t>marketplace structure</a:t>
            </a:r>
            <a:r>
              <a:rPr lang="en-US" dirty="0" smtClean="0"/>
              <a:t> and </a:t>
            </a:r>
            <a:r>
              <a:rPr lang="en-US" i="1" dirty="0" smtClean="0"/>
              <a:t>business models</a:t>
            </a:r>
            <a:endParaRPr lang="id-ID" i="1" dirty="0"/>
          </a:p>
        </p:txBody>
      </p:sp>
      <p:pic>
        <p:nvPicPr>
          <p:cNvPr id="2050" name="Picture 2" descr="https://encrypted-tbn0.gstatic.com/images?q=tbn:ANd9GcSAYt6eCTuEtzJA1CvWvsm4EZjTY5QXfqW7VMUL6tnE9WQ4dRGO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04" y="3390329"/>
            <a:ext cx="1738725" cy="17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static.com/images?q=tbn:ANd9GcTv_YpM79Y7z6aXdJpVYq2VtDwiZ_ESITTTLNfn6MqADgZC1aZ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771" y="3156529"/>
            <a:ext cx="24098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5132824"/>
            <a:ext cx="220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Business organization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4905158" y="5186942"/>
            <a:ext cx="2467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Networks or distributors</a:t>
            </a:r>
            <a:endParaRPr lang="id-ID" dirty="0"/>
          </a:p>
        </p:txBody>
      </p:sp>
      <p:sp>
        <p:nvSpPr>
          <p:cNvPr id="5" name="Notched Right Arrow 4"/>
          <p:cNvSpPr/>
          <p:nvPr/>
        </p:nvSpPr>
        <p:spPr>
          <a:xfrm>
            <a:off x="3195193" y="3791712"/>
            <a:ext cx="1120775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Sold</a:t>
            </a:r>
            <a:endParaRPr lang="id-ID" dirty="0"/>
          </a:p>
        </p:txBody>
      </p:sp>
      <p:sp>
        <p:nvSpPr>
          <p:cNvPr id="10" name="Notched Right Arrow 9"/>
          <p:cNvSpPr/>
          <p:nvPr/>
        </p:nvSpPr>
        <p:spPr>
          <a:xfrm>
            <a:off x="7658004" y="3799467"/>
            <a:ext cx="1120775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Sold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9587901" y="5086252"/>
            <a:ext cx="1179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Customers</a:t>
            </a:r>
            <a:endParaRPr lang="id-ID" dirty="0"/>
          </a:p>
        </p:txBody>
      </p:sp>
      <p:pic>
        <p:nvPicPr>
          <p:cNvPr id="2058" name="Picture 10" descr="https://encrypted-tbn2.gstatic.com/images?q=tbn:ANd9GcQkaHcgwru_oQzofl2KW8e_4HUBjHcN7Z3O0X4TC_PSR8MEvAzd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643" y="3284786"/>
            <a:ext cx="1801464" cy="180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entagon 5"/>
          <p:cNvSpPr/>
          <p:nvPr/>
        </p:nvSpPr>
        <p:spPr>
          <a:xfrm>
            <a:off x="633984" y="2609088"/>
            <a:ext cx="2182368" cy="451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Traditional Business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633984" y="3156529"/>
            <a:ext cx="11106912" cy="251275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997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Background – E-commerce</a:t>
            </a:r>
            <a:endParaRPr lang="id-ID" dirty="0"/>
          </a:p>
        </p:txBody>
      </p:sp>
      <p:pic>
        <p:nvPicPr>
          <p:cNvPr id="5" name="Picture 2" descr="https://encrypted-tbn0.gstatic.com/images?q=tbn:ANd9GcSAYt6eCTuEtzJA1CvWvsm4EZjTY5QXfqW7VMUL6tnE9WQ4dRGO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68" y="2829497"/>
            <a:ext cx="1738725" cy="17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encrypted-tbn0.gstatic.com/images?q=tbn:ANd9GcTv_YpM79Y7z6aXdJpVYq2VtDwiZ_ESITTTLNfn6MqADgZC1aZ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235" y="2595697"/>
            <a:ext cx="2409825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16864" y="4571992"/>
            <a:ext cx="220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Business organization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4807622" y="4626110"/>
            <a:ext cx="2467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Networks or distributors</a:t>
            </a:r>
            <a:endParaRPr lang="id-ID" dirty="0"/>
          </a:p>
        </p:txBody>
      </p:sp>
      <p:sp>
        <p:nvSpPr>
          <p:cNvPr id="9" name="Notched Right Arrow 8"/>
          <p:cNvSpPr/>
          <p:nvPr/>
        </p:nvSpPr>
        <p:spPr>
          <a:xfrm>
            <a:off x="3097657" y="3230880"/>
            <a:ext cx="1120775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Sold</a:t>
            </a:r>
            <a:endParaRPr lang="id-ID" dirty="0"/>
          </a:p>
        </p:txBody>
      </p:sp>
      <p:sp>
        <p:nvSpPr>
          <p:cNvPr id="10" name="Notched Right Arrow 9"/>
          <p:cNvSpPr/>
          <p:nvPr/>
        </p:nvSpPr>
        <p:spPr>
          <a:xfrm>
            <a:off x="7560468" y="3238635"/>
            <a:ext cx="1120775" cy="6096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Sold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9490365" y="4525420"/>
            <a:ext cx="1179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/>
              <a:t>Customers</a:t>
            </a:r>
            <a:endParaRPr lang="id-ID" dirty="0"/>
          </a:p>
        </p:txBody>
      </p:sp>
      <p:pic>
        <p:nvPicPr>
          <p:cNvPr id="12" name="Picture 10" descr="https://encrypted-tbn2.gstatic.com/images?q=tbn:ANd9GcQkaHcgwru_oQzofl2KW8e_4HUBjHcN7Z3O0X4TC_PSR8MEvAzd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107" y="2723954"/>
            <a:ext cx="1801464" cy="180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entagon 12"/>
          <p:cNvSpPr/>
          <p:nvPr/>
        </p:nvSpPr>
        <p:spPr>
          <a:xfrm>
            <a:off x="536448" y="2048256"/>
            <a:ext cx="2182368" cy="45110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E-commerce</a:t>
            </a:r>
            <a:endParaRPr lang="id-ID" dirty="0"/>
          </a:p>
        </p:txBody>
      </p:sp>
      <p:sp>
        <p:nvSpPr>
          <p:cNvPr id="14" name="Rectangle 13"/>
          <p:cNvSpPr/>
          <p:nvPr/>
        </p:nvSpPr>
        <p:spPr>
          <a:xfrm>
            <a:off x="536448" y="2595697"/>
            <a:ext cx="11106912" cy="2512751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Multiply 3"/>
          <p:cNvSpPr/>
          <p:nvPr/>
        </p:nvSpPr>
        <p:spPr>
          <a:xfrm>
            <a:off x="4572000" y="1914144"/>
            <a:ext cx="2643060" cy="3560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6" name="Picture 2" descr="http://t1.gstatic.com/images?q=tbn:ANd9GcSR3jc46cW-jfMy9Rt53iEJYs2ax55whq43DA_5gXnk6HM-uvCZm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837" y="911140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347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Situation </a:t>
            </a:r>
            <a:r>
              <a:rPr lang="en-US" dirty="0" smtClean="0"/>
              <a:t>analysis</a:t>
            </a:r>
            <a:r>
              <a:rPr lang="id-ID" dirty="0" smtClean="0"/>
              <a:t> </a:t>
            </a:r>
            <a:r>
              <a:rPr lang="en-US" dirty="0" smtClean="0"/>
              <a:t>for e-business strategy development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93152"/>
            <a:ext cx="8305610" cy="50271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02496" y="2510874"/>
            <a:ext cx="26578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Collection and review of</a:t>
            </a:r>
          </a:p>
          <a:p>
            <a:r>
              <a:rPr lang="id-ID" b="1" dirty="0" smtClean="0"/>
              <a:t>information</a:t>
            </a:r>
            <a:r>
              <a:rPr lang="id-ID" dirty="0" smtClean="0"/>
              <a:t> about an</a:t>
            </a:r>
          </a:p>
          <a:p>
            <a:r>
              <a:rPr lang="id-ID" dirty="0" smtClean="0"/>
              <a:t>organization’s </a:t>
            </a:r>
            <a:r>
              <a:rPr lang="id-ID" b="1" dirty="0" smtClean="0"/>
              <a:t>external</a:t>
            </a:r>
          </a:p>
          <a:p>
            <a:r>
              <a:rPr lang="id-ID" b="1" dirty="0" smtClean="0"/>
              <a:t>environment</a:t>
            </a:r>
            <a:r>
              <a:rPr lang="id-ID" dirty="0" smtClean="0"/>
              <a:t> and </a:t>
            </a:r>
            <a:r>
              <a:rPr lang="id-ID" b="1" dirty="0" smtClean="0"/>
              <a:t>internal</a:t>
            </a:r>
          </a:p>
          <a:p>
            <a:r>
              <a:rPr lang="id-ID" b="1" dirty="0" smtClean="0"/>
              <a:t>processes</a:t>
            </a:r>
            <a:r>
              <a:rPr lang="id-ID" dirty="0" smtClean="0"/>
              <a:t> and </a:t>
            </a:r>
            <a:r>
              <a:rPr lang="id-ID" b="1" dirty="0" smtClean="0"/>
              <a:t>resources</a:t>
            </a:r>
          </a:p>
          <a:p>
            <a:r>
              <a:rPr lang="id-ID" dirty="0" smtClean="0"/>
              <a:t>in order to inform its</a:t>
            </a:r>
          </a:p>
          <a:p>
            <a:r>
              <a:rPr lang="id-ID" dirty="0" smtClean="0"/>
              <a:t>strategies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51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E-Commerce Environment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Strategic agility</a:t>
            </a:r>
          </a:p>
          <a:p>
            <a:pPr lvl="1"/>
            <a:r>
              <a:rPr lang="en-US" dirty="0" smtClean="0"/>
              <a:t>The capability to innovate</a:t>
            </a:r>
            <a:r>
              <a:rPr lang="id-ID" dirty="0" smtClean="0"/>
              <a:t> </a:t>
            </a:r>
            <a:r>
              <a:rPr lang="en-US" dirty="0" smtClean="0"/>
              <a:t>and so gain competitive</a:t>
            </a:r>
            <a:r>
              <a:rPr lang="id-ID" dirty="0" smtClean="0"/>
              <a:t> </a:t>
            </a:r>
            <a:r>
              <a:rPr lang="en-US" dirty="0" smtClean="0"/>
              <a:t>advantage within a</a:t>
            </a:r>
            <a:r>
              <a:rPr lang="id-ID" dirty="0" smtClean="0"/>
              <a:t> </a:t>
            </a:r>
            <a:r>
              <a:rPr lang="en-US" dirty="0" smtClean="0"/>
              <a:t>marketplace by</a:t>
            </a:r>
            <a:r>
              <a:rPr lang="id-ID" dirty="0" smtClean="0"/>
              <a:t> </a:t>
            </a:r>
            <a:r>
              <a:rPr lang="en-US" dirty="0" smtClean="0"/>
              <a:t>monitoring changes</a:t>
            </a:r>
            <a:r>
              <a:rPr lang="id-ID" dirty="0" smtClean="0"/>
              <a:t> </a:t>
            </a:r>
            <a:r>
              <a:rPr lang="en-US" dirty="0" smtClean="0"/>
              <a:t>within an organization’s</a:t>
            </a:r>
            <a:r>
              <a:rPr lang="id-ID" dirty="0" smtClean="0"/>
              <a:t> </a:t>
            </a:r>
            <a:r>
              <a:rPr lang="en-US" dirty="0" smtClean="0"/>
              <a:t>marketplace and then to</a:t>
            </a:r>
            <a:r>
              <a:rPr lang="id-ID" dirty="0" smtClean="0"/>
              <a:t> </a:t>
            </a:r>
            <a:r>
              <a:rPr lang="en-US" dirty="0" smtClean="0"/>
              <a:t>efficiently evaluate</a:t>
            </a:r>
            <a:r>
              <a:rPr lang="id-ID" dirty="0" smtClean="0"/>
              <a:t> </a:t>
            </a:r>
            <a:r>
              <a:rPr lang="en-US" dirty="0" smtClean="0"/>
              <a:t>alternative strategies and</a:t>
            </a:r>
            <a:r>
              <a:rPr lang="id-ID" dirty="0" smtClean="0"/>
              <a:t> </a:t>
            </a:r>
            <a:r>
              <a:rPr lang="en-US" dirty="0" smtClean="0"/>
              <a:t>then select, review and</a:t>
            </a:r>
            <a:r>
              <a:rPr lang="id-ID" dirty="0" smtClean="0"/>
              <a:t> </a:t>
            </a:r>
            <a:r>
              <a:rPr lang="en-US" dirty="0" smtClean="0"/>
              <a:t>implement appropriate</a:t>
            </a:r>
            <a:r>
              <a:rPr lang="id-ID" dirty="0" smtClean="0"/>
              <a:t> </a:t>
            </a:r>
            <a:r>
              <a:rPr lang="en-US" dirty="0" smtClean="0"/>
              <a:t>candidate strategies</a:t>
            </a:r>
            <a:endParaRPr lang="id-ID" dirty="0" smtClean="0"/>
          </a:p>
          <a:p>
            <a:r>
              <a:rPr lang="id-ID" dirty="0" smtClean="0"/>
              <a:t>Online marketplace analysis</a:t>
            </a:r>
          </a:p>
          <a:p>
            <a:pPr lvl="1"/>
            <a:r>
              <a:rPr lang="en-US" dirty="0" smtClean="0"/>
              <a:t>Analysis of the online marketplace or ‘markets</a:t>
            </a:r>
            <a:r>
              <a:rPr lang="id-ID" dirty="0" smtClean="0"/>
              <a:t> </a:t>
            </a:r>
            <a:r>
              <a:rPr lang="en-US" dirty="0" smtClean="0"/>
              <a:t>p</a:t>
            </a:r>
            <a:r>
              <a:rPr lang="id-ID" dirty="0" smtClean="0"/>
              <a:t>l</a:t>
            </a:r>
            <a:r>
              <a:rPr lang="en-US" dirty="0" smtClean="0"/>
              <a:t>ace’ is a key part of developing a long-term</a:t>
            </a:r>
            <a:r>
              <a:rPr lang="id-ID" dirty="0" smtClean="0"/>
              <a:t> </a:t>
            </a:r>
            <a:r>
              <a:rPr lang="en-US" dirty="0" smtClean="0"/>
              <a:t>e-business plan or creating a shorter-term digital marketing campaign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919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512" y="259842"/>
            <a:ext cx="9948672" cy="620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7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5176" y="286083"/>
            <a:ext cx="3209544" cy="15080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Marketplace channel structures describe the way a </a:t>
            </a:r>
            <a:r>
              <a:rPr lang="en-US" sz="2000" b="1" dirty="0" smtClean="0"/>
              <a:t>manufacturer </a:t>
            </a:r>
            <a:r>
              <a:rPr lang="en-US" sz="2000" dirty="0" smtClean="0"/>
              <a:t>or </a:t>
            </a:r>
            <a:r>
              <a:rPr lang="en-US" sz="2000" b="1" dirty="0" smtClean="0"/>
              <a:t>selling</a:t>
            </a:r>
            <a:r>
              <a:rPr lang="en-US" sz="2000" dirty="0" smtClean="0"/>
              <a:t> organization</a:t>
            </a:r>
            <a:r>
              <a:rPr lang="id-ID" sz="2000" dirty="0" smtClean="0"/>
              <a:t> </a:t>
            </a:r>
            <a:r>
              <a:rPr lang="en-US" sz="2000" b="1" dirty="0" smtClean="0"/>
              <a:t>delivers</a:t>
            </a:r>
            <a:r>
              <a:rPr lang="en-US" sz="2000" dirty="0" smtClean="0"/>
              <a:t> products and </a:t>
            </a:r>
            <a:r>
              <a:rPr lang="en-US" sz="2000" b="1" dirty="0" smtClean="0"/>
              <a:t>services </a:t>
            </a:r>
            <a:r>
              <a:rPr lang="en-US" sz="2000" dirty="0" smtClean="0"/>
              <a:t>to its customers</a:t>
            </a:r>
            <a:endParaRPr lang="id-ID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92" y="674338"/>
            <a:ext cx="6903720" cy="501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9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296" y="243162"/>
            <a:ext cx="10265664" cy="52791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53440" y="5522298"/>
            <a:ext cx="8656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Disintermediation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id-ID" dirty="0" smtClean="0"/>
              <a:t>The </a:t>
            </a:r>
            <a:r>
              <a:rPr lang="id-ID" b="1" dirty="0" smtClean="0"/>
              <a:t>removal of intermediaries </a:t>
            </a:r>
            <a:r>
              <a:rPr lang="id-ID" dirty="0" smtClean="0"/>
              <a:t>such as distributors or brokers that formerly linked a company to its customers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8789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90560" y="1926312"/>
            <a:ext cx="25237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/>
              <a:t>Reintermediation</a:t>
            </a:r>
            <a:r>
              <a:rPr lang="id-ID" dirty="0" smtClean="0"/>
              <a:t> </a:t>
            </a:r>
            <a:r>
              <a:rPr lang="id-ID" dirty="0" smtClean="0">
                <a:sym typeface="Wingdings" panose="05000000000000000000" pitchFamily="2" charset="2"/>
              </a:rPr>
              <a:t> </a:t>
            </a:r>
            <a:r>
              <a:rPr lang="id-ID" dirty="0" smtClean="0"/>
              <a:t>The creation of new intermediaries between customers and suppliers providing services such as supplier search and product evaluation</a:t>
            </a:r>
          </a:p>
          <a:p>
            <a:endParaRPr lang="id-ID" dirty="0"/>
          </a:p>
          <a:p>
            <a:r>
              <a:rPr lang="id-ID" dirty="0" smtClean="0"/>
              <a:t>reintermediationis perhaps a more significant phenomenon resulting from Internet-based communications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36" y="45940"/>
            <a:ext cx="7732776" cy="6243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067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391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E-Commerce Fundamentals</vt:lpstr>
      <vt:lpstr>Background – E-commerce</vt:lpstr>
      <vt:lpstr>Background – E-commerce</vt:lpstr>
      <vt:lpstr>Situation analysis for e-business strategy development</vt:lpstr>
      <vt:lpstr>E-Commerce Environment</vt:lpstr>
      <vt:lpstr>PowerPoint Presentation</vt:lpstr>
      <vt:lpstr>PowerPoint Presentation</vt:lpstr>
      <vt:lpstr>PowerPoint Presentation</vt:lpstr>
      <vt:lpstr>PowerPoint Presentation</vt:lpstr>
      <vt:lpstr>Electronic Marketplace</vt:lpstr>
      <vt:lpstr>Different types of online intermediary</vt:lpstr>
      <vt:lpstr>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 Fundamentals</dc:title>
  <dc:creator>Microsoft account</dc:creator>
  <cp:lastModifiedBy>Microsoft account</cp:lastModifiedBy>
  <cp:revision>68</cp:revision>
  <dcterms:created xsi:type="dcterms:W3CDTF">2014-03-13T18:11:29Z</dcterms:created>
  <dcterms:modified xsi:type="dcterms:W3CDTF">2014-03-18T06:46:28Z</dcterms:modified>
</cp:coreProperties>
</file>