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87" r:id="rId4"/>
    <p:sldId id="283" r:id="rId5"/>
    <p:sldId id="288" r:id="rId6"/>
    <p:sldId id="260" r:id="rId7"/>
    <p:sldId id="261" r:id="rId8"/>
    <p:sldId id="262" r:id="rId9"/>
    <p:sldId id="284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67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02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221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36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9213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60714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3136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552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086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92626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21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D51EB5-640A-44C2-8FD6-07C9FCE58A22}" type="datetimeFigureOut">
              <a:rPr lang="id-ID" smtClean="0"/>
              <a:t>02/04/2019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D46383-6DD0-42A3-9155-A238C7031EE0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47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99"/>
                </a:solidFill>
              </a:rPr>
              <a:t/>
            </a:r>
            <a:br>
              <a:rPr lang="en-US" sz="4000" b="1" dirty="0" smtClean="0">
                <a:solidFill>
                  <a:srgbClr val="000099"/>
                </a:solidFill>
              </a:rPr>
            </a:br>
            <a:r>
              <a:rPr lang="id-ID" sz="4000" b="1" dirty="0" smtClean="0">
                <a:solidFill>
                  <a:srgbClr val="000099"/>
                </a:solidFill>
              </a:rPr>
              <a:t>Lipas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15CF-F09D-4A29-8DD8-C8F978BF5958}" type="slidenum">
              <a:rPr lang="id-ID"/>
              <a:pPr>
                <a:defRPr/>
              </a:pPr>
              <a:t>1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80" y="2037078"/>
            <a:ext cx="6732240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 morfologi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Abdomen </a:t>
            </a:r>
          </a:p>
          <a:p>
            <a:pPr lvl="1"/>
            <a:r>
              <a:rPr lang="id-ID" dirty="0" smtClean="0"/>
              <a:t>Pada ujung abdomen terdapat cerci yang berfungsi sebagai alat indra </a:t>
            </a:r>
          </a:p>
          <a:p>
            <a:pPr lvl="1"/>
            <a:r>
              <a:rPr lang="id-ID" dirty="0" smtClean="0"/>
              <a:t>Dihubungkan dengan kaki, apabila cerci mendapatkan ganguan maka kaki belakang akan lari sblm otak menerima rangsangan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88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c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7" y="1282614"/>
            <a:ext cx="6781800" cy="49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DAUR HIDUP LIPAS</a:t>
            </a:r>
            <a:endParaRPr lang="en-US" b="1" noProof="1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A77CB-7B11-4919-A505-125EC94363BC}" type="slidenum">
              <a:rPr lang="id-ID"/>
              <a:pPr>
                <a:defRPr/>
              </a:pPr>
              <a:t>11</a:t>
            </a:fld>
            <a:endParaRPr lang="id-ID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05000" y="5410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DEWASA</a:t>
            </a:r>
            <a:endParaRPr lang="en-US" b="1" noProof="1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953000" y="5029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OOTEKA</a:t>
            </a:r>
            <a:endParaRPr lang="en-US" b="1" noProof="1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867400" y="4038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NIMFA</a:t>
            </a:r>
            <a:endParaRPr lang="en-US" b="1" noProof="1"/>
          </a:p>
        </p:txBody>
      </p:sp>
    </p:spTree>
    <p:extLst>
      <p:ext uri="{BB962C8B-B14F-4D97-AF65-F5344CB8AC3E}">
        <p14:creationId xmlns:p14="http://schemas.microsoft.com/office/powerpoint/2010/main" val="33145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smtClean="0">
                <a:latin typeface="Tahoma" pitchFamily="34" charset="0"/>
              </a:rPr>
              <a:t>Ooteka dan Nimfa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DF7E-BE52-41A9-8877-7D0E6C3557D5}" type="slidenum">
              <a:rPr lang="id-ID"/>
              <a:pPr>
                <a:defRPr/>
              </a:pPr>
              <a:t>12</a:t>
            </a:fld>
            <a:endParaRPr lang="id-ID"/>
          </a:p>
        </p:txBody>
      </p:sp>
      <p:pic>
        <p:nvPicPr>
          <p:cNvPr id="9219" name="Picture 4" descr="ooth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5131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nympha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3719512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58888" y="5013325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4000" b="1">
                <a:solidFill>
                  <a:srgbClr val="000099"/>
                </a:solidFill>
              </a:rPr>
              <a:t>Ooteka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410200" y="4953000"/>
            <a:ext cx="2592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4000" b="1">
                <a:solidFill>
                  <a:srgbClr val="000099"/>
                </a:solidFill>
              </a:rPr>
              <a:t>Nimfa</a:t>
            </a:r>
          </a:p>
        </p:txBody>
      </p:sp>
    </p:spTree>
    <p:extLst>
      <p:ext uri="{BB962C8B-B14F-4D97-AF65-F5344CB8AC3E}">
        <p14:creationId xmlns:p14="http://schemas.microsoft.com/office/powerpoint/2010/main" val="3067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Jenis-jenis Kecoa di Indonesia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0C114-5186-4409-BA4F-2551A75CB2B6}" type="slidenum">
              <a:rPr lang="id-ID"/>
              <a:pPr>
                <a:defRPr/>
              </a:pPr>
              <a:t>13</a:t>
            </a:fld>
            <a:endParaRPr lang="id-ID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427288" y="1916113"/>
            <a:ext cx="56737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Periplaneta americana</a:t>
            </a:r>
          </a:p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Periplaneta australasiae</a:t>
            </a:r>
          </a:p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Periplaneta brunnea</a:t>
            </a:r>
          </a:p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Blatella germanica</a:t>
            </a:r>
          </a:p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Neostylophyga rombifolia</a:t>
            </a:r>
          </a:p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Supella longipalpa</a:t>
            </a:r>
          </a:p>
          <a:p>
            <a:pPr eaLnBrk="1" hangingPunct="1">
              <a:buFontTx/>
              <a:buAutoNum type="arabicPeriod"/>
            </a:pPr>
            <a:r>
              <a:rPr lang="id-ID" sz="3600" i="1" dirty="0">
                <a:solidFill>
                  <a:srgbClr val="000099"/>
                </a:solidFill>
              </a:rPr>
              <a:t>Symploce sp</a:t>
            </a:r>
          </a:p>
          <a:p>
            <a:pPr eaLnBrk="1" hangingPunct="1">
              <a:buFontTx/>
              <a:buAutoNum type="arabicPeriod"/>
            </a:pPr>
            <a:endParaRPr lang="id-ID" sz="36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96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d-ID" sz="3600" i="1" dirty="0" smtClean="0">
                <a:solidFill>
                  <a:srgbClr val="000099"/>
                </a:solidFill>
              </a:rPr>
              <a:t>Periplaneta americana</a:t>
            </a:r>
            <a:br>
              <a:rPr lang="id-ID" sz="3600" i="1" dirty="0" smtClean="0">
                <a:solidFill>
                  <a:srgbClr val="000099"/>
                </a:solidFill>
              </a:rPr>
            </a:br>
            <a:endParaRPr lang="id-ID" sz="3600" i="1" dirty="0" smtClean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25B9-647F-4C40-94B7-90F66F4D8E21}" type="slidenum">
              <a:rPr lang="id-ID"/>
              <a:pPr>
                <a:defRPr/>
              </a:pPr>
              <a:t>14</a:t>
            </a:fld>
            <a:endParaRPr lang="id-ID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536" y="2276872"/>
            <a:ext cx="8579301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Habitat: 	</a:t>
            </a:r>
            <a:endParaRPr lang="id-ID" b="1" dirty="0" smtClean="0">
              <a:solidFill>
                <a:srgbClr val="000099"/>
              </a:solidFill>
            </a:endParaRPr>
          </a:p>
          <a:p>
            <a:pPr marL="3810000" indent="-3810000">
              <a:spcBef>
                <a:spcPct val="20000"/>
              </a:spcBef>
            </a:pPr>
            <a:r>
              <a:rPr lang="id-ID" b="1" dirty="0" smtClean="0">
                <a:solidFill>
                  <a:srgbClr val="000099"/>
                </a:solidFill>
              </a:rPr>
              <a:t>Lingkungan </a:t>
            </a:r>
            <a:r>
              <a:rPr lang="id-ID" b="1" dirty="0">
                <a:solidFill>
                  <a:srgbClr val="000099"/>
                </a:solidFill>
              </a:rPr>
              <a:t>yang hangat, lembab, umum di restoran, bakeri, </a:t>
            </a:r>
            <a:r>
              <a:rPr lang="id-ID" b="1" dirty="0" smtClean="0">
                <a:solidFill>
                  <a:srgbClr val="000099"/>
                </a:solidFill>
              </a:rPr>
              <a:t>penyedia makanan</a:t>
            </a:r>
            <a:r>
              <a:rPr lang="id-ID" b="1" dirty="0">
                <a:solidFill>
                  <a:srgbClr val="000099"/>
                </a:solidFill>
              </a:rPr>
              <a:t>. </a:t>
            </a:r>
            <a:endParaRPr lang="id-ID" b="1" dirty="0" smtClean="0">
              <a:solidFill>
                <a:srgbClr val="000099"/>
              </a:solidFill>
            </a:endParaRPr>
          </a:p>
          <a:p>
            <a:pPr marL="3810000" indent="-3810000">
              <a:spcBef>
                <a:spcPct val="20000"/>
              </a:spcBef>
            </a:pPr>
            <a:r>
              <a:rPr lang="id-ID" b="1" dirty="0" smtClean="0">
                <a:solidFill>
                  <a:srgbClr val="000099"/>
                </a:solidFill>
              </a:rPr>
              <a:t>Seringkali </a:t>
            </a:r>
            <a:r>
              <a:rPr lang="id-ID" b="1" dirty="0">
                <a:solidFill>
                  <a:srgbClr val="000099"/>
                </a:solidFill>
              </a:rPr>
              <a:t>berkaitan dengan saluran dan tempat pembuangan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Suhu:	30-33 </a:t>
            </a:r>
            <a:r>
              <a:rPr lang="id-ID" b="1" baseline="30000" dirty="0">
                <a:solidFill>
                  <a:srgbClr val="000099"/>
                </a:solidFill>
              </a:rPr>
              <a:t>o</a:t>
            </a:r>
            <a:r>
              <a:rPr lang="id-ID" b="1" dirty="0">
                <a:solidFill>
                  <a:srgbClr val="000099"/>
                </a:solidFill>
              </a:rPr>
              <a:t>C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Ooteka per betina:	sekitar 30 butir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Masa inkubasi per ooteka:    25-40 hari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Telur per ooteka:	14-28 butir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Periode nimfa:	130-150 hari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Jangka hidup dewasa:	250-350 hari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Panjang dewasa:	28-44 mm</a:t>
            </a:r>
          </a:p>
          <a:p>
            <a:pPr marL="3810000" indent="-3810000">
              <a:spcBef>
                <a:spcPct val="20000"/>
              </a:spcBef>
            </a:pPr>
            <a:r>
              <a:rPr lang="id-ID" b="1" dirty="0">
                <a:solidFill>
                  <a:srgbClr val="000099"/>
                </a:solidFill>
              </a:rPr>
              <a:t>Distribusi :	seluruh dunia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63525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Periplaneta americana</a:t>
            </a:r>
            <a:br>
              <a:rPr lang="id-ID" i="1" smtClean="0">
                <a:solidFill>
                  <a:srgbClr val="000099"/>
                </a:solidFill>
              </a:rPr>
            </a:br>
            <a:endParaRPr lang="id-ID" i="1" noProof="1" smtClean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9D08-AA37-4908-8E26-27270CAB4B3A}" type="slidenum">
              <a:rPr lang="id-ID"/>
              <a:pPr>
                <a:defRPr/>
              </a:pPr>
              <a:t>15</a:t>
            </a:fld>
            <a:endParaRPr lang="id-ID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85800" y="1905000"/>
            <a:ext cx="74152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id-ID" sz="3600">
                <a:solidFill>
                  <a:srgbClr val="000099"/>
                </a:solidFill>
              </a:rPr>
              <a:t>Jenis paling besar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id-ID" sz="3600">
                <a:solidFill>
                  <a:srgbClr val="000099"/>
                </a:solidFill>
              </a:rPr>
              <a:t>Abdomen merah kecoklatan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id-ID" sz="3600">
                <a:solidFill>
                  <a:srgbClr val="000099"/>
                </a:solidFill>
              </a:rPr>
              <a:t>Pronotum kuning keruh, tengahnya terdapat sepasang bercak coklat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id-ID" sz="3600">
                <a:solidFill>
                  <a:srgbClr val="000099"/>
                </a:solidFill>
              </a:rPr>
              <a:t>Belakang abdomen terdapat sepasang serkus panjangm tipis dan runcing seperti cemeti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2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i="1" smtClean="0">
                <a:solidFill>
                  <a:srgbClr val="000099"/>
                </a:solidFill>
              </a:rPr>
              <a:t>Periplaneta americana</a:t>
            </a:r>
            <a:br>
              <a:rPr lang="id-ID" sz="4000" b="1" i="1" smtClean="0">
                <a:solidFill>
                  <a:srgbClr val="000099"/>
                </a:solidFill>
              </a:rPr>
            </a:br>
            <a:r>
              <a:rPr lang="id-ID" sz="4000" b="1" i="1" smtClean="0">
                <a:solidFill>
                  <a:srgbClr val="000099"/>
                </a:solidFill>
              </a:rPr>
              <a:t>Dewasa</a:t>
            </a:r>
            <a:endParaRPr lang="id-ID" sz="4000" b="1" i="1" noProof="1" smtClean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D68EC-5729-42DD-97ED-620899DEB60F}" type="slidenum">
              <a:rPr lang="id-ID"/>
              <a:pPr>
                <a:defRPr/>
              </a:pPr>
              <a:t>16</a:t>
            </a:fld>
            <a:endParaRPr lang="id-ID"/>
          </a:p>
        </p:txBody>
      </p:sp>
      <p:pic>
        <p:nvPicPr>
          <p:cNvPr id="13315" name="Picture 4" descr="Pameric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40" y="3089996"/>
            <a:ext cx="4394097" cy="31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988840"/>
            <a:ext cx="4176465" cy="27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i="1" smtClean="0">
                <a:solidFill>
                  <a:srgbClr val="000099"/>
                </a:solidFill>
              </a:rPr>
              <a:t>Periplaneta brunnea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F0528-BEE6-4C73-B346-4C3224C8626F}" type="slidenum">
              <a:rPr lang="id-ID"/>
              <a:pPr>
                <a:defRPr/>
              </a:pPr>
              <a:t>17</a:t>
            </a:fld>
            <a:endParaRPr lang="id-ID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1660525"/>
            <a:ext cx="7772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4000">
                <a:solidFill>
                  <a:srgbClr val="000099"/>
                </a:solidFill>
              </a:rPr>
              <a:t>Ukuran dan warna hampir sama </a:t>
            </a:r>
            <a:r>
              <a:rPr lang="id-ID" sz="4000" i="1">
                <a:solidFill>
                  <a:srgbClr val="000099"/>
                </a:solidFill>
              </a:rPr>
              <a:t>Periplaneta americana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4000">
                <a:solidFill>
                  <a:srgbClr val="000099"/>
                </a:solidFill>
              </a:rPr>
              <a:t>Warna kuning pronotum kurang jelas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4000">
                <a:solidFill>
                  <a:srgbClr val="000099"/>
                </a:solidFill>
              </a:rPr>
              <a:t>Warna abdomen lebih coklat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4000">
                <a:solidFill>
                  <a:srgbClr val="000099"/>
                </a:solidFill>
              </a:rPr>
              <a:t>Serkus kokoh, lebih tebal, ujung tidak meruncing dan tidak panjang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d-ID" sz="4000" i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Periplaneta brunnea</a:t>
            </a:r>
            <a:br>
              <a:rPr lang="id-ID" i="1" smtClean="0">
                <a:solidFill>
                  <a:srgbClr val="000099"/>
                </a:solidFill>
              </a:rPr>
            </a:br>
            <a:r>
              <a:rPr lang="id-ID" i="1" smtClean="0">
                <a:solidFill>
                  <a:srgbClr val="000099"/>
                </a:solidFill>
              </a:rPr>
              <a:t>Dewasa</a:t>
            </a:r>
            <a:endParaRPr lang="id-ID" i="1" noProof="1" smtClean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560B4-F3CF-4769-8A2B-CD69C7D0C3C1}" type="slidenum">
              <a:rPr lang="id-ID"/>
              <a:pPr>
                <a:defRPr/>
              </a:pPr>
              <a:t>18</a:t>
            </a:fld>
            <a:endParaRPr lang="id-ID"/>
          </a:p>
        </p:txBody>
      </p:sp>
      <p:pic>
        <p:nvPicPr>
          <p:cNvPr id="1536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8488"/>
            <a:ext cx="533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Periplaneta australasiae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9B7F1-6DCD-414A-AE68-42A8F89F4F7D}" type="slidenum">
              <a:rPr lang="id-ID"/>
              <a:pPr>
                <a:defRPr/>
              </a:pPr>
              <a:t>19</a:t>
            </a:fld>
            <a:endParaRPr lang="id-ID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15240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Habitat: </a:t>
            </a:r>
            <a:r>
              <a:rPr lang="id-ID" sz="2800" b="1" dirty="0" smtClean="0">
                <a:solidFill>
                  <a:srgbClr val="000099"/>
                </a:solidFill>
              </a:rPr>
              <a:t>Lingkungan </a:t>
            </a:r>
            <a:r>
              <a:rPr lang="id-ID" sz="2800" b="1" dirty="0">
                <a:solidFill>
                  <a:srgbClr val="000099"/>
                </a:solidFill>
              </a:rPr>
              <a:t>yang hangat, lembab, </a:t>
            </a:r>
            <a:endParaRPr lang="id-ID" sz="2800" b="1" dirty="0" smtClean="0">
              <a:solidFill>
                <a:srgbClr val="000099"/>
              </a:solidFill>
            </a:endParaRP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 smtClean="0">
                <a:solidFill>
                  <a:srgbClr val="000099"/>
                </a:solidFill>
              </a:rPr>
              <a:t>umum di </a:t>
            </a:r>
            <a:r>
              <a:rPr lang="id-ID" sz="2800" b="1" dirty="0">
                <a:solidFill>
                  <a:srgbClr val="000099"/>
                </a:solidFill>
              </a:rPr>
              <a:t>tempat penyedia makanan. 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Suhu:	30-36 </a:t>
            </a:r>
            <a:r>
              <a:rPr lang="id-ID" sz="2800" b="1" baseline="30000" dirty="0">
                <a:solidFill>
                  <a:srgbClr val="000099"/>
                </a:solidFill>
              </a:rPr>
              <a:t>o</a:t>
            </a:r>
            <a:r>
              <a:rPr lang="id-ID" sz="2800" b="1" dirty="0">
                <a:solidFill>
                  <a:srgbClr val="000099"/>
                </a:solidFill>
              </a:rPr>
              <a:t>C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Ooteka per betina:	20-30 butir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Masa inkubasi per ooteka:   40 hari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Telur per ooteka:	24 butir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Periode nimfa:	180-270 hari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Jangka hidup dewasa:	120-180 hari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Panjang dewasa:	30-35 mm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Distribusi :	seluruh dunia</a:t>
            </a:r>
          </a:p>
          <a:p>
            <a:pPr marL="4286250" indent="-4286250">
              <a:lnSpc>
                <a:spcPct val="90000"/>
              </a:lnSpc>
              <a:spcBef>
                <a:spcPct val="20000"/>
              </a:spcBef>
            </a:pPr>
            <a:endParaRPr lang="id-ID" sz="3200" noProof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38200" y="381000"/>
            <a:ext cx="7772400" cy="11763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/>
              <a:t>LIPAS ATAU KECOA</a:t>
            </a:r>
            <a:endParaRPr lang="id-ID" sz="4400" b="1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404813"/>
            <a:ext cx="7991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id-ID" sz="4400">
              <a:solidFill>
                <a:srgbClr val="FFFF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60363" y="1847850"/>
            <a:ext cx="84597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>
                <a:solidFill>
                  <a:srgbClr val="000099"/>
                </a:solidFill>
              </a:rPr>
              <a:t>Ordo Orthoptera, ordo Dictyoptera atau Blattodea</a:t>
            </a:r>
            <a:r>
              <a:rPr lang="en-US" sz="3600" dirty="0">
                <a:solidFill>
                  <a:srgbClr val="000099"/>
                </a:solidFill>
              </a:rPr>
              <a:t>, </a:t>
            </a:r>
            <a:r>
              <a:rPr lang="en-US" sz="3600" dirty="0" err="1">
                <a:solidFill>
                  <a:srgbClr val="000099"/>
                </a:solidFill>
              </a:rPr>
              <a:t>Blattaria</a:t>
            </a:r>
            <a:endParaRPr lang="en-US" sz="36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>
                <a:solidFill>
                  <a:srgbClr val="000099"/>
                </a:solidFill>
              </a:rPr>
              <a:t>Sanitasi dalam kehidupan manusia dan hewan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>
                <a:solidFill>
                  <a:srgbClr val="000099"/>
                </a:solidFill>
              </a:rPr>
              <a:t>Sinantropik, nokturnal/diurnal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>
                <a:solidFill>
                  <a:srgbClr val="000099"/>
                </a:solidFill>
              </a:rPr>
              <a:t>Hidup ber</a:t>
            </a:r>
            <a:r>
              <a:rPr lang="en-US" sz="3600" dirty="0">
                <a:solidFill>
                  <a:srgbClr val="000099"/>
                </a:solidFill>
              </a:rPr>
              <a:t>d</a:t>
            </a:r>
            <a:r>
              <a:rPr lang="id-ID" sz="3600" dirty="0">
                <a:solidFill>
                  <a:srgbClr val="000099"/>
                </a:solidFill>
              </a:rPr>
              <a:t>ampingan dengan semut, rayap, tikus, bahkan kelelawar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17FC6-595B-48B2-B274-0FA79031AAD9}" type="slidenum">
              <a:rPr lang="id-ID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8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3668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Periplaneta australasiae</a:t>
            </a:r>
            <a:br>
              <a:rPr lang="id-ID" i="1" smtClean="0">
                <a:solidFill>
                  <a:srgbClr val="000099"/>
                </a:solidFill>
              </a:rPr>
            </a:br>
            <a:r>
              <a:rPr lang="id-ID" i="1" smtClean="0">
                <a:solidFill>
                  <a:srgbClr val="000099"/>
                </a:solidFill>
              </a:rPr>
              <a:t>Dewasa</a:t>
            </a:r>
            <a:endParaRPr lang="id-ID" i="1" noProof="1" smtClean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5D652-5D04-44F8-A553-83CDE3BA688B}" type="slidenum">
              <a:rPr lang="id-ID"/>
              <a:pPr>
                <a:defRPr/>
              </a:pPr>
              <a:t>20</a:t>
            </a:fld>
            <a:endParaRPr lang="id-ID"/>
          </a:p>
        </p:txBody>
      </p:sp>
      <p:pic>
        <p:nvPicPr>
          <p:cNvPr id="18435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6150"/>
            <a:ext cx="5105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381000"/>
            <a:ext cx="1828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Blatella germanica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10CDE-6E2D-49BF-802F-25E2481FAFD3}" type="slidenum">
              <a:rPr lang="id-ID"/>
              <a:pPr>
                <a:defRPr/>
              </a:pPr>
              <a:t>21</a:t>
            </a:fld>
            <a:endParaRPr lang="id-ID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3400" y="11430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Habitat: </a:t>
            </a:r>
            <a:r>
              <a:rPr lang="id-ID" sz="2800" b="1" dirty="0" smtClean="0">
                <a:solidFill>
                  <a:srgbClr val="000099"/>
                </a:solidFill>
              </a:rPr>
              <a:t>Lingkungan </a:t>
            </a:r>
            <a:r>
              <a:rPr lang="id-ID" sz="2800" b="1" dirty="0">
                <a:solidFill>
                  <a:srgbClr val="000099"/>
                </a:solidFill>
              </a:rPr>
              <a:t>yang hangat, lembab, </a:t>
            </a:r>
            <a:r>
              <a:rPr lang="id-ID" sz="2800" b="1" dirty="0" smtClean="0">
                <a:solidFill>
                  <a:srgbClr val="000099"/>
                </a:solidFill>
              </a:rPr>
              <a:t>umum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 smtClean="0">
                <a:solidFill>
                  <a:srgbClr val="000099"/>
                </a:solidFill>
              </a:rPr>
              <a:t>di </a:t>
            </a:r>
            <a:r>
              <a:rPr lang="id-ID" sz="2800" b="1" dirty="0">
                <a:solidFill>
                  <a:srgbClr val="000099"/>
                </a:solidFill>
              </a:rPr>
              <a:t>dapur dan restoran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Suhu:	30 </a:t>
            </a:r>
            <a:r>
              <a:rPr lang="id-ID" sz="2800" b="1" baseline="30000" dirty="0">
                <a:solidFill>
                  <a:srgbClr val="000099"/>
                </a:solidFill>
              </a:rPr>
              <a:t>o</a:t>
            </a:r>
            <a:r>
              <a:rPr lang="id-ID" sz="2800" b="1" dirty="0">
                <a:solidFill>
                  <a:srgbClr val="000099"/>
                </a:solidFill>
              </a:rPr>
              <a:t>C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Ooteka per betina:	4-8 butir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Masa inkubasi per ooteka:  17 hari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Telur per ooteka:	37 butir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Periode nimfa:	40-41 hari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Jangka hidup dewasa:	128-153 hari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Panjang dewasa:	10-15 mm</a:t>
            </a:r>
          </a:p>
          <a:p>
            <a:pPr marL="4183063" indent="-4183063">
              <a:spcBef>
                <a:spcPct val="20000"/>
              </a:spcBef>
            </a:pPr>
            <a:r>
              <a:rPr lang="id-ID" sz="2800" b="1" dirty="0">
                <a:solidFill>
                  <a:srgbClr val="000099"/>
                </a:solidFill>
              </a:rPr>
              <a:t>Distribusi :	seluruh dunia</a:t>
            </a:r>
          </a:p>
          <a:p>
            <a:pPr marL="4183063" indent="-4183063">
              <a:spcBef>
                <a:spcPct val="20000"/>
              </a:spcBef>
            </a:pPr>
            <a:endParaRPr lang="id-ID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i="1" smtClean="0">
                <a:solidFill>
                  <a:srgbClr val="000099"/>
                </a:solidFill>
              </a:rPr>
              <a:t>Blatella germanica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7D94E-DDE8-455D-8E73-9E6826EFF048}" type="slidenum">
              <a:rPr lang="id-ID"/>
              <a:pPr>
                <a:defRPr/>
              </a:pPr>
              <a:t>22</a:t>
            </a:fld>
            <a:endParaRPr lang="id-ID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14400" y="1600200"/>
            <a:ext cx="748665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 b="1">
                <a:solidFill>
                  <a:srgbClr val="000099"/>
                </a:solidFill>
              </a:rPr>
              <a:t>Lipas kecil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 b="1">
                <a:solidFill>
                  <a:srgbClr val="000099"/>
                </a:solidFill>
              </a:rPr>
              <a:t>Abdomen coklat muda agak kekuningan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 b="1">
                <a:solidFill>
                  <a:srgbClr val="000099"/>
                </a:solidFill>
              </a:rPr>
              <a:t>Betina warna lebih tua dari jantan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 b="1">
                <a:solidFill>
                  <a:srgbClr val="000099"/>
                </a:solidFill>
              </a:rPr>
              <a:t>Pronotum coklat, dari atas tampak dua garis hitam memanjang.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 b="1">
                <a:solidFill>
                  <a:srgbClr val="000099"/>
                </a:solidFill>
              </a:rPr>
              <a:t>Dua garis memanjang juga tampak pada nimfa.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 b="1">
                <a:solidFill>
                  <a:srgbClr val="000099"/>
                </a:solidFill>
              </a:rPr>
              <a:t>Nimfa coklat tua, sangat aktif</a:t>
            </a:r>
          </a:p>
        </p:txBody>
      </p:sp>
    </p:spTree>
    <p:extLst>
      <p:ext uri="{BB962C8B-B14F-4D97-AF65-F5344CB8AC3E}">
        <p14:creationId xmlns:p14="http://schemas.microsoft.com/office/powerpoint/2010/main" val="36860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7910512" cy="1247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Blatella germanica</a:t>
            </a:r>
            <a:r>
              <a:rPr lang="en-US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d-ID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Dewasa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DD39B-AA82-40AC-872D-EB87F327810B}" type="slidenum">
              <a:rPr lang="id-ID"/>
              <a:pPr>
                <a:defRPr/>
              </a:pPr>
              <a:t>23</a:t>
            </a:fld>
            <a:endParaRPr lang="id-ID"/>
          </a:p>
        </p:txBody>
      </p:sp>
      <p:pic>
        <p:nvPicPr>
          <p:cNvPr id="21507" name="Picture 4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44958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Supella longipalpa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18DCD-611F-405F-933A-0FEEB2EC8BB9}" type="slidenum">
              <a:rPr lang="id-ID"/>
              <a:pPr>
                <a:defRPr/>
              </a:pPr>
              <a:t>24</a:t>
            </a:fld>
            <a:endParaRPr lang="id-ID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19050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Habitat: 	Lingkungan yang hangat, lembab, umum baik indoor maupun out door 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Suhu:	26-30 </a:t>
            </a:r>
            <a:r>
              <a:rPr lang="id-ID" b="1" baseline="30000">
                <a:solidFill>
                  <a:srgbClr val="000099"/>
                </a:solidFill>
              </a:rPr>
              <a:t>o</a:t>
            </a:r>
            <a:r>
              <a:rPr lang="id-ID" b="1">
                <a:solidFill>
                  <a:srgbClr val="000099"/>
                </a:solidFill>
              </a:rPr>
              <a:t>C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Ooteka per betina:	5-18 butir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Masa inkubasi per ooteka:        40 hari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Telur per ooteka:	16 butir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Periode nimfa:	50-60 hari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Jangka hidup dewasa:	90-115 hari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Panjang dewasa:	13-14 mm</a:t>
            </a:r>
          </a:p>
          <a:p>
            <a:pPr marL="4100513" indent="-4100513">
              <a:spcBef>
                <a:spcPct val="20000"/>
              </a:spcBef>
            </a:pPr>
            <a:r>
              <a:rPr lang="id-ID" b="1">
                <a:solidFill>
                  <a:srgbClr val="000099"/>
                </a:solidFill>
              </a:rPr>
              <a:t>Distribusi :	seluruh dunia</a:t>
            </a:r>
          </a:p>
          <a:p>
            <a:pPr marL="4100513" indent="-4100513">
              <a:spcBef>
                <a:spcPct val="20000"/>
              </a:spcBef>
            </a:pPr>
            <a:endParaRPr lang="id-ID" sz="2800" noProof="1">
              <a:solidFill>
                <a:srgbClr val="000099"/>
              </a:solidFill>
            </a:endParaRPr>
          </a:p>
          <a:p>
            <a:pPr marL="4100513" indent="-4100513">
              <a:spcBef>
                <a:spcPct val="20000"/>
              </a:spcBef>
            </a:pPr>
            <a:endParaRPr lang="id-ID" sz="2800" noProof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i="1" smtClean="0">
                <a:solidFill>
                  <a:srgbClr val="000099"/>
                </a:solidFill>
              </a:rPr>
              <a:t>Supella longipalpa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A80A5-6D6B-4819-AA95-17C803C36897}" type="slidenum">
              <a:rPr lang="id-ID"/>
              <a:pPr>
                <a:defRPr/>
              </a:pPr>
              <a:t>25</a:t>
            </a:fld>
            <a:endParaRPr lang="id-ID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5800" y="177165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>
                <a:solidFill>
                  <a:srgbClr val="000099"/>
                </a:solidFill>
              </a:rPr>
              <a:t>Mirip </a:t>
            </a:r>
            <a:r>
              <a:rPr lang="id-ID" sz="3600" i="1">
                <a:solidFill>
                  <a:srgbClr val="000099"/>
                </a:solidFill>
              </a:rPr>
              <a:t>Blatella germanica</a:t>
            </a:r>
            <a:r>
              <a:rPr lang="id-ID" sz="3600">
                <a:solidFill>
                  <a:srgbClr val="000099"/>
                </a:solidFill>
              </a:rPr>
              <a:t>, teapi punya dua pita melintang, satu pada dasar sayap, dan kedua pada 1/3 tubuh dari belakang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>
                <a:solidFill>
                  <a:srgbClr val="000099"/>
                </a:solidFill>
              </a:rPr>
              <a:t>Betina: tegmina tidak mencapai ujung abdomen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>
                <a:solidFill>
                  <a:srgbClr val="000099"/>
                </a:solidFill>
              </a:rPr>
              <a:t>Jantan: tegmina lebih panjang dan lebih langsing</a:t>
            </a:r>
          </a:p>
        </p:txBody>
      </p:sp>
      <p:pic>
        <p:nvPicPr>
          <p:cNvPr id="23556" name="Picture 5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4813"/>
            <a:ext cx="14541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7981950" cy="13192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smtClean="0">
                <a:solidFill>
                  <a:srgbClr val="000099"/>
                </a:solidFill>
              </a:rPr>
              <a:t>Supella longipalpa</a:t>
            </a:r>
            <a:br>
              <a:rPr lang="id-ID" i="1" smtClean="0">
                <a:solidFill>
                  <a:srgbClr val="000099"/>
                </a:solidFill>
              </a:rPr>
            </a:br>
            <a:r>
              <a:rPr lang="id-ID" i="1" smtClean="0">
                <a:solidFill>
                  <a:srgbClr val="000099"/>
                </a:solidFill>
              </a:rPr>
              <a:t>Dewasa</a:t>
            </a:r>
            <a:endParaRPr lang="id-ID" i="1" noProof="1" smtClean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F2C57-2949-4AA2-9F83-F799239C5065}" type="slidenum">
              <a:rPr lang="id-ID"/>
              <a:pPr>
                <a:defRPr/>
              </a:pPr>
              <a:t>26</a:t>
            </a:fld>
            <a:endParaRPr lang="id-ID"/>
          </a:p>
        </p:txBody>
      </p:sp>
      <p:pic>
        <p:nvPicPr>
          <p:cNvPr id="24579" name="Picture 4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4958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Pengendalian Kecoa</a:t>
            </a:r>
            <a:r>
              <a:rPr lang="id-ID" sz="4000" smtClean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id-ID" sz="4000" smtClean="0">
                <a:solidFill>
                  <a:srgbClr val="000099"/>
                </a:solidFill>
                <a:latin typeface="Tahoma" pitchFamily="34" charset="0"/>
              </a:rPr>
            </a:br>
            <a:endParaRPr lang="id-ID" sz="4000" smtClean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9CFD-A51F-4A09-8751-6B6BA3422F5B}" type="slidenum">
              <a:rPr lang="id-ID"/>
              <a:pPr>
                <a:defRPr/>
              </a:pPr>
              <a:t>27</a:t>
            </a:fld>
            <a:endParaRPr lang="id-ID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14400" y="1746250"/>
            <a:ext cx="77724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>
                <a:solidFill>
                  <a:srgbClr val="000099"/>
                </a:solidFill>
              </a:rPr>
              <a:t>Penguasaan ilmu bioekologi &amp; perilaku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>
                <a:solidFill>
                  <a:srgbClr val="000099"/>
                </a:solidFill>
              </a:rPr>
              <a:t>Upaya sanitasi dan higiene : mengurangi makanan dan tempat berlindung kecoa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>
                <a:solidFill>
                  <a:srgbClr val="000099"/>
                </a:solidFill>
              </a:rPr>
              <a:t>Aplikasi insektisida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>
                <a:solidFill>
                  <a:srgbClr val="000099"/>
                </a:solidFill>
              </a:rPr>
              <a:t>Kerja sama dengan klien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>
                <a:solidFill>
                  <a:srgbClr val="000099"/>
                </a:solidFill>
              </a:rPr>
              <a:t>Sebelum pelaksanaan: Inspeksi menyeluruh, pencatatan &amp; pemetaan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200">
                <a:solidFill>
                  <a:srgbClr val="000099"/>
                </a:solidFill>
              </a:rPr>
              <a:t>Inspeksi: lampu, </a:t>
            </a:r>
            <a:r>
              <a:rPr lang="id-ID" sz="3200" i="1">
                <a:solidFill>
                  <a:srgbClr val="000099"/>
                </a:solidFill>
              </a:rPr>
              <a:t>flushing agent</a:t>
            </a:r>
            <a:r>
              <a:rPr lang="id-ID" sz="3200">
                <a:solidFill>
                  <a:srgbClr val="000099"/>
                </a:solidFill>
              </a:rPr>
              <a:t> atau </a:t>
            </a:r>
            <a:r>
              <a:rPr lang="id-ID" sz="3200" i="1">
                <a:solidFill>
                  <a:srgbClr val="000099"/>
                </a:solidFill>
              </a:rPr>
              <a:t>sticky traps</a:t>
            </a:r>
            <a:r>
              <a:rPr lang="id-ID" sz="3200">
                <a:solidFill>
                  <a:srgbClr val="000099"/>
                </a:solidFill>
              </a:rPr>
              <a:t>, peralatan tukang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d-ID" sz="3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d-ID" sz="4000" b="1" smtClean="0">
                <a:solidFill>
                  <a:srgbClr val="000099"/>
                </a:solidFill>
              </a:rPr>
              <a:t>Pengendalian kimiawi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64BC-6C63-41C2-AEB7-80E462A9735C}" type="slidenum">
              <a:rPr lang="id-ID"/>
              <a:pPr>
                <a:defRPr/>
              </a:pPr>
              <a:t>28</a:t>
            </a:fld>
            <a:endParaRPr lang="id-ID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95300" y="1951038"/>
            <a:ext cx="826770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800">
                <a:solidFill>
                  <a:srgbClr val="000099"/>
                </a:solidFill>
              </a:rPr>
              <a:t>Pengendalian kimia di suatu gedung bergantung kepada jenis kecoa, besarnya populasi, distribusi kecoa di dalam gedung, jadwal pemakaian gedung, tipe bangunan, sifat dan fungsi gedung, dan berbagai faktor lain.  </a:t>
            </a:r>
            <a:endParaRPr lang="en-US" sz="280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800">
                <a:solidFill>
                  <a:srgbClr val="000099"/>
                </a:solidFill>
              </a:rPr>
              <a:t>Sebelum melakukan pengendalian kimia di suatu gedung, upaya pembersihan merupakan syarat awal, sebab insektisida akan kurang efektif bila diaplikasikan di tempat-tempat yang kondisi sanitasi dan higienenya sangat buruk.</a:t>
            </a:r>
          </a:p>
        </p:txBody>
      </p:sp>
    </p:spTree>
    <p:extLst>
      <p:ext uri="{BB962C8B-B14F-4D97-AF65-F5344CB8AC3E}">
        <p14:creationId xmlns:p14="http://schemas.microsoft.com/office/powerpoint/2010/main" val="26055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d-ID" sz="4000" b="1" smtClean="0">
                <a:solidFill>
                  <a:srgbClr val="000099"/>
                </a:solidFill>
              </a:rPr>
              <a:t>Jenis insektisida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9FC3E-65A5-4C2C-91C8-0267D446267D}" type="slidenum">
              <a:rPr lang="id-ID"/>
              <a:pPr>
                <a:defRPr/>
              </a:pPr>
              <a:t>29</a:t>
            </a:fld>
            <a:endParaRPr lang="id-ID"/>
          </a:p>
        </p:txBody>
      </p:sp>
      <p:graphicFrame>
        <p:nvGraphicFramePr>
          <p:cNvPr id="55386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67680"/>
              </p:ext>
            </p:extLst>
          </p:nvPr>
        </p:nvGraphicFramePr>
        <p:xfrm>
          <a:off x="886690" y="1136073"/>
          <a:ext cx="7723909" cy="5483801"/>
        </p:xfrm>
        <a:graphic>
          <a:graphicData uri="http://schemas.openxmlformats.org/drawingml/2006/table">
            <a:tbl>
              <a:tblPr/>
              <a:tblGrid>
                <a:gridCol w="230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Cara Aplikasi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Insektisida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Formulasi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Surface spray</a:t>
                      </a:r>
                      <a:endParaRPr kumimoji="0" lang="id-ID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Bendiocarb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Chlorpyrifos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Deltamethrin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Permethrin 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Propoxur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Propoxur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50% WP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30% EC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1% SC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 WP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20% EC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80% WP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Space spray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Dichlorvos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Pyrethrins dan Piperonyl Butoxide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Hydroprene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High pressure aerosol atau fogging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High pressure aerosol atau fogging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shot aerosol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Dusting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Boric acid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Bendiocarb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Permethrin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Propoxur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Pyrethrins (dengan Rotenon dan Piperonyl Butoxide)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1% dust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17,3 % dust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1% dust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1% dust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0.2% dust</a:t>
                      </a: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Baiting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Trichlorphon dan Dichlorvos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Umpan siap pakai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60363" y="1847850"/>
            <a:ext cx="84597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 smtClean="0">
                <a:solidFill>
                  <a:srgbClr val="000099"/>
                </a:solidFill>
              </a:rPr>
              <a:t>Merupakan hewan yang hidup ditempat tempat kotor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 smtClean="0">
                <a:solidFill>
                  <a:srgbClr val="000099"/>
                </a:solidFill>
              </a:rPr>
              <a:t>Berwarna coklat kemerahan dan mengkilat,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 smtClean="0">
                <a:solidFill>
                  <a:srgbClr val="000099"/>
                </a:solidFill>
              </a:rPr>
              <a:t>Berbau menyengat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 smtClean="0">
                <a:solidFill>
                  <a:srgbClr val="000099"/>
                </a:solidFill>
              </a:rPr>
              <a:t>Termasuk dalam hewan vertebrata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3600" dirty="0" smtClean="0">
                <a:solidFill>
                  <a:srgbClr val="000099"/>
                </a:solidFill>
              </a:rPr>
              <a:t>Fillum arthropoda</a:t>
            </a:r>
            <a:endParaRPr lang="id-ID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2474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CARA HIDUP</a:t>
            </a:r>
            <a:endParaRPr lang="id-ID" b="1" dirty="0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539552" y="2060848"/>
            <a:ext cx="8208912" cy="4680520"/>
          </a:xfrm>
          <a:prstGeom prst="snip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TUBUHNYA TERDIRI DARI SEGMEN KEPALA, DADA, DAN PERUT. </a:t>
            </a:r>
          </a:p>
          <a:p>
            <a:pPr algn="ctr"/>
            <a:r>
              <a:rPr lang="id-ID" dirty="0" smtClean="0"/>
              <a:t> KEPALA TERSEMBUNYI DIBAWAH PROTONUM, SAYAP LICIN</a:t>
            </a:r>
          </a:p>
          <a:p>
            <a:pPr algn="ctr"/>
            <a:r>
              <a:rPr lang="id-ID" dirty="0" smtClean="0"/>
              <a:t>TINGGAL BERKELOMPOK</a:t>
            </a:r>
          </a:p>
          <a:p>
            <a:pPr algn="ctr"/>
            <a:r>
              <a:rPr lang="id-ID" dirty="0" smtClean="0"/>
              <a:t>BERAKTIFITAS DIMALAM HARI, DAN DI SIANG HARI BERSEMBUNYI DI DALAM CELAH-CELAH DINDING, BINGKAI PINTU, KAMAR MANDI, LEMARI, SELOKAN, GUA, MESIN JAHIT , TELEVISI, RADIO DAN ALAT ELEKTRONIK LAINYA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005" y="186100"/>
            <a:ext cx="2615952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60363" y="1847850"/>
            <a:ext cx="84597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d-ID" sz="3600" dirty="0">
              <a:solidFill>
                <a:srgbClr val="0000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REPRODUKSI 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Bagian abdomen terdiri dari 11 ruas. Ruas belakang bagian posterior berfungsi sebagai alat reproduksi. </a:t>
            </a:r>
            <a:endParaRPr lang="id-ID" dirty="0" smtClean="0"/>
          </a:p>
          <a:p>
            <a:r>
              <a:rPr lang="id-ID" dirty="0" smtClean="0"/>
              <a:t>Induk </a:t>
            </a:r>
            <a:r>
              <a:rPr lang="id-ID" dirty="0"/>
              <a:t>kecoa akan menyatukan 30 - 40 butir telur dalam kantong dan akan dibawa kemanapun sebelum ditempatkan di tempat persembunyiannya. </a:t>
            </a:r>
            <a:endParaRPr lang="id-ID" dirty="0" smtClean="0"/>
          </a:p>
          <a:p>
            <a:r>
              <a:rPr lang="id-ID" i="1" dirty="0" smtClean="0"/>
              <a:t>Periplaneta </a:t>
            </a:r>
            <a:r>
              <a:rPr lang="id-ID" i="1" dirty="0"/>
              <a:t>sp</a:t>
            </a:r>
            <a:r>
              <a:rPr lang="id-ID" dirty="0"/>
              <a:t> (kecoa) mengalami metamorfosis yang bertingkat, artinya perubahan bentuk yang berurutan tidak terlihat nyata</a:t>
            </a:r>
            <a:r>
              <a:rPr lang="id-ID" dirty="0" smtClean="0"/>
              <a:t>.</a:t>
            </a:r>
          </a:p>
          <a:p>
            <a:pPr lvl="1"/>
            <a:r>
              <a:rPr lang="id-ID" dirty="0"/>
              <a:t>Badan atau perut kecoa merupakan bangunan dan sistem reproduksi</a:t>
            </a:r>
          </a:p>
          <a:p>
            <a:pPr lvl="1"/>
            <a:r>
              <a:rPr lang="id-ID" dirty="0"/>
              <a:t>Kecoa akan mengandung telur-telurnya sampai telur itu siap menetas.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47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smtClean="0"/>
              <a:t>Kerugian terhadap manusia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1F33-3A61-4C96-B8A0-E3974C346371}" type="slidenum">
              <a:rPr lang="id-ID"/>
              <a:pPr>
                <a:defRPr/>
              </a:pPr>
              <a:t>6</a:t>
            </a:fld>
            <a:endParaRPr lang="id-ID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762000" y="1828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d-ID" sz="4000" b="1">
                <a:solidFill>
                  <a:srgbClr val="000099"/>
                </a:solidFill>
              </a:rPr>
              <a:t>Kontaminasi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d-ID" sz="4000" b="1">
                <a:solidFill>
                  <a:srgbClr val="000099"/>
                </a:solidFill>
              </a:rPr>
              <a:t>Pengganggu or fear reaction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d-ID" sz="4000" b="1">
                <a:solidFill>
                  <a:srgbClr val="000099"/>
                </a:solidFill>
              </a:rPr>
              <a:t>Odour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d-ID" sz="4000" b="1">
                <a:solidFill>
                  <a:srgbClr val="000099"/>
                </a:solidFill>
              </a:rPr>
              <a:t>Allergic reaction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d-ID" sz="4000" b="1">
                <a:solidFill>
                  <a:srgbClr val="000099"/>
                </a:solidFill>
              </a:rPr>
              <a:t>Bites (meskipun jarang)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d-ID" sz="4000" b="1">
                <a:solidFill>
                  <a:srgbClr val="000099"/>
                </a:solidFill>
              </a:rPr>
              <a:t>Penular patogen: Protozoa, Bakteri, Virus, Cacing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id-ID" sz="40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Bentuk Umum Kecoa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35B18-16D4-41BB-B8CF-8653353CFCA5}" type="slidenum">
              <a:rPr lang="id-ID"/>
              <a:pPr>
                <a:defRPr/>
              </a:pPr>
              <a:t>7</a:t>
            </a:fld>
            <a:endParaRPr lang="id-ID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14400" y="1733550"/>
            <a:ext cx="77724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id-ID" sz="3200">
                <a:solidFill>
                  <a:srgbClr val="000099"/>
                </a:solidFill>
                <a:latin typeface="Arial" charset="0"/>
                <a:cs typeface="Arial" charset="0"/>
              </a:rPr>
              <a:t>♣  </a:t>
            </a:r>
            <a:r>
              <a:rPr lang="id-ID" sz="3200">
                <a:solidFill>
                  <a:srgbClr val="000099"/>
                </a:solidFill>
              </a:rPr>
              <a:t>Ordo Orthoptera, ordo Dictyoptera </a:t>
            </a:r>
          </a:p>
          <a:p>
            <a:pPr marL="342900" indent="-342900"/>
            <a:r>
              <a:rPr lang="id-ID" sz="3200">
                <a:solidFill>
                  <a:srgbClr val="000099"/>
                </a:solidFill>
              </a:rPr>
              <a:t>	atau Blattodea</a:t>
            </a:r>
            <a:r>
              <a:rPr lang="en-US" sz="3200">
                <a:solidFill>
                  <a:srgbClr val="000099"/>
                </a:solidFill>
              </a:rPr>
              <a:t>, Blattaria</a:t>
            </a:r>
          </a:p>
          <a:p>
            <a:pPr marL="342900" indent="-342900"/>
            <a:r>
              <a:rPr lang="id-ID">
                <a:solidFill>
                  <a:srgbClr val="000099"/>
                </a:solidFill>
              </a:rPr>
              <a:t>♣</a:t>
            </a:r>
            <a:r>
              <a:rPr lang="id-ID"/>
              <a:t> </a:t>
            </a:r>
            <a:r>
              <a:rPr lang="id-ID" sz="3200">
                <a:solidFill>
                  <a:srgbClr val="000099"/>
                </a:solidFill>
              </a:rPr>
              <a:t>Tubuhnya oval, gepeng, Mulut: g</a:t>
            </a:r>
            <a:r>
              <a:rPr lang="en-US" sz="3200">
                <a:solidFill>
                  <a:srgbClr val="000099"/>
                </a:solidFill>
              </a:rPr>
              <a:t>i</a:t>
            </a:r>
            <a:r>
              <a:rPr lang="id-ID" sz="3200">
                <a:solidFill>
                  <a:srgbClr val="000099"/>
                </a:solidFill>
              </a:rPr>
              <a:t>g</a:t>
            </a:r>
            <a:r>
              <a:rPr lang="en-US" sz="3200">
                <a:solidFill>
                  <a:srgbClr val="000099"/>
                </a:solidFill>
              </a:rPr>
              <a:t>i </a:t>
            </a:r>
            <a:endParaRPr lang="id-ID" sz="3200">
              <a:solidFill>
                <a:srgbClr val="000099"/>
              </a:solidFill>
            </a:endParaRPr>
          </a:p>
          <a:p>
            <a:pPr marL="342900" indent="-342900"/>
            <a:r>
              <a:rPr lang="id-ID" sz="3200">
                <a:solidFill>
                  <a:srgbClr val="000099"/>
                </a:solidFill>
              </a:rPr>
              <a:t>	geraham yang kuat</a:t>
            </a:r>
          </a:p>
          <a:p>
            <a:pPr marL="342900" indent="-342900"/>
            <a:r>
              <a:rPr lang="id-ID">
                <a:solidFill>
                  <a:srgbClr val="000099"/>
                </a:solidFill>
              </a:rPr>
              <a:t>♣</a:t>
            </a:r>
            <a:r>
              <a:rPr lang="id-ID"/>
              <a:t> </a:t>
            </a:r>
            <a:r>
              <a:rPr lang="id-ID" sz="3200">
                <a:solidFill>
                  <a:srgbClr val="000099"/>
                </a:solidFill>
              </a:rPr>
              <a:t>2 ps sayap, lebar dan kokoh, tegmina</a:t>
            </a:r>
          </a:p>
          <a:p>
            <a:pPr marL="342900" indent="-342900"/>
            <a:r>
              <a:rPr lang="id-ID">
                <a:solidFill>
                  <a:srgbClr val="000099"/>
                </a:solidFill>
              </a:rPr>
              <a:t>♣</a:t>
            </a:r>
            <a:r>
              <a:rPr lang="id-ID"/>
              <a:t> </a:t>
            </a:r>
            <a:r>
              <a:rPr lang="id-ID" sz="3200">
                <a:solidFill>
                  <a:srgbClr val="000099"/>
                </a:solidFill>
              </a:rPr>
              <a:t>Warna:coklat muda - gelap</a:t>
            </a:r>
          </a:p>
          <a:p>
            <a:pPr marL="342900" indent="-342900"/>
            <a:r>
              <a:rPr lang="id-ID">
                <a:solidFill>
                  <a:srgbClr val="000099"/>
                </a:solidFill>
              </a:rPr>
              <a:t>♣</a:t>
            </a:r>
            <a:r>
              <a:rPr lang="id-ID"/>
              <a:t> </a:t>
            </a:r>
            <a:r>
              <a:rPr lang="id-ID" sz="3200">
                <a:solidFill>
                  <a:srgbClr val="000099"/>
                </a:solidFill>
              </a:rPr>
              <a:t>Ukuran panjang 3mm – 80 mm</a:t>
            </a:r>
          </a:p>
          <a:p>
            <a:pPr marL="342900" indent="-342900"/>
            <a:r>
              <a:rPr lang="id-ID">
                <a:solidFill>
                  <a:srgbClr val="000099"/>
                </a:solidFill>
              </a:rPr>
              <a:t>♣</a:t>
            </a:r>
            <a:r>
              <a:rPr lang="id-ID"/>
              <a:t> </a:t>
            </a:r>
            <a:r>
              <a:rPr lang="id-ID" sz="3200">
                <a:solidFill>
                  <a:srgbClr val="000099"/>
                </a:solidFill>
              </a:rPr>
              <a:t>Antena yang panjang, jarang terbang, </a:t>
            </a:r>
          </a:p>
          <a:p>
            <a:pPr marL="342900" indent="-342900"/>
            <a:r>
              <a:rPr lang="id-ID" sz="3200">
                <a:solidFill>
                  <a:srgbClr val="000099"/>
                </a:solidFill>
              </a:rPr>
              <a:t>	berjalan sangat cepat.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30" y="274822"/>
            <a:ext cx="1583955" cy="15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r>
              <a:rPr lang="id-ID" smtClean="0"/>
              <a:t>Lipas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E219C-3DE8-4D7B-8AB2-F3C0D7AE76EA}" type="slidenum">
              <a:rPr lang="id-ID"/>
              <a:pPr>
                <a:defRPr/>
              </a:pPr>
              <a:t>8</a:t>
            </a:fld>
            <a:endParaRPr lang="id-ID"/>
          </a:p>
        </p:txBody>
      </p:sp>
      <p:pic>
        <p:nvPicPr>
          <p:cNvPr id="7172" name="Picture 4" descr="li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ip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7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MORFOLOGI KECOA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CHAPUT </a:t>
            </a:r>
          </a:p>
          <a:p>
            <a:pPr lvl="1"/>
            <a:r>
              <a:rPr lang="id-ID" dirty="0" smtClean="0"/>
              <a:t>Pada bagian kepala terdapat mulut yang digunakan untuk mengunyah dan memamah makanan. </a:t>
            </a:r>
          </a:p>
          <a:p>
            <a:pPr lvl="1"/>
            <a:r>
              <a:rPr lang="id-ID" dirty="0" smtClean="0"/>
              <a:t>Sepasang mata majemuk yang dapat membedakan gelap dan terang</a:t>
            </a:r>
          </a:p>
          <a:p>
            <a:pPr lvl="1"/>
            <a:r>
              <a:rPr lang="id-ID" dirty="0" smtClean="0"/>
              <a:t>Antena panjang yang dapat membedakan bau – bauan dan vibrasi diudara. </a:t>
            </a:r>
          </a:p>
          <a:p>
            <a:r>
              <a:rPr lang="id-ID" dirty="0" smtClean="0"/>
              <a:t>Thoraks </a:t>
            </a:r>
          </a:p>
          <a:p>
            <a:pPr lvl="1"/>
            <a:r>
              <a:rPr lang="id-ID" dirty="0" smtClean="0"/>
              <a:t>Pada bagian dada terdapat tiga pasang kaki dan sepasang sayap  yang menyababkan kecoa dapat terbang dan berlari cepat</a:t>
            </a:r>
          </a:p>
          <a:p>
            <a:pPr lvl="1"/>
            <a:r>
              <a:rPr lang="id-ID" dirty="0" smtClean="0"/>
              <a:t>Terdapat struktur seperti lempeng besar yang berfungsi menutupi dasar kepala dan sayap dibelakang (pronotum)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8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736</Words>
  <Application>Microsoft Office PowerPoint</Application>
  <PresentationFormat>On-screen Show (4:3)</PresentationFormat>
  <Paragraphs>209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Gill Sans MT</vt:lpstr>
      <vt:lpstr>Impact</vt:lpstr>
      <vt:lpstr>Tahoma</vt:lpstr>
      <vt:lpstr>Times New Roman</vt:lpstr>
      <vt:lpstr>Wingdings</vt:lpstr>
      <vt:lpstr>Badge</vt:lpstr>
      <vt:lpstr> Lipas</vt:lpstr>
      <vt:lpstr>PowerPoint Presentation</vt:lpstr>
      <vt:lpstr>PowerPoint Presentation</vt:lpstr>
      <vt:lpstr>PowerPoint Presentation</vt:lpstr>
      <vt:lpstr>REPRODUKSI </vt:lpstr>
      <vt:lpstr>Kerugian terhadap manusia</vt:lpstr>
      <vt:lpstr>Bentuk Umum Kecoa</vt:lpstr>
      <vt:lpstr>Lipas</vt:lpstr>
      <vt:lpstr>MORFOLOGI KECOA</vt:lpstr>
      <vt:lpstr>Lanjut morfologi</vt:lpstr>
      <vt:lpstr>DAUR HIDUP LIPAS</vt:lpstr>
      <vt:lpstr>Ooteka dan Nimfa</vt:lpstr>
      <vt:lpstr>Jenis-jenis Kecoa di Indonesia</vt:lpstr>
      <vt:lpstr>Periplaneta americana </vt:lpstr>
      <vt:lpstr>Periplaneta americana </vt:lpstr>
      <vt:lpstr>Periplaneta americana Dewasa</vt:lpstr>
      <vt:lpstr>Periplaneta brunnea</vt:lpstr>
      <vt:lpstr>Periplaneta brunnea Dewasa</vt:lpstr>
      <vt:lpstr>Periplaneta australasiae</vt:lpstr>
      <vt:lpstr>Periplaneta australasiae Dewasa</vt:lpstr>
      <vt:lpstr>Blatella germanica</vt:lpstr>
      <vt:lpstr>Blatella germanica</vt:lpstr>
      <vt:lpstr>Blatella germanica Dewasa</vt:lpstr>
      <vt:lpstr>Supella longipalpa</vt:lpstr>
      <vt:lpstr>Supella longipalpa</vt:lpstr>
      <vt:lpstr>Supella longipalpa Dewasa</vt:lpstr>
      <vt:lpstr>Pengendalian Kecoa </vt:lpstr>
      <vt:lpstr>Pengendalian kimiawi</vt:lpstr>
      <vt:lpstr>Jenis insektisida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Lipas</dc:title>
  <dc:creator>Asus</dc:creator>
  <cp:lastModifiedBy>Asus</cp:lastModifiedBy>
  <cp:revision>13</cp:revision>
  <dcterms:created xsi:type="dcterms:W3CDTF">2018-06-06T01:30:58Z</dcterms:created>
  <dcterms:modified xsi:type="dcterms:W3CDTF">2019-04-02T08:14:30Z</dcterms:modified>
</cp:coreProperties>
</file>