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4572000" cy="3429000"/>
  <p:notesSz cx="4572000" cy="3429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1512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3376" y="1062990"/>
            <a:ext cx="3891597" cy="7200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86752" y="1920240"/>
            <a:ext cx="3204845" cy="857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E36C09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E36C09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E36C09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28917" y="788670"/>
            <a:ext cx="1991582" cy="2263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57850" y="788670"/>
            <a:ext cx="1991582" cy="2263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E36C09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41" y="0"/>
            <a:ext cx="948524" cy="59435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640079"/>
            <a:ext cx="266700" cy="114300"/>
          </a:xfrm>
          <a:custGeom>
            <a:avLst/>
            <a:gdLst/>
            <a:ahLst/>
            <a:cxnLst/>
            <a:rect l="l" t="t" r="r" b="b"/>
            <a:pathLst>
              <a:path w="266700" h="114300">
                <a:moveTo>
                  <a:pt x="266700" y="0"/>
                </a:moveTo>
                <a:lnTo>
                  <a:pt x="0" y="0"/>
                </a:lnTo>
                <a:lnTo>
                  <a:pt x="0" y="114300"/>
                </a:lnTo>
                <a:lnTo>
                  <a:pt x="266700" y="114300"/>
                </a:lnTo>
                <a:lnTo>
                  <a:pt x="266700" y="0"/>
                </a:lnTo>
                <a:close/>
              </a:path>
            </a:pathLst>
          </a:custGeom>
          <a:solidFill>
            <a:srgbClr val="E36C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95275" y="640135"/>
            <a:ext cx="4274820" cy="112395"/>
          </a:xfrm>
          <a:custGeom>
            <a:avLst/>
            <a:gdLst/>
            <a:ahLst/>
            <a:cxnLst/>
            <a:rect l="l" t="t" r="r" b="b"/>
            <a:pathLst>
              <a:path w="4274820" h="112395">
                <a:moveTo>
                  <a:pt x="4274820" y="0"/>
                </a:moveTo>
                <a:lnTo>
                  <a:pt x="0" y="0"/>
                </a:lnTo>
                <a:lnTo>
                  <a:pt x="0" y="112339"/>
                </a:lnTo>
                <a:lnTo>
                  <a:pt x="4274820" y="112339"/>
                </a:lnTo>
                <a:lnTo>
                  <a:pt x="427482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14755" y="601726"/>
            <a:ext cx="2442845" cy="1397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E36C09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14755" y="601726"/>
            <a:ext cx="2442845" cy="1397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E36C09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56639" y="3188970"/>
            <a:ext cx="1465072" cy="17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28917" y="3188970"/>
            <a:ext cx="1053020" cy="17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296412" y="3188970"/>
            <a:ext cx="1053020" cy="17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4572379" cy="3429380"/>
            <a:chOff x="0" y="0"/>
            <a:chExt cx="4572379" cy="342938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2985897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2985515"/>
              <a:ext cx="4572000" cy="443865"/>
            </a:xfrm>
            <a:custGeom>
              <a:avLst/>
              <a:gdLst/>
              <a:ahLst/>
              <a:cxnLst/>
              <a:rect l="l" t="t" r="r" b="b"/>
              <a:pathLst>
                <a:path w="4572000" h="443864">
                  <a:moveTo>
                    <a:pt x="4572000" y="0"/>
                  </a:moveTo>
                  <a:lnTo>
                    <a:pt x="0" y="0"/>
                  </a:lnTo>
                  <a:lnTo>
                    <a:pt x="0" y="443484"/>
                  </a:lnTo>
                  <a:lnTo>
                    <a:pt x="4572000" y="443484"/>
                  </a:lnTo>
                  <a:lnTo>
                    <a:pt x="457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3026663"/>
              <a:ext cx="1120140" cy="356870"/>
            </a:xfrm>
            <a:custGeom>
              <a:avLst/>
              <a:gdLst/>
              <a:ahLst/>
              <a:cxnLst/>
              <a:rect l="l" t="t" r="r" b="b"/>
              <a:pathLst>
                <a:path w="1120140" h="356870">
                  <a:moveTo>
                    <a:pt x="1120140" y="0"/>
                  </a:moveTo>
                  <a:lnTo>
                    <a:pt x="0" y="0"/>
                  </a:lnTo>
                  <a:lnTo>
                    <a:pt x="0" y="356615"/>
                  </a:lnTo>
                  <a:lnTo>
                    <a:pt x="1120140" y="356615"/>
                  </a:lnTo>
                  <a:lnTo>
                    <a:pt x="1120140" y="0"/>
                  </a:lnTo>
                  <a:close/>
                </a:path>
              </a:pathLst>
            </a:custGeom>
            <a:solidFill>
              <a:srgbClr val="E36C0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79575" y="3022091"/>
              <a:ext cx="3392804" cy="356870"/>
            </a:xfrm>
            <a:custGeom>
              <a:avLst/>
              <a:gdLst/>
              <a:ahLst/>
              <a:cxnLst/>
              <a:rect l="l" t="t" r="r" b="b"/>
              <a:pathLst>
                <a:path w="3392804" h="356870">
                  <a:moveTo>
                    <a:pt x="3392424" y="0"/>
                  </a:moveTo>
                  <a:lnTo>
                    <a:pt x="0" y="0"/>
                  </a:lnTo>
                  <a:lnTo>
                    <a:pt x="0" y="356615"/>
                  </a:lnTo>
                  <a:lnTo>
                    <a:pt x="3392424" y="356615"/>
                  </a:lnTo>
                  <a:lnTo>
                    <a:pt x="3392424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623" y="2142743"/>
              <a:ext cx="176784" cy="219455"/>
            </a:xfrm>
            <a:prstGeom prst="rect">
              <a:avLst/>
            </a:prstGeom>
          </p:spPr>
        </p:pic>
      </p:grpSp>
      <p:grpSp>
        <p:nvGrpSpPr>
          <p:cNvPr id="13" name="object 13"/>
          <p:cNvGrpSpPr/>
          <p:nvPr/>
        </p:nvGrpSpPr>
        <p:grpSpPr>
          <a:xfrm>
            <a:off x="992124" y="504443"/>
            <a:ext cx="3187065" cy="2437130"/>
            <a:chOff x="992124" y="504443"/>
            <a:chExt cx="3187065" cy="2437130"/>
          </a:xfrm>
        </p:grpSpPr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92124" y="504443"/>
              <a:ext cx="2621279" cy="608076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92124" y="961643"/>
              <a:ext cx="2983992" cy="608076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92124" y="1418843"/>
              <a:ext cx="1812036" cy="608076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92124" y="1876043"/>
              <a:ext cx="3186683" cy="608076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92124" y="2333243"/>
              <a:ext cx="1976627" cy="608076"/>
            </a:xfrm>
            <a:prstGeom prst="rect">
              <a:avLst/>
            </a:prstGeom>
          </p:spPr>
        </p:pic>
      </p:grpSp>
      <p:sp>
        <p:nvSpPr>
          <p:cNvPr id="19" name="object 1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120" dirty="0"/>
              <a:t>MARKETING </a:t>
            </a:r>
            <a:r>
              <a:rPr spc="-114" dirty="0"/>
              <a:t> </a:t>
            </a:r>
            <a:r>
              <a:rPr spc="-30" dirty="0"/>
              <a:t>I</a:t>
            </a:r>
            <a:r>
              <a:rPr spc="-80" dirty="0"/>
              <a:t>N</a:t>
            </a:r>
            <a:r>
              <a:rPr spc="-95" dirty="0"/>
              <a:t>F</a:t>
            </a:r>
            <a:r>
              <a:rPr spc="-160" dirty="0"/>
              <a:t>O</a:t>
            </a:r>
            <a:r>
              <a:rPr spc="-155" dirty="0"/>
              <a:t>R</a:t>
            </a:r>
            <a:r>
              <a:rPr spc="-145" dirty="0"/>
              <a:t>M</a:t>
            </a:r>
            <a:r>
              <a:rPr spc="-305" dirty="0"/>
              <a:t>A</a:t>
            </a:r>
            <a:r>
              <a:rPr spc="-180" dirty="0"/>
              <a:t>T</a:t>
            </a:r>
            <a:r>
              <a:rPr spc="-95" dirty="0"/>
              <a:t>I</a:t>
            </a:r>
            <a:r>
              <a:rPr spc="-170" dirty="0"/>
              <a:t>O</a:t>
            </a:r>
            <a:r>
              <a:rPr dirty="0"/>
              <a:t>N  </a:t>
            </a:r>
            <a:r>
              <a:rPr spc="-114" dirty="0"/>
              <a:t>SYSTEM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1214755" y="1973706"/>
            <a:ext cx="264604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b="1" spc="-160" dirty="0">
                <a:solidFill>
                  <a:srgbClr val="E36C09"/>
                </a:solidFill>
                <a:latin typeface="Cambria"/>
                <a:cs typeface="Cambria"/>
              </a:rPr>
              <a:t>&amp;</a:t>
            </a:r>
            <a:r>
              <a:rPr sz="3000" b="1" spc="-60" dirty="0">
                <a:solidFill>
                  <a:srgbClr val="E36C09"/>
                </a:solidFill>
                <a:latin typeface="Cambria"/>
                <a:cs typeface="Cambria"/>
              </a:rPr>
              <a:t> </a:t>
            </a:r>
            <a:r>
              <a:rPr sz="3000" b="1" spc="-95" dirty="0">
                <a:solidFill>
                  <a:srgbClr val="E36C09"/>
                </a:solidFill>
                <a:latin typeface="Cambria"/>
                <a:cs typeface="Cambria"/>
              </a:rPr>
              <a:t>S</a:t>
            </a:r>
            <a:r>
              <a:rPr sz="3000" b="1" spc="-114" dirty="0">
                <a:solidFill>
                  <a:srgbClr val="E36C09"/>
                </a:solidFill>
                <a:latin typeface="Cambria"/>
                <a:cs typeface="Cambria"/>
              </a:rPr>
              <a:t>A</a:t>
            </a:r>
            <a:r>
              <a:rPr sz="3000" b="1" spc="-75" dirty="0">
                <a:solidFill>
                  <a:srgbClr val="E36C09"/>
                </a:solidFill>
                <a:latin typeface="Cambria"/>
                <a:cs typeface="Cambria"/>
              </a:rPr>
              <a:t>L</a:t>
            </a:r>
            <a:r>
              <a:rPr sz="3000" b="1" spc="-35" dirty="0">
                <a:solidFill>
                  <a:srgbClr val="E36C09"/>
                </a:solidFill>
                <a:latin typeface="Cambria"/>
                <a:cs typeface="Cambria"/>
              </a:rPr>
              <a:t>E</a:t>
            </a:r>
            <a:r>
              <a:rPr sz="3000" b="1" spc="-55" dirty="0">
                <a:solidFill>
                  <a:srgbClr val="E36C09"/>
                </a:solidFill>
                <a:latin typeface="Cambria"/>
                <a:cs typeface="Cambria"/>
              </a:rPr>
              <a:t>S</a:t>
            </a:r>
            <a:r>
              <a:rPr sz="3000" b="1" spc="-85" dirty="0">
                <a:solidFill>
                  <a:srgbClr val="E36C09"/>
                </a:solidFill>
                <a:latin typeface="Cambria"/>
                <a:cs typeface="Cambria"/>
              </a:rPr>
              <a:t> </a:t>
            </a:r>
            <a:r>
              <a:rPr sz="3000" b="1" spc="-150" dirty="0">
                <a:solidFill>
                  <a:srgbClr val="E36C09"/>
                </a:solidFill>
                <a:latin typeface="Cambria"/>
                <a:cs typeface="Cambria"/>
              </a:rPr>
              <a:t>O</a:t>
            </a:r>
            <a:r>
              <a:rPr sz="3000" b="1" spc="-145" dirty="0">
                <a:solidFill>
                  <a:srgbClr val="E36C09"/>
                </a:solidFill>
                <a:latin typeface="Cambria"/>
                <a:cs typeface="Cambria"/>
              </a:rPr>
              <a:t>R</a:t>
            </a:r>
            <a:r>
              <a:rPr sz="3000" b="1" spc="-160" dirty="0">
                <a:solidFill>
                  <a:srgbClr val="E36C09"/>
                </a:solidFill>
                <a:latin typeface="Cambria"/>
                <a:cs typeface="Cambria"/>
              </a:rPr>
              <a:t>D</a:t>
            </a:r>
            <a:r>
              <a:rPr sz="3000" b="1" spc="-35" dirty="0">
                <a:solidFill>
                  <a:srgbClr val="E36C09"/>
                </a:solidFill>
                <a:latin typeface="Cambria"/>
                <a:cs typeface="Cambria"/>
              </a:rPr>
              <a:t>E</a:t>
            </a:r>
            <a:r>
              <a:rPr sz="3000" b="1" spc="-70" dirty="0">
                <a:solidFill>
                  <a:srgbClr val="E36C09"/>
                </a:solidFill>
                <a:latin typeface="Cambria"/>
                <a:cs typeface="Cambria"/>
              </a:rPr>
              <a:t>R  </a:t>
            </a:r>
            <a:r>
              <a:rPr sz="3000" b="1" spc="-110" dirty="0">
                <a:solidFill>
                  <a:srgbClr val="E36C09"/>
                </a:solidFill>
                <a:latin typeface="Cambria"/>
                <a:cs typeface="Cambria"/>
              </a:rPr>
              <a:t>PROCESS</a:t>
            </a:r>
            <a:endParaRPr sz="3000">
              <a:latin typeface="Cambria"/>
              <a:cs typeface="Cambri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04" y="0"/>
            <a:ext cx="4572000" cy="3428365"/>
          </a:xfrm>
          <a:custGeom>
            <a:avLst/>
            <a:gdLst/>
            <a:ahLst/>
            <a:cxnLst/>
            <a:rect l="l" t="t" r="r" b="b"/>
            <a:pathLst>
              <a:path w="4572000" h="3428365">
                <a:moveTo>
                  <a:pt x="0" y="3428111"/>
                </a:moveTo>
                <a:lnTo>
                  <a:pt x="4571746" y="3428111"/>
                </a:lnTo>
                <a:lnTo>
                  <a:pt x="4571746" y="0"/>
                </a:lnTo>
                <a:lnTo>
                  <a:pt x="0" y="0"/>
                </a:lnTo>
                <a:lnTo>
                  <a:pt x="0" y="3428111"/>
                </a:lnTo>
                <a:close/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1" y="0"/>
            <a:ext cx="948524" cy="594359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0" y="640079"/>
            <a:ext cx="4570095" cy="114300"/>
            <a:chOff x="0" y="640079"/>
            <a:chExt cx="4570095" cy="114300"/>
          </a:xfrm>
        </p:grpSpPr>
        <p:sp>
          <p:nvSpPr>
            <p:cNvPr id="4" name="object 4"/>
            <p:cNvSpPr/>
            <p:nvPr/>
          </p:nvSpPr>
          <p:spPr>
            <a:xfrm>
              <a:off x="0" y="640079"/>
              <a:ext cx="266700" cy="114300"/>
            </a:xfrm>
            <a:custGeom>
              <a:avLst/>
              <a:gdLst/>
              <a:ahLst/>
              <a:cxnLst/>
              <a:rect l="l" t="t" r="r" b="b"/>
              <a:pathLst>
                <a:path w="266700" h="114300">
                  <a:moveTo>
                    <a:pt x="266700" y="0"/>
                  </a:moveTo>
                  <a:lnTo>
                    <a:pt x="0" y="0"/>
                  </a:lnTo>
                  <a:lnTo>
                    <a:pt x="0" y="114300"/>
                  </a:lnTo>
                  <a:lnTo>
                    <a:pt x="266700" y="114300"/>
                  </a:lnTo>
                  <a:lnTo>
                    <a:pt x="266700" y="0"/>
                  </a:lnTo>
                  <a:close/>
                </a:path>
              </a:pathLst>
            </a:custGeom>
            <a:solidFill>
              <a:srgbClr val="E36C0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95275" y="640135"/>
              <a:ext cx="4274820" cy="112395"/>
            </a:xfrm>
            <a:custGeom>
              <a:avLst/>
              <a:gdLst/>
              <a:ahLst/>
              <a:cxnLst/>
              <a:rect l="l" t="t" r="r" b="b"/>
              <a:pathLst>
                <a:path w="4274820" h="112395">
                  <a:moveTo>
                    <a:pt x="4274820" y="0"/>
                  </a:moveTo>
                  <a:lnTo>
                    <a:pt x="0" y="0"/>
                  </a:lnTo>
                  <a:lnTo>
                    <a:pt x="0" y="112339"/>
                  </a:lnTo>
                  <a:lnTo>
                    <a:pt x="4274820" y="112339"/>
                  </a:lnTo>
                  <a:lnTo>
                    <a:pt x="427482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178307" y="105155"/>
            <a:ext cx="3924300" cy="449580"/>
            <a:chOff x="178307" y="105155"/>
            <a:chExt cx="3924300" cy="449580"/>
          </a:xfrm>
        </p:grpSpPr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8307" y="105155"/>
              <a:ext cx="2717291" cy="449579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29840" y="105155"/>
              <a:ext cx="1572767" cy="449579"/>
            </a:xfrm>
            <a:prstGeom prst="rect">
              <a:avLst/>
            </a:prstGeom>
          </p:spPr>
        </p:pic>
      </p:grp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339597" y="174752"/>
            <a:ext cx="358711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55" dirty="0">
                <a:solidFill>
                  <a:srgbClr val="000000"/>
                </a:solidFill>
              </a:rPr>
              <a:t>P</a:t>
            </a:r>
            <a:r>
              <a:rPr sz="2200" spc="-110" dirty="0">
                <a:solidFill>
                  <a:srgbClr val="000000"/>
                </a:solidFill>
              </a:rPr>
              <a:t>er</a:t>
            </a:r>
            <a:r>
              <a:rPr sz="2200" spc="-80" dirty="0">
                <a:solidFill>
                  <a:srgbClr val="000000"/>
                </a:solidFill>
              </a:rPr>
              <a:t>t</a:t>
            </a:r>
            <a:r>
              <a:rPr sz="2200" spc="-130" dirty="0">
                <a:solidFill>
                  <a:srgbClr val="000000"/>
                </a:solidFill>
              </a:rPr>
              <a:t>a</a:t>
            </a:r>
            <a:r>
              <a:rPr sz="2200" spc="-180" dirty="0">
                <a:solidFill>
                  <a:srgbClr val="000000"/>
                </a:solidFill>
              </a:rPr>
              <a:t>n</a:t>
            </a:r>
            <a:r>
              <a:rPr sz="2200" spc="-130" dirty="0">
                <a:solidFill>
                  <a:srgbClr val="000000"/>
                </a:solidFill>
              </a:rPr>
              <a:t>yaa</a:t>
            </a:r>
            <a:r>
              <a:rPr sz="2200" spc="-105" dirty="0">
                <a:solidFill>
                  <a:srgbClr val="000000"/>
                </a:solidFill>
              </a:rPr>
              <a:t>n</a:t>
            </a:r>
            <a:r>
              <a:rPr sz="2200" spc="-80" dirty="0">
                <a:solidFill>
                  <a:srgbClr val="000000"/>
                </a:solidFill>
              </a:rPr>
              <a:t> </a:t>
            </a:r>
            <a:r>
              <a:rPr sz="2200" spc="-50" dirty="0">
                <a:solidFill>
                  <a:srgbClr val="000000"/>
                </a:solidFill>
              </a:rPr>
              <a:t>S</a:t>
            </a:r>
            <a:r>
              <a:rPr sz="2200" spc="-80" dirty="0">
                <a:solidFill>
                  <a:srgbClr val="000000"/>
                </a:solidFill>
              </a:rPr>
              <a:t>t</a:t>
            </a:r>
            <a:r>
              <a:rPr sz="2200" spc="-140" dirty="0">
                <a:solidFill>
                  <a:srgbClr val="000000"/>
                </a:solidFill>
              </a:rPr>
              <a:t>r</a:t>
            </a:r>
            <a:r>
              <a:rPr sz="2200" spc="-105" dirty="0">
                <a:solidFill>
                  <a:srgbClr val="000000"/>
                </a:solidFill>
              </a:rPr>
              <a:t>a</a:t>
            </a:r>
            <a:r>
              <a:rPr sz="2200" spc="-100" dirty="0">
                <a:solidFill>
                  <a:srgbClr val="000000"/>
                </a:solidFill>
              </a:rPr>
              <a:t>t</a:t>
            </a:r>
            <a:r>
              <a:rPr sz="2200" spc="-114" dirty="0">
                <a:solidFill>
                  <a:srgbClr val="000000"/>
                </a:solidFill>
              </a:rPr>
              <a:t>e</a:t>
            </a:r>
            <a:r>
              <a:rPr sz="2200" spc="-80" dirty="0">
                <a:solidFill>
                  <a:srgbClr val="000000"/>
                </a:solidFill>
              </a:rPr>
              <a:t>g</a:t>
            </a:r>
            <a:r>
              <a:rPr sz="2200" spc="-85" dirty="0">
                <a:solidFill>
                  <a:srgbClr val="000000"/>
                </a:solidFill>
              </a:rPr>
              <a:t>i</a:t>
            </a:r>
            <a:r>
              <a:rPr sz="2200" spc="-65" dirty="0">
                <a:solidFill>
                  <a:srgbClr val="000000"/>
                </a:solidFill>
              </a:rPr>
              <a:t> </a:t>
            </a:r>
            <a:r>
              <a:rPr sz="2200" spc="-90" dirty="0">
                <a:solidFill>
                  <a:srgbClr val="000000"/>
                </a:solidFill>
              </a:rPr>
              <a:t>M</a:t>
            </a:r>
            <a:r>
              <a:rPr sz="2200" spc="-120" dirty="0">
                <a:solidFill>
                  <a:srgbClr val="000000"/>
                </a:solidFill>
              </a:rPr>
              <a:t>a</a:t>
            </a:r>
            <a:r>
              <a:rPr sz="2200" spc="-125" dirty="0">
                <a:solidFill>
                  <a:srgbClr val="000000"/>
                </a:solidFill>
              </a:rPr>
              <a:t>r</a:t>
            </a:r>
            <a:r>
              <a:rPr sz="2200" spc="-204" dirty="0">
                <a:solidFill>
                  <a:srgbClr val="000000"/>
                </a:solidFill>
              </a:rPr>
              <a:t>k</a:t>
            </a:r>
            <a:r>
              <a:rPr sz="2200" spc="-114" dirty="0">
                <a:solidFill>
                  <a:srgbClr val="000000"/>
                </a:solidFill>
              </a:rPr>
              <a:t>e</a:t>
            </a:r>
            <a:r>
              <a:rPr sz="2200" spc="-80" dirty="0">
                <a:solidFill>
                  <a:srgbClr val="000000"/>
                </a:solidFill>
              </a:rPr>
              <a:t>t</a:t>
            </a:r>
            <a:r>
              <a:rPr sz="2200" spc="-100" dirty="0">
                <a:solidFill>
                  <a:srgbClr val="000000"/>
                </a:solidFill>
              </a:rPr>
              <a:t>i</a:t>
            </a:r>
            <a:r>
              <a:rPr sz="2200" spc="-120" dirty="0">
                <a:solidFill>
                  <a:srgbClr val="000000"/>
                </a:solidFill>
              </a:rPr>
              <a:t>n</a:t>
            </a:r>
            <a:r>
              <a:rPr sz="2200" spc="-60" dirty="0">
                <a:solidFill>
                  <a:srgbClr val="000000"/>
                </a:solidFill>
              </a:rPr>
              <a:t>g</a:t>
            </a:r>
            <a:endParaRPr sz="2200"/>
          </a:p>
        </p:txBody>
      </p:sp>
      <p:sp>
        <p:nvSpPr>
          <p:cNvPr id="17" name="object 17"/>
          <p:cNvSpPr txBox="1"/>
          <p:nvPr/>
        </p:nvSpPr>
        <p:spPr>
          <a:xfrm>
            <a:off x="99161" y="628903"/>
            <a:ext cx="679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25" dirty="0">
                <a:solidFill>
                  <a:srgbClr val="FFFFFF"/>
                </a:solidFill>
                <a:latin typeface="Cambria"/>
                <a:cs typeface="Cambria"/>
              </a:rPr>
              <a:t>2</a:t>
            </a:r>
            <a:endParaRPr sz="600">
              <a:latin typeface="Cambria"/>
              <a:cs typeface="Cambria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299021" y="794676"/>
            <a:ext cx="4088765" cy="2371090"/>
            <a:chOff x="299021" y="794676"/>
            <a:chExt cx="4088765" cy="2371090"/>
          </a:xfrm>
        </p:grpSpPr>
        <p:sp>
          <p:nvSpPr>
            <p:cNvPr id="19" name="object 19"/>
            <p:cNvSpPr/>
            <p:nvPr/>
          </p:nvSpPr>
          <p:spPr>
            <a:xfrm>
              <a:off x="499998" y="802004"/>
              <a:ext cx="3883025" cy="381000"/>
            </a:xfrm>
            <a:custGeom>
              <a:avLst/>
              <a:gdLst/>
              <a:ahLst/>
              <a:cxnLst/>
              <a:rect l="l" t="t" r="r" b="b"/>
              <a:pathLst>
                <a:path w="3883025" h="381000">
                  <a:moveTo>
                    <a:pt x="3883025" y="0"/>
                  </a:moveTo>
                  <a:lnTo>
                    <a:pt x="190373" y="0"/>
                  </a:lnTo>
                  <a:lnTo>
                    <a:pt x="0" y="190373"/>
                  </a:lnTo>
                  <a:lnTo>
                    <a:pt x="190373" y="380746"/>
                  </a:lnTo>
                  <a:lnTo>
                    <a:pt x="3883025" y="380746"/>
                  </a:lnTo>
                  <a:lnTo>
                    <a:pt x="3883025" y="0"/>
                  </a:lnTo>
                  <a:close/>
                </a:path>
              </a:pathLst>
            </a:custGeom>
            <a:solidFill>
              <a:srgbClr val="E6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99998" y="802004"/>
              <a:ext cx="3883025" cy="381000"/>
            </a:xfrm>
            <a:custGeom>
              <a:avLst/>
              <a:gdLst/>
              <a:ahLst/>
              <a:cxnLst/>
              <a:rect l="l" t="t" r="r" b="b"/>
              <a:pathLst>
                <a:path w="3883025" h="381000">
                  <a:moveTo>
                    <a:pt x="3883025" y="380746"/>
                  </a:moveTo>
                  <a:lnTo>
                    <a:pt x="190373" y="380746"/>
                  </a:lnTo>
                  <a:lnTo>
                    <a:pt x="0" y="190373"/>
                  </a:lnTo>
                  <a:lnTo>
                    <a:pt x="190373" y="0"/>
                  </a:lnTo>
                  <a:lnTo>
                    <a:pt x="3883025" y="0"/>
                  </a:lnTo>
                  <a:lnTo>
                    <a:pt x="3883025" y="380746"/>
                  </a:lnTo>
                  <a:close/>
                </a:path>
              </a:pathLst>
            </a:custGeom>
            <a:ln w="9525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06324" y="802004"/>
              <a:ext cx="302260" cy="381000"/>
            </a:xfrm>
            <a:custGeom>
              <a:avLst/>
              <a:gdLst/>
              <a:ahLst/>
              <a:cxnLst/>
              <a:rect l="l" t="t" r="r" b="b"/>
              <a:pathLst>
                <a:path w="302259" h="381000">
                  <a:moveTo>
                    <a:pt x="301878" y="0"/>
                  </a:moveTo>
                  <a:lnTo>
                    <a:pt x="0" y="0"/>
                  </a:lnTo>
                  <a:lnTo>
                    <a:pt x="0" y="380746"/>
                  </a:lnTo>
                  <a:lnTo>
                    <a:pt x="301878" y="380746"/>
                  </a:lnTo>
                  <a:lnTo>
                    <a:pt x="301878" y="303530"/>
                  </a:lnTo>
                  <a:lnTo>
                    <a:pt x="151003" y="303530"/>
                  </a:lnTo>
                  <a:lnTo>
                    <a:pt x="141533" y="301632"/>
                  </a:lnTo>
                  <a:lnTo>
                    <a:pt x="133826" y="296449"/>
                  </a:lnTo>
                  <a:lnTo>
                    <a:pt x="128643" y="288742"/>
                  </a:lnTo>
                  <a:lnTo>
                    <a:pt x="126745" y="279273"/>
                  </a:lnTo>
                  <a:lnTo>
                    <a:pt x="128643" y="269857"/>
                  </a:lnTo>
                  <a:lnTo>
                    <a:pt x="133826" y="262143"/>
                  </a:lnTo>
                  <a:lnTo>
                    <a:pt x="141533" y="256930"/>
                  </a:lnTo>
                  <a:lnTo>
                    <a:pt x="151003" y="255016"/>
                  </a:lnTo>
                  <a:lnTo>
                    <a:pt x="301878" y="255016"/>
                  </a:lnTo>
                  <a:lnTo>
                    <a:pt x="301878" y="246887"/>
                  </a:lnTo>
                  <a:lnTo>
                    <a:pt x="134873" y="246887"/>
                  </a:lnTo>
                  <a:lnTo>
                    <a:pt x="134873" y="214629"/>
                  </a:lnTo>
                  <a:lnTo>
                    <a:pt x="137413" y="195744"/>
                  </a:lnTo>
                  <a:lnTo>
                    <a:pt x="144335" y="180324"/>
                  </a:lnTo>
                  <a:lnTo>
                    <a:pt x="154590" y="169927"/>
                  </a:lnTo>
                  <a:lnTo>
                    <a:pt x="173476" y="164201"/>
                  </a:lnTo>
                  <a:lnTo>
                    <a:pt x="178641" y="158988"/>
                  </a:lnTo>
                  <a:lnTo>
                    <a:pt x="182116" y="151274"/>
                  </a:lnTo>
                  <a:lnTo>
                    <a:pt x="183387" y="141859"/>
                  </a:lnTo>
                  <a:lnTo>
                    <a:pt x="86359" y="141859"/>
                  </a:lnTo>
                  <a:lnTo>
                    <a:pt x="91441" y="116629"/>
                  </a:lnTo>
                  <a:lnTo>
                    <a:pt x="105298" y="96043"/>
                  </a:lnTo>
                  <a:lnTo>
                    <a:pt x="125847" y="82172"/>
                  </a:lnTo>
                  <a:lnTo>
                    <a:pt x="151003" y="77088"/>
                  </a:lnTo>
                  <a:lnTo>
                    <a:pt x="301878" y="77088"/>
                  </a:lnTo>
                  <a:lnTo>
                    <a:pt x="301878" y="0"/>
                  </a:lnTo>
                  <a:close/>
                </a:path>
                <a:path w="302259" h="381000">
                  <a:moveTo>
                    <a:pt x="301878" y="255016"/>
                  </a:moveTo>
                  <a:lnTo>
                    <a:pt x="151003" y="255016"/>
                  </a:lnTo>
                  <a:lnTo>
                    <a:pt x="160418" y="256930"/>
                  </a:lnTo>
                  <a:lnTo>
                    <a:pt x="168132" y="262143"/>
                  </a:lnTo>
                  <a:lnTo>
                    <a:pt x="173345" y="269857"/>
                  </a:lnTo>
                  <a:lnTo>
                    <a:pt x="175259" y="279273"/>
                  </a:lnTo>
                  <a:lnTo>
                    <a:pt x="173345" y="288742"/>
                  </a:lnTo>
                  <a:lnTo>
                    <a:pt x="168132" y="296449"/>
                  </a:lnTo>
                  <a:lnTo>
                    <a:pt x="160418" y="301632"/>
                  </a:lnTo>
                  <a:lnTo>
                    <a:pt x="151003" y="303530"/>
                  </a:lnTo>
                  <a:lnTo>
                    <a:pt x="301878" y="303530"/>
                  </a:lnTo>
                  <a:lnTo>
                    <a:pt x="301878" y="255016"/>
                  </a:lnTo>
                  <a:close/>
                </a:path>
                <a:path w="302259" h="381000">
                  <a:moveTo>
                    <a:pt x="301878" y="77088"/>
                  </a:moveTo>
                  <a:lnTo>
                    <a:pt x="151003" y="77088"/>
                  </a:lnTo>
                  <a:lnTo>
                    <a:pt x="176158" y="82172"/>
                  </a:lnTo>
                  <a:lnTo>
                    <a:pt x="196707" y="96043"/>
                  </a:lnTo>
                  <a:lnTo>
                    <a:pt x="210564" y="116629"/>
                  </a:lnTo>
                  <a:lnTo>
                    <a:pt x="215645" y="141859"/>
                  </a:lnTo>
                  <a:lnTo>
                    <a:pt x="213106" y="160744"/>
                  </a:lnTo>
                  <a:lnTo>
                    <a:pt x="206184" y="176164"/>
                  </a:lnTo>
                  <a:lnTo>
                    <a:pt x="195929" y="186561"/>
                  </a:lnTo>
                  <a:lnTo>
                    <a:pt x="177043" y="192270"/>
                  </a:lnTo>
                  <a:lnTo>
                    <a:pt x="171878" y="197453"/>
                  </a:lnTo>
                  <a:lnTo>
                    <a:pt x="168403" y="205160"/>
                  </a:lnTo>
                  <a:lnTo>
                    <a:pt x="167131" y="214629"/>
                  </a:lnTo>
                  <a:lnTo>
                    <a:pt x="167131" y="246887"/>
                  </a:lnTo>
                  <a:lnTo>
                    <a:pt x="301878" y="246887"/>
                  </a:lnTo>
                  <a:lnTo>
                    <a:pt x="301878" y="77088"/>
                  </a:lnTo>
                  <a:close/>
                </a:path>
                <a:path w="302259" h="381000">
                  <a:moveTo>
                    <a:pt x="151003" y="109474"/>
                  </a:moveTo>
                  <a:lnTo>
                    <a:pt x="138388" y="112015"/>
                  </a:lnTo>
                  <a:lnTo>
                    <a:pt x="128095" y="118951"/>
                  </a:lnTo>
                  <a:lnTo>
                    <a:pt x="121159" y="129244"/>
                  </a:lnTo>
                  <a:lnTo>
                    <a:pt x="118617" y="141859"/>
                  </a:lnTo>
                  <a:lnTo>
                    <a:pt x="183387" y="141859"/>
                  </a:lnTo>
                  <a:lnTo>
                    <a:pt x="180846" y="129244"/>
                  </a:lnTo>
                  <a:lnTo>
                    <a:pt x="173910" y="118951"/>
                  </a:lnTo>
                  <a:lnTo>
                    <a:pt x="163617" y="112015"/>
                  </a:lnTo>
                  <a:lnTo>
                    <a:pt x="151003" y="109474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5540" y="871950"/>
              <a:ext cx="143573" cy="240728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306324" y="801979"/>
              <a:ext cx="302260" cy="381000"/>
            </a:xfrm>
            <a:custGeom>
              <a:avLst/>
              <a:gdLst/>
              <a:ahLst/>
              <a:cxnLst/>
              <a:rect l="l" t="t" r="r" b="b"/>
              <a:pathLst>
                <a:path w="302259" h="381000">
                  <a:moveTo>
                    <a:pt x="0" y="380771"/>
                  </a:moveTo>
                  <a:lnTo>
                    <a:pt x="301853" y="380771"/>
                  </a:lnTo>
                  <a:lnTo>
                    <a:pt x="301853" y="0"/>
                  </a:lnTo>
                  <a:lnTo>
                    <a:pt x="0" y="0"/>
                  </a:lnTo>
                  <a:lnTo>
                    <a:pt x="0" y="380771"/>
                  </a:lnTo>
                  <a:close/>
                </a:path>
              </a:pathLst>
            </a:custGeom>
            <a:ln w="1428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99998" y="1296415"/>
              <a:ext cx="3883025" cy="381000"/>
            </a:xfrm>
            <a:custGeom>
              <a:avLst/>
              <a:gdLst/>
              <a:ahLst/>
              <a:cxnLst/>
              <a:rect l="l" t="t" r="r" b="b"/>
              <a:pathLst>
                <a:path w="3883025" h="381000">
                  <a:moveTo>
                    <a:pt x="3883025" y="0"/>
                  </a:moveTo>
                  <a:lnTo>
                    <a:pt x="190373" y="0"/>
                  </a:lnTo>
                  <a:lnTo>
                    <a:pt x="0" y="190373"/>
                  </a:lnTo>
                  <a:lnTo>
                    <a:pt x="190373" y="380745"/>
                  </a:lnTo>
                  <a:lnTo>
                    <a:pt x="3883025" y="380745"/>
                  </a:lnTo>
                  <a:lnTo>
                    <a:pt x="3883025" y="0"/>
                  </a:lnTo>
                  <a:close/>
                </a:path>
              </a:pathLst>
            </a:custGeom>
            <a:solidFill>
              <a:srgbClr val="D6E3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99998" y="1296415"/>
              <a:ext cx="3883025" cy="381000"/>
            </a:xfrm>
            <a:custGeom>
              <a:avLst/>
              <a:gdLst/>
              <a:ahLst/>
              <a:cxnLst/>
              <a:rect l="l" t="t" r="r" b="b"/>
              <a:pathLst>
                <a:path w="3883025" h="381000">
                  <a:moveTo>
                    <a:pt x="3883025" y="380745"/>
                  </a:moveTo>
                  <a:lnTo>
                    <a:pt x="190373" y="380745"/>
                  </a:lnTo>
                  <a:lnTo>
                    <a:pt x="0" y="190373"/>
                  </a:lnTo>
                  <a:lnTo>
                    <a:pt x="190373" y="0"/>
                  </a:lnTo>
                  <a:lnTo>
                    <a:pt x="3883025" y="0"/>
                  </a:lnTo>
                  <a:lnTo>
                    <a:pt x="3883025" y="380745"/>
                  </a:lnTo>
                  <a:close/>
                </a:path>
              </a:pathLst>
            </a:custGeom>
            <a:ln w="9525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06324" y="1296415"/>
              <a:ext cx="302260" cy="381000"/>
            </a:xfrm>
            <a:custGeom>
              <a:avLst/>
              <a:gdLst/>
              <a:ahLst/>
              <a:cxnLst/>
              <a:rect l="l" t="t" r="r" b="b"/>
              <a:pathLst>
                <a:path w="302259" h="381000">
                  <a:moveTo>
                    <a:pt x="301878" y="0"/>
                  </a:moveTo>
                  <a:lnTo>
                    <a:pt x="0" y="0"/>
                  </a:lnTo>
                  <a:lnTo>
                    <a:pt x="0" y="380745"/>
                  </a:lnTo>
                  <a:lnTo>
                    <a:pt x="301878" y="380745"/>
                  </a:lnTo>
                  <a:lnTo>
                    <a:pt x="301878" y="303530"/>
                  </a:lnTo>
                  <a:lnTo>
                    <a:pt x="151003" y="303530"/>
                  </a:lnTo>
                  <a:lnTo>
                    <a:pt x="141533" y="301632"/>
                  </a:lnTo>
                  <a:lnTo>
                    <a:pt x="133826" y="296449"/>
                  </a:lnTo>
                  <a:lnTo>
                    <a:pt x="128643" y="288742"/>
                  </a:lnTo>
                  <a:lnTo>
                    <a:pt x="126745" y="279273"/>
                  </a:lnTo>
                  <a:lnTo>
                    <a:pt x="128643" y="269857"/>
                  </a:lnTo>
                  <a:lnTo>
                    <a:pt x="133826" y="262143"/>
                  </a:lnTo>
                  <a:lnTo>
                    <a:pt x="141533" y="256930"/>
                  </a:lnTo>
                  <a:lnTo>
                    <a:pt x="151003" y="255015"/>
                  </a:lnTo>
                  <a:lnTo>
                    <a:pt x="301878" y="255015"/>
                  </a:lnTo>
                  <a:lnTo>
                    <a:pt x="301878" y="247014"/>
                  </a:lnTo>
                  <a:lnTo>
                    <a:pt x="134873" y="247014"/>
                  </a:lnTo>
                  <a:lnTo>
                    <a:pt x="134873" y="214630"/>
                  </a:lnTo>
                  <a:lnTo>
                    <a:pt x="137413" y="195744"/>
                  </a:lnTo>
                  <a:lnTo>
                    <a:pt x="144335" y="180324"/>
                  </a:lnTo>
                  <a:lnTo>
                    <a:pt x="154590" y="169927"/>
                  </a:lnTo>
                  <a:lnTo>
                    <a:pt x="173476" y="164201"/>
                  </a:lnTo>
                  <a:lnTo>
                    <a:pt x="178641" y="158988"/>
                  </a:lnTo>
                  <a:lnTo>
                    <a:pt x="182116" y="151274"/>
                  </a:lnTo>
                  <a:lnTo>
                    <a:pt x="183387" y="141858"/>
                  </a:lnTo>
                  <a:lnTo>
                    <a:pt x="86359" y="141858"/>
                  </a:lnTo>
                  <a:lnTo>
                    <a:pt x="91441" y="116703"/>
                  </a:lnTo>
                  <a:lnTo>
                    <a:pt x="105298" y="96154"/>
                  </a:lnTo>
                  <a:lnTo>
                    <a:pt x="125847" y="82297"/>
                  </a:lnTo>
                  <a:lnTo>
                    <a:pt x="151003" y="77215"/>
                  </a:lnTo>
                  <a:lnTo>
                    <a:pt x="301878" y="77215"/>
                  </a:lnTo>
                  <a:lnTo>
                    <a:pt x="301878" y="0"/>
                  </a:lnTo>
                  <a:close/>
                </a:path>
                <a:path w="302259" h="381000">
                  <a:moveTo>
                    <a:pt x="301878" y="255015"/>
                  </a:moveTo>
                  <a:lnTo>
                    <a:pt x="151003" y="255015"/>
                  </a:lnTo>
                  <a:lnTo>
                    <a:pt x="160418" y="256930"/>
                  </a:lnTo>
                  <a:lnTo>
                    <a:pt x="168132" y="262143"/>
                  </a:lnTo>
                  <a:lnTo>
                    <a:pt x="173345" y="269857"/>
                  </a:lnTo>
                  <a:lnTo>
                    <a:pt x="175259" y="279273"/>
                  </a:lnTo>
                  <a:lnTo>
                    <a:pt x="173345" y="288742"/>
                  </a:lnTo>
                  <a:lnTo>
                    <a:pt x="168132" y="296449"/>
                  </a:lnTo>
                  <a:lnTo>
                    <a:pt x="160418" y="301632"/>
                  </a:lnTo>
                  <a:lnTo>
                    <a:pt x="151003" y="303530"/>
                  </a:lnTo>
                  <a:lnTo>
                    <a:pt x="301878" y="303530"/>
                  </a:lnTo>
                  <a:lnTo>
                    <a:pt x="301878" y="255015"/>
                  </a:lnTo>
                  <a:close/>
                </a:path>
                <a:path w="302259" h="381000">
                  <a:moveTo>
                    <a:pt x="301878" y="77215"/>
                  </a:moveTo>
                  <a:lnTo>
                    <a:pt x="151003" y="77215"/>
                  </a:lnTo>
                  <a:lnTo>
                    <a:pt x="176158" y="82297"/>
                  </a:lnTo>
                  <a:lnTo>
                    <a:pt x="196707" y="96154"/>
                  </a:lnTo>
                  <a:lnTo>
                    <a:pt x="210564" y="116703"/>
                  </a:lnTo>
                  <a:lnTo>
                    <a:pt x="215645" y="141858"/>
                  </a:lnTo>
                  <a:lnTo>
                    <a:pt x="213106" y="160744"/>
                  </a:lnTo>
                  <a:lnTo>
                    <a:pt x="206184" y="176164"/>
                  </a:lnTo>
                  <a:lnTo>
                    <a:pt x="195929" y="186561"/>
                  </a:lnTo>
                  <a:lnTo>
                    <a:pt x="177043" y="192270"/>
                  </a:lnTo>
                  <a:lnTo>
                    <a:pt x="171878" y="197453"/>
                  </a:lnTo>
                  <a:lnTo>
                    <a:pt x="168403" y="205160"/>
                  </a:lnTo>
                  <a:lnTo>
                    <a:pt x="167131" y="214630"/>
                  </a:lnTo>
                  <a:lnTo>
                    <a:pt x="167131" y="247014"/>
                  </a:lnTo>
                  <a:lnTo>
                    <a:pt x="301878" y="247014"/>
                  </a:lnTo>
                  <a:lnTo>
                    <a:pt x="301878" y="77215"/>
                  </a:lnTo>
                  <a:close/>
                </a:path>
                <a:path w="302259" h="381000">
                  <a:moveTo>
                    <a:pt x="151003" y="109474"/>
                  </a:moveTo>
                  <a:lnTo>
                    <a:pt x="138388" y="112015"/>
                  </a:lnTo>
                  <a:lnTo>
                    <a:pt x="128095" y="118951"/>
                  </a:lnTo>
                  <a:lnTo>
                    <a:pt x="121159" y="129244"/>
                  </a:lnTo>
                  <a:lnTo>
                    <a:pt x="118617" y="141858"/>
                  </a:lnTo>
                  <a:lnTo>
                    <a:pt x="183387" y="141858"/>
                  </a:lnTo>
                  <a:lnTo>
                    <a:pt x="180846" y="129244"/>
                  </a:lnTo>
                  <a:lnTo>
                    <a:pt x="173910" y="118951"/>
                  </a:lnTo>
                  <a:lnTo>
                    <a:pt x="163617" y="112015"/>
                  </a:lnTo>
                  <a:lnTo>
                    <a:pt x="151003" y="109474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85540" y="1366488"/>
              <a:ext cx="143573" cy="240601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306324" y="1296390"/>
              <a:ext cx="302260" cy="381000"/>
            </a:xfrm>
            <a:custGeom>
              <a:avLst/>
              <a:gdLst/>
              <a:ahLst/>
              <a:cxnLst/>
              <a:rect l="l" t="t" r="r" b="b"/>
              <a:pathLst>
                <a:path w="302259" h="381000">
                  <a:moveTo>
                    <a:pt x="0" y="380771"/>
                  </a:moveTo>
                  <a:lnTo>
                    <a:pt x="301853" y="380771"/>
                  </a:lnTo>
                  <a:lnTo>
                    <a:pt x="301853" y="0"/>
                  </a:lnTo>
                  <a:lnTo>
                    <a:pt x="0" y="0"/>
                  </a:lnTo>
                  <a:lnTo>
                    <a:pt x="0" y="380771"/>
                  </a:lnTo>
                  <a:close/>
                </a:path>
              </a:pathLst>
            </a:custGeom>
            <a:ln w="1428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99998" y="1790826"/>
              <a:ext cx="3883025" cy="381000"/>
            </a:xfrm>
            <a:custGeom>
              <a:avLst/>
              <a:gdLst/>
              <a:ahLst/>
              <a:cxnLst/>
              <a:rect l="l" t="t" r="r" b="b"/>
              <a:pathLst>
                <a:path w="3883025" h="381000">
                  <a:moveTo>
                    <a:pt x="3883025" y="0"/>
                  </a:moveTo>
                  <a:lnTo>
                    <a:pt x="190373" y="0"/>
                  </a:lnTo>
                  <a:lnTo>
                    <a:pt x="0" y="190372"/>
                  </a:lnTo>
                  <a:lnTo>
                    <a:pt x="190373" y="380745"/>
                  </a:lnTo>
                  <a:lnTo>
                    <a:pt x="3883025" y="380745"/>
                  </a:lnTo>
                  <a:lnTo>
                    <a:pt x="3883025" y="0"/>
                  </a:lnTo>
                  <a:close/>
                </a:path>
              </a:pathLst>
            </a:custGeom>
            <a:solidFill>
              <a:srgbClr val="CCC1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99998" y="1790826"/>
              <a:ext cx="3883025" cy="381000"/>
            </a:xfrm>
            <a:custGeom>
              <a:avLst/>
              <a:gdLst/>
              <a:ahLst/>
              <a:cxnLst/>
              <a:rect l="l" t="t" r="r" b="b"/>
              <a:pathLst>
                <a:path w="3883025" h="381000">
                  <a:moveTo>
                    <a:pt x="3883025" y="380745"/>
                  </a:moveTo>
                  <a:lnTo>
                    <a:pt x="190373" y="380745"/>
                  </a:lnTo>
                  <a:lnTo>
                    <a:pt x="0" y="190372"/>
                  </a:lnTo>
                  <a:lnTo>
                    <a:pt x="190373" y="0"/>
                  </a:lnTo>
                  <a:lnTo>
                    <a:pt x="3883025" y="0"/>
                  </a:lnTo>
                  <a:lnTo>
                    <a:pt x="3883025" y="380745"/>
                  </a:lnTo>
                  <a:close/>
                </a:path>
              </a:pathLst>
            </a:custGeom>
            <a:ln w="9525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06324" y="1790826"/>
              <a:ext cx="302260" cy="381000"/>
            </a:xfrm>
            <a:custGeom>
              <a:avLst/>
              <a:gdLst/>
              <a:ahLst/>
              <a:cxnLst/>
              <a:rect l="l" t="t" r="r" b="b"/>
              <a:pathLst>
                <a:path w="302259" h="381000">
                  <a:moveTo>
                    <a:pt x="301878" y="0"/>
                  </a:moveTo>
                  <a:lnTo>
                    <a:pt x="0" y="0"/>
                  </a:lnTo>
                  <a:lnTo>
                    <a:pt x="0" y="380745"/>
                  </a:lnTo>
                  <a:lnTo>
                    <a:pt x="301878" y="380745"/>
                  </a:lnTo>
                  <a:lnTo>
                    <a:pt x="301878" y="303529"/>
                  </a:lnTo>
                  <a:lnTo>
                    <a:pt x="151003" y="303529"/>
                  </a:lnTo>
                  <a:lnTo>
                    <a:pt x="141533" y="301632"/>
                  </a:lnTo>
                  <a:lnTo>
                    <a:pt x="133826" y="296449"/>
                  </a:lnTo>
                  <a:lnTo>
                    <a:pt x="128643" y="288742"/>
                  </a:lnTo>
                  <a:lnTo>
                    <a:pt x="126745" y="279272"/>
                  </a:lnTo>
                  <a:lnTo>
                    <a:pt x="128643" y="269857"/>
                  </a:lnTo>
                  <a:lnTo>
                    <a:pt x="133826" y="262143"/>
                  </a:lnTo>
                  <a:lnTo>
                    <a:pt x="141533" y="256930"/>
                  </a:lnTo>
                  <a:lnTo>
                    <a:pt x="151003" y="255015"/>
                  </a:lnTo>
                  <a:lnTo>
                    <a:pt x="301878" y="255015"/>
                  </a:lnTo>
                  <a:lnTo>
                    <a:pt x="301878" y="247014"/>
                  </a:lnTo>
                  <a:lnTo>
                    <a:pt x="134873" y="247014"/>
                  </a:lnTo>
                  <a:lnTo>
                    <a:pt x="134873" y="214629"/>
                  </a:lnTo>
                  <a:lnTo>
                    <a:pt x="137413" y="195744"/>
                  </a:lnTo>
                  <a:lnTo>
                    <a:pt x="144335" y="180324"/>
                  </a:lnTo>
                  <a:lnTo>
                    <a:pt x="154590" y="169927"/>
                  </a:lnTo>
                  <a:lnTo>
                    <a:pt x="173476" y="164201"/>
                  </a:lnTo>
                  <a:lnTo>
                    <a:pt x="178641" y="158988"/>
                  </a:lnTo>
                  <a:lnTo>
                    <a:pt x="182116" y="151274"/>
                  </a:lnTo>
                  <a:lnTo>
                    <a:pt x="183387" y="141858"/>
                  </a:lnTo>
                  <a:lnTo>
                    <a:pt x="86359" y="141858"/>
                  </a:lnTo>
                  <a:lnTo>
                    <a:pt x="91441" y="116703"/>
                  </a:lnTo>
                  <a:lnTo>
                    <a:pt x="105298" y="96154"/>
                  </a:lnTo>
                  <a:lnTo>
                    <a:pt x="125847" y="82297"/>
                  </a:lnTo>
                  <a:lnTo>
                    <a:pt x="151003" y="77215"/>
                  </a:lnTo>
                  <a:lnTo>
                    <a:pt x="301878" y="77215"/>
                  </a:lnTo>
                  <a:lnTo>
                    <a:pt x="301878" y="0"/>
                  </a:lnTo>
                  <a:close/>
                </a:path>
                <a:path w="302259" h="381000">
                  <a:moveTo>
                    <a:pt x="301878" y="255015"/>
                  </a:moveTo>
                  <a:lnTo>
                    <a:pt x="151003" y="255015"/>
                  </a:lnTo>
                  <a:lnTo>
                    <a:pt x="160418" y="256930"/>
                  </a:lnTo>
                  <a:lnTo>
                    <a:pt x="168132" y="262143"/>
                  </a:lnTo>
                  <a:lnTo>
                    <a:pt x="173345" y="269857"/>
                  </a:lnTo>
                  <a:lnTo>
                    <a:pt x="175259" y="279272"/>
                  </a:lnTo>
                  <a:lnTo>
                    <a:pt x="173345" y="288742"/>
                  </a:lnTo>
                  <a:lnTo>
                    <a:pt x="168132" y="296449"/>
                  </a:lnTo>
                  <a:lnTo>
                    <a:pt x="160418" y="301632"/>
                  </a:lnTo>
                  <a:lnTo>
                    <a:pt x="151003" y="303529"/>
                  </a:lnTo>
                  <a:lnTo>
                    <a:pt x="301878" y="303529"/>
                  </a:lnTo>
                  <a:lnTo>
                    <a:pt x="301878" y="255015"/>
                  </a:lnTo>
                  <a:close/>
                </a:path>
                <a:path w="302259" h="381000">
                  <a:moveTo>
                    <a:pt x="301878" y="77215"/>
                  </a:moveTo>
                  <a:lnTo>
                    <a:pt x="151003" y="77215"/>
                  </a:lnTo>
                  <a:lnTo>
                    <a:pt x="176158" y="82297"/>
                  </a:lnTo>
                  <a:lnTo>
                    <a:pt x="196707" y="96154"/>
                  </a:lnTo>
                  <a:lnTo>
                    <a:pt x="210564" y="116703"/>
                  </a:lnTo>
                  <a:lnTo>
                    <a:pt x="215645" y="141858"/>
                  </a:lnTo>
                  <a:lnTo>
                    <a:pt x="213106" y="160744"/>
                  </a:lnTo>
                  <a:lnTo>
                    <a:pt x="206184" y="176164"/>
                  </a:lnTo>
                  <a:lnTo>
                    <a:pt x="195929" y="186561"/>
                  </a:lnTo>
                  <a:lnTo>
                    <a:pt x="177043" y="192287"/>
                  </a:lnTo>
                  <a:lnTo>
                    <a:pt x="171878" y="197500"/>
                  </a:lnTo>
                  <a:lnTo>
                    <a:pt x="168403" y="205214"/>
                  </a:lnTo>
                  <a:lnTo>
                    <a:pt x="167131" y="214629"/>
                  </a:lnTo>
                  <a:lnTo>
                    <a:pt x="167131" y="247014"/>
                  </a:lnTo>
                  <a:lnTo>
                    <a:pt x="301878" y="247014"/>
                  </a:lnTo>
                  <a:lnTo>
                    <a:pt x="301878" y="77215"/>
                  </a:lnTo>
                  <a:close/>
                </a:path>
                <a:path w="302259" h="381000">
                  <a:moveTo>
                    <a:pt x="151003" y="109474"/>
                  </a:moveTo>
                  <a:lnTo>
                    <a:pt x="138388" y="112015"/>
                  </a:lnTo>
                  <a:lnTo>
                    <a:pt x="128095" y="118951"/>
                  </a:lnTo>
                  <a:lnTo>
                    <a:pt x="121159" y="129244"/>
                  </a:lnTo>
                  <a:lnTo>
                    <a:pt x="118617" y="141858"/>
                  </a:lnTo>
                  <a:lnTo>
                    <a:pt x="183387" y="141858"/>
                  </a:lnTo>
                  <a:lnTo>
                    <a:pt x="180846" y="129244"/>
                  </a:lnTo>
                  <a:lnTo>
                    <a:pt x="173910" y="118951"/>
                  </a:lnTo>
                  <a:lnTo>
                    <a:pt x="163617" y="112015"/>
                  </a:lnTo>
                  <a:lnTo>
                    <a:pt x="151003" y="109474"/>
                  </a:lnTo>
                  <a:close/>
                </a:path>
              </a:pathLst>
            </a:custGeom>
            <a:solidFill>
              <a:srgbClr val="8063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85540" y="1860899"/>
              <a:ext cx="143573" cy="240601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306324" y="1790801"/>
              <a:ext cx="302260" cy="381000"/>
            </a:xfrm>
            <a:custGeom>
              <a:avLst/>
              <a:gdLst/>
              <a:ahLst/>
              <a:cxnLst/>
              <a:rect l="l" t="t" r="r" b="b"/>
              <a:pathLst>
                <a:path w="302259" h="381000">
                  <a:moveTo>
                    <a:pt x="0" y="380771"/>
                  </a:moveTo>
                  <a:lnTo>
                    <a:pt x="301853" y="380771"/>
                  </a:lnTo>
                  <a:lnTo>
                    <a:pt x="301853" y="0"/>
                  </a:lnTo>
                  <a:lnTo>
                    <a:pt x="0" y="0"/>
                  </a:lnTo>
                  <a:lnTo>
                    <a:pt x="0" y="380771"/>
                  </a:lnTo>
                  <a:close/>
                </a:path>
              </a:pathLst>
            </a:custGeom>
            <a:ln w="1428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99998" y="2285237"/>
              <a:ext cx="3883025" cy="381000"/>
            </a:xfrm>
            <a:custGeom>
              <a:avLst/>
              <a:gdLst/>
              <a:ahLst/>
              <a:cxnLst/>
              <a:rect l="l" t="t" r="r" b="b"/>
              <a:pathLst>
                <a:path w="3883025" h="381000">
                  <a:moveTo>
                    <a:pt x="3883025" y="0"/>
                  </a:moveTo>
                  <a:lnTo>
                    <a:pt x="190373" y="0"/>
                  </a:lnTo>
                  <a:lnTo>
                    <a:pt x="0" y="190373"/>
                  </a:lnTo>
                  <a:lnTo>
                    <a:pt x="190373" y="380746"/>
                  </a:lnTo>
                  <a:lnTo>
                    <a:pt x="3883025" y="380746"/>
                  </a:lnTo>
                  <a:lnTo>
                    <a:pt x="3883025" y="0"/>
                  </a:lnTo>
                  <a:close/>
                </a:path>
              </a:pathLst>
            </a:custGeom>
            <a:solidFill>
              <a:srgbClr val="B7DE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99998" y="2285237"/>
              <a:ext cx="3883025" cy="381000"/>
            </a:xfrm>
            <a:custGeom>
              <a:avLst/>
              <a:gdLst/>
              <a:ahLst/>
              <a:cxnLst/>
              <a:rect l="l" t="t" r="r" b="b"/>
              <a:pathLst>
                <a:path w="3883025" h="381000">
                  <a:moveTo>
                    <a:pt x="3883025" y="380746"/>
                  </a:moveTo>
                  <a:lnTo>
                    <a:pt x="190373" y="380746"/>
                  </a:lnTo>
                  <a:lnTo>
                    <a:pt x="0" y="190373"/>
                  </a:lnTo>
                  <a:lnTo>
                    <a:pt x="190373" y="0"/>
                  </a:lnTo>
                  <a:lnTo>
                    <a:pt x="3883025" y="0"/>
                  </a:lnTo>
                  <a:lnTo>
                    <a:pt x="3883025" y="380746"/>
                  </a:lnTo>
                  <a:close/>
                </a:path>
              </a:pathLst>
            </a:custGeom>
            <a:ln w="9525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06324" y="2285237"/>
              <a:ext cx="302260" cy="381000"/>
            </a:xfrm>
            <a:custGeom>
              <a:avLst/>
              <a:gdLst/>
              <a:ahLst/>
              <a:cxnLst/>
              <a:rect l="l" t="t" r="r" b="b"/>
              <a:pathLst>
                <a:path w="302259" h="381000">
                  <a:moveTo>
                    <a:pt x="301878" y="0"/>
                  </a:moveTo>
                  <a:lnTo>
                    <a:pt x="0" y="0"/>
                  </a:lnTo>
                  <a:lnTo>
                    <a:pt x="0" y="380746"/>
                  </a:lnTo>
                  <a:lnTo>
                    <a:pt x="301878" y="380746"/>
                  </a:lnTo>
                  <a:lnTo>
                    <a:pt x="301878" y="303530"/>
                  </a:lnTo>
                  <a:lnTo>
                    <a:pt x="151003" y="303530"/>
                  </a:lnTo>
                  <a:lnTo>
                    <a:pt x="141533" y="301632"/>
                  </a:lnTo>
                  <a:lnTo>
                    <a:pt x="133826" y="296449"/>
                  </a:lnTo>
                  <a:lnTo>
                    <a:pt x="128643" y="288742"/>
                  </a:lnTo>
                  <a:lnTo>
                    <a:pt x="126745" y="279273"/>
                  </a:lnTo>
                  <a:lnTo>
                    <a:pt x="128643" y="269857"/>
                  </a:lnTo>
                  <a:lnTo>
                    <a:pt x="133826" y="262143"/>
                  </a:lnTo>
                  <a:lnTo>
                    <a:pt x="141533" y="256930"/>
                  </a:lnTo>
                  <a:lnTo>
                    <a:pt x="151003" y="255016"/>
                  </a:lnTo>
                  <a:lnTo>
                    <a:pt x="301878" y="255016"/>
                  </a:lnTo>
                  <a:lnTo>
                    <a:pt x="301878" y="247015"/>
                  </a:lnTo>
                  <a:lnTo>
                    <a:pt x="134873" y="247015"/>
                  </a:lnTo>
                  <a:lnTo>
                    <a:pt x="134873" y="214630"/>
                  </a:lnTo>
                  <a:lnTo>
                    <a:pt x="137413" y="195744"/>
                  </a:lnTo>
                  <a:lnTo>
                    <a:pt x="144335" y="180324"/>
                  </a:lnTo>
                  <a:lnTo>
                    <a:pt x="154590" y="169927"/>
                  </a:lnTo>
                  <a:lnTo>
                    <a:pt x="173476" y="164218"/>
                  </a:lnTo>
                  <a:lnTo>
                    <a:pt x="178641" y="159035"/>
                  </a:lnTo>
                  <a:lnTo>
                    <a:pt x="182116" y="151328"/>
                  </a:lnTo>
                  <a:lnTo>
                    <a:pt x="183387" y="141859"/>
                  </a:lnTo>
                  <a:lnTo>
                    <a:pt x="86359" y="141859"/>
                  </a:lnTo>
                  <a:lnTo>
                    <a:pt x="91441" y="116703"/>
                  </a:lnTo>
                  <a:lnTo>
                    <a:pt x="105298" y="96154"/>
                  </a:lnTo>
                  <a:lnTo>
                    <a:pt x="125847" y="82297"/>
                  </a:lnTo>
                  <a:lnTo>
                    <a:pt x="151003" y="77216"/>
                  </a:lnTo>
                  <a:lnTo>
                    <a:pt x="301878" y="77216"/>
                  </a:lnTo>
                  <a:lnTo>
                    <a:pt x="301878" y="0"/>
                  </a:lnTo>
                  <a:close/>
                </a:path>
                <a:path w="302259" h="381000">
                  <a:moveTo>
                    <a:pt x="301878" y="255016"/>
                  </a:moveTo>
                  <a:lnTo>
                    <a:pt x="151003" y="255016"/>
                  </a:lnTo>
                  <a:lnTo>
                    <a:pt x="160418" y="256930"/>
                  </a:lnTo>
                  <a:lnTo>
                    <a:pt x="168132" y="262143"/>
                  </a:lnTo>
                  <a:lnTo>
                    <a:pt x="173345" y="269857"/>
                  </a:lnTo>
                  <a:lnTo>
                    <a:pt x="175259" y="279273"/>
                  </a:lnTo>
                  <a:lnTo>
                    <a:pt x="173345" y="288742"/>
                  </a:lnTo>
                  <a:lnTo>
                    <a:pt x="168132" y="296449"/>
                  </a:lnTo>
                  <a:lnTo>
                    <a:pt x="160418" y="301632"/>
                  </a:lnTo>
                  <a:lnTo>
                    <a:pt x="151003" y="303530"/>
                  </a:lnTo>
                  <a:lnTo>
                    <a:pt x="301878" y="303530"/>
                  </a:lnTo>
                  <a:lnTo>
                    <a:pt x="301878" y="255016"/>
                  </a:lnTo>
                  <a:close/>
                </a:path>
                <a:path w="302259" h="381000">
                  <a:moveTo>
                    <a:pt x="301878" y="77216"/>
                  </a:moveTo>
                  <a:lnTo>
                    <a:pt x="151003" y="77216"/>
                  </a:lnTo>
                  <a:lnTo>
                    <a:pt x="176158" y="82297"/>
                  </a:lnTo>
                  <a:lnTo>
                    <a:pt x="196707" y="96154"/>
                  </a:lnTo>
                  <a:lnTo>
                    <a:pt x="210564" y="116703"/>
                  </a:lnTo>
                  <a:lnTo>
                    <a:pt x="215645" y="141859"/>
                  </a:lnTo>
                  <a:lnTo>
                    <a:pt x="213106" y="160744"/>
                  </a:lnTo>
                  <a:lnTo>
                    <a:pt x="206184" y="176164"/>
                  </a:lnTo>
                  <a:lnTo>
                    <a:pt x="195929" y="186561"/>
                  </a:lnTo>
                  <a:lnTo>
                    <a:pt x="177043" y="192287"/>
                  </a:lnTo>
                  <a:lnTo>
                    <a:pt x="171878" y="197500"/>
                  </a:lnTo>
                  <a:lnTo>
                    <a:pt x="168403" y="205214"/>
                  </a:lnTo>
                  <a:lnTo>
                    <a:pt x="167131" y="214630"/>
                  </a:lnTo>
                  <a:lnTo>
                    <a:pt x="167131" y="247015"/>
                  </a:lnTo>
                  <a:lnTo>
                    <a:pt x="301878" y="247015"/>
                  </a:lnTo>
                  <a:lnTo>
                    <a:pt x="301878" y="77216"/>
                  </a:lnTo>
                  <a:close/>
                </a:path>
                <a:path w="302259" h="381000">
                  <a:moveTo>
                    <a:pt x="151003" y="109474"/>
                  </a:moveTo>
                  <a:lnTo>
                    <a:pt x="138388" y="112033"/>
                  </a:lnTo>
                  <a:lnTo>
                    <a:pt x="128095" y="118999"/>
                  </a:lnTo>
                  <a:lnTo>
                    <a:pt x="121159" y="129297"/>
                  </a:lnTo>
                  <a:lnTo>
                    <a:pt x="118617" y="141859"/>
                  </a:lnTo>
                  <a:lnTo>
                    <a:pt x="183387" y="141859"/>
                  </a:lnTo>
                  <a:lnTo>
                    <a:pt x="180846" y="129297"/>
                  </a:lnTo>
                  <a:lnTo>
                    <a:pt x="173910" y="118999"/>
                  </a:lnTo>
                  <a:lnTo>
                    <a:pt x="163617" y="112033"/>
                  </a:lnTo>
                  <a:lnTo>
                    <a:pt x="151003" y="109474"/>
                  </a:lnTo>
                  <a:close/>
                </a:path>
              </a:pathLst>
            </a:custGeom>
            <a:solidFill>
              <a:srgbClr val="4AAC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85540" y="2355310"/>
              <a:ext cx="143573" cy="240601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306324" y="2285212"/>
              <a:ext cx="302260" cy="381000"/>
            </a:xfrm>
            <a:custGeom>
              <a:avLst/>
              <a:gdLst/>
              <a:ahLst/>
              <a:cxnLst/>
              <a:rect l="l" t="t" r="r" b="b"/>
              <a:pathLst>
                <a:path w="302259" h="381000">
                  <a:moveTo>
                    <a:pt x="0" y="380771"/>
                  </a:moveTo>
                  <a:lnTo>
                    <a:pt x="301853" y="380771"/>
                  </a:lnTo>
                  <a:lnTo>
                    <a:pt x="301853" y="0"/>
                  </a:lnTo>
                  <a:lnTo>
                    <a:pt x="0" y="0"/>
                  </a:lnTo>
                  <a:lnTo>
                    <a:pt x="0" y="380771"/>
                  </a:lnTo>
                  <a:close/>
                </a:path>
              </a:pathLst>
            </a:custGeom>
            <a:ln w="1428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99998" y="2779648"/>
              <a:ext cx="3883025" cy="381000"/>
            </a:xfrm>
            <a:custGeom>
              <a:avLst/>
              <a:gdLst/>
              <a:ahLst/>
              <a:cxnLst/>
              <a:rect l="l" t="t" r="r" b="b"/>
              <a:pathLst>
                <a:path w="3883025" h="381000">
                  <a:moveTo>
                    <a:pt x="3883025" y="0"/>
                  </a:moveTo>
                  <a:lnTo>
                    <a:pt x="190373" y="0"/>
                  </a:lnTo>
                  <a:lnTo>
                    <a:pt x="0" y="190373"/>
                  </a:lnTo>
                  <a:lnTo>
                    <a:pt x="190373" y="380796"/>
                  </a:lnTo>
                  <a:lnTo>
                    <a:pt x="3883025" y="380796"/>
                  </a:lnTo>
                  <a:lnTo>
                    <a:pt x="3883025" y="0"/>
                  </a:lnTo>
                  <a:close/>
                </a:path>
              </a:pathLst>
            </a:custGeom>
            <a:solidFill>
              <a:srgbClr val="FBD4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99998" y="2779648"/>
              <a:ext cx="3883025" cy="381000"/>
            </a:xfrm>
            <a:custGeom>
              <a:avLst/>
              <a:gdLst/>
              <a:ahLst/>
              <a:cxnLst/>
              <a:rect l="l" t="t" r="r" b="b"/>
              <a:pathLst>
                <a:path w="3883025" h="381000">
                  <a:moveTo>
                    <a:pt x="3883025" y="380796"/>
                  </a:moveTo>
                  <a:lnTo>
                    <a:pt x="190373" y="380796"/>
                  </a:lnTo>
                  <a:lnTo>
                    <a:pt x="0" y="190373"/>
                  </a:lnTo>
                  <a:lnTo>
                    <a:pt x="190373" y="0"/>
                  </a:lnTo>
                  <a:lnTo>
                    <a:pt x="3883025" y="0"/>
                  </a:lnTo>
                  <a:lnTo>
                    <a:pt x="3883025" y="380796"/>
                  </a:lnTo>
                  <a:close/>
                </a:path>
              </a:pathLst>
            </a:custGeom>
            <a:ln w="9524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338074" y="874267"/>
            <a:ext cx="3973829" cy="25494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545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mbria Math"/>
                <a:cs typeface="Cambria Math"/>
              </a:rPr>
              <a:t>Produk</a:t>
            </a:r>
            <a:r>
              <a:rPr sz="1200" spc="-25" dirty="0">
                <a:latin typeface="Cambria Math"/>
                <a:cs typeface="Cambria Math"/>
              </a:rPr>
              <a:t> </a:t>
            </a:r>
            <a:r>
              <a:rPr sz="1200" dirty="0">
                <a:latin typeface="Cambria Math"/>
                <a:cs typeface="Cambria Math"/>
              </a:rPr>
              <a:t>apa</a:t>
            </a:r>
            <a:r>
              <a:rPr sz="1200" spc="-20" dirty="0">
                <a:latin typeface="Cambria Math"/>
                <a:cs typeface="Cambria Math"/>
              </a:rPr>
              <a:t> </a:t>
            </a:r>
            <a:r>
              <a:rPr sz="1200" spc="-10" dirty="0">
                <a:latin typeface="Cambria Math"/>
                <a:cs typeface="Cambria Math"/>
              </a:rPr>
              <a:t>yang </a:t>
            </a:r>
            <a:r>
              <a:rPr sz="1200" spc="-5" dirty="0">
                <a:latin typeface="Cambria Math"/>
                <a:cs typeface="Cambria Math"/>
              </a:rPr>
              <a:t>harus</a:t>
            </a:r>
            <a:r>
              <a:rPr sz="1200" spc="-20" dirty="0">
                <a:latin typeface="Cambria Math"/>
                <a:cs typeface="Cambria Math"/>
              </a:rPr>
              <a:t> </a:t>
            </a:r>
            <a:r>
              <a:rPr sz="1200" spc="-5" dirty="0">
                <a:latin typeface="Cambria Math"/>
                <a:cs typeface="Cambria Math"/>
              </a:rPr>
              <a:t>dibuat?</a:t>
            </a:r>
            <a:endParaRPr sz="1200" dirty="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00" dirty="0">
              <a:latin typeface="Cambria Math"/>
              <a:cs typeface="Cambria Math"/>
            </a:endParaRPr>
          </a:p>
          <a:p>
            <a:pPr marL="425450" marR="5080">
              <a:lnSpc>
                <a:spcPts val="1270"/>
              </a:lnSpc>
            </a:pPr>
            <a:r>
              <a:rPr sz="1200" spc="-10" dirty="0">
                <a:latin typeface="Cambria Math"/>
                <a:cs typeface="Cambria Math"/>
              </a:rPr>
              <a:t>Berapa</a:t>
            </a:r>
            <a:r>
              <a:rPr sz="1200" spc="75" dirty="0">
                <a:latin typeface="Cambria Math"/>
                <a:cs typeface="Cambria Math"/>
              </a:rPr>
              <a:t> </a:t>
            </a:r>
            <a:r>
              <a:rPr sz="1200" spc="-10" dirty="0">
                <a:latin typeface="Cambria Math"/>
                <a:cs typeface="Cambria Math"/>
              </a:rPr>
              <a:t>banyak</a:t>
            </a:r>
            <a:r>
              <a:rPr sz="1200" spc="75" dirty="0">
                <a:latin typeface="Cambria Math"/>
                <a:cs typeface="Cambria Math"/>
              </a:rPr>
              <a:t> </a:t>
            </a:r>
            <a:r>
              <a:rPr sz="1200" spc="-10" dirty="0">
                <a:latin typeface="Cambria Math"/>
                <a:cs typeface="Cambria Math"/>
              </a:rPr>
              <a:t>yang</a:t>
            </a:r>
            <a:r>
              <a:rPr sz="1200" spc="75" dirty="0">
                <a:latin typeface="Cambria Math"/>
                <a:cs typeface="Cambria Math"/>
              </a:rPr>
              <a:t> </a:t>
            </a:r>
            <a:r>
              <a:rPr sz="1200" spc="-5" dirty="0">
                <a:latin typeface="Cambria Math"/>
                <a:cs typeface="Cambria Math"/>
              </a:rPr>
              <a:t>harus</a:t>
            </a:r>
            <a:r>
              <a:rPr sz="1200" spc="75" dirty="0">
                <a:latin typeface="Cambria Math"/>
                <a:cs typeface="Cambria Math"/>
              </a:rPr>
              <a:t> </a:t>
            </a:r>
            <a:r>
              <a:rPr sz="1200" spc="-5" dirty="0">
                <a:latin typeface="Cambria Math"/>
                <a:cs typeface="Cambria Math"/>
              </a:rPr>
              <a:t>dibuat</a:t>
            </a:r>
            <a:r>
              <a:rPr sz="1200" spc="80" dirty="0">
                <a:latin typeface="Cambria Math"/>
                <a:cs typeface="Cambria Math"/>
              </a:rPr>
              <a:t> </a:t>
            </a:r>
            <a:r>
              <a:rPr sz="1200" spc="-5" dirty="0">
                <a:latin typeface="Cambria Math"/>
                <a:cs typeface="Cambria Math"/>
              </a:rPr>
              <a:t>dibuat</a:t>
            </a:r>
            <a:r>
              <a:rPr sz="1200" spc="80" dirty="0">
                <a:latin typeface="Cambria Math"/>
                <a:cs typeface="Cambria Math"/>
              </a:rPr>
              <a:t> </a:t>
            </a:r>
            <a:r>
              <a:rPr sz="1200" spc="-5" dirty="0">
                <a:latin typeface="Cambria Math"/>
                <a:cs typeface="Cambria Math"/>
              </a:rPr>
              <a:t>untuk</a:t>
            </a:r>
            <a:r>
              <a:rPr sz="1200" spc="70" dirty="0">
                <a:latin typeface="Cambria Math"/>
                <a:cs typeface="Cambria Math"/>
              </a:rPr>
              <a:t> </a:t>
            </a:r>
            <a:r>
              <a:rPr sz="1200" dirty="0">
                <a:latin typeface="Cambria Math"/>
                <a:cs typeface="Cambria Math"/>
              </a:rPr>
              <a:t>setiap </a:t>
            </a:r>
            <a:r>
              <a:rPr sz="1200" spc="-250" dirty="0">
                <a:latin typeface="Cambria Math"/>
                <a:cs typeface="Cambria Math"/>
              </a:rPr>
              <a:t> </a:t>
            </a:r>
            <a:r>
              <a:rPr sz="1200" spc="-10" dirty="0">
                <a:latin typeface="Cambria Math"/>
                <a:cs typeface="Cambria Math"/>
              </a:rPr>
              <a:t>produk?</a:t>
            </a:r>
            <a:endParaRPr sz="1200" dirty="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 dirty="0">
              <a:latin typeface="Cambria Math"/>
              <a:cs typeface="Cambria Math"/>
            </a:endParaRPr>
          </a:p>
          <a:p>
            <a:pPr marL="425450" marR="5715">
              <a:lnSpc>
                <a:spcPts val="1270"/>
              </a:lnSpc>
              <a:tabLst>
                <a:tab pos="1324610" algn="l"/>
                <a:tab pos="1779905" algn="l"/>
                <a:tab pos="2428240" algn="l"/>
                <a:tab pos="3716020" algn="l"/>
              </a:tabLst>
            </a:pPr>
            <a:r>
              <a:rPr sz="1200" spc="-5" dirty="0">
                <a:latin typeface="Cambria Math"/>
                <a:cs typeface="Cambria Math"/>
              </a:rPr>
              <a:t>Ba</a:t>
            </a:r>
            <a:r>
              <a:rPr sz="1200" spc="-20" dirty="0">
                <a:latin typeface="Cambria Math"/>
                <a:cs typeface="Cambria Math"/>
              </a:rPr>
              <a:t>g</a:t>
            </a:r>
            <a:r>
              <a:rPr sz="1200" spc="-5" dirty="0">
                <a:latin typeface="Cambria Math"/>
                <a:cs typeface="Cambria Math"/>
              </a:rPr>
              <a:t>a</a:t>
            </a:r>
            <a:r>
              <a:rPr sz="1200" dirty="0">
                <a:latin typeface="Cambria Math"/>
                <a:cs typeface="Cambria Math"/>
              </a:rPr>
              <a:t>imana	ca</a:t>
            </a:r>
            <a:r>
              <a:rPr sz="1200" spc="-30" dirty="0">
                <a:latin typeface="Cambria Math"/>
                <a:cs typeface="Cambria Math"/>
              </a:rPr>
              <a:t>r</a:t>
            </a:r>
            <a:r>
              <a:rPr sz="1200" dirty="0">
                <a:latin typeface="Cambria Math"/>
                <a:cs typeface="Cambria Math"/>
              </a:rPr>
              <a:t>a	</a:t>
            </a:r>
            <a:r>
              <a:rPr sz="1200" spc="-15" dirty="0">
                <a:latin typeface="Cambria Math"/>
                <a:cs typeface="Cambria Math"/>
              </a:rPr>
              <a:t>t</a:t>
            </a:r>
            <a:r>
              <a:rPr sz="1200" dirty="0">
                <a:latin typeface="Cambria Math"/>
                <a:cs typeface="Cambria Math"/>
              </a:rPr>
              <a:t>erbaik	memp</a:t>
            </a:r>
            <a:r>
              <a:rPr sz="1200" spc="-15" dirty="0">
                <a:latin typeface="Cambria Math"/>
                <a:cs typeface="Cambria Math"/>
              </a:rPr>
              <a:t>r</a:t>
            </a:r>
            <a:r>
              <a:rPr sz="1200" dirty="0">
                <a:latin typeface="Cambria Math"/>
                <a:cs typeface="Cambria Math"/>
              </a:rPr>
              <a:t>o</a:t>
            </a:r>
            <a:r>
              <a:rPr sz="1200" spc="-5" dirty="0">
                <a:latin typeface="Cambria Math"/>
                <a:cs typeface="Cambria Math"/>
              </a:rPr>
              <a:t>m</a:t>
            </a:r>
            <a:r>
              <a:rPr sz="1200" dirty="0">
                <a:latin typeface="Cambria Math"/>
                <a:cs typeface="Cambria Math"/>
              </a:rPr>
              <a:t>osi</a:t>
            </a:r>
            <a:r>
              <a:rPr sz="1200" spc="-20" dirty="0">
                <a:latin typeface="Cambria Math"/>
                <a:cs typeface="Cambria Math"/>
              </a:rPr>
              <a:t>k</a:t>
            </a:r>
            <a:r>
              <a:rPr sz="1200" spc="-5" dirty="0">
                <a:latin typeface="Cambria Math"/>
                <a:cs typeface="Cambria Math"/>
              </a:rPr>
              <a:t>a</a:t>
            </a:r>
            <a:r>
              <a:rPr sz="1200" dirty="0">
                <a:latin typeface="Cambria Math"/>
                <a:cs typeface="Cambria Math"/>
              </a:rPr>
              <a:t>n	</a:t>
            </a:r>
            <a:r>
              <a:rPr sz="1200" spc="-10" dirty="0">
                <a:latin typeface="Cambria Math"/>
                <a:cs typeface="Cambria Math"/>
              </a:rPr>
              <a:t>d</a:t>
            </a:r>
            <a:r>
              <a:rPr sz="1200" spc="-5" dirty="0">
                <a:latin typeface="Cambria Math"/>
                <a:cs typeface="Cambria Math"/>
              </a:rPr>
              <a:t>an  mengiklankan</a:t>
            </a:r>
            <a:r>
              <a:rPr sz="1200" dirty="0">
                <a:latin typeface="Cambria Math"/>
                <a:cs typeface="Cambria Math"/>
              </a:rPr>
              <a:t> </a:t>
            </a:r>
            <a:r>
              <a:rPr sz="1200" spc="-10" dirty="0">
                <a:latin typeface="Cambria Math"/>
                <a:cs typeface="Cambria Math"/>
              </a:rPr>
              <a:t>produk yang</a:t>
            </a:r>
            <a:r>
              <a:rPr sz="1200" spc="5" dirty="0">
                <a:latin typeface="Cambria Math"/>
                <a:cs typeface="Cambria Math"/>
              </a:rPr>
              <a:t> </a:t>
            </a:r>
            <a:r>
              <a:rPr sz="1200" spc="-5" dirty="0">
                <a:latin typeface="Cambria Math"/>
                <a:cs typeface="Cambria Math"/>
              </a:rPr>
              <a:t>dibuat?</a:t>
            </a:r>
            <a:endParaRPr sz="1200" dirty="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000" dirty="0">
              <a:latin typeface="Cambria Math"/>
              <a:cs typeface="Cambria Math"/>
            </a:endParaRPr>
          </a:p>
          <a:p>
            <a:pPr marL="425450">
              <a:lnSpc>
                <a:spcPts val="1355"/>
              </a:lnSpc>
            </a:pPr>
            <a:r>
              <a:rPr sz="1200" spc="-5" dirty="0">
                <a:latin typeface="Cambria Math"/>
                <a:cs typeface="Cambria Math"/>
              </a:rPr>
              <a:t>Bagaimana</a:t>
            </a:r>
            <a:r>
              <a:rPr sz="1200" spc="690" dirty="0">
                <a:latin typeface="Cambria Math"/>
                <a:cs typeface="Cambria Math"/>
              </a:rPr>
              <a:t> </a:t>
            </a:r>
            <a:r>
              <a:rPr sz="1200" spc="-5" dirty="0">
                <a:latin typeface="Cambria Math"/>
                <a:cs typeface="Cambria Math"/>
              </a:rPr>
              <a:t>mendistribusikan</a:t>
            </a:r>
            <a:r>
              <a:rPr sz="1200" spc="690" dirty="0">
                <a:latin typeface="Cambria Math"/>
                <a:cs typeface="Cambria Math"/>
              </a:rPr>
              <a:t> </a:t>
            </a:r>
            <a:r>
              <a:rPr sz="1200" spc="-5" dirty="0">
                <a:latin typeface="Cambria Math"/>
                <a:cs typeface="Cambria Math"/>
              </a:rPr>
              <a:t>produk</a:t>
            </a:r>
            <a:r>
              <a:rPr sz="1200" spc="680" dirty="0">
                <a:latin typeface="Cambria Math"/>
                <a:cs typeface="Cambria Math"/>
              </a:rPr>
              <a:t> </a:t>
            </a:r>
            <a:r>
              <a:rPr sz="1200" spc="-5" dirty="0">
                <a:latin typeface="Cambria Math"/>
                <a:cs typeface="Cambria Math"/>
              </a:rPr>
              <a:t>dibuat</a:t>
            </a:r>
            <a:r>
              <a:rPr sz="1200" spc="695" dirty="0">
                <a:latin typeface="Cambria Math"/>
                <a:cs typeface="Cambria Math"/>
              </a:rPr>
              <a:t> </a:t>
            </a:r>
            <a:r>
              <a:rPr sz="1200" spc="-10" dirty="0">
                <a:latin typeface="Cambria Math"/>
                <a:cs typeface="Cambria Math"/>
              </a:rPr>
              <a:t>agar</a:t>
            </a:r>
            <a:endParaRPr sz="1200" dirty="0">
              <a:latin typeface="Cambria Math"/>
              <a:cs typeface="Cambria Math"/>
            </a:endParaRPr>
          </a:p>
          <a:p>
            <a:pPr marL="425450">
              <a:lnSpc>
                <a:spcPts val="1355"/>
              </a:lnSpc>
            </a:pPr>
            <a:r>
              <a:rPr sz="1200" spc="-10" dirty="0">
                <a:latin typeface="Cambria Math"/>
                <a:cs typeface="Cambria Math"/>
              </a:rPr>
              <a:t>kepuasan</a:t>
            </a:r>
            <a:r>
              <a:rPr sz="1200" spc="-20" dirty="0">
                <a:latin typeface="Cambria Math"/>
                <a:cs typeface="Cambria Math"/>
              </a:rPr>
              <a:t> </a:t>
            </a:r>
            <a:r>
              <a:rPr sz="1200" spc="-5" dirty="0">
                <a:latin typeface="Cambria Math"/>
                <a:cs typeface="Cambria Math"/>
              </a:rPr>
              <a:t>pelanggan maksimal?</a:t>
            </a:r>
            <a:endParaRPr sz="1200" dirty="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 dirty="0">
              <a:latin typeface="Cambria Math"/>
              <a:cs typeface="Cambria Math"/>
            </a:endParaRPr>
          </a:p>
          <a:p>
            <a:pPr marL="425450" marR="5080">
              <a:lnSpc>
                <a:spcPts val="1270"/>
              </a:lnSpc>
            </a:pPr>
            <a:r>
              <a:rPr sz="1200" spc="-10" dirty="0">
                <a:latin typeface="Cambria Math"/>
                <a:cs typeface="Cambria Math"/>
              </a:rPr>
              <a:t>Berapa</a:t>
            </a:r>
            <a:r>
              <a:rPr sz="1200" spc="90" dirty="0">
                <a:latin typeface="Cambria Math"/>
                <a:cs typeface="Cambria Math"/>
              </a:rPr>
              <a:t> </a:t>
            </a:r>
            <a:r>
              <a:rPr sz="1200" spc="-10" dirty="0">
                <a:latin typeface="Cambria Math"/>
                <a:cs typeface="Cambria Math"/>
              </a:rPr>
              <a:t>harga</a:t>
            </a:r>
            <a:r>
              <a:rPr sz="1200" spc="90" dirty="0">
                <a:latin typeface="Cambria Math"/>
                <a:cs typeface="Cambria Math"/>
              </a:rPr>
              <a:t> </a:t>
            </a:r>
            <a:r>
              <a:rPr sz="1200" spc="-10" dirty="0">
                <a:latin typeface="Cambria Math"/>
                <a:cs typeface="Cambria Math"/>
              </a:rPr>
              <a:t>yang</a:t>
            </a:r>
            <a:r>
              <a:rPr sz="1200" spc="80" dirty="0">
                <a:latin typeface="Cambria Math"/>
                <a:cs typeface="Cambria Math"/>
              </a:rPr>
              <a:t> </a:t>
            </a:r>
            <a:r>
              <a:rPr sz="1200" dirty="0">
                <a:latin typeface="Cambria Math"/>
                <a:cs typeface="Cambria Math"/>
              </a:rPr>
              <a:t>harus</a:t>
            </a:r>
            <a:r>
              <a:rPr sz="1200" spc="75" dirty="0">
                <a:latin typeface="Cambria Math"/>
                <a:cs typeface="Cambria Math"/>
              </a:rPr>
              <a:t> </a:t>
            </a:r>
            <a:r>
              <a:rPr sz="1200" spc="-5" dirty="0">
                <a:latin typeface="Cambria Math"/>
                <a:cs typeface="Cambria Math"/>
              </a:rPr>
              <a:t>ditetapkan</a:t>
            </a:r>
            <a:r>
              <a:rPr sz="1200" spc="90" dirty="0">
                <a:latin typeface="Cambria Math"/>
                <a:cs typeface="Cambria Math"/>
              </a:rPr>
              <a:t> </a:t>
            </a:r>
            <a:r>
              <a:rPr sz="1200" spc="-5" dirty="0">
                <a:latin typeface="Cambria Math"/>
                <a:cs typeface="Cambria Math"/>
              </a:rPr>
              <a:t>untuk</a:t>
            </a:r>
            <a:r>
              <a:rPr sz="1200" spc="75" dirty="0">
                <a:latin typeface="Cambria Math"/>
                <a:cs typeface="Cambria Math"/>
              </a:rPr>
              <a:t> </a:t>
            </a:r>
            <a:r>
              <a:rPr sz="1200" spc="-10" dirty="0">
                <a:latin typeface="Cambria Math"/>
                <a:cs typeface="Cambria Math"/>
              </a:rPr>
              <a:t>produk </a:t>
            </a:r>
            <a:r>
              <a:rPr sz="1200" spc="-250" dirty="0">
                <a:latin typeface="Cambria Math"/>
                <a:cs typeface="Cambria Math"/>
              </a:rPr>
              <a:t> </a:t>
            </a:r>
            <a:r>
              <a:rPr sz="1200" spc="-5" dirty="0">
                <a:latin typeface="Cambria Math"/>
                <a:cs typeface="Cambria Math"/>
              </a:rPr>
              <a:t>dibuat?</a:t>
            </a:r>
            <a:endParaRPr sz="1200" dirty="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905"/>
              </a:spcBef>
              <a:tabLst>
                <a:tab pos="2108200" algn="l"/>
              </a:tabLst>
            </a:pPr>
            <a:r>
              <a:rPr sz="700" spc="-5" dirty="0">
                <a:solidFill>
                  <a:srgbClr val="1F487C"/>
                </a:solidFill>
                <a:latin typeface="Cambria Math"/>
                <a:cs typeface="Cambria Math"/>
              </a:rPr>
              <a:t>	</a:t>
            </a:r>
            <a:endParaRPr sz="700" dirty="0">
              <a:latin typeface="Cambria Math"/>
              <a:cs typeface="Cambria Math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-11887" y="0"/>
            <a:ext cx="4596130" cy="3452495"/>
            <a:chOff x="-11887" y="0"/>
            <a:chExt cx="4596130" cy="3452495"/>
          </a:xfrm>
        </p:grpSpPr>
        <p:sp>
          <p:nvSpPr>
            <p:cNvPr id="43" name="object 43"/>
            <p:cNvSpPr/>
            <p:nvPr/>
          </p:nvSpPr>
          <p:spPr>
            <a:xfrm>
              <a:off x="306323" y="2779648"/>
              <a:ext cx="302260" cy="381000"/>
            </a:xfrm>
            <a:custGeom>
              <a:avLst/>
              <a:gdLst/>
              <a:ahLst/>
              <a:cxnLst/>
              <a:rect l="l" t="t" r="r" b="b"/>
              <a:pathLst>
                <a:path w="302259" h="381000">
                  <a:moveTo>
                    <a:pt x="301878" y="0"/>
                  </a:moveTo>
                  <a:lnTo>
                    <a:pt x="0" y="0"/>
                  </a:lnTo>
                  <a:lnTo>
                    <a:pt x="0" y="380796"/>
                  </a:lnTo>
                  <a:lnTo>
                    <a:pt x="301878" y="380796"/>
                  </a:lnTo>
                  <a:lnTo>
                    <a:pt x="301878" y="303606"/>
                  </a:lnTo>
                  <a:lnTo>
                    <a:pt x="151003" y="303606"/>
                  </a:lnTo>
                  <a:lnTo>
                    <a:pt x="141533" y="301700"/>
                  </a:lnTo>
                  <a:lnTo>
                    <a:pt x="133826" y="296502"/>
                  </a:lnTo>
                  <a:lnTo>
                    <a:pt x="128643" y="288791"/>
                  </a:lnTo>
                  <a:lnTo>
                    <a:pt x="126745" y="279349"/>
                  </a:lnTo>
                  <a:lnTo>
                    <a:pt x="128643" y="269906"/>
                  </a:lnTo>
                  <a:lnTo>
                    <a:pt x="133826" y="262196"/>
                  </a:lnTo>
                  <a:lnTo>
                    <a:pt x="141533" y="256998"/>
                  </a:lnTo>
                  <a:lnTo>
                    <a:pt x="151003" y="255092"/>
                  </a:lnTo>
                  <a:lnTo>
                    <a:pt x="301878" y="255092"/>
                  </a:lnTo>
                  <a:lnTo>
                    <a:pt x="301878" y="247015"/>
                  </a:lnTo>
                  <a:lnTo>
                    <a:pt x="134873" y="247015"/>
                  </a:lnTo>
                  <a:lnTo>
                    <a:pt x="134873" y="214630"/>
                  </a:lnTo>
                  <a:lnTo>
                    <a:pt x="137413" y="195744"/>
                  </a:lnTo>
                  <a:lnTo>
                    <a:pt x="144335" y="180324"/>
                  </a:lnTo>
                  <a:lnTo>
                    <a:pt x="154590" y="169927"/>
                  </a:lnTo>
                  <a:lnTo>
                    <a:pt x="173476" y="164218"/>
                  </a:lnTo>
                  <a:lnTo>
                    <a:pt x="178641" y="159035"/>
                  </a:lnTo>
                  <a:lnTo>
                    <a:pt x="182116" y="151328"/>
                  </a:lnTo>
                  <a:lnTo>
                    <a:pt x="183387" y="141859"/>
                  </a:lnTo>
                  <a:lnTo>
                    <a:pt x="86359" y="141859"/>
                  </a:lnTo>
                  <a:lnTo>
                    <a:pt x="91441" y="116703"/>
                  </a:lnTo>
                  <a:lnTo>
                    <a:pt x="105298" y="96154"/>
                  </a:lnTo>
                  <a:lnTo>
                    <a:pt x="125847" y="82297"/>
                  </a:lnTo>
                  <a:lnTo>
                    <a:pt x="151003" y="77216"/>
                  </a:lnTo>
                  <a:lnTo>
                    <a:pt x="301878" y="77216"/>
                  </a:lnTo>
                  <a:lnTo>
                    <a:pt x="301878" y="0"/>
                  </a:lnTo>
                  <a:close/>
                </a:path>
                <a:path w="302259" h="381000">
                  <a:moveTo>
                    <a:pt x="301878" y="255092"/>
                  </a:moveTo>
                  <a:lnTo>
                    <a:pt x="151003" y="255092"/>
                  </a:lnTo>
                  <a:lnTo>
                    <a:pt x="160418" y="256998"/>
                  </a:lnTo>
                  <a:lnTo>
                    <a:pt x="168132" y="262196"/>
                  </a:lnTo>
                  <a:lnTo>
                    <a:pt x="173345" y="269906"/>
                  </a:lnTo>
                  <a:lnTo>
                    <a:pt x="175259" y="279349"/>
                  </a:lnTo>
                  <a:lnTo>
                    <a:pt x="173345" y="288791"/>
                  </a:lnTo>
                  <a:lnTo>
                    <a:pt x="168132" y="296502"/>
                  </a:lnTo>
                  <a:lnTo>
                    <a:pt x="160418" y="301700"/>
                  </a:lnTo>
                  <a:lnTo>
                    <a:pt x="151003" y="303606"/>
                  </a:lnTo>
                  <a:lnTo>
                    <a:pt x="301878" y="303606"/>
                  </a:lnTo>
                  <a:lnTo>
                    <a:pt x="301878" y="255092"/>
                  </a:lnTo>
                  <a:close/>
                </a:path>
                <a:path w="302259" h="381000">
                  <a:moveTo>
                    <a:pt x="301878" y="77216"/>
                  </a:moveTo>
                  <a:lnTo>
                    <a:pt x="151003" y="77216"/>
                  </a:lnTo>
                  <a:lnTo>
                    <a:pt x="176158" y="82297"/>
                  </a:lnTo>
                  <a:lnTo>
                    <a:pt x="196707" y="96154"/>
                  </a:lnTo>
                  <a:lnTo>
                    <a:pt x="210564" y="116703"/>
                  </a:lnTo>
                  <a:lnTo>
                    <a:pt x="215645" y="141859"/>
                  </a:lnTo>
                  <a:lnTo>
                    <a:pt x="213106" y="160744"/>
                  </a:lnTo>
                  <a:lnTo>
                    <a:pt x="206184" y="176164"/>
                  </a:lnTo>
                  <a:lnTo>
                    <a:pt x="195929" y="186561"/>
                  </a:lnTo>
                  <a:lnTo>
                    <a:pt x="177043" y="192287"/>
                  </a:lnTo>
                  <a:lnTo>
                    <a:pt x="171878" y="197500"/>
                  </a:lnTo>
                  <a:lnTo>
                    <a:pt x="168403" y="205214"/>
                  </a:lnTo>
                  <a:lnTo>
                    <a:pt x="167131" y="214630"/>
                  </a:lnTo>
                  <a:lnTo>
                    <a:pt x="167131" y="247015"/>
                  </a:lnTo>
                  <a:lnTo>
                    <a:pt x="301878" y="247015"/>
                  </a:lnTo>
                  <a:lnTo>
                    <a:pt x="301878" y="77216"/>
                  </a:lnTo>
                  <a:close/>
                </a:path>
                <a:path w="302259" h="381000">
                  <a:moveTo>
                    <a:pt x="151003" y="109601"/>
                  </a:moveTo>
                  <a:lnTo>
                    <a:pt x="138388" y="112141"/>
                  </a:lnTo>
                  <a:lnTo>
                    <a:pt x="128095" y="119062"/>
                  </a:lnTo>
                  <a:lnTo>
                    <a:pt x="121159" y="129317"/>
                  </a:lnTo>
                  <a:lnTo>
                    <a:pt x="118617" y="141859"/>
                  </a:lnTo>
                  <a:lnTo>
                    <a:pt x="183387" y="141859"/>
                  </a:lnTo>
                  <a:lnTo>
                    <a:pt x="180846" y="129317"/>
                  </a:lnTo>
                  <a:lnTo>
                    <a:pt x="173910" y="119062"/>
                  </a:lnTo>
                  <a:lnTo>
                    <a:pt x="163617" y="112141"/>
                  </a:lnTo>
                  <a:lnTo>
                    <a:pt x="151003" y="109601"/>
                  </a:lnTo>
                  <a:close/>
                </a:path>
              </a:pathLst>
            </a:custGeom>
            <a:solidFill>
              <a:srgbClr val="F795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85540" y="2849721"/>
              <a:ext cx="143573" cy="240677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306323" y="2779674"/>
              <a:ext cx="302260" cy="381000"/>
            </a:xfrm>
            <a:custGeom>
              <a:avLst/>
              <a:gdLst/>
              <a:ahLst/>
              <a:cxnLst/>
              <a:rect l="l" t="t" r="r" b="b"/>
              <a:pathLst>
                <a:path w="302259" h="381000">
                  <a:moveTo>
                    <a:pt x="0" y="380771"/>
                  </a:moveTo>
                  <a:lnTo>
                    <a:pt x="301853" y="380771"/>
                  </a:lnTo>
                  <a:lnTo>
                    <a:pt x="301853" y="0"/>
                  </a:lnTo>
                  <a:lnTo>
                    <a:pt x="0" y="0"/>
                  </a:lnTo>
                  <a:lnTo>
                    <a:pt x="0" y="380771"/>
                  </a:lnTo>
                  <a:close/>
                </a:path>
              </a:pathLst>
            </a:custGeom>
            <a:ln w="1428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04" y="965"/>
              <a:ext cx="4572000" cy="3427729"/>
            </a:xfrm>
            <a:custGeom>
              <a:avLst/>
              <a:gdLst/>
              <a:ahLst/>
              <a:cxnLst/>
              <a:rect l="l" t="t" r="r" b="b"/>
              <a:pathLst>
                <a:path w="4572000" h="3427729">
                  <a:moveTo>
                    <a:pt x="0" y="3427729"/>
                  </a:moveTo>
                  <a:lnTo>
                    <a:pt x="4571746" y="3427729"/>
                  </a:lnTo>
                  <a:lnTo>
                    <a:pt x="4571746" y="0"/>
                  </a:lnTo>
                  <a:lnTo>
                    <a:pt x="0" y="0"/>
                  </a:lnTo>
                  <a:lnTo>
                    <a:pt x="0" y="3427729"/>
                  </a:lnTo>
                  <a:close/>
                </a:path>
              </a:pathLst>
            </a:custGeom>
            <a:ln w="243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8307" y="105155"/>
            <a:ext cx="1927860" cy="449579"/>
          </a:xfrm>
          <a:prstGeom prst="rect">
            <a:avLst/>
          </a:prstGeom>
        </p:spPr>
      </p:pic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39597" y="174116"/>
            <a:ext cx="158877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0" dirty="0">
                <a:solidFill>
                  <a:srgbClr val="000000"/>
                </a:solidFill>
              </a:rPr>
              <a:t>S</a:t>
            </a:r>
            <a:r>
              <a:rPr sz="2200" spc="-95" dirty="0">
                <a:solidFill>
                  <a:srgbClr val="000000"/>
                </a:solidFill>
              </a:rPr>
              <a:t>al</a:t>
            </a:r>
            <a:r>
              <a:rPr sz="2200" spc="-130" dirty="0">
                <a:solidFill>
                  <a:srgbClr val="000000"/>
                </a:solidFill>
              </a:rPr>
              <a:t>e</a:t>
            </a:r>
            <a:r>
              <a:rPr sz="2200" spc="-70" dirty="0">
                <a:solidFill>
                  <a:srgbClr val="000000"/>
                </a:solidFill>
              </a:rPr>
              <a:t>s</a:t>
            </a:r>
            <a:r>
              <a:rPr sz="2200" spc="-75" dirty="0">
                <a:solidFill>
                  <a:srgbClr val="000000"/>
                </a:solidFill>
              </a:rPr>
              <a:t> </a:t>
            </a:r>
            <a:r>
              <a:rPr sz="2200" spc="-120" dirty="0">
                <a:solidFill>
                  <a:srgbClr val="000000"/>
                </a:solidFill>
              </a:rPr>
              <a:t>P</a:t>
            </a:r>
            <a:r>
              <a:rPr sz="2200" spc="-160" dirty="0">
                <a:solidFill>
                  <a:srgbClr val="000000"/>
                </a:solidFill>
              </a:rPr>
              <a:t>r</a:t>
            </a:r>
            <a:r>
              <a:rPr sz="2200" spc="-85" dirty="0">
                <a:solidFill>
                  <a:srgbClr val="000000"/>
                </a:solidFill>
              </a:rPr>
              <a:t>oc</a:t>
            </a:r>
            <a:r>
              <a:rPr sz="2200" spc="-114" dirty="0">
                <a:solidFill>
                  <a:srgbClr val="000000"/>
                </a:solidFill>
              </a:rPr>
              <a:t>e</a:t>
            </a:r>
            <a:r>
              <a:rPr sz="2200" spc="-90" dirty="0">
                <a:solidFill>
                  <a:srgbClr val="000000"/>
                </a:solidFill>
              </a:rPr>
              <a:t>s</a:t>
            </a:r>
            <a:r>
              <a:rPr sz="2200" spc="-70" dirty="0">
                <a:solidFill>
                  <a:srgbClr val="000000"/>
                </a:solidFill>
              </a:rPr>
              <a:t>s</a:t>
            </a:r>
            <a:endParaRPr sz="2200"/>
          </a:p>
        </p:txBody>
      </p:sp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2895" y="830117"/>
            <a:ext cx="3347772" cy="2294758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99161" y="628268"/>
            <a:ext cx="679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25" dirty="0">
                <a:solidFill>
                  <a:srgbClr val="FFFFFF"/>
                </a:solidFill>
                <a:latin typeface="Cambria"/>
                <a:cs typeface="Cambria"/>
              </a:rPr>
              <a:t>3</a:t>
            </a:r>
            <a:endParaRPr sz="600">
              <a:latin typeface="Cambria"/>
              <a:cs typeface="Cambri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04" y="0"/>
            <a:ext cx="4572000" cy="3428365"/>
          </a:xfrm>
          <a:custGeom>
            <a:avLst/>
            <a:gdLst/>
            <a:ahLst/>
            <a:cxnLst/>
            <a:rect l="l" t="t" r="r" b="b"/>
            <a:pathLst>
              <a:path w="4572000" h="3428365">
                <a:moveTo>
                  <a:pt x="0" y="3428111"/>
                </a:moveTo>
                <a:lnTo>
                  <a:pt x="4571746" y="3428111"/>
                </a:lnTo>
                <a:lnTo>
                  <a:pt x="4571746" y="0"/>
                </a:lnTo>
                <a:lnTo>
                  <a:pt x="0" y="0"/>
                </a:lnTo>
                <a:lnTo>
                  <a:pt x="0" y="3428111"/>
                </a:lnTo>
                <a:close/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8307" y="105155"/>
            <a:ext cx="3432048" cy="449579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39597" y="174752"/>
            <a:ext cx="309245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0" dirty="0">
                <a:solidFill>
                  <a:srgbClr val="000000"/>
                </a:solidFill>
              </a:rPr>
              <a:t>S</a:t>
            </a:r>
            <a:r>
              <a:rPr sz="2200" spc="-95" dirty="0">
                <a:solidFill>
                  <a:srgbClr val="000000"/>
                </a:solidFill>
              </a:rPr>
              <a:t>al</a:t>
            </a:r>
            <a:r>
              <a:rPr sz="2200" spc="-130" dirty="0">
                <a:solidFill>
                  <a:srgbClr val="000000"/>
                </a:solidFill>
              </a:rPr>
              <a:t>e</a:t>
            </a:r>
            <a:r>
              <a:rPr sz="2200" spc="-70" dirty="0">
                <a:solidFill>
                  <a:srgbClr val="000000"/>
                </a:solidFill>
              </a:rPr>
              <a:t>s</a:t>
            </a:r>
            <a:r>
              <a:rPr sz="2200" spc="-75" dirty="0">
                <a:solidFill>
                  <a:srgbClr val="000000"/>
                </a:solidFill>
              </a:rPr>
              <a:t> </a:t>
            </a:r>
            <a:r>
              <a:rPr sz="2200" spc="-114" dirty="0">
                <a:solidFill>
                  <a:srgbClr val="000000"/>
                </a:solidFill>
              </a:rPr>
              <a:t>Qu</a:t>
            </a:r>
            <a:r>
              <a:rPr sz="2200" spc="-90" dirty="0">
                <a:solidFill>
                  <a:srgbClr val="000000"/>
                </a:solidFill>
              </a:rPr>
              <a:t>o</a:t>
            </a:r>
            <a:r>
              <a:rPr sz="2200" spc="-75" dirty="0">
                <a:solidFill>
                  <a:srgbClr val="000000"/>
                </a:solidFill>
              </a:rPr>
              <a:t>t</a:t>
            </a:r>
            <a:r>
              <a:rPr sz="2200" spc="-130" dirty="0">
                <a:solidFill>
                  <a:srgbClr val="000000"/>
                </a:solidFill>
              </a:rPr>
              <a:t>a</a:t>
            </a:r>
            <a:r>
              <a:rPr sz="2200" spc="-80" dirty="0">
                <a:solidFill>
                  <a:srgbClr val="000000"/>
                </a:solidFill>
              </a:rPr>
              <a:t>t</a:t>
            </a:r>
            <a:r>
              <a:rPr sz="2200" spc="-100" dirty="0">
                <a:solidFill>
                  <a:srgbClr val="000000"/>
                </a:solidFill>
              </a:rPr>
              <a:t>i</a:t>
            </a:r>
            <a:r>
              <a:rPr sz="2200" spc="-120" dirty="0">
                <a:solidFill>
                  <a:srgbClr val="000000"/>
                </a:solidFill>
              </a:rPr>
              <a:t>on</a:t>
            </a:r>
            <a:r>
              <a:rPr sz="2200" spc="-70" dirty="0">
                <a:solidFill>
                  <a:srgbClr val="000000"/>
                </a:solidFill>
              </a:rPr>
              <a:t>s</a:t>
            </a:r>
            <a:r>
              <a:rPr sz="2200" spc="-75" dirty="0">
                <a:solidFill>
                  <a:srgbClr val="000000"/>
                </a:solidFill>
              </a:rPr>
              <a:t> </a:t>
            </a:r>
            <a:r>
              <a:rPr sz="2200" spc="-120" dirty="0">
                <a:solidFill>
                  <a:srgbClr val="000000"/>
                </a:solidFill>
              </a:rPr>
              <a:t>&amp;</a:t>
            </a:r>
            <a:r>
              <a:rPr sz="2200" spc="-30" dirty="0">
                <a:solidFill>
                  <a:srgbClr val="000000"/>
                </a:solidFill>
              </a:rPr>
              <a:t> </a:t>
            </a:r>
            <a:r>
              <a:rPr sz="2200" spc="-130" dirty="0">
                <a:solidFill>
                  <a:srgbClr val="000000"/>
                </a:solidFill>
              </a:rPr>
              <a:t>O</a:t>
            </a:r>
            <a:r>
              <a:rPr sz="2200" spc="-140" dirty="0">
                <a:solidFill>
                  <a:srgbClr val="000000"/>
                </a:solidFill>
              </a:rPr>
              <a:t>r</a:t>
            </a:r>
            <a:r>
              <a:rPr sz="2200" spc="-110" dirty="0">
                <a:solidFill>
                  <a:srgbClr val="000000"/>
                </a:solidFill>
              </a:rPr>
              <a:t>de</a:t>
            </a:r>
            <a:r>
              <a:rPr sz="2200" spc="-120" dirty="0">
                <a:solidFill>
                  <a:srgbClr val="000000"/>
                </a:solidFill>
              </a:rPr>
              <a:t>r</a:t>
            </a:r>
            <a:r>
              <a:rPr sz="2200" spc="-70" dirty="0">
                <a:solidFill>
                  <a:srgbClr val="000000"/>
                </a:solidFill>
              </a:rPr>
              <a:t>s</a:t>
            </a:r>
            <a:endParaRPr sz="2200"/>
          </a:p>
        </p:txBody>
      </p:sp>
      <p:sp>
        <p:nvSpPr>
          <p:cNvPr id="12" name="object 12"/>
          <p:cNvSpPr txBox="1"/>
          <p:nvPr/>
        </p:nvSpPr>
        <p:spPr>
          <a:xfrm>
            <a:off x="99161" y="628903"/>
            <a:ext cx="679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25" dirty="0">
                <a:solidFill>
                  <a:srgbClr val="FFFFFF"/>
                </a:solidFill>
                <a:latin typeface="Cambria"/>
                <a:cs typeface="Cambria"/>
              </a:rPr>
              <a:t>4</a:t>
            </a:r>
            <a:endParaRPr sz="600">
              <a:latin typeface="Cambria"/>
              <a:cs typeface="Cambria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307213" y="764848"/>
            <a:ext cx="4075302" cy="523970"/>
            <a:chOff x="307213" y="838707"/>
            <a:chExt cx="4075302" cy="626872"/>
          </a:xfrm>
        </p:grpSpPr>
        <p:sp>
          <p:nvSpPr>
            <p:cNvPr id="14" name="object 14"/>
            <p:cNvSpPr/>
            <p:nvPr/>
          </p:nvSpPr>
          <p:spPr>
            <a:xfrm>
              <a:off x="1580260" y="866774"/>
              <a:ext cx="2802255" cy="225425"/>
            </a:xfrm>
            <a:custGeom>
              <a:avLst/>
              <a:gdLst/>
              <a:ahLst/>
              <a:cxnLst/>
              <a:rect l="l" t="t" r="r" b="b"/>
              <a:pathLst>
                <a:path w="2802254" h="225425">
                  <a:moveTo>
                    <a:pt x="2764409" y="0"/>
                  </a:moveTo>
                  <a:lnTo>
                    <a:pt x="0" y="0"/>
                  </a:lnTo>
                  <a:lnTo>
                    <a:pt x="0" y="224916"/>
                  </a:lnTo>
                  <a:lnTo>
                    <a:pt x="2764409" y="224916"/>
                  </a:lnTo>
                  <a:lnTo>
                    <a:pt x="2778996" y="221974"/>
                  </a:lnTo>
                  <a:lnTo>
                    <a:pt x="2790904" y="213947"/>
                  </a:lnTo>
                  <a:lnTo>
                    <a:pt x="2798931" y="202039"/>
                  </a:lnTo>
                  <a:lnTo>
                    <a:pt x="2801874" y="187451"/>
                  </a:lnTo>
                  <a:lnTo>
                    <a:pt x="2801874" y="37464"/>
                  </a:lnTo>
                  <a:lnTo>
                    <a:pt x="2798931" y="22877"/>
                  </a:lnTo>
                  <a:lnTo>
                    <a:pt x="2790904" y="10969"/>
                  </a:lnTo>
                  <a:lnTo>
                    <a:pt x="2778996" y="2942"/>
                  </a:lnTo>
                  <a:lnTo>
                    <a:pt x="2764409" y="0"/>
                  </a:lnTo>
                  <a:close/>
                </a:path>
              </a:pathLst>
            </a:custGeom>
            <a:solidFill>
              <a:srgbClr val="D0E2EA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580260" y="866774"/>
              <a:ext cx="2802255" cy="225425"/>
            </a:xfrm>
            <a:custGeom>
              <a:avLst/>
              <a:gdLst/>
              <a:ahLst/>
              <a:cxnLst/>
              <a:rect l="l" t="t" r="r" b="b"/>
              <a:pathLst>
                <a:path w="2802254" h="225425">
                  <a:moveTo>
                    <a:pt x="2801874" y="37464"/>
                  </a:moveTo>
                  <a:lnTo>
                    <a:pt x="2801874" y="187451"/>
                  </a:lnTo>
                  <a:lnTo>
                    <a:pt x="2798931" y="202039"/>
                  </a:lnTo>
                  <a:lnTo>
                    <a:pt x="2790904" y="213947"/>
                  </a:lnTo>
                  <a:lnTo>
                    <a:pt x="2778996" y="221974"/>
                  </a:lnTo>
                  <a:lnTo>
                    <a:pt x="2764409" y="224916"/>
                  </a:lnTo>
                  <a:lnTo>
                    <a:pt x="0" y="224916"/>
                  </a:lnTo>
                  <a:lnTo>
                    <a:pt x="0" y="0"/>
                  </a:lnTo>
                  <a:lnTo>
                    <a:pt x="2764409" y="0"/>
                  </a:lnTo>
                  <a:lnTo>
                    <a:pt x="2778996" y="2942"/>
                  </a:lnTo>
                  <a:lnTo>
                    <a:pt x="2790904" y="10969"/>
                  </a:lnTo>
                  <a:lnTo>
                    <a:pt x="2798931" y="22877"/>
                  </a:lnTo>
                  <a:lnTo>
                    <a:pt x="2801874" y="37464"/>
                  </a:lnTo>
                  <a:close/>
                </a:path>
              </a:pathLst>
            </a:custGeom>
            <a:ln w="952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7213" y="838707"/>
              <a:ext cx="1273048" cy="281051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307213" y="838707"/>
              <a:ext cx="1273175" cy="281305"/>
            </a:xfrm>
            <a:custGeom>
              <a:avLst/>
              <a:gdLst/>
              <a:ahLst/>
              <a:cxnLst/>
              <a:rect l="l" t="t" r="r" b="b"/>
              <a:pathLst>
                <a:path w="1273175" h="281305">
                  <a:moveTo>
                    <a:pt x="0" y="46862"/>
                  </a:moveTo>
                  <a:lnTo>
                    <a:pt x="3679" y="28610"/>
                  </a:lnTo>
                  <a:lnTo>
                    <a:pt x="13715" y="13715"/>
                  </a:lnTo>
                  <a:lnTo>
                    <a:pt x="28610" y="3679"/>
                  </a:lnTo>
                  <a:lnTo>
                    <a:pt x="46862" y="0"/>
                  </a:lnTo>
                  <a:lnTo>
                    <a:pt x="1226185" y="0"/>
                  </a:lnTo>
                  <a:lnTo>
                    <a:pt x="1244383" y="3679"/>
                  </a:lnTo>
                  <a:lnTo>
                    <a:pt x="1259284" y="13716"/>
                  </a:lnTo>
                  <a:lnTo>
                    <a:pt x="1269351" y="28610"/>
                  </a:lnTo>
                  <a:lnTo>
                    <a:pt x="1273048" y="46862"/>
                  </a:lnTo>
                  <a:lnTo>
                    <a:pt x="1273048" y="234188"/>
                  </a:lnTo>
                  <a:lnTo>
                    <a:pt x="1269351" y="252440"/>
                  </a:lnTo>
                  <a:lnTo>
                    <a:pt x="1259284" y="267335"/>
                  </a:lnTo>
                  <a:lnTo>
                    <a:pt x="1244383" y="277371"/>
                  </a:lnTo>
                  <a:lnTo>
                    <a:pt x="1226185" y="281051"/>
                  </a:lnTo>
                  <a:lnTo>
                    <a:pt x="46862" y="281051"/>
                  </a:lnTo>
                  <a:lnTo>
                    <a:pt x="28610" y="277371"/>
                  </a:lnTo>
                  <a:lnTo>
                    <a:pt x="13715" y="267335"/>
                  </a:lnTo>
                  <a:lnTo>
                    <a:pt x="3679" y="252440"/>
                  </a:lnTo>
                  <a:lnTo>
                    <a:pt x="0" y="234188"/>
                  </a:lnTo>
                  <a:lnTo>
                    <a:pt x="0" y="46862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580260" y="1212341"/>
              <a:ext cx="2802255" cy="225425"/>
            </a:xfrm>
            <a:custGeom>
              <a:avLst/>
              <a:gdLst/>
              <a:ahLst/>
              <a:cxnLst/>
              <a:rect l="l" t="t" r="r" b="b"/>
              <a:pathLst>
                <a:path w="2802254" h="225425">
                  <a:moveTo>
                    <a:pt x="2764409" y="0"/>
                  </a:moveTo>
                  <a:lnTo>
                    <a:pt x="0" y="0"/>
                  </a:lnTo>
                  <a:lnTo>
                    <a:pt x="0" y="224917"/>
                  </a:lnTo>
                  <a:lnTo>
                    <a:pt x="2764409" y="224917"/>
                  </a:lnTo>
                  <a:lnTo>
                    <a:pt x="2778996" y="221954"/>
                  </a:lnTo>
                  <a:lnTo>
                    <a:pt x="2790904" y="213883"/>
                  </a:lnTo>
                  <a:lnTo>
                    <a:pt x="2798931" y="201931"/>
                  </a:lnTo>
                  <a:lnTo>
                    <a:pt x="2801874" y="187325"/>
                  </a:lnTo>
                  <a:lnTo>
                    <a:pt x="2801874" y="37464"/>
                  </a:lnTo>
                  <a:lnTo>
                    <a:pt x="2798931" y="22877"/>
                  </a:lnTo>
                  <a:lnTo>
                    <a:pt x="2790904" y="10969"/>
                  </a:lnTo>
                  <a:lnTo>
                    <a:pt x="2778996" y="2942"/>
                  </a:lnTo>
                  <a:lnTo>
                    <a:pt x="2764409" y="0"/>
                  </a:lnTo>
                  <a:close/>
                </a:path>
              </a:pathLst>
            </a:custGeom>
            <a:solidFill>
              <a:srgbClr val="D5F4CE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580260" y="1212341"/>
              <a:ext cx="2802255" cy="225425"/>
            </a:xfrm>
            <a:custGeom>
              <a:avLst/>
              <a:gdLst/>
              <a:ahLst/>
              <a:cxnLst/>
              <a:rect l="l" t="t" r="r" b="b"/>
              <a:pathLst>
                <a:path w="2802254" h="225425">
                  <a:moveTo>
                    <a:pt x="2801874" y="37464"/>
                  </a:moveTo>
                  <a:lnTo>
                    <a:pt x="2801874" y="187325"/>
                  </a:lnTo>
                  <a:lnTo>
                    <a:pt x="2798931" y="201931"/>
                  </a:lnTo>
                  <a:lnTo>
                    <a:pt x="2790904" y="213883"/>
                  </a:lnTo>
                  <a:lnTo>
                    <a:pt x="2778996" y="221954"/>
                  </a:lnTo>
                  <a:lnTo>
                    <a:pt x="2764409" y="224917"/>
                  </a:lnTo>
                  <a:lnTo>
                    <a:pt x="0" y="224917"/>
                  </a:lnTo>
                  <a:lnTo>
                    <a:pt x="0" y="0"/>
                  </a:lnTo>
                  <a:lnTo>
                    <a:pt x="2764409" y="0"/>
                  </a:lnTo>
                  <a:lnTo>
                    <a:pt x="2778996" y="2942"/>
                  </a:lnTo>
                  <a:lnTo>
                    <a:pt x="2790904" y="10969"/>
                  </a:lnTo>
                  <a:lnTo>
                    <a:pt x="2798931" y="22877"/>
                  </a:lnTo>
                  <a:lnTo>
                    <a:pt x="2801874" y="37464"/>
                  </a:lnTo>
                  <a:close/>
                </a:path>
              </a:pathLst>
            </a:custGeom>
            <a:ln w="952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7213" y="1184274"/>
              <a:ext cx="1273048" cy="281051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307213" y="1184274"/>
              <a:ext cx="1273175" cy="281305"/>
            </a:xfrm>
            <a:custGeom>
              <a:avLst/>
              <a:gdLst/>
              <a:ahLst/>
              <a:cxnLst/>
              <a:rect l="l" t="t" r="r" b="b"/>
              <a:pathLst>
                <a:path w="1273175" h="281305">
                  <a:moveTo>
                    <a:pt x="0" y="46736"/>
                  </a:moveTo>
                  <a:lnTo>
                    <a:pt x="3679" y="28557"/>
                  </a:lnTo>
                  <a:lnTo>
                    <a:pt x="13715" y="13700"/>
                  </a:lnTo>
                  <a:lnTo>
                    <a:pt x="28610" y="3677"/>
                  </a:lnTo>
                  <a:lnTo>
                    <a:pt x="46862" y="0"/>
                  </a:lnTo>
                  <a:lnTo>
                    <a:pt x="1226185" y="0"/>
                  </a:lnTo>
                  <a:lnTo>
                    <a:pt x="1244383" y="3677"/>
                  </a:lnTo>
                  <a:lnTo>
                    <a:pt x="1259284" y="13700"/>
                  </a:lnTo>
                  <a:lnTo>
                    <a:pt x="1269351" y="28557"/>
                  </a:lnTo>
                  <a:lnTo>
                    <a:pt x="1273048" y="46736"/>
                  </a:lnTo>
                  <a:lnTo>
                    <a:pt x="1273048" y="234187"/>
                  </a:lnTo>
                  <a:lnTo>
                    <a:pt x="1269351" y="252440"/>
                  </a:lnTo>
                  <a:lnTo>
                    <a:pt x="1259284" y="267335"/>
                  </a:lnTo>
                  <a:lnTo>
                    <a:pt x="1244383" y="277371"/>
                  </a:lnTo>
                  <a:lnTo>
                    <a:pt x="1226185" y="281051"/>
                  </a:lnTo>
                  <a:lnTo>
                    <a:pt x="46862" y="281051"/>
                  </a:lnTo>
                  <a:lnTo>
                    <a:pt x="28610" y="277371"/>
                  </a:lnTo>
                  <a:lnTo>
                    <a:pt x="13715" y="267335"/>
                  </a:lnTo>
                  <a:lnTo>
                    <a:pt x="3679" y="252440"/>
                  </a:lnTo>
                  <a:lnTo>
                    <a:pt x="0" y="234187"/>
                  </a:lnTo>
                  <a:lnTo>
                    <a:pt x="0" y="46736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371093" y="627379"/>
            <a:ext cx="3750310" cy="65312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7955" marR="5080" indent="-135890">
              <a:lnSpc>
                <a:spcPts val="2720"/>
              </a:lnSpc>
              <a:tabLst>
                <a:tab pos="1333500" algn="l"/>
              </a:tabLst>
            </a:pPr>
            <a:r>
              <a:rPr sz="1200" spc="-5" dirty="0">
                <a:latin typeface="Cambria Math"/>
                <a:cs typeface="Cambria Math"/>
              </a:rPr>
              <a:t>Sales</a:t>
            </a:r>
            <a:r>
              <a:rPr sz="1200" spc="-15" dirty="0">
                <a:latin typeface="Cambria Math"/>
                <a:cs typeface="Cambria Math"/>
              </a:rPr>
              <a:t> </a:t>
            </a:r>
            <a:r>
              <a:rPr sz="1200" spc="-5" dirty="0">
                <a:latin typeface="Cambria Math"/>
                <a:cs typeface="Cambria Math"/>
              </a:rPr>
              <a:t>Quotations:	</a:t>
            </a:r>
            <a:r>
              <a:rPr sz="1200" dirty="0">
                <a:latin typeface="Cambria Math"/>
                <a:cs typeface="Cambria Math"/>
              </a:rPr>
              <a:t>•</a:t>
            </a:r>
            <a:r>
              <a:rPr sz="1200" spc="100" dirty="0">
                <a:latin typeface="Cambria Math"/>
                <a:cs typeface="Cambria Math"/>
              </a:rPr>
              <a:t> </a:t>
            </a:r>
            <a:r>
              <a:rPr sz="1200" spc="-15" dirty="0">
                <a:latin typeface="Cambria Math"/>
                <a:cs typeface="Cambria Math"/>
              </a:rPr>
              <a:t>Penawaran</a:t>
            </a:r>
            <a:r>
              <a:rPr sz="1200" spc="-10" dirty="0">
                <a:latin typeface="Cambria Math"/>
                <a:cs typeface="Cambria Math"/>
              </a:rPr>
              <a:t> harga</a:t>
            </a:r>
            <a:r>
              <a:rPr sz="1200" spc="10" dirty="0">
                <a:latin typeface="Cambria Math"/>
                <a:cs typeface="Cambria Math"/>
              </a:rPr>
              <a:t> </a:t>
            </a:r>
            <a:r>
              <a:rPr sz="1200" spc="-10" dirty="0">
                <a:latin typeface="Cambria Math"/>
                <a:cs typeface="Cambria Math"/>
              </a:rPr>
              <a:t>kepada</a:t>
            </a:r>
            <a:r>
              <a:rPr sz="1200" spc="-5" dirty="0">
                <a:latin typeface="Cambria Math"/>
                <a:cs typeface="Cambria Math"/>
              </a:rPr>
              <a:t> </a:t>
            </a:r>
            <a:r>
              <a:rPr sz="1200" spc="-20" dirty="0">
                <a:latin typeface="Cambria Math"/>
                <a:cs typeface="Cambria Math"/>
              </a:rPr>
              <a:t>customer. </a:t>
            </a:r>
            <a:r>
              <a:rPr sz="1200" spc="-250" dirty="0">
                <a:latin typeface="Cambria Math"/>
                <a:cs typeface="Cambria Math"/>
              </a:rPr>
              <a:t> </a:t>
            </a:r>
            <a:r>
              <a:rPr sz="1200" spc="-5" dirty="0">
                <a:latin typeface="Cambria Math"/>
                <a:cs typeface="Cambria Math"/>
              </a:rPr>
              <a:t>Sales</a:t>
            </a:r>
            <a:r>
              <a:rPr sz="1200" spc="-15" dirty="0">
                <a:latin typeface="Cambria Math"/>
                <a:cs typeface="Cambria Math"/>
              </a:rPr>
              <a:t> </a:t>
            </a:r>
            <a:r>
              <a:rPr sz="1200" spc="-10" dirty="0">
                <a:latin typeface="Cambria Math"/>
                <a:cs typeface="Cambria Math"/>
              </a:rPr>
              <a:t>Orders:	</a:t>
            </a:r>
            <a:r>
              <a:rPr sz="1200" dirty="0">
                <a:latin typeface="Cambria Math"/>
                <a:cs typeface="Cambria Math"/>
              </a:rPr>
              <a:t>•</a:t>
            </a:r>
            <a:r>
              <a:rPr sz="1200" spc="95" dirty="0">
                <a:latin typeface="Cambria Math"/>
                <a:cs typeface="Cambria Math"/>
              </a:rPr>
              <a:t> </a:t>
            </a:r>
            <a:r>
              <a:rPr sz="1200" spc="-5" dirty="0">
                <a:latin typeface="Cambria Math"/>
                <a:cs typeface="Cambria Math"/>
              </a:rPr>
              <a:t>Pesanan</a:t>
            </a:r>
            <a:r>
              <a:rPr sz="1200" spc="-30" dirty="0">
                <a:latin typeface="Cambria Math"/>
                <a:cs typeface="Cambria Math"/>
              </a:rPr>
              <a:t> </a:t>
            </a:r>
            <a:r>
              <a:rPr sz="1200" spc="-5" dirty="0">
                <a:latin typeface="Cambria Math"/>
                <a:cs typeface="Cambria Math"/>
              </a:rPr>
              <a:t>penjualan</a:t>
            </a:r>
            <a:r>
              <a:rPr sz="1200" spc="-15" dirty="0">
                <a:latin typeface="Cambria Math"/>
                <a:cs typeface="Cambria Math"/>
              </a:rPr>
              <a:t> </a:t>
            </a:r>
            <a:r>
              <a:rPr sz="1200" spc="-5" dirty="0">
                <a:latin typeface="Cambria Math"/>
                <a:cs typeface="Cambria Math"/>
              </a:rPr>
              <a:t>dari</a:t>
            </a:r>
            <a:r>
              <a:rPr sz="1200" spc="-10" dirty="0">
                <a:latin typeface="Cambria Math"/>
                <a:cs typeface="Cambria Math"/>
              </a:rPr>
              <a:t> </a:t>
            </a:r>
            <a:r>
              <a:rPr sz="1200" spc="-20" dirty="0">
                <a:latin typeface="Cambria Math"/>
                <a:cs typeface="Cambria Math"/>
              </a:rPr>
              <a:t>customer.</a:t>
            </a:r>
            <a:endParaRPr sz="1200" dirty="0">
              <a:latin typeface="Cambria Math"/>
              <a:cs typeface="Cambria Math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1575498" y="1664017"/>
            <a:ext cx="2811780" cy="1363980"/>
            <a:chOff x="1575498" y="1664017"/>
            <a:chExt cx="2811780" cy="1363980"/>
          </a:xfrm>
        </p:grpSpPr>
        <p:sp>
          <p:nvSpPr>
            <p:cNvPr id="24" name="object 24"/>
            <p:cNvSpPr/>
            <p:nvPr/>
          </p:nvSpPr>
          <p:spPr>
            <a:xfrm>
              <a:off x="1580261" y="1668779"/>
              <a:ext cx="2802255" cy="1354455"/>
            </a:xfrm>
            <a:custGeom>
              <a:avLst/>
              <a:gdLst/>
              <a:ahLst/>
              <a:cxnLst/>
              <a:rect l="l" t="t" r="r" b="b"/>
              <a:pathLst>
                <a:path w="2802254" h="1354455">
                  <a:moveTo>
                    <a:pt x="2576194" y="0"/>
                  </a:moveTo>
                  <a:lnTo>
                    <a:pt x="0" y="0"/>
                  </a:lnTo>
                  <a:lnTo>
                    <a:pt x="0" y="1354074"/>
                  </a:lnTo>
                  <a:lnTo>
                    <a:pt x="2576194" y="1354074"/>
                  </a:lnTo>
                  <a:lnTo>
                    <a:pt x="2621662" y="1349486"/>
                  </a:lnTo>
                  <a:lnTo>
                    <a:pt x="2664017" y="1336331"/>
                  </a:lnTo>
                  <a:lnTo>
                    <a:pt x="2702351" y="1315517"/>
                  </a:lnTo>
                  <a:lnTo>
                    <a:pt x="2735754" y="1287954"/>
                  </a:lnTo>
                  <a:lnTo>
                    <a:pt x="2763317" y="1254551"/>
                  </a:lnTo>
                  <a:lnTo>
                    <a:pt x="2784131" y="1216217"/>
                  </a:lnTo>
                  <a:lnTo>
                    <a:pt x="2797286" y="1173862"/>
                  </a:lnTo>
                  <a:lnTo>
                    <a:pt x="2801874" y="1128395"/>
                  </a:lnTo>
                  <a:lnTo>
                    <a:pt x="2801874" y="225679"/>
                  </a:lnTo>
                  <a:lnTo>
                    <a:pt x="2797286" y="180211"/>
                  </a:lnTo>
                  <a:lnTo>
                    <a:pt x="2784131" y="137856"/>
                  </a:lnTo>
                  <a:lnTo>
                    <a:pt x="2763317" y="99522"/>
                  </a:lnTo>
                  <a:lnTo>
                    <a:pt x="2735754" y="66119"/>
                  </a:lnTo>
                  <a:lnTo>
                    <a:pt x="2702351" y="38556"/>
                  </a:lnTo>
                  <a:lnTo>
                    <a:pt x="2664017" y="17742"/>
                  </a:lnTo>
                  <a:lnTo>
                    <a:pt x="2621662" y="4587"/>
                  </a:lnTo>
                  <a:lnTo>
                    <a:pt x="2576194" y="0"/>
                  </a:lnTo>
                  <a:close/>
                </a:path>
              </a:pathLst>
            </a:custGeom>
            <a:solidFill>
              <a:srgbClr val="FBDDC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580261" y="1668779"/>
              <a:ext cx="2802255" cy="1354455"/>
            </a:xfrm>
            <a:custGeom>
              <a:avLst/>
              <a:gdLst/>
              <a:ahLst/>
              <a:cxnLst/>
              <a:rect l="l" t="t" r="r" b="b"/>
              <a:pathLst>
                <a:path w="2802254" h="1354455">
                  <a:moveTo>
                    <a:pt x="2801874" y="225679"/>
                  </a:moveTo>
                  <a:lnTo>
                    <a:pt x="2801874" y="1128395"/>
                  </a:lnTo>
                  <a:lnTo>
                    <a:pt x="2797286" y="1173862"/>
                  </a:lnTo>
                  <a:lnTo>
                    <a:pt x="2784131" y="1216217"/>
                  </a:lnTo>
                  <a:lnTo>
                    <a:pt x="2763317" y="1254551"/>
                  </a:lnTo>
                  <a:lnTo>
                    <a:pt x="2735754" y="1287954"/>
                  </a:lnTo>
                  <a:lnTo>
                    <a:pt x="2702351" y="1315517"/>
                  </a:lnTo>
                  <a:lnTo>
                    <a:pt x="2664017" y="1336331"/>
                  </a:lnTo>
                  <a:lnTo>
                    <a:pt x="2621662" y="1349486"/>
                  </a:lnTo>
                  <a:lnTo>
                    <a:pt x="2576194" y="1354074"/>
                  </a:lnTo>
                  <a:lnTo>
                    <a:pt x="0" y="1354074"/>
                  </a:lnTo>
                  <a:lnTo>
                    <a:pt x="0" y="0"/>
                  </a:lnTo>
                  <a:lnTo>
                    <a:pt x="2576194" y="0"/>
                  </a:lnTo>
                  <a:lnTo>
                    <a:pt x="2621662" y="4587"/>
                  </a:lnTo>
                  <a:lnTo>
                    <a:pt x="2664017" y="17742"/>
                  </a:lnTo>
                  <a:lnTo>
                    <a:pt x="2702351" y="38556"/>
                  </a:lnTo>
                  <a:lnTo>
                    <a:pt x="2735754" y="66119"/>
                  </a:lnTo>
                  <a:lnTo>
                    <a:pt x="2763317" y="99522"/>
                  </a:lnTo>
                  <a:lnTo>
                    <a:pt x="2784131" y="137856"/>
                  </a:lnTo>
                  <a:lnTo>
                    <a:pt x="2797286" y="180211"/>
                  </a:lnTo>
                  <a:lnTo>
                    <a:pt x="2801874" y="225679"/>
                  </a:lnTo>
                  <a:close/>
                </a:path>
              </a:pathLst>
            </a:custGeom>
            <a:ln w="952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1692020" y="1671066"/>
            <a:ext cx="2515870" cy="1324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0" indent="-114300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127000" algn="l"/>
              </a:tabLst>
            </a:pPr>
            <a:r>
              <a:rPr sz="1100" spc="-5" dirty="0">
                <a:latin typeface="Cambria Math"/>
                <a:cs typeface="Cambria Math"/>
              </a:rPr>
              <a:t>Pemberian</a:t>
            </a:r>
            <a:r>
              <a:rPr sz="1100" spc="-50" dirty="0">
                <a:latin typeface="Cambria Math"/>
                <a:cs typeface="Cambria Math"/>
              </a:rPr>
              <a:t> </a:t>
            </a:r>
            <a:r>
              <a:rPr sz="1100" spc="-5" dirty="0">
                <a:latin typeface="Cambria Math"/>
                <a:cs typeface="Cambria Math"/>
              </a:rPr>
              <a:t>Diskon</a:t>
            </a:r>
            <a:endParaRPr sz="1100">
              <a:latin typeface="Cambria Math"/>
              <a:cs typeface="Cambria Math"/>
            </a:endParaRPr>
          </a:p>
          <a:p>
            <a:pPr marL="127000" marR="5715" indent="-114300" algn="just">
              <a:lnSpc>
                <a:spcPts val="1160"/>
              </a:lnSpc>
              <a:spcBef>
                <a:spcPts val="210"/>
              </a:spcBef>
              <a:buChar char="•"/>
              <a:tabLst>
                <a:tab pos="127000" algn="l"/>
              </a:tabLst>
            </a:pPr>
            <a:r>
              <a:rPr sz="1100" spc="-5" dirty="0">
                <a:latin typeface="Cambria Math"/>
                <a:cs typeface="Cambria Math"/>
              </a:rPr>
              <a:t>Order tidak langsung </a:t>
            </a:r>
            <a:r>
              <a:rPr sz="1100" spc="-10" dirty="0">
                <a:latin typeface="Cambria Math"/>
                <a:cs typeface="Cambria Math"/>
              </a:rPr>
              <a:t>dilakukan </a:t>
            </a:r>
            <a:r>
              <a:rPr sz="1100" spc="-5" dirty="0">
                <a:latin typeface="Cambria Math"/>
                <a:cs typeface="Cambria Math"/>
              </a:rPr>
              <a:t>setelah </a:t>
            </a:r>
            <a:r>
              <a:rPr sz="1100" dirty="0">
                <a:latin typeface="Cambria Math"/>
                <a:cs typeface="Cambria Math"/>
              </a:rPr>
              <a:t> </a:t>
            </a:r>
            <a:r>
              <a:rPr sz="1100" spc="-5" dirty="0">
                <a:latin typeface="Cambria Math"/>
                <a:cs typeface="Cambria Math"/>
              </a:rPr>
              <a:t>Quotations</a:t>
            </a:r>
            <a:r>
              <a:rPr sz="1100" spc="-35" dirty="0">
                <a:latin typeface="Cambria Math"/>
                <a:cs typeface="Cambria Math"/>
              </a:rPr>
              <a:t> </a:t>
            </a:r>
            <a:r>
              <a:rPr sz="1100" spc="-5" dirty="0">
                <a:latin typeface="Cambria Math"/>
                <a:cs typeface="Cambria Math"/>
              </a:rPr>
              <a:t>diberikan.</a:t>
            </a:r>
            <a:endParaRPr sz="1100">
              <a:latin typeface="Cambria Math"/>
              <a:cs typeface="Cambria Math"/>
            </a:endParaRPr>
          </a:p>
          <a:p>
            <a:pPr marL="127000" marR="5080" indent="-114300" algn="just">
              <a:lnSpc>
                <a:spcPct val="87700"/>
              </a:lnSpc>
              <a:spcBef>
                <a:spcPts val="190"/>
              </a:spcBef>
              <a:buChar char="•"/>
              <a:tabLst>
                <a:tab pos="127000" algn="l"/>
              </a:tabLst>
            </a:pPr>
            <a:r>
              <a:rPr sz="1100" spc="-10" dirty="0">
                <a:latin typeface="Cambria Math"/>
                <a:cs typeface="Cambria Math"/>
              </a:rPr>
              <a:t>Pertanyaan</a:t>
            </a:r>
            <a:r>
              <a:rPr sz="1100" spc="-5" dirty="0">
                <a:latin typeface="Cambria Math"/>
                <a:cs typeface="Cambria Math"/>
              </a:rPr>
              <a:t> terkait</a:t>
            </a:r>
            <a:r>
              <a:rPr sz="1100" dirty="0">
                <a:latin typeface="Cambria Math"/>
                <a:cs typeface="Cambria Math"/>
              </a:rPr>
              <a:t> </a:t>
            </a:r>
            <a:r>
              <a:rPr sz="1100" spc="-10" dirty="0">
                <a:latin typeface="Cambria Math"/>
                <a:cs typeface="Cambria Math"/>
              </a:rPr>
              <a:t>dengan</a:t>
            </a:r>
            <a:r>
              <a:rPr sz="1100" spc="-5" dirty="0">
                <a:latin typeface="Cambria Math"/>
                <a:cs typeface="Cambria Math"/>
              </a:rPr>
              <a:t> tanggal </a:t>
            </a:r>
            <a:r>
              <a:rPr sz="1100" dirty="0">
                <a:latin typeface="Cambria Math"/>
                <a:cs typeface="Cambria Math"/>
              </a:rPr>
              <a:t> </a:t>
            </a:r>
            <a:r>
              <a:rPr sz="1100" spc="-5" dirty="0">
                <a:latin typeface="Cambria Math"/>
                <a:cs typeface="Cambria Math"/>
              </a:rPr>
              <a:t>pengiriman</a:t>
            </a:r>
            <a:r>
              <a:rPr sz="1100" dirty="0">
                <a:latin typeface="Cambria Math"/>
                <a:cs typeface="Cambria Math"/>
              </a:rPr>
              <a:t> </a:t>
            </a:r>
            <a:r>
              <a:rPr sz="1100" spc="-5" dirty="0">
                <a:latin typeface="Cambria Math"/>
                <a:cs typeface="Cambria Math"/>
              </a:rPr>
              <a:t>pada</a:t>
            </a:r>
            <a:r>
              <a:rPr sz="1100" dirty="0">
                <a:latin typeface="Cambria Math"/>
                <a:cs typeface="Cambria Math"/>
              </a:rPr>
              <a:t> </a:t>
            </a:r>
            <a:r>
              <a:rPr sz="1100" spc="-5" dirty="0">
                <a:latin typeface="Cambria Math"/>
                <a:cs typeface="Cambria Math"/>
              </a:rPr>
              <a:t>saat</a:t>
            </a:r>
            <a:r>
              <a:rPr sz="1100" dirty="0">
                <a:latin typeface="Cambria Math"/>
                <a:cs typeface="Cambria Math"/>
              </a:rPr>
              <a:t> </a:t>
            </a:r>
            <a:r>
              <a:rPr sz="1100" spc="-5" dirty="0">
                <a:latin typeface="Cambria Math"/>
                <a:cs typeface="Cambria Math"/>
              </a:rPr>
              <a:t>customer</a:t>
            </a:r>
            <a:r>
              <a:rPr sz="1100" dirty="0">
                <a:latin typeface="Cambria Math"/>
                <a:cs typeface="Cambria Math"/>
              </a:rPr>
              <a:t> </a:t>
            </a:r>
            <a:r>
              <a:rPr sz="1100" spc="-5" dirty="0">
                <a:latin typeface="Cambria Math"/>
                <a:cs typeface="Cambria Math"/>
              </a:rPr>
              <a:t>mau </a:t>
            </a:r>
            <a:r>
              <a:rPr sz="1100" dirty="0">
                <a:latin typeface="Cambria Math"/>
                <a:cs typeface="Cambria Math"/>
              </a:rPr>
              <a:t> </a:t>
            </a:r>
            <a:r>
              <a:rPr sz="1100" spc="-5" dirty="0">
                <a:latin typeface="Cambria Math"/>
                <a:cs typeface="Cambria Math"/>
              </a:rPr>
              <a:t>melakukan</a:t>
            </a:r>
            <a:r>
              <a:rPr sz="1100" spc="-35" dirty="0">
                <a:latin typeface="Cambria Math"/>
                <a:cs typeface="Cambria Math"/>
              </a:rPr>
              <a:t> </a:t>
            </a:r>
            <a:r>
              <a:rPr sz="1100" spc="-20" dirty="0">
                <a:latin typeface="Cambria Math"/>
                <a:cs typeface="Cambria Math"/>
              </a:rPr>
              <a:t>Order.</a:t>
            </a:r>
            <a:endParaRPr sz="1100">
              <a:latin typeface="Cambria Math"/>
              <a:cs typeface="Cambria Math"/>
            </a:endParaRPr>
          </a:p>
          <a:p>
            <a:pPr marL="127000" indent="-114300" algn="just">
              <a:lnSpc>
                <a:spcPct val="100000"/>
              </a:lnSpc>
              <a:spcBef>
                <a:spcPts val="35"/>
              </a:spcBef>
              <a:buChar char="•"/>
              <a:tabLst>
                <a:tab pos="127000" algn="l"/>
              </a:tabLst>
            </a:pPr>
            <a:r>
              <a:rPr sz="1100" spc="-5" dirty="0">
                <a:latin typeface="Cambria Math"/>
                <a:cs typeface="Cambria Math"/>
              </a:rPr>
              <a:t>Posisi</a:t>
            </a:r>
            <a:r>
              <a:rPr sz="1100" spc="-35" dirty="0">
                <a:latin typeface="Cambria Math"/>
                <a:cs typeface="Cambria Math"/>
              </a:rPr>
              <a:t> </a:t>
            </a:r>
            <a:r>
              <a:rPr sz="1100" spc="-5" dirty="0">
                <a:latin typeface="Cambria Math"/>
                <a:cs typeface="Cambria Math"/>
              </a:rPr>
              <a:t>Credit</a:t>
            </a:r>
            <a:r>
              <a:rPr sz="1100" spc="-30" dirty="0">
                <a:latin typeface="Cambria Math"/>
                <a:cs typeface="Cambria Math"/>
              </a:rPr>
              <a:t> </a:t>
            </a:r>
            <a:r>
              <a:rPr sz="1100" dirty="0">
                <a:latin typeface="Cambria Math"/>
                <a:cs typeface="Cambria Math"/>
              </a:rPr>
              <a:t>Limit</a:t>
            </a:r>
            <a:r>
              <a:rPr sz="1100" spc="-20" dirty="0">
                <a:latin typeface="Cambria Math"/>
                <a:cs typeface="Cambria Math"/>
              </a:rPr>
              <a:t> </a:t>
            </a:r>
            <a:r>
              <a:rPr sz="1100" spc="-15" dirty="0">
                <a:latin typeface="Cambria Math"/>
                <a:cs typeface="Cambria Math"/>
              </a:rPr>
              <a:t>customer.</a:t>
            </a:r>
            <a:endParaRPr sz="1100">
              <a:latin typeface="Cambria Math"/>
              <a:cs typeface="Cambria Math"/>
            </a:endParaRPr>
          </a:p>
          <a:p>
            <a:pPr marL="127000" indent="-114300" algn="just">
              <a:lnSpc>
                <a:spcPct val="100000"/>
              </a:lnSpc>
              <a:spcBef>
                <a:spcPts val="40"/>
              </a:spcBef>
              <a:buChar char="•"/>
              <a:tabLst>
                <a:tab pos="127000" algn="l"/>
              </a:tabLst>
            </a:pPr>
            <a:r>
              <a:rPr sz="1100" spc="-5" dirty="0">
                <a:latin typeface="Cambria Math"/>
                <a:cs typeface="Cambria Math"/>
              </a:rPr>
              <a:t>Bagian/unit</a:t>
            </a:r>
            <a:r>
              <a:rPr sz="1100" spc="-30" dirty="0">
                <a:latin typeface="Cambria Math"/>
                <a:cs typeface="Cambria Math"/>
              </a:rPr>
              <a:t> </a:t>
            </a:r>
            <a:r>
              <a:rPr sz="1100" spc="-5" dirty="0">
                <a:latin typeface="Cambria Math"/>
                <a:cs typeface="Cambria Math"/>
              </a:rPr>
              <a:t>apa</a:t>
            </a:r>
            <a:r>
              <a:rPr sz="1100" spc="-15" dirty="0">
                <a:latin typeface="Cambria Math"/>
                <a:cs typeface="Cambria Math"/>
              </a:rPr>
              <a:t> </a:t>
            </a:r>
            <a:r>
              <a:rPr sz="1100" spc="-5" dirty="0">
                <a:latin typeface="Cambria Math"/>
                <a:cs typeface="Cambria Math"/>
              </a:rPr>
              <a:t>saja</a:t>
            </a:r>
            <a:r>
              <a:rPr sz="1100" spc="-20" dirty="0">
                <a:latin typeface="Cambria Math"/>
                <a:cs typeface="Cambria Math"/>
              </a:rPr>
              <a:t> </a:t>
            </a:r>
            <a:r>
              <a:rPr sz="1100" spc="-10" dirty="0">
                <a:latin typeface="Cambria Math"/>
                <a:cs typeface="Cambria Math"/>
              </a:rPr>
              <a:t>yang</a:t>
            </a:r>
            <a:r>
              <a:rPr sz="1100" spc="-5" dirty="0">
                <a:latin typeface="Cambria Math"/>
                <a:cs typeface="Cambria Math"/>
              </a:rPr>
              <a:t> </a:t>
            </a:r>
            <a:r>
              <a:rPr sz="1100" dirty="0">
                <a:latin typeface="Cambria Math"/>
                <a:cs typeface="Cambria Math"/>
              </a:rPr>
              <a:t>terlibat?</a:t>
            </a:r>
            <a:endParaRPr sz="1100">
              <a:latin typeface="Cambria Math"/>
              <a:cs typeface="Cambria Math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297688" y="1520189"/>
            <a:ext cx="1292225" cy="1651635"/>
            <a:chOff x="297688" y="1520189"/>
            <a:chExt cx="1292225" cy="1651635"/>
          </a:xfrm>
        </p:grpSpPr>
        <p:pic>
          <p:nvPicPr>
            <p:cNvPr id="28" name="object 2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07213" y="1529714"/>
              <a:ext cx="1273048" cy="1632115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307213" y="1529714"/>
              <a:ext cx="1273175" cy="1632585"/>
            </a:xfrm>
            <a:custGeom>
              <a:avLst/>
              <a:gdLst/>
              <a:ahLst/>
              <a:cxnLst/>
              <a:rect l="l" t="t" r="r" b="b"/>
              <a:pathLst>
                <a:path w="1273175" h="1632585">
                  <a:moveTo>
                    <a:pt x="0" y="212216"/>
                  </a:moveTo>
                  <a:lnTo>
                    <a:pt x="5603" y="163552"/>
                  </a:lnTo>
                  <a:lnTo>
                    <a:pt x="21567" y="118881"/>
                  </a:lnTo>
                  <a:lnTo>
                    <a:pt x="46616" y="79479"/>
                  </a:lnTo>
                  <a:lnTo>
                    <a:pt x="79479" y="46616"/>
                  </a:lnTo>
                  <a:lnTo>
                    <a:pt x="118881" y="21567"/>
                  </a:lnTo>
                  <a:lnTo>
                    <a:pt x="163552" y="5603"/>
                  </a:lnTo>
                  <a:lnTo>
                    <a:pt x="212217" y="0"/>
                  </a:lnTo>
                  <a:lnTo>
                    <a:pt x="1060831" y="0"/>
                  </a:lnTo>
                  <a:lnTo>
                    <a:pt x="1109495" y="5603"/>
                  </a:lnTo>
                  <a:lnTo>
                    <a:pt x="1154166" y="21567"/>
                  </a:lnTo>
                  <a:lnTo>
                    <a:pt x="1193568" y="46616"/>
                  </a:lnTo>
                  <a:lnTo>
                    <a:pt x="1226431" y="79479"/>
                  </a:lnTo>
                  <a:lnTo>
                    <a:pt x="1251480" y="118881"/>
                  </a:lnTo>
                  <a:lnTo>
                    <a:pt x="1267444" y="163552"/>
                  </a:lnTo>
                  <a:lnTo>
                    <a:pt x="1273048" y="212216"/>
                  </a:lnTo>
                  <a:lnTo>
                    <a:pt x="1273048" y="1419986"/>
                  </a:lnTo>
                  <a:lnTo>
                    <a:pt x="1267444" y="1468622"/>
                  </a:lnTo>
                  <a:lnTo>
                    <a:pt x="1251480" y="1513271"/>
                  </a:lnTo>
                  <a:lnTo>
                    <a:pt x="1226431" y="1552657"/>
                  </a:lnTo>
                  <a:lnTo>
                    <a:pt x="1193568" y="1585509"/>
                  </a:lnTo>
                  <a:lnTo>
                    <a:pt x="1154166" y="1610552"/>
                  </a:lnTo>
                  <a:lnTo>
                    <a:pt x="1109495" y="1626512"/>
                  </a:lnTo>
                  <a:lnTo>
                    <a:pt x="1060831" y="1632115"/>
                  </a:lnTo>
                  <a:lnTo>
                    <a:pt x="212217" y="1632115"/>
                  </a:lnTo>
                  <a:lnTo>
                    <a:pt x="163552" y="1626512"/>
                  </a:lnTo>
                  <a:lnTo>
                    <a:pt x="118881" y="1610552"/>
                  </a:lnTo>
                  <a:lnTo>
                    <a:pt x="79479" y="1585509"/>
                  </a:lnTo>
                  <a:lnTo>
                    <a:pt x="46616" y="1552657"/>
                  </a:lnTo>
                  <a:lnTo>
                    <a:pt x="21567" y="1513271"/>
                  </a:lnTo>
                  <a:lnTo>
                    <a:pt x="5603" y="1468622"/>
                  </a:lnTo>
                  <a:lnTo>
                    <a:pt x="0" y="1419986"/>
                  </a:lnTo>
                  <a:lnTo>
                    <a:pt x="0" y="212216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460629" y="2147391"/>
            <a:ext cx="968375" cy="370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55"/>
              </a:lnSpc>
              <a:spcBef>
                <a:spcPts val="100"/>
              </a:spcBef>
            </a:pPr>
            <a:r>
              <a:rPr sz="1200" dirty="0">
                <a:latin typeface="Cambria Math"/>
                <a:cs typeface="Cambria Math"/>
              </a:rPr>
              <a:t>Hal</a:t>
            </a:r>
            <a:r>
              <a:rPr sz="1200" spc="-45" dirty="0">
                <a:latin typeface="Cambria Math"/>
                <a:cs typeface="Cambria Math"/>
              </a:rPr>
              <a:t> </a:t>
            </a:r>
            <a:r>
              <a:rPr sz="1200" spc="-10" dirty="0">
                <a:latin typeface="Cambria Math"/>
                <a:cs typeface="Cambria Math"/>
              </a:rPr>
              <a:t>yang</a:t>
            </a:r>
            <a:r>
              <a:rPr sz="1200" spc="-40" dirty="0">
                <a:latin typeface="Cambria Math"/>
                <a:cs typeface="Cambria Math"/>
              </a:rPr>
              <a:t> </a:t>
            </a:r>
            <a:r>
              <a:rPr sz="1200" spc="-5" dirty="0">
                <a:latin typeface="Cambria Math"/>
                <a:cs typeface="Cambria Math"/>
              </a:rPr>
              <a:t>perlu</a:t>
            </a:r>
            <a:endParaRPr sz="1200">
              <a:latin typeface="Cambria Math"/>
              <a:cs typeface="Cambria Math"/>
            </a:endParaRPr>
          </a:p>
          <a:p>
            <a:pPr marL="42545">
              <a:lnSpc>
                <a:spcPts val="1355"/>
              </a:lnSpc>
            </a:pPr>
            <a:r>
              <a:rPr sz="1200" spc="-5" dirty="0">
                <a:latin typeface="Cambria Math"/>
                <a:cs typeface="Cambria Math"/>
              </a:rPr>
              <a:t>diperhatikan: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04" y="965"/>
            <a:ext cx="4572000" cy="3427729"/>
          </a:xfrm>
          <a:custGeom>
            <a:avLst/>
            <a:gdLst/>
            <a:ahLst/>
            <a:cxnLst/>
            <a:rect l="l" t="t" r="r" b="b"/>
            <a:pathLst>
              <a:path w="4572000" h="3427729">
                <a:moveTo>
                  <a:pt x="0" y="3427729"/>
                </a:moveTo>
                <a:lnTo>
                  <a:pt x="4571746" y="3427729"/>
                </a:lnTo>
                <a:lnTo>
                  <a:pt x="4571746" y="0"/>
                </a:lnTo>
                <a:lnTo>
                  <a:pt x="0" y="0"/>
                </a:lnTo>
                <a:lnTo>
                  <a:pt x="0" y="3427729"/>
                </a:lnTo>
                <a:close/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8307" y="105155"/>
            <a:ext cx="1781555" cy="449579"/>
          </a:xfrm>
          <a:prstGeom prst="rect">
            <a:avLst/>
          </a:prstGeom>
        </p:spPr>
      </p:pic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39597" y="174116"/>
            <a:ext cx="144399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30" dirty="0">
                <a:solidFill>
                  <a:srgbClr val="000000"/>
                </a:solidFill>
              </a:rPr>
              <a:t>O</a:t>
            </a:r>
            <a:r>
              <a:rPr sz="2200" spc="-140" dirty="0">
                <a:solidFill>
                  <a:srgbClr val="000000"/>
                </a:solidFill>
              </a:rPr>
              <a:t>r</a:t>
            </a:r>
            <a:r>
              <a:rPr sz="2200" spc="-110" dirty="0">
                <a:solidFill>
                  <a:srgbClr val="000000"/>
                </a:solidFill>
              </a:rPr>
              <a:t>d</a:t>
            </a:r>
            <a:r>
              <a:rPr sz="2200" spc="-114" dirty="0">
                <a:solidFill>
                  <a:srgbClr val="000000"/>
                </a:solidFill>
              </a:rPr>
              <a:t>e</a:t>
            </a:r>
            <a:r>
              <a:rPr sz="2200" spc="-110" dirty="0">
                <a:solidFill>
                  <a:srgbClr val="000000"/>
                </a:solidFill>
              </a:rPr>
              <a:t>r</a:t>
            </a:r>
            <a:r>
              <a:rPr sz="2200" spc="-75" dirty="0">
                <a:solidFill>
                  <a:srgbClr val="000000"/>
                </a:solidFill>
              </a:rPr>
              <a:t> Fil</a:t>
            </a:r>
            <a:r>
              <a:rPr sz="2200" spc="-70" dirty="0">
                <a:solidFill>
                  <a:srgbClr val="000000"/>
                </a:solidFill>
              </a:rPr>
              <a:t>i</a:t>
            </a:r>
            <a:r>
              <a:rPr sz="2200" spc="-120" dirty="0">
                <a:solidFill>
                  <a:srgbClr val="000000"/>
                </a:solidFill>
              </a:rPr>
              <a:t>n</a:t>
            </a:r>
            <a:r>
              <a:rPr sz="2200" spc="-60" dirty="0">
                <a:solidFill>
                  <a:srgbClr val="000000"/>
                </a:solidFill>
              </a:rPr>
              <a:t>g</a:t>
            </a:r>
            <a:endParaRPr sz="2200"/>
          </a:p>
        </p:txBody>
      </p:sp>
      <p:sp>
        <p:nvSpPr>
          <p:cNvPr id="13" name="object 13"/>
          <p:cNvSpPr txBox="1"/>
          <p:nvPr/>
        </p:nvSpPr>
        <p:spPr>
          <a:xfrm>
            <a:off x="99161" y="628268"/>
            <a:ext cx="679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25" dirty="0">
                <a:solidFill>
                  <a:srgbClr val="FFFFFF"/>
                </a:solidFill>
                <a:latin typeface="Cambria"/>
                <a:cs typeface="Cambria"/>
              </a:rPr>
              <a:t>5</a:t>
            </a:r>
            <a:endParaRPr sz="600">
              <a:latin typeface="Cambria"/>
              <a:cs typeface="Cambria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338137" y="837501"/>
            <a:ext cx="994410" cy="2326005"/>
            <a:chOff x="338137" y="837501"/>
            <a:chExt cx="994410" cy="2326005"/>
          </a:xfrm>
        </p:grpSpPr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2900" y="842263"/>
              <a:ext cx="984504" cy="2315971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342900" y="842263"/>
              <a:ext cx="984885" cy="2316480"/>
            </a:xfrm>
            <a:custGeom>
              <a:avLst/>
              <a:gdLst/>
              <a:ahLst/>
              <a:cxnLst/>
              <a:rect l="l" t="t" r="r" b="b"/>
              <a:pathLst>
                <a:path w="984885" h="2316480">
                  <a:moveTo>
                    <a:pt x="0" y="98425"/>
                  </a:moveTo>
                  <a:lnTo>
                    <a:pt x="7735" y="60114"/>
                  </a:lnTo>
                  <a:lnTo>
                    <a:pt x="28828" y="28828"/>
                  </a:lnTo>
                  <a:lnTo>
                    <a:pt x="60114" y="7735"/>
                  </a:lnTo>
                  <a:lnTo>
                    <a:pt x="98425" y="0"/>
                  </a:lnTo>
                  <a:lnTo>
                    <a:pt x="885951" y="0"/>
                  </a:lnTo>
                  <a:lnTo>
                    <a:pt x="924282" y="7735"/>
                  </a:lnTo>
                  <a:lnTo>
                    <a:pt x="955611" y="28829"/>
                  </a:lnTo>
                  <a:lnTo>
                    <a:pt x="976749" y="60114"/>
                  </a:lnTo>
                  <a:lnTo>
                    <a:pt x="984504" y="98425"/>
                  </a:lnTo>
                  <a:lnTo>
                    <a:pt x="984504" y="2217546"/>
                  </a:lnTo>
                  <a:lnTo>
                    <a:pt x="976749" y="2255857"/>
                  </a:lnTo>
                  <a:lnTo>
                    <a:pt x="955611" y="2287142"/>
                  </a:lnTo>
                  <a:lnTo>
                    <a:pt x="924282" y="2308236"/>
                  </a:lnTo>
                  <a:lnTo>
                    <a:pt x="885951" y="2315971"/>
                  </a:lnTo>
                  <a:lnTo>
                    <a:pt x="98425" y="2315971"/>
                  </a:lnTo>
                  <a:lnTo>
                    <a:pt x="60114" y="2308236"/>
                  </a:lnTo>
                  <a:lnTo>
                    <a:pt x="28828" y="2287142"/>
                  </a:lnTo>
                  <a:lnTo>
                    <a:pt x="7735" y="2255857"/>
                  </a:lnTo>
                  <a:lnTo>
                    <a:pt x="0" y="2217546"/>
                  </a:lnTo>
                  <a:lnTo>
                    <a:pt x="0" y="98425"/>
                  </a:lnTo>
                  <a:close/>
                </a:path>
              </a:pathLst>
            </a:custGeom>
            <a:ln w="952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379222" y="836421"/>
            <a:ext cx="913130" cy="229997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5080" indent="-1270" algn="ctr">
              <a:lnSpc>
                <a:spcPct val="88000"/>
              </a:lnSpc>
              <a:spcBef>
                <a:spcPts val="270"/>
              </a:spcBef>
            </a:pPr>
            <a:r>
              <a:rPr sz="1200" spc="-10" dirty="0">
                <a:latin typeface="Cambria Math"/>
                <a:cs typeface="Cambria Math"/>
              </a:rPr>
              <a:t>Packing </a:t>
            </a:r>
            <a:r>
              <a:rPr sz="1200" spc="-5" dirty="0">
                <a:latin typeface="Cambria Math"/>
                <a:cs typeface="Cambria Math"/>
              </a:rPr>
              <a:t>list </a:t>
            </a:r>
            <a:r>
              <a:rPr sz="1200" dirty="0">
                <a:latin typeface="Cambria Math"/>
                <a:cs typeface="Cambria Math"/>
              </a:rPr>
              <a:t> </a:t>
            </a:r>
            <a:r>
              <a:rPr sz="1200" spc="-5" dirty="0">
                <a:latin typeface="Cambria Math"/>
                <a:cs typeface="Cambria Math"/>
              </a:rPr>
              <a:t>dan </a:t>
            </a:r>
            <a:r>
              <a:rPr sz="1200" dirty="0">
                <a:latin typeface="Cambria Math"/>
                <a:cs typeface="Cambria Math"/>
              </a:rPr>
              <a:t>shipping </a:t>
            </a:r>
            <a:r>
              <a:rPr sz="1200" spc="5" dirty="0">
                <a:latin typeface="Cambria Math"/>
                <a:cs typeface="Cambria Math"/>
              </a:rPr>
              <a:t> </a:t>
            </a:r>
            <a:r>
              <a:rPr sz="1200" spc="-5" dirty="0">
                <a:latin typeface="Cambria Math"/>
                <a:cs typeface="Cambria Math"/>
              </a:rPr>
              <a:t>la</a:t>
            </a:r>
            <a:r>
              <a:rPr sz="1200" dirty="0">
                <a:latin typeface="Cambria Math"/>
                <a:cs typeface="Cambria Math"/>
              </a:rPr>
              <a:t>bels</a:t>
            </a:r>
            <a:r>
              <a:rPr sz="1200" spc="-15" dirty="0">
                <a:latin typeface="Cambria Math"/>
                <a:cs typeface="Cambria Math"/>
              </a:rPr>
              <a:t> </a:t>
            </a:r>
            <a:r>
              <a:rPr sz="1200" spc="-10" dirty="0">
                <a:latin typeface="Cambria Math"/>
                <a:cs typeface="Cambria Math"/>
              </a:rPr>
              <a:t>d</a:t>
            </a:r>
            <a:r>
              <a:rPr sz="1200" dirty="0">
                <a:latin typeface="Cambria Math"/>
                <a:cs typeface="Cambria Math"/>
              </a:rPr>
              <a:t>ice</a:t>
            </a:r>
            <a:r>
              <a:rPr sz="1200" spc="-5" dirty="0">
                <a:latin typeface="Cambria Math"/>
                <a:cs typeface="Cambria Math"/>
              </a:rPr>
              <a:t>t</a:t>
            </a:r>
            <a:r>
              <a:rPr sz="1200" dirty="0">
                <a:latin typeface="Cambria Math"/>
                <a:cs typeface="Cambria Math"/>
              </a:rPr>
              <a:t>ak  </a:t>
            </a:r>
            <a:r>
              <a:rPr sz="1200" spc="-5" dirty="0">
                <a:latin typeface="Cambria Math"/>
                <a:cs typeface="Cambria Math"/>
              </a:rPr>
              <a:t>pada bagian </a:t>
            </a:r>
            <a:r>
              <a:rPr sz="1200" dirty="0">
                <a:latin typeface="Cambria Math"/>
                <a:cs typeface="Cambria Math"/>
              </a:rPr>
              <a:t> sales </a:t>
            </a:r>
            <a:r>
              <a:rPr sz="1200" spc="-10" dirty="0">
                <a:latin typeface="Cambria Math"/>
                <a:cs typeface="Cambria Math"/>
              </a:rPr>
              <a:t>dan </a:t>
            </a:r>
            <a:r>
              <a:rPr sz="1200" spc="-5" dirty="0">
                <a:latin typeface="Cambria Math"/>
                <a:cs typeface="Cambria Math"/>
              </a:rPr>
              <a:t> diberikan </a:t>
            </a:r>
            <a:r>
              <a:rPr sz="1200" dirty="0">
                <a:latin typeface="Cambria Math"/>
                <a:cs typeface="Cambria Math"/>
              </a:rPr>
              <a:t> </a:t>
            </a:r>
            <a:r>
              <a:rPr sz="1200" spc="-10" dirty="0">
                <a:latin typeface="Cambria Math"/>
                <a:cs typeface="Cambria Math"/>
              </a:rPr>
              <a:t>kepada </a:t>
            </a:r>
            <a:r>
              <a:rPr sz="1200" spc="-5" dirty="0">
                <a:latin typeface="Cambria Math"/>
                <a:cs typeface="Cambria Math"/>
              </a:rPr>
              <a:t> bagian </a:t>
            </a:r>
            <a:r>
              <a:rPr sz="1200" dirty="0">
                <a:latin typeface="Cambria Math"/>
                <a:cs typeface="Cambria Math"/>
              </a:rPr>
              <a:t> </a:t>
            </a:r>
            <a:r>
              <a:rPr sz="1200" spc="-10" dirty="0">
                <a:latin typeface="Cambria Math"/>
                <a:cs typeface="Cambria Math"/>
              </a:rPr>
              <a:t>warehouse </a:t>
            </a:r>
            <a:r>
              <a:rPr sz="1200" spc="-5" dirty="0">
                <a:latin typeface="Cambria Math"/>
                <a:cs typeface="Cambria Math"/>
              </a:rPr>
              <a:t> untuk </a:t>
            </a:r>
            <a:r>
              <a:rPr sz="1200" dirty="0">
                <a:latin typeface="Cambria Math"/>
                <a:cs typeface="Cambria Math"/>
              </a:rPr>
              <a:t> </a:t>
            </a:r>
            <a:r>
              <a:rPr sz="1200" spc="-10" dirty="0">
                <a:latin typeface="Cambria Math"/>
                <a:cs typeface="Cambria Math"/>
              </a:rPr>
              <a:t>dilakukan </a:t>
            </a:r>
            <a:r>
              <a:rPr sz="1200" spc="-5" dirty="0">
                <a:latin typeface="Cambria Math"/>
                <a:cs typeface="Cambria Math"/>
              </a:rPr>
              <a:t> picking, </a:t>
            </a:r>
            <a:r>
              <a:rPr sz="1200" dirty="0">
                <a:latin typeface="Cambria Math"/>
                <a:cs typeface="Cambria Math"/>
              </a:rPr>
              <a:t> </a:t>
            </a:r>
            <a:r>
              <a:rPr sz="1200" spc="-5" dirty="0">
                <a:latin typeface="Cambria Math"/>
                <a:cs typeface="Cambria Math"/>
              </a:rPr>
              <a:t>packing </a:t>
            </a:r>
            <a:r>
              <a:rPr sz="1200" spc="-10" dirty="0">
                <a:latin typeface="Cambria Math"/>
                <a:cs typeface="Cambria Math"/>
              </a:rPr>
              <a:t>dan </a:t>
            </a:r>
            <a:r>
              <a:rPr sz="1200" spc="-5" dirty="0">
                <a:latin typeface="Cambria Math"/>
                <a:cs typeface="Cambria Math"/>
              </a:rPr>
              <a:t> </a:t>
            </a:r>
            <a:r>
              <a:rPr sz="1200" spc="-20" dirty="0">
                <a:latin typeface="Cambria Math"/>
                <a:cs typeface="Cambria Math"/>
              </a:rPr>
              <a:t>delivery.</a:t>
            </a:r>
            <a:endParaRPr sz="1200">
              <a:latin typeface="Cambria Math"/>
              <a:cs typeface="Cambria Math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1510474" y="837501"/>
            <a:ext cx="2877185" cy="344170"/>
            <a:chOff x="1510474" y="837501"/>
            <a:chExt cx="2877185" cy="344170"/>
          </a:xfrm>
        </p:grpSpPr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15236" y="842263"/>
              <a:ext cx="2867152" cy="334263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1515236" y="842263"/>
              <a:ext cx="2867660" cy="334645"/>
            </a:xfrm>
            <a:custGeom>
              <a:avLst/>
              <a:gdLst/>
              <a:ahLst/>
              <a:cxnLst/>
              <a:rect l="l" t="t" r="r" b="b"/>
              <a:pathLst>
                <a:path w="2867660" h="334644">
                  <a:moveTo>
                    <a:pt x="0" y="33400"/>
                  </a:moveTo>
                  <a:lnTo>
                    <a:pt x="2611" y="20413"/>
                  </a:lnTo>
                  <a:lnTo>
                    <a:pt x="9747" y="9794"/>
                  </a:lnTo>
                  <a:lnTo>
                    <a:pt x="20359" y="2629"/>
                  </a:lnTo>
                  <a:lnTo>
                    <a:pt x="33400" y="0"/>
                  </a:lnTo>
                  <a:lnTo>
                    <a:pt x="2833624" y="0"/>
                  </a:lnTo>
                  <a:lnTo>
                    <a:pt x="2846685" y="2629"/>
                  </a:lnTo>
                  <a:lnTo>
                    <a:pt x="2857341" y="9794"/>
                  </a:lnTo>
                  <a:lnTo>
                    <a:pt x="2864520" y="20413"/>
                  </a:lnTo>
                  <a:lnTo>
                    <a:pt x="2867152" y="33400"/>
                  </a:lnTo>
                  <a:lnTo>
                    <a:pt x="2867152" y="300862"/>
                  </a:lnTo>
                  <a:lnTo>
                    <a:pt x="2864520" y="313850"/>
                  </a:lnTo>
                  <a:lnTo>
                    <a:pt x="2857341" y="324469"/>
                  </a:lnTo>
                  <a:lnTo>
                    <a:pt x="2846685" y="331634"/>
                  </a:lnTo>
                  <a:lnTo>
                    <a:pt x="2833624" y="334263"/>
                  </a:lnTo>
                  <a:lnTo>
                    <a:pt x="33400" y="334263"/>
                  </a:lnTo>
                  <a:lnTo>
                    <a:pt x="20359" y="331634"/>
                  </a:lnTo>
                  <a:lnTo>
                    <a:pt x="9747" y="324469"/>
                  </a:lnTo>
                  <a:lnTo>
                    <a:pt x="2611" y="313850"/>
                  </a:lnTo>
                  <a:lnTo>
                    <a:pt x="0" y="300862"/>
                  </a:lnTo>
                  <a:lnTo>
                    <a:pt x="0" y="33400"/>
                  </a:lnTo>
                  <a:close/>
                </a:path>
              </a:pathLst>
            </a:custGeom>
            <a:ln w="952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2009901" y="890777"/>
            <a:ext cx="18802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mbria Math"/>
                <a:cs typeface="Cambria Math"/>
              </a:rPr>
              <a:t>Hal</a:t>
            </a:r>
            <a:r>
              <a:rPr sz="1200" spc="-30" dirty="0">
                <a:latin typeface="Cambria Math"/>
                <a:cs typeface="Cambria Math"/>
              </a:rPr>
              <a:t> </a:t>
            </a:r>
            <a:r>
              <a:rPr sz="1200" spc="-10" dirty="0">
                <a:latin typeface="Cambria Math"/>
                <a:cs typeface="Cambria Math"/>
              </a:rPr>
              <a:t>yang</a:t>
            </a:r>
            <a:r>
              <a:rPr sz="1200" spc="-30" dirty="0">
                <a:latin typeface="Cambria Math"/>
                <a:cs typeface="Cambria Math"/>
              </a:rPr>
              <a:t> </a:t>
            </a:r>
            <a:r>
              <a:rPr sz="1200" dirty="0">
                <a:latin typeface="Cambria Math"/>
                <a:cs typeface="Cambria Math"/>
              </a:rPr>
              <a:t>perlu</a:t>
            </a:r>
            <a:r>
              <a:rPr sz="1200" spc="-25" dirty="0">
                <a:latin typeface="Cambria Math"/>
                <a:cs typeface="Cambria Math"/>
              </a:rPr>
              <a:t> </a:t>
            </a:r>
            <a:r>
              <a:rPr sz="1200" spc="-5" dirty="0">
                <a:latin typeface="Cambria Math"/>
                <a:cs typeface="Cambria Math"/>
              </a:rPr>
              <a:t>diperhatikan:</a:t>
            </a:r>
            <a:endParaRPr sz="1200">
              <a:latin typeface="Cambria Math"/>
              <a:cs typeface="Cambria Math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1510474" y="1205737"/>
            <a:ext cx="2877185" cy="426720"/>
            <a:chOff x="1510474" y="1205737"/>
            <a:chExt cx="2877185" cy="426720"/>
          </a:xfrm>
        </p:grpSpPr>
        <p:sp>
          <p:nvSpPr>
            <p:cNvPr id="23" name="object 23"/>
            <p:cNvSpPr/>
            <p:nvPr/>
          </p:nvSpPr>
          <p:spPr>
            <a:xfrm>
              <a:off x="2919475" y="1205737"/>
              <a:ext cx="59055" cy="58419"/>
            </a:xfrm>
            <a:custGeom>
              <a:avLst/>
              <a:gdLst/>
              <a:ahLst/>
              <a:cxnLst/>
              <a:rect l="l" t="t" r="r" b="b"/>
              <a:pathLst>
                <a:path w="59055" h="58419">
                  <a:moveTo>
                    <a:pt x="48768" y="0"/>
                  </a:moveTo>
                  <a:lnTo>
                    <a:pt x="9778" y="0"/>
                  </a:lnTo>
                  <a:lnTo>
                    <a:pt x="9778" y="29209"/>
                  </a:lnTo>
                  <a:lnTo>
                    <a:pt x="0" y="29209"/>
                  </a:lnTo>
                  <a:lnTo>
                    <a:pt x="29337" y="58420"/>
                  </a:lnTo>
                  <a:lnTo>
                    <a:pt x="58547" y="29209"/>
                  </a:lnTo>
                  <a:lnTo>
                    <a:pt x="48768" y="29209"/>
                  </a:lnTo>
                  <a:lnTo>
                    <a:pt x="48768" y="0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515236" y="1293494"/>
              <a:ext cx="2867660" cy="334645"/>
            </a:xfrm>
            <a:custGeom>
              <a:avLst/>
              <a:gdLst/>
              <a:ahLst/>
              <a:cxnLst/>
              <a:rect l="l" t="t" r="r" b="b"/>
              <a:pathLst>
                <a:path w="2867660" h="334644">
                  <a:moveTo>
                    <a:pt x="2833624" y="0"/>
                  </a:moveTo>
                  <a:lnTo>
                    <a:pt x="33400" y="0"/>
                  </a:lnTo>
                  <a:lnTo>
                    <a:pt x="20359" y="2629"/>
                  </a:lnTo>
                  <a:lnTo>
                    <a:pt x="9747" y="9794"/>
                  </a:lnTo>
                  <a:lnTo>
                    <a:pt x="2611" y="20413"/>
                  </a:lnTo>
                  <a:lnTo>
                    <a:pt x="0" y="33400"/>
                  </a:lnTo>
                  <a:lnTo>
                    <a:pt x="0" y="300735"/>
                  </a:lnTo>
                  <a:lnTo>
                    <a:pt x="2611" y="313723"/>
                  </a:lnTo>
                  <a:lnTo>
                    <a:pt x="9747" y="324342"/>
                  </a:lnTo>
                  <a:lnTo>
                    <a:pt x="20359" y="331507"/>
                  </a:lnTo>
                  <a:lnTo>
                    <a:pt x="33400" y="334136"/>
                  </a:lnTo>
                  <a:lnTo>
                    <a:pt x="2833624" y="334136"/>
                  </a:lnTo>
                  <a:lnTo>
                    <a:pt x="2846685" y="331507"/>
                  </a:lnTo>
                  <a:lnTo>
                    <a:pt x="2857341" y="324342"/>
                  </a:lnTo>
                  <a:lnTo>
                    <a:pt x="2864520" y="313723"/>
                  </a:lnTo>
                  <a:lnTo>
                    <a:pt x="2867152" y="300735"/>
                  </a:lnTo>
                  <a:lnTo>
                    <a:pt x="2867152" y="33400"/>
                  </a:lnTo>
                  <a:lnTo>
                    <a:pt x="2864520" y="20413"/>
                  </a:lnTo>
                  <a:lnTo>
                    <a:pt x="2857341" y="9794"/>
                  </a:lnTo>
                  <a:lnTo>
                    <a:pt x="2846685" y="2629"/>
                  </a:lnTo>
                  <a:lnTo>
                    <a:pt x="2833624" y="0"/>
                  </a:lnTo>
                  <a:close/>
                </a:path>
              </a:pathLst>
            </a:custGeom>
            <a:solidFill>
              <a:srgbClr val="E8D0D0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515236" y="1293494"/>
              <a:ext cx="2867660" cy="334645"/>
            </a:xfrm>
            <a:custGeom>
              <a:avLst/>
              <a:gdLst/>
              <a:ahLst/>
              <a:cxnLst/>
              <a:rect l="l" t="t" r="r" b="b"/>
              <a:pathLst>
                <a:path w="2867660" h="334644">
                  <a:moveTo>
                    <a:pt x="0" y="33400"/>
                  </a:moveTo>
                  <a:lnTo>
                    <a:pt x="2611" y="20413"/>
                  </a:lnTo>
                  <a:lnTo>
                    <a:pt x="9747" y="9794"/>
                  </a:lnTo>
                  <a:lnTo>
                    <a:pt x="20359" y="2629"/>
                  </a:lnTo>
                  <a:lnTo>
                    <a:pt x="33400" y="0"/>
                  </a:lnTo>
                  <a:lnTo>
                    <a:pt x="2833624" y="0"/>
                  </a:lnTo>
                  <a:lnTo>
                    <a:pt x="2846685" y="2629"/>
                  </a:lnTo>
                  <a:lnTo>
                    <a:pt x="2857341" y="9794"/>
                  </a:lnTo>
                  <a:lnTo>
                    <a:pt x="2864520" y="20413"/>
                  </a:lnTo>
                  <a:lnTo>
                    <a:pt x="2867152" y="33400"/>
                  </a:lnTo>
                  <a:lnTo>
                    <a:pt x="2867152" y="300735"/>
                  </a:lnTo>
                  <a:lnTo>
                    <a:pt x="2864520" y="313723"/>
                  </a:lnTo>
                  <a:lnTo>
                    <a:pt x="2857341" y="324342"/>
                  </a:lnTo>
                  <a:lnTo>
                    <a:pt x="2846685" y="331507"/>
                  </a:lnTo>
                  <a:lnTo>
                    <a:pt x="2833624" y="334136"/>
                  </a:lnTo>
                  <a:lnTo>
                    <a:pt x="33400" y="334136"/>
                  </a:lnTo>
                  <a:lnTo>
                    <a:pt x="20359" y="331507"/>
                  </a:lnTo>
                  <a:lnTo>
                    <a:pt x="9747" y="324342"/>
                  </a:lnTo>
                  <a:lnTo>
                    <a:pt x="2611" y="313723"/>
                  </a:lnTo>
                  <a:lnTo>
                    <a:pt x="0" y="300735"/>
                  </a:lnTo>
                  <a:lnTo>
                    <a:pt x="0" y="33400"/>
                  </a:lnTo>
                  <a:close/>
                </a:path>
              </a:pathLst>
            </a:custGeom>
            <a:ln w="9524">
              <a:solidFill>
                <a:srgbClr val="E8D0D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1551558" y="1292733"/>
            <a:ext cx="2794635" cy="311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30"/>
              </a:lnSpc>
              <a:spcBef>
                <a:spcPts val="95"/>
              </a:spcBef>
            </a:pPr>
            <a:r>
              <a:rPr sz="1000" spc="-10" dirty="0">
                <a:latin typeface="Cambria Math"/>
                <a:cs typeface="Cambria Math"/>
              </a:rPr>
              <a:t>Customer</a:t>
            </a:r>
            <a:r>
              <a:rPr sz="1000" spc="15" dirty="0">
                <a:latin typeface="Cambria Math"/>
                <a:cs typeface="Cambria Math"/>
              </a:rPr>
              <a:t> </a:t>
            </a:r>
            <a:r>
              <a:rPr sz="1000" spc="-10" dirty="0">
                <a:latin typeface="Cambria Math"/>
                <a:cs typeface="Cambria Math"/>
              </a:rPr>
              <a:t>menginginkan</a:t>
            </a:r>
            <a:r>
              <a:rPr sz="1000" spc="25" dirty="0">
                <a:latin typeface="Cambria Math"/>
                <a:cs typeface="Cambria Math"/>
              </a:rPr>
              <a:t> </a:t>
            </a:r>
            <a:r>
              <a:rPr sz="1000" spc="-5" dirty="0">
                <a:latin typeface="Cambria Math"/>
                <a:cs typeface="Cambria Math"/>
              </a:rPr>
              <a:t>partial</a:t>
            </a:r>
            <a:r>
              <a:rPr sz="1000" spc="10" dirty="0">
                <a:latin typeface="Cambria Math"/>
                <a:cs typeface="Cambria Math"/>
              </a:rPr>
              <a:t> </a:t>
            </a:r>
            <a:r>
              <a:rPr sz="1000" spc="-5" dirty="0">
                <a:latin typeface="Cambria Math"/>
                <a:cs typeface="Cambria Math"/>
              </a:rPr>
              <a:t>shipment</a:t>
            </a:r>
            <a:r>
              <a:rPr sz="1000" spc="15" dirty="0">
                <a:latin typeface="Cambria Math"/>
                <a:cs typeface="Cambria Math"/>
              </a:rPr>
              <a:t> </a:t>
            </a:r>
            <a:r>
              <a:rPr sz="1000" spc="-10" dirty="0">
                <a:latin typeface="Cambria Math"/>
                <a:cs typeface="Cambria Math"/>
              </a:rPr>
              <a:t>terhadap</a:t>
            </a:r>
            <a:endParaRPr sz="1000">
              <a:latin typeface="Cambria Math"/>
              <a:cs typeface="Cambria Math"/>
            </a:endParaRPr>
          </a:p>
          <a:p>
            <a:pPr marL="67310">
              <a:lnSpc>
                <a:spcPts val="1130"/>
              </a:lnSpc>
            </a:pPr>
            <a:r>
              <a:rPr sz="1000" spc="-5" dirty="0">
                <a:latin typeface="Cambria Math"/>
                <a:cs typeface="Cambria Math"/>
              </a:rPr>
              <a:t>apa</a:t>
            </a:r>
            <a:r>
              <a:rPr sz="1000" spc="-15" dirty="0">
                <a:latin typeface="Cambria Math"/>
                <a:cs typeface="Cambria Math"/>
              </a:rPr>
              <a:t> </a:t>
            </a:r>
            <a:r>
              <a:rPr sz="1000" spc="-10" dirty="0">
                <a:latin typeface="Cambria Math"/>
                <a:cs typeface="Cambria Math"/>
              </a:rPr>
              <a:t>yang</a:t>
            </a:r>
            <a:r>
              <a:rPr sz="1000" spc="5" dirty="0">
                <a:latin typeface="Cambria Math"/>
                <a:cs typeface="Cambria Math"/>
              </a:rPr>
              <a:t> </a:t>
            </a:r>
            <a:r>
              <a:rPr sz="1000" spc="-10" dirty="0">
                <a:latin typeface="Cambria Math"/>
                <a:cs typeface="Cambria Math"/>
              </a:rPr>
              <a:t>tersedia,</a:t>
            </a:r>
            <a:r>
              <a:rPr sz="1000" spc="35" dirty="0">
                <a:latin typeface="Cambria Math"/>
                <a:cs typeface="Cambria Math"/>
              </a:rPr>
              <a:t> </a:t>
            </a:r>
            <a:r>
              <a:rPr sz="1000" spc="-5" dirty="0">
                <a:latin typeface="Cambria Math"/>
                <a:cs typeface="Cambria Math"/>
              </a:rPr>
              <a:t>dan</a:t>
            </a:r>
            <a:r>
              <a:rPr sz="1000" spc="-10" dirty="0">
                <a:latin typeface="Cambria Math"/>
                <a:cs typeface="Cambria Math"/>
              </a:rPr>
              <a:t> sisanya</a:t>
            </a:r>
            <a:r>
              <a:rPr sz="1000" spc="10" dirty="0">
                <a:latin typeface="Cambria Math"/>
                <a:cs typeface="Cambria Math"/>
              </a:rPr>
              <a:t> </a:t>
            </a:r>
            <a:r>
              <a:rPr sz="1000" spc="-5" dirty="0">
                <a:latin typeface="Cambria Math"/>
                <a:cs typeface="Cambria Math"/>
              </a:rPr>
              <a:t>sebagai</a:t>
            </a:r>
            <a:r>
              <a:rPr sz="1000" spc="10" dirty="0">
                <a:latin typeface="Cambria Math"/>
                <a:cs typeface="Cambria Math"/>
              </a:rPr>
              <a:t> </a:t>
            </a:r>
            <a:r>
              <a:rPr sz="1000" spc="-20" dirty="0">
                <a:latin typeface="Cambria Math"/>
                <a:cs typeface="Cambria Math"/>
              </a:rPr>
              <a:t>backorder.</a:t>
            </a:r>
            <a:endParaRPr sz="1000">
              <a:latin typeface="Cambria Math"/>
              <a:cs typeface="Cambria Math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1510474" y="1656968"/>
            <a:ext cx="2877185" cy="426720"/>
            <a:chOff x="1510474" y="1656968"/>
            <a:chExt cx="2877185" cy="426720"/>
          </a:xfrm>
        </p:grpSpPr>
        <p:sp>
          <p:nvSpPr>
            <p:cNvPr id="28" name="object 28"/>
            <p:cNvSpPr/>
            <p:nvPr/>
          </p:nvSpPr>
          <p:spPr>
            <a:xfrm>
              <a:off x="2919475" y="1656968"/>
              <a:ext cx="59055" cy="58419"/>
            </a:xfrm>
            <a:custGeom>
              <a:avLst/>
              <a:gdLst/>
              <a:ahLst/>
              <a:cxnLst/>
              <a:rect l="l" t="t" r="r" b="b"/>
              <a:pathLst>
                <a:path w="59055" h="58419">
                  <a:moveTo>
                    <a:pt x="48768" y="0"/>
                  </a:moveTo>
                  <a:lnTo>
                    <a:pt x="9778" y="0"/>
                  </a:lnTo>
                  <a:lnTo>
                    <a:pt x="9778" y="29209"/>
                  </a:lnTo>
                  <a:lnTo>
                    <a:pt x="0" y="29209"/>
                  </a:lnTo>
                  <a:lnTo>
                    <a:pt x="29337" y="58420"/>
                  </a:lnTo>
                  <a:lnTo>
                    <a:pt x="58547" y="29209"/>
                  </a:lnTo>
                  <a:lnTo>
                    <a:pt x="48768" y="29209"/>
                  </a:lnTo>
                  <a:lnTo>
                    <a:pt x="48768" y="0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515236" y="1744598"/>
              <a:ext cx="2867660" cy="334645"/>
            </a:xfrm>
            <a:custGeom>
              <a:avLst/>
              <a:gdLst/>
              <a:ahLst/>
              <a:cxnLst/>
              <a:rect l="l" t="t" r="r" b="b"/>
              <a:pathLst>
                <a:path w="2867660" h="334644">
                  <a:moveTo>
                    <a:pt x="2833624" y="0"/>
                  </a:moveTo>
                  <a:lnTo>
                    <a:pt x="33400" y="0"/>
                  </a:lnTo>
                  <a:lnTo>
                    <a:pt x="20359" y="2629"/>
                  </a:lnTo>
                  <a:lnTo>
                    <a:pt x="9747" y="9794"/>
                  </a:lnTo>
                  <a:lnTo>
                    <a:pt x="2611" y="20413"/>
                  </a:lnTo>
                  <a:lnTo>
                    <a:pt x="0" y="33400"/>
                  </a:lnTo>
                  <a:lnTo>
                    <a:pt x="0" y="300863"/>
                  </a:lnTo>
                  <a:lnTo>
                    <a:pt x="2611" y="313850"/>
                  </a:lnTo>
                  <a:lnTo>
                    <a:pt x="9747" y="324469"/>
                  </a:lnTo>
                  <a:lnTo>
                    <a:pt x="20359" y="331634"/>
                  </a:lnTo>
                  <a:lnTo>
                    <a:pt x="33400" y="334263"/>
                  </a:lnTo>
                  <a:lnTo>
                    <a:pt x="2833624" y="334263"/>
                  </a:lnTo>
                  <a:lnTo>
                    <a:pt x="2846685" y="331634"/>
                  </a:lnTo>
                  <a:lnTo>
                    <a:pt x="2857341" y="324469"/>
                  </a:lnTo>
                  <a:lnTo>
                    <a:pt x="2864520" y="313850"/>
                  </a:lnTo>
                  <a:lnTo>
                    <a:pt x="2867152" y="300863"/>
                  </a:lnTo>
                  <a:lnTo>
                    <a:pt x="2867152" y="33400"/>
                  </a:lnTo>
                  <a:lnTo>
                    <a:pt x="2864520" y="20413"/>
                  </a:lnTo>
                  <a:lnTo>
                    <a:pt x="2857341" y="9794"/>
                  </a:lnTo>
                  <a:lnTo>
                    <a:pt x="2846685" y="2629"/>
                  </a:lnTo>
                  <a:lnTo>
                    <a:pt x="2833624" y="0"/>
                  </a:lnTo>
                  <a:close/>
                </a:path>
              </a:pathLst>
            </a:custGeom>
            <a:solidFill>
              <a:srgbClr val="DEE7D1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515236" y="1744598"/>
              <a:ext cx="2867660" cy="334645"/>
            </a:xfrm>
            <a:custGeom>
              <a:avLst/>
              <a:gdLst/>
              <a:ahLst/>
              <a:cxnLst/>
              <a:rect l="l" t="t" r="r" b="b"/>
              <a:pathLst>
                <a:path w="2867660" h="334644">
                  <a:moveTo>
                    <a:pt x="0" y="33400"/>
                  </a:moveTo>
                  <a:lnTo>
                    <a:pt x="2611" y="20413"/>
                  </a:lnTo>
                  <a:lnTo>
                    <a:pt x="9747" y="9794"/>
                  </a:lnTo>
                  <a:lnTo>
                    <a:pt x="20359" y="2629"/>
                  </a:lnTo>
                  <a:lnTo>
                    <a:pt x="33400" y="0"/>
                  </a:lnTo>
                  <a:lnTo>
                    <a:pt x="2833624" y="0"/>
                  </a:lnTo>
                  <a:lnTo>
                    <a:pt x="2846685" y="2629"/>
                  </a:lnTo>
                  <a:lnTo>
                    <a:pt x="2857341" y="9794"/>
                  </a:lnTo>
                  <a:lnTo>
                    <a:pt x="2864520" y="20413"/>
                  </a:lnTo>
                  <a:lnTo>
                    <a:pt x="2867152" y="33400"/>
                  </a:lnTo>
                  <a:lnTo>
                    <a:pt x="2867152" y="300863"/>
                  </a:lnTo>
                  <a:lnTo>
                    <a:pt x="2864520" y="313850"/>
                  </a:lnTo>
                  <a:lnTo>
                    <a:pt x="2857341" y="324469"/>
                  </a:lnTo>
                  <a:lnTo>
                    <a:pt x="2846685" y="331634"/>
                  </a:lnTo>
                  <a:lnTo>
                    <a:pt x="2833624" y="334263"/>
                  </a:lnTo>
                  <a:lnTo>
                    <a:pt x="33400" y="334263"/>
                  </a:lnTo>
                  <a:lnTo>
                    <a:pt x="20359" y="331634"/>
                  </a:lnTo>
                  <a:lnTo>
                    <a:pt x="9747" y="324469"/>
                  </a:lnTo>
                  <a:lnTo>
                    <a:pt x="2611" y="313850"/>
                  </a:lnTo>
                  <a:lnTo>
                    <a:pt x="0" y="300863"/>
                  </a:lnTo>
                  <a:lnTo>
                    <a:pt x="0" y="33400"/>
                  </a:lnTo>
                  <a:close/>
                </a:path>
              </a:pathLst>
            </a:custGeom>
            <a:ln w="9525">
              <a:solidFill>
                <a:srgbClr val="DEE7D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1533271" y="1744217"/>
            <a:ext cx="2828925" cy="311785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480059" marR="5080" indent="-467995">
              <a:lnSpc>
                <a:spcPts val="1060"/>
              </a:lnSpc>
              <a:spcBef>
                <a:spcPts val="245"/>
              </a:spcBef>
            </a:pPr>
            <a:r>
              <a:rPr sz="1000" spc="-10" dirty="0">
                <a:latin typeface="Cambria Math"/>
                <a:cs typeface="Cambria Math"/>
              </a:rPr>
              <a:t>Customer</a:t>
            </a:r>
            <a:r>
              <a:rPr sz="1000" spc="15" dirty="0">
                <a:latin typeface="Cambria Math"/>
                <a:cs typeface="Cambria Math"/>
              </a:rPr>
              <a:t> </a:t>
            </a:r>
            <a:r>
              <a:rPr sz="1000" spc="-15" dirty="0">
                <a:latin typeface="Cambria Math"/>
                <a:cs typeface="Cambria Math"/>
              </a:rPr>
              <a:t>hanya</a:t>
            </a:r>
            <a:r>
              <a:rPr sz="1000" dirty="0">
                <a:latin typeface="Cambria Math"/>
                <a:cs typeface="Cambria Math"/>
              </a:rPr>
              <a:t> </a:t>
            </a:r>
            <a:r>
              <a:rPr sz="1000" spc="-10" dirty="0">
                <a:latin typeface="Cambria Math"/>
                <a:cs typeface="Cambria Math"/>
              </a:rPr>
              <a:t>membeli</a:t>
            </a:r>
            <a:r>
              <a:rPr sz="1000" spc="35" dirty="0">
                <a:latin typeface="Cambria Math"/>
                <a:cs typeface="Cambria Math"/>
              </a:rPr>
              <a:t> </a:t>
            </a:r>
            <a:r>
              <a:rPr sz="1000" spc="-5" dirty="0">
                <a:latin typeface="Cambria Math"/>
                <a:cs typeface="Cambria Math"/>
              </a:rPr>
              <a:t>apa </a:t>
            </a:r>
            <a:r>
              <a:rPr sz="1000" spc="-10" dirty="0">
                <a:latin typeface="Cambria Math"/>
                <a:cs typeface="Cambria Math"/>
              </a:rPr>
              <a:t>yang</a:t>
            </a:r>
            <a:r>
              <a:rPr sz="1000" spc="5" dirty="0">
                <a:latin typeface="Cambria Math"/>
                <a:cs typeface="Cambria Math"/>
              </a:rPr>
              <a:t> </a:t>
            </a:r>
            <a:r>
              <a:rPr sz="1000" spc="-10" dirty="0">
                <a:latin typeface="Cambria Math"/>
                <a:cs typeface="Cambria Math"/>
              </a:rPr>
              <a:t>tersedia,</a:t>
            </a:r>
            <a:r>
              <a:rPr sz="1000" spc="35" dirty="0">
                <a:latin typeface="Cambria Math"/>
                <a:cs typeface="Cambria Math"/>
              </a:rPr>
              <a:t> </a:t>
            </a:r>
            <a:r>
              <a:rPr sz="1000" spc="-10" dirty="0">
                <a:latin typeface="Cambria Math"/>
                <a:cs typeface="Cambria Math"/>
              </a:rPr>
              <a:t>sisanya </a:t>
            </a:r>
            <a:r>
              <a:rPr sz="1000" spc="-204" dirty="0">
                <a:latin typeface="Cambria Math"/>
                <a:cs typeface="Cambria Math"/>
              </a:rPr>
              <a:t> </a:t>
            </a:r>
            <a:r>
              <a:rPr sz="1000" spc="-5" dirty="0">
                <a:latin typeface="Cambria Math"/>
                <a:cs typeface="Cambria Math"/>
              </a:rPr>
              <a:t>dibatalkan,</a:t>
            </a:r>
            <a:r>
              <a:rPr sz="1000" spc="-10" dirty="0">
                <a:latin typeface="Cambria Math"/>
                <a:cs typeface="Cambria Math"/>
              </a:rPr>
              <a:t> </a:t>
            </a:r>
            <a:r>
              <a:rPr sz="1000" spc="-5" dirty="0">
                <a:latin typeface="Cambria Math"/>
                <a:cs typeface="Cambria Math"/>
              </a:rPr>
              <a:t>dan</a:t>
            </a:r>
            <a:r>
              <a:rPr sz="1000" dirty="0">
                <a:latin typeface="Cambria Math"/>
                <a:cs typeface="Cambria Math"/>
              </a:rPr>
              <a:t> </a:t>
            </a:r>
            <a:r>
              <a:rPr sz="1000" spc="-10" dirty="0">
                <a:latin typeface="Cambria Math"/>
                <a:cs typeface="Cambria Math"/>
              </a:rPr>
              <a:t>dibuka</a:t>
            </a:r>
            <a:r>
              <a:rPr sz="1000" spc="10" dirty="0">
                <a:latin typeface="Cambria Math"/>
                <a:cs typeface="Cambria Math"/>
              </a:rPr>
              <a:t> </a:t>
            </a:r>
            <a:r>
              <a:rPr sz="1000" spc="-10" dirty="0">
                <a:latin typeface="Cambria Math"/>
                <a:cs typeface="Cambria Math"/>
              </a:rPr>
              <a:t>order</a:t>
            </a:r>
            <a:r>
              <a:rPr sz="1000" spc="10" dirty="0">
                <a:latin typeface="Cambria Math"/>
                <a:cs typeface="Cambria Math"/>
              </a:rPr>
              <a:t> </a:t>
            </a:r>
            <a:r>
              <a:rPr sz="1000" spc="-10" dirty="0">
                <a:latin typeface="Cambria Math"/>
                <a:cs typeface="Cambria Math"/>
              </a:rPr>
              <a:t>baru.</a:t>
            </a:r>
            <a:endParaRPr sz="1000">
              <a:latin typeface="Cambria Math"/>
              <a:cs typeface="Cambria Math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1510474" y="2108072"/>
            <a:ext cx="2877185" cy="564515"/>
            <a:chOff x="1510474" y="2108072"/>
            <a:chExt cx="2877185" cy="564515"/>
          </a:xfrm>
        </p:grpSpPr>
        <p:sp>
          <p:nvSpPr>
            <p:cNvPr id="33" name="object 33"/>
            <p:cNvSpPr/>
            <p:nvPr/>
          </p:nvSpPr>
          <p:spPr>
            <a:xfrm>
              <a:off x="2919475" y="2108072"/>
              <a:ext cx="59055" cy="59055"/>
            </a:xfrm>
            <a:custGeom>
              <a:avLst/>
              <a:gdLst/>
              <a:ahLst/>
              <a:cxnLst/>
              <a:rect l="l" t="t" r="r" b="b"/>
              <a:pathLst>
                <a:path w="59055" h="59055">
                  <a:moveTo>
                    <a:pt x="48768" y="0"/>
                  </a:moveTo>
                  <a:lnTo>
                    <a:pt x="9778" y="0"/>
                  </a:lnTo>
                  <a:lnTo>
                    <a:pt x="9778" y="29210"/>
                  </a:lnTo>
                  <a:lnTo>
                    <a:pt x="0" y="29210"/>
                  </a:lnTo>
                  <a:lnTo>
                    <a:pt x="29337" y="58547"/>
                  </a:lnTo>
                  <a:lnTo>
                    <a:pt x="58547" y="29210"/>
                  </a:lnTo>
                  <a:lnTo>
                    <a:pt x="48768" y="29210"/>
                  </a:lnTo>
                  <a:lnTo>
                    <a:pt x="48768" y="0"/>
                  </a:lnTo>
                  <a:close/>
                </a:path>
              </a:pathLst>
            </a:custGeom>
            <a:solidFill>
              <a:srgbClr val="8063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515236" y="2195829"/>
              <a:ext cx="2867660" cy="471805"/>
            </a:xfrm>
            <a:custGeom>
              <a:avLst/>
              <a:gdLst/>
              <a:ahLst/>
              <a:cxnLst/>
              <a:rect l="l" t="t" r="r" b="b"/>
              <a:pathLst>
                <a:path w="2867660" h="471805">
                  <a:moveTo>
                    <a:pt x="2819908" y="0"/>
                  </a:moveTo>
                  <a:lnTo>
                    <a:pt x="47117" y="0"/>
                  </a:lnTo>
                  <a:lnTo>
                    <a:pt x="28771" y="3700"/>
                  </a:lnTo>
                  <a:lnTo>
                    <a:pt x="13795" y="13795"/>
                  </a:lnTo>
                  <a:lnTo>
                    <a:pt x="3700" y="28771"/>
                  </a:lnTo>
                  <a:lnTo>
                    <a:pt x="0" y="47116"/>
                  </a:lnTo>
                  <a:lnTo>
                    <a:pt x="0" y="424561"/>
                  </a:lnTo>
                  <a:lnTo>
                    <a:pt x="3700" y="442926"/>
                  </a:lnTo>
                  <a:lnTo>
                    <a:pt x="13795" y="457946"/>
                  </a:lnTo>
                  <a:lnTo>
                    <a:pt x="28771" y="468084"/>
                  </a:lnTo>
                  <a:lnTo>
                    <a:pt x="47117" y="471804"/>
                  </a:lnTo>
                  <a:lnTo>
                    <a:pt x="2819908" y="471804"/>
                  </a:lnTo>
                  <a:lnTo>
                    <a:pt x="2838273" y="468084"/>
                  </a:lnTo>
                  <a:lnTo>
                    <a:pt x="2853293" y="457946"/>
                  </a:lnTo>
                  <a:lnTo>
                    <a:pt x="2863431" y="442926"/>
                  </a:lnTo>
                  <a:lnTo>
                    <a:pt x="2867152" y="424561"/>
                  </a:lnTo>
                  <a:lnTo>
                    <a:pt x="2867152" y="47116"/>
                  </a:lnTo>
                  <a:lnTo>
                    <a:pt x="2863431" y="28771"/>
                  </a:lnTo>
                  <a:lnTo>
                    <a:pt x="2853293" y="13795"/>
                  </a:lnTo>
                  <a:lnTo>
                    <a:pt x="2838273" y="3700"/>
                  </a:lnTo>
                  <a:lnTo>
                    <a:pt x="2819908" y="0"/>
                  </a:lnTo>
                  <a:close/>
                </a:path>
              </a:pathLst>
            </a:custGeom>
            <a:solidFill>
              <a:srgbClr val="D7D2D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515236" y="2195829"/>
              <a:ext cx="2867660" cy="471805"/>
            </a:xfrm>
            <a:custGeom>
              <a:avLst/>
              <a:gdLst/>
              <a:ahLst/>
              <a:cxnLst/>
              <a:rect l="l" t="t" r="r" b="b"/>
              <a:pathLst>
                <a:path w="2867660" h="471805">
                  <a:moveTo>
                    <a:pt x="0" y="47116"/>
                  </a:moveTo>
                  <a:lnTo>
                    <a:pt x="3700" y="28771"/>
                  </a:lnTo>
                  <a:lnTo>
                    <a:pt x="13795" y="13795"/>
                  </a:lnTo>
                  <a:lnTo>
                    <a:pt x="28771" y="3700"/>
                  </a:lnTo>
                  <a:lnTo>
                    <a:pt x="47117" y="0"/>
                  </a:lnTo>
                  <a:lnTo>
                    <a:pt x="2819908" y="0"/>
                  </a:lnTo>
                  <a:lnTo>
                    <a:pt x="2838273" y="3700"/>
                  </a:lnTo>
                  <a:lnTo>
                    <a:pt x="2853293" y="13795"/>
                  </a:lnTo>
                  <a:lnTo>
                    <a:pt x="2863431" y="28771"/>
                  </a:lnTo>
                  <a:lnTo>
                    <a:pt x="2867152" y="47116"/>
                  </a:lnTo>
                  <a:lnTo>
                    <a:pt x="2867152" y="424561"/>
                  </a:lnTo>
                  <a:lnTo>
                    <a:pt x="2863431" y="442926"/>
                  </a:lnTo>
                  <a:lnTo>
                    <a:pt x="2853293" y="457946"/>
                  </a:lnTo>
                  <a:lnTo>
                    <a:pt x="2838273" y="468084"/>
                  </a:lnTo>
                  <a:lnTo>
                    <a:pt x="2819908" y="471804"/>
                  </a:lnTo>
                  <a:lnTo>
                    <a:pt x="47117" y="471804"/>
                  </a:lnTo>
                  <a:lnTo>
                    <a:pt x="28771" y="468084"/>
                  </a:lnTo>
                  <a:lnTo>
                    <a:pt x="13795" y="457946"/>
                  </a:lnTo>
                  <a:lnTo>
                    <a:pt x="3700" y="442926"/>
                  </a:lnTo>
                  <a:lnTo>
                    <a:pt x="0" y="424561"/>
                  </a:lnTo>
                  <a:lnTo>
                    <a:pt x="0" y="47116"/>
                  </a:lnTo>
                  <a:close/>
                </a:path>
              </a:pathLst>
            </a:custGeom>
            <a:ln w="9525">
              <a:solidFill>
                <a:srgbClr val="D7D2D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1526897" y="2197099"/>
            <a:ext cx="2844165" cy="445770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81610" marR="175260" algn="ctr">
              <a:lnSpc>
                <a:spcPts val="1060"/>
              </a:lnSpc>
              <a:spcBef>
                <a:spcPts val="245"/>
              </a:spcBef>
            </a:pPr>
            <a:r>
              <a:rPr sz="1000" spc="-10" dirty="0">
                <a:latin typeface="Cambria Math"/>
                <a:cs typeface="Cambria Math"/>
              </a:rPr>
              <a:t>Customer</a:t>
            </a:r>
            <a:r>
              <a:rPr sz="1000" spc="20" dirty="0">
                <a:latin typeface="Cambria Math"/>
                <a:cs typeface="Cambria Math"/>
              </a:rPr>
              <a:t> </a:t>
            </a:r>
            <a:r>
              <a:rPr sz="1000" spc="-10" dirty="0">
                <a:latin typeface="Cambria Math"/>
                <a:cs typeface="Cambria Math"/>
              </a:rPr>
              <a:t>bersedia</a:t>
            </a:r>
            <a:r>
              <a:rPr sz="1000" spc="25" dirty="0">
                <a:latin typeface="Cambria Math"/>
                <a:cs typeface="Cambria Math"/>
              </a:rPr>
              <a:t> </a:t>
            </a:r>
            <a:r>
              <a:rPr sz="1000" spc="-10" dirty="0">
                <a:latin typeface="Cambria Math"/>
                <a:cs typeface="Cambria Math"/>
              </a:rPr>
              <a:t>menunggu</a:t>
            </a:r>
            <a:r>
              <a:rPr sz="1000" spc="35" dirty="0">
                <a:latin typeface="Cambria Math"/>
                <a:cs typeface="Cambria Math"/>
              </a:rPr>
              <a:t> </a:t>
            </a:r>
            <a:r>
              <a:rPr sz="1000" spc="-5" dirty="0">
                <a:latin typeface="Cambria Math"/>
                <a:cs typeface="Cambria Math"/>
              </a:rPr>
              <a:t>sampai</a:t>
            </a:r>
            <a:r>
              <a:rPr sz="1000" dirty="0">
                <a:latin typeface="Cambria Math"/>
                <a:cs typeface="Cambria Math"/>
              </a:rPr>
              <a:t> </a:t>
            </a:r>
            <a:r>
              <a:rPr sz="1000" spc="-10" dirty="0">
                <a:latin typeface="Cambria Math"/>
                <a:cs typeface="Cambria Math"/>
              </a:rPr>
              <a:t>seluruh </a:t>
            </a:r>
            <a:r>
              <a:rPr sz="1000" spc="-204" dirty="0">
                <a:latin typeface="Cambria Math"/>
                <a:cs typeface="Cambria Math"/>
              </a:rPr>
              <a:t> </a:t>
            </a:r>
            <a:r>
              <a:rPr sz="1000" spc="-10" dirty="0">
                <a:latin typeface="Cambria Math"/>
                <a:cs typeface="Cambria Math"/>
              </a:rPr>
              <a:t>order</a:t>
            </a:r>
            <a:r>
              <a:rPr sz="1000" spc="-5" dirty="0">
                <a:latin typeface="Cambria Math"/>
                <a:cs typeface="Cambria Math"/>
              </a:rPr>
              <a:t> </a:t>
            </a:r>
            <a:r>
              <a:rPr sz="1000" spc="-10" dirty="0">
                <a:latin typeface="Cambria Math"/>
                <a:cs typeface="Cambria Math"/>
              </a:rPr>
              <a:t>terpenuhi</a:t>
            </a:r>
            <a:r>
              <a:rPr sz="1000" spc="40" dirty="0">
                <a:latin typeface="Cambria Math"/>
                <a:cs typeface="Cambria Math"/>
              </a:rPr>
              <a:t> </a:t>
            </a:r>
            <a:r>
              <a:rPr sz="1000" spc="-10" dirty="0">
                <a:latin typeface="Cambria Math"/>
                <a:cs typeface="Cambria Math"/>
              </a:rPr>
              <a:t>untuk</a:t>
            </a:r>
            <a:r>
              <a:rPr sz="1000" spc="10" dirty="0">
                <a:latin typeface="Cambria Math"/>
                <a:cs typeface="Cambria Math"/>
              </a:rPr>
              <a:t> </a:t>
            </a:r>
            <a:r>
              <a:rPr sz="1000" spc="-10" dirty="0">
                <a:latin typeface="Cambria Math"/>
                <a:cs typeface="Cambria Math"/>
              </a:rPr>
              <a:t>menghemat</a:t>
            </a:r>
            <a:r>
              <a:rPr sz="1000" spc="25" dirty="0">
                <a:latin typeface="Cambria Math"/>
                <a:cs typeface="Cambria Math"/>
              </a:rPr>
              <a:t> </a:t>
            </a:r>
            <a:r>
              <a:rPr sz="1000" spc="-15" dirty="0">
                <a:latin typeface="Cambria Math"/>
                <a:cs typeface="Cambria Math"/>
              </a:rPr>
              <a:t>biaya </a:t>
            </a:r>
            <a:r>
              <a:rPr sz="1000" spc="-10" dirty="0">
                <a:latin typeface="Cambria Math"/>
                <a:cs typeface="Cambria Math"/>
              </a:rPr>
              <a:t> pengiriman.</a:t>
            </a:r>
            <a:endParaRPr sz="1000">
              <a:latin typeface="Cambria Math"/>
              <a:cs typeface="Cambria Math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1510474" y="2696844"/>
            <a:ext cx="2877185" cy="426720"/>
            <a:chOff x="1510474" y="2696844"/>
            <a:chExt cx="2877185" cy="426720"/>
          </a:xfrm>
        </p:grpSpPr>
        <p:sp>
          <p:nvSpPr>
            <p:cNvPr id="38" name="object 38"/>
            <p:cNvSpPr/>
            <p:nvPr/>
          </p:nvSpPr>
          <p:spPr>
            <a:xfrm>
              <a:off x="2919475" y="2696844"/>
              <a:ext cx="59055" cy="58419"/>
            </a:xfrm>
            <a:custGeom>
              <a:avLst/>
              <a:gdLst/>
              <a:ahLst/>
              <a:cxnLst/>
              <a:rect l="l" t="t" r="r" b="b"/>
              <a:pathLst>
                <a:path w="59055" h="58419">
                  <a:moveTo>
                    <a:pt x="48768" y="0"/>
                  </a:moveTo>
                  <a:lnTo>
                    <a:pt x="9778" y="0"/>
                  </a:lnTo>
                  <a:lnTo>
                    <a:pt x="9778" y="29210"/>
                  </a:lnTo>
                  <a:lnTo>
                    <a:pt x="0" y="29210"/>
                  </a:lnTo>
                  <a:lnTo>
                    <a:pt x="29337" y="58420"/>
                  </a:lnTo>
                  <a:lnTo>
                    <a:pt x="58547" y="29210"/>
                  </a:lnTo>
                  <a:lnTo>
                    <a:pt x="48768" y="29210"/>
                  </a:lnTo>
                  <a:lnTo>
                    <a:pt x="48768" y="0"/>
                  </a:lnTo>
                  <a:close/>
                </a:path>
              </a:pathLst>
            </a:custGeom>
            <a:solidFill>
              <a:srgbClr val="4AAC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515236" y="2784601"/>
              <a:ext cx="2867660" cy="334645"/>
            </a:xfrm>
            <a:custGeom>
              <a:avLst/>
              <a:gdLst/>
              <a:ahLst/>
              <a:cxnLst/>
              <a:rect l="l" t="t" r="r" b="b"/>
              <a:pathLst>
                <a:path w="2867660" h="334644">
                  <a:moveTo>
                    <a:pt x="2833624" y="0"/>
                  </a:moveTo>
                  <a:lnTo>
                    <a:pt x="33400" y="0"/>
                  </a:lnTo>
                  <a:lnTo>
                    <a:pt x="20359" y="2611"/>
                  </a:lnTo>
                  <a:lnTo>
                    <a:pt x="9747" y="9747"/>
                  </a:lnTo>
                  <a:lnTo>
                    <a:pt x="2611" y="20359"/>
                  </a:lnTo>
                  <a:lnTo>
                    <a:pt x="0" y="33400"/>
                  </a:lnTo>
                  <a:lnTo>
                    <a:pt x="0" y="300735"/>
                  </a:lnTo>
                  <a:lnTo>
                    <a:pt x="2611" y="313723"/>
                  </a:lnTo>
                  <a:lnTo>
                    <a:pt x="9747" y="324342"/>
                  </a:lnTo>
                  <a:lnTo>
                    <a:pt x="20359" y="331507"/>
                  </a:lnTo>
                  <a:lnTo>
                    <a:pt x="33400" y="334137"/>
                  </a:lnTo>
                  <a:lnTo>
                    <a:pt x="2833624" y="334137"/>
                  </a:lnTo>
                  <a:lnTo>
                    <a:pt x="2846685" y="331507"/>
                  </a:lnTo>
                  <a:lnTo>
                    <a:pt x="2857341" y="324342"/>
                  </a:lnTo>
                  <a:lnTo>
                    <a:pt x="2864520" y="313723"/>
                  </a:lnTo>
                  <a:lnTo>
                    <a:pt x="2867152" y="300735"/>
                  </a:lnTo>
                  <a:lnTo>
                    <a:pt x="2867152" y="33400"/>
                  </a:lnTo>
                  <a:lnTo>
                    <a:pt x="2864520" y="20359"/>
                  </a:lnTo>
                  <a:lnTo>
                    <a:pt x="2857341" y="9747"/>
                  </a:lnTo>
                  <a:lnTo>
                    <a:pt x="2846685" y="2611"/>
                  </a:lnTo>
                  <a:lnTo>
                    <a:pt x="2833624" y="0"/>
                  </a:lnTo>
                  <a:close/>
                </a:path>
              </a:pathLst>
            </a:custGeom>
            <a:solidFill>
              <a:srgbClr val="D0E2EA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515236" y="2784601"/>
              <a:ext cx="2867660" cy="334645"/>
            </a:xfrm>
            <a:custGeom>
              <a:avLst/>
              <a:gdLst/>
              <a:ahLst/>
              <a:cxnLst/>
              <a:rect l="l" t="t" r="r" b="b"/>
              <a:pathLst>
                <a:path w="2867660" h="334644">
                  <a:moveTo>
                    <a:pt x="0" y="33400"/>
                  </a:moveTo>
                  <a:lnTo>
                    <a:pt x="2611" y="20359"/>
                  </a:lnTo>
                  <a:lnTo>
                    <a:pt x="9747" y="9747"/>
                  </a:lnTo>
                  <a:lnTo>
                    <a:pt x="20359" y="2611"/>
                  </a:lnTo>
                  <a:lnTo>
                    <a:pt x="33400" y="0"/>
                  </a:lnTo>
                  <a:lnTo>
                    <a:pt x="2833624" y="0"/>
                  </a:lnTo>
                  <a:lnTo>
                    <a:pt x="2846685" y="2611"/>
                  </a:lnTo>
                  <a:lnTo>
                    <a:pt x="2857341" y="9747"/>
                  </a:lnTo>
                  <a:lnTo>
                    <a:pt x="2864520" y="20359"/>
                  </a:lnTo>
                  <a:lnTo>
                    <a:pt x="2867152" y="33400"/>
                  </a:lnTo>
                  <a:lnTo>
                    <a:pt x="2867152" y="300735"/>
                  </a:lnTo>
                  <a:lnTo>
                    <a:pt x="2864520" y="313723"/>
                  </a:lnTo>
                  <a:lnTo>
                    <a:pt x="2857341" y="324342"/>
                  </a:lnTo>
                  <a:lnTo>
                    <a:pt x="2846685" y="331507"/>
                  </a:lnTo>
                  <a:lnTo>
                    <a:pt x="2833624" y="334137"/>
                  </a:lnTo>
                  <a:lnTo>
                    <a:pt x="33400" y="334137"/>
                  </a:lnTo>
                  <a:lnTo>
                    <a:pt x="20359" y="331507"/>
                  </a:lnTo>
                  <a:lnTo>
                    <a:pt x="9747" y="324342"/>
                  </a:lnTo>
                  <a:lnTo>
                    <a:pt x="2611" y="313723"/>
                  </a:lnTo>
                  <a:lnTo>
                    <a:pt x="0" y="300735"/>
                  </a:lnTo>
                  <a:lnTo>
                    <a:pt x="0" y="33400"/>
                  </a:lnTo>
                  <a:close/>
                </a:path>
              </a:pathLst>
            </a:custGeom>
            <a:ln w="9525">
              <a:solidFill>
                <a:srgbClr val="D0E2E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1998091" y="2851149"/>
            <a:ext cx="19018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Cambria Math"/>
                <a:cs typeface="Cambria Math"/>
              </a:rPr>
              <a:t>Bagian/unit</a:t>
            </a:r>
            <a:r>
              <a:rPr sz="1000" spc="-25" dirty="0">
                <a:latin typeface="Cambria Math"/>
                <a:cs typeface="Cambria Math"/>
              </a:rPr>
              <a:t> </a:t>
            </a:r>
            <a:r>
              <a:rPr sz="1000" spc="-5" dirty="0">
                <a:latin typeface="Cambria Math"/>
                <a:cs typeface="Cambria Math"/>
              </a:rPr>
              <a:t>apa</a:t>
            </a:r>
            <a:r>
              <a:rPr sz="1000" spc="-15" dirty="0">
                <a:latin typeface="Cambria Math"/>
                <a:cs typeface="Cambria Math"/>
              </a:rPr>
              <a:t> </a:t>
            </a:r>
            <a:r>
              <a:rPr sz="1000" spc="-5" dirty="0">
                <a:latin typeface="Cambria Math"/>
                <a:cs typeface="Cambria Math"/>
              </a:rPr>
              <a:t>saja</a:t>
            </a:r>
            <a:r>
              <a:rPr sz="1000" spc="-15" dirty="0">
                <a:latin typeface="Cambria Math"/>
                <a:cs typeface="Cambria Math"/>
              </a:rPr>
              <a:t> </a:t>
            </a:r>
            <a:r>
              <a:rPr sz="1000" spc="-10" dirty="0">
                <a:latin typeface="Cambria Math"/>
                <a:cs typeface="Cambria Math"/>
              </a:rPr>
              <a:t>yang</a:t>
            </a:r>
            <a:r>
              <a:rPr sz="1000" spc="-5" dirty="0">
                <a:latin typeface="Cambria Math"/>
                <a:cs typeface="Cambria Math"/>
              </a:rPr>
              <a:t> </a:t>
            </a:r>
            <a:r>
              <a:rPr sz="1000" spc="-10" dirty="0">
                <a:latin typeface="Cambria Math"/>
                <a:cs typeface="Cambria Math"/>
              </a:rPr>
              <a:t>terlibat?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04" y="0"/>
            <a:ext cx="4572000" cy="3428365"/>
          </a:xfrm>
          <a:custGeom>
            <a:avLst/>
            <a:gdLst/>
            <a:ahLst/>
            <a:cxnLst/>
            <a:rect l="l" t="t" r="r" b="b"/>
            <a:pathLst>
              <a:path w="4572000" h="3428365">
                <a:moveTo>
                  <a:pt x="0" y="3428111"/>
                </a:moveTo>
                <a:lnTo>
                  <a:pt x="4571746" y="3428111"/>
                </a:lnTo>
                <a:lnTo>
                  <a:pt x="4571746" y="0"/>
                </a:lnTo>
                <a:lnTo>
                  <a:pt x="0" y="0"/>
                </a:lnTo>
                <a:lnTo>
                  <a:pt x="0" y="3428111"/>
                </a:lnTo>
                <a:close/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8307" y="105155"/>
            <a:ext cx="3073907" cy="449579"/>
          </a:xfrm>
          <a:prstGeom prst="rect">
            <a:avLst/>
          </a:prstGeom>
        </p:spPr>
      </p:pic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39597" y="174752"/>
            <a:ext cx="273494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95" dirty="0">
                <a:solidFill>
                  <a:srgbClr val="000000"/>
                </a:solidFill>
              </a:rPr>
              <a:t>A</a:t>
            </a:r>
            <a:r>
              <a:rPr sz="2200" spc="-75" dirty="0">
                <a:solidFill>
                  <a:srgbClr val="000000"/>
                </a:solidFill>
              </a:rPr>
              <a:t>c</a:t>
            </a:r>
            <a:r>
              <a:rPr sz="2200" spc="-85" dirty="0">
                <a:solidFill>
                  <a:srgbClr val="000000"/>
                </a:solidFill>
              </a:rPr>
              <a:t>c</a:t>
            </a:r>
            <a:r>
              <a:rPr sz="2200" spc="-105" dirty="0">
                <a:solidFill>
                  <a:srgbClr val="000000"/>
                </a:solidFill>
              </a:rPr>
              <a:t>o</a:t>
            </a:r>
            <a:r>
              <a:rPr sz="2200" spc="-120" dirty="0">
                <a:solidFill>
                  <a:srgbClr val="000000"/>
                </a:solidFill>
              </a:rPr>
              <a:t>u</a:t>
            </a:r>
            <a:r>
              <a:rPr sz="2200" spc="-135" dirty="0">
                <a:solidFill>
                  <a:srgbClr val="000000"/>
                </a:solidFill>
              </a:rPr>
              <a:t>n</a:t>
            </a:r>
            <a:r>
              <a:rPr sz="2200" spc="-80" dirty="0">
                <a:solidFill>
                  <a:srgbClr val="000000"/>
                </a:solidFill>
              </a:rPr>
              <a:t>t</a:t>
            </a:r>
            <a:r>
              <a:rPr sz="2200" spc="-100" dirty="0">
                <a:solidFill>
                  <a:srgbClr val="000000"/>
                </a:solidFill>
              </a:rPr>
              <a:t>i</a:t>
            </a:r>
            <a:r>
              <a:rPr sz="2200" spc="-120" dirty="0">
                <a:solidFill>
                  <a:srgbClr val="000000"/>
                </a:solidFill>
              </a:rPr>
              <a:t>n</a:t>
            </a:r>
            <a:r>
              <a:rPr sz="2200" spc="-60" dirty="0">
                <a:solidFill>
                  <a:srgbClr val="000000"/>
                </a:solidFill>
              </a:rPr>
              <a:t>g</a:t>
            </a:r>
            <a:r>
              <a:rPr sz="2200" spc="-85" dirty="0">
                <a:solidFill>
                  <a:srgbClr val="000000"/>
                </a:solidFill>
              </a:rPr>
              <a:t> </a:t>
            </a:r>
            <a:r>
              <a:rPr sz="2200" spc="-120" dirty="0">
                <a:solidFill>
                  <a:srgbClr val="000000"/>
                </a:solidFill>
              </a:rPr>
              <a:t>&amp;</a:t>
            </a:r>
            <a:r>
              <a:rPr sz="2200" spc="-30" dirty="0">
                <a:solidFill>
                  <a:srgbClr val="000000"/>
                </a:solidFill>
              </a:rPr>
              <a:t> </a:t>
            </a:r>
            <a:r>
              <a:rPr sz="2200" spc="-65" dirty="0">
                <a:solidFill>
                  <a:srgbClr val="000000"/>
                </a:solidFill>
              </a:rPr>
              <a:t>I</a:t>
            </a:r>
            <a:r>
              <a:rPr sz="2200" spc="-175" dirty="0">
                <a:solidFill>
                  <a:srgbClr val="000000"/>
                </a:solidFill>
              </a:rPr>
              <a:t>n</a:t>
            </a:r>
            <a:r>
              <a:rPr sz="2200" spc="-120" dirty="0">
                <a:solidFill>
                  <a:srgbClr val="000000"/>
                </a:solidFill>
              </a:rPr>
              <a:t>v</a:t>
            </a:r>
            <a:r>
              <a:rPr sz="2200" spc="-110" dirty="0">
                <a:solidFill>
                  <a:srgbClr val="000000"/>
                </a:solidFill>
              </a:rPr>
              <a:t>o</a:t>
            </a:r>
            <a:r>
              <a:rPr sz="2200" spc="-75" dirty="0">
                <a:solidFill>
                  <a:srgbClr val="000000"/>
                </a:solidFill>
              </a:rPr>
              <a:t>ic</a:t>
            </a:r>
            <a:r>
              <a:rPr sz="2200" spc="-100" dirty="0">
                <a:solidFill>
                  <a:srgbClr val="000000"/>
                </a:solidFill>
              </a:rPr>
              <a:t>i</a:t>
            </a:r>
            <a:r>
              <a:rPr sz="2200" spc="-135" dirty="0">
                <a:solidFill>
                  <a:srgbClr val="000000"/>
                </a:solidFill>
              </a:rPr>
              <a:t>n</a:t>
            </a:r>
            <a:r>
              <a:rPr sz="2200" spc="-60" dirty="0">
                <a:solidFill>
                  <a:srgbClr val="000000"/>
                </a:solidFill>
              </a:rPr>
              <a:t>g</a:t>
            </a:r>
            <a:endParaRPr sz="2200"/>
          </a:p>
        </p:txBody>
      </p:sp>
      <p:sp>
        <p:nvSpPr>
          <p:cNvPr id="13" name="object 13"/>
          <p:cNvSpPr txBox="1"/>
          <p:nvPr/>
        </p:nvSpPr>
        <p:spPr>
          <a:xfrm>
            <a:off x="99161" y="628903"/>
            <a:ext cx="679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25" dirty="0">
                <a:solidFill>
                  <a:srgbClr val="FFFFFF"/>
                </a:solidFill>
                <a:latin typeface="Cambria"/>
                <a:cs typeface="Cambria"/>
              </a:rPr>
              <a:t>6</a:t>
            </a:r>
            <a:endParaRPr sz="600">
              <a:latin typeface="Cambria"/>
              <a:cs typeface="Cambri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42900" y="878204"/>
            <a:ext cx="4040504" cy="760730"/>
          </a:xfrm>
          <a:custGeom>
            <a:avLst/>
            <a:gdLst/>
            <a:ahLst/>
            <a:cxnLst/>
            <a:rect l="l" t="t" r="r" b="b"/>
            <a:pathLst>
              <a:path w="4040504" h="760730">
                <a:moveTo>
                  <a:pt x="3964178" y="0"/>
                </a:moveTo>
                <a:lnTo>
                  <a:pt x="76072" y="0"/>
                </a:lnTo>
                <a:lnTo>
                  <a:pt x="46452" y="5972"/>
                </a:lnTo>
                <a:lnTo>
                  <a:pt x="22272" y="22256"/>
                </a:lnTo>
                <a:lnTo>
                  <a:pt x="5974" y="46398"/>
                </a:lnTo>
                <a:lnTo>
                  <a:pt x="0" y="75946"/>
                </a:lnTo>
                <a:lnTo>
                  <a:pt x="0" y="684403"/>
                </a:lnTo>
                <a:lnTo>
                  <a:pt x="5974" y="714023"/>
                </a:lnTo>
                <a:lnTo>
                  <a:pt x="22272" y="738203"/>
                </a:lnTo>
                <a:lnTo>
                  <a:pt x="46452" y="754501"/>
                </a:lnTo>
                <a:lnTo>
                  <a:pt x="76072" y="760476"/>
                </a:lnTo>
                <a:lnTo>
                  <a:pt x="3964178" y="760476"/>
                </a:lnTo>
                <a:lnTo>
                  <a:pt x="3993725" y="754501"/>
                </a:lnTo>
                <a:lnTo>
                  <a:pt x="4017867" y="738203"/>
                </a:lnTo>
                <a:lnTo>
                  <a:pt x="4034151" y="714023"/>
                </a:lnTo>
                <a:lnTo>
                  <a:pt x="4040124" y="684403"/>
                </a:lnTo>
                <a:lnTo>
                  <a:pt x="4040124" y="75946"/>
                </a:lnTo>
                <a:lnTo>
                  <a:pt x="4034151" y="46398"/>
                </a:lnTo>
                <a:lnTo>
                  <a:pt x="4017867" y="22256"/>
                </a:lnTo>
                <a:lnTo>
                  <a:pt x="3993725" y="5972"/>
                </a:lnTo>
                <a:lnTo>
                  <a:pt x="3964178" y="0"/>
                </a:lnTo>
                <a:close/>
              </a:path>
            </a:pathLst>
          </a:custGeom>
          <a:solidFill>
            <a:srgbClr val="B7DE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58545" y="1028445"/>
            <a:ext cx="3609340" cy="42735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064260" marR="5080" indent="-1052195">
              <a:lnSpc>
                <a:spcPts val="1480"/>
              </a:lnSpc>
              <a:spcBef>
                <a:spcPts val="320"/>
              </a:spcBef>
            </a:pPr>
            <a:r>
              <a:rPr sz="1400" spc="-5" dirty="0">
                <a:latin typeface="Cambria Math"/>
                <a:cs typeface="Cambria Math"/>
              </a:rPr>
              <a:t>Data dari sales order akan menjadi dasar </a:t>
            </a:r>
            <a:r>
              <a:rPr sz="1400" dirty="0">
                <a:latin typeface="Cambria Math"/>
                <a:cs typeface="Cambria Math"/>
              </a:rPr>
              <a:t>untuk </a:t>
            </a:r>
            <a:r>
              <a:rPr sz="1400" spc="-29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pembuatan</a:t>
            </a:r>
            <a:r>
              <a:rPr sz="1400" spc="-4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invoice.</a:t>
            </a:r>
            <a:endParaRPr sz="1400">
              <a:latin typeface="Cambria Math"/>
              <a:cs typeface="Cambria Math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342900" y="1686178"/>
            <a:ext cx="4040504" cy="1474470"/>
            <a:chOff x="342900" y="1686178"/>
            <a:chExt cx="4040504" cy="1474470"/>
          </a:xfrm>
        </p:grpSpPr>
        <p:sp>
          <p:nvSpPr>
            <p:cNvPr id="17" name="object 17"/>
            <p:cNvSpPr/>
            <p:nvPr/>
          </p:nvSpPr>
          <p:spPr>
            <a:xfrm>
              <a:off x="2191892" y="1686178"/>
              <a:ext cx="342265" cy="285750"/>
            </a:xfrm>
            <a:custGeom>
              <a:avLst/>
              <a:gdLst/>
              <a:ahLst/>
              <a:cxnLst/>
              <a:rect l="l" t="t" r="r" b="b"/>
              <a:pathLst>
                <a:path w="342264" h="285750">
                  <a:moveTo>
                    <a:pt x="273812" y="0"/>
                  </a:moveTo>
                  <a:lnTo>
                    <a:pt x="68453" y="0"/>
                  </a:lnTo>
                  <a:lnTo>
                    <a:pt x="68453" y="142620"/>
                  </a:lnTo>
                  <a:lnTo>
                    <a:pt x="0" y="142620"/>
                  </a:lnTo>
                  <a:lnTo>
                    <a:pt x="171069" y="285242"/>
                  </a:lnTo>
                  <a:lnTo>
                    <a:pt x="342265" y="142620"/>
                  </a:lnTo>
                  <a:lnTo>
                    <a:pt x="273812" y="142620"/>
                  </a:lnTo>
                  <a:lnTo>
                    <a:pt x="273812" y="0"/>
                  </a:lnTo>
                  <a:close/>
                </a:path>
              </a:pathLst>
            </a:custGeom>
            <a:solidFill>
              <a:srgbClr val="4AAC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42900" y="2018918"/>
              <a:ext cx="4040504" cy="1141730"/>
            </a:xfrm>
            <a:custGeom>
              <a:avLst/>
              <a:gdLst/>
              <a:ahLst/>
              <a:cxnLst/>
              <a:rect l="l" t="t" r="r" b="b"/>
              <a:pathLst>
                <a:path w="4040504" h="1141730">
                  <a:moveTo>
                    <a:pt x="3926078" y="0"/>
                  </a:moveTo>
                  <a:lnTo>
                    <a:pt x="114172" y="0"/>
                  </a:lnTo>
                  <a:lnTo>
                    <a:pt x="69705" y="8963"/>
                  </a:lnTo>
                  <a:lnTo>
                    <a:pt x="33416" y="33416"/>
                  </a:lnTo>
                  <a:lnTo>
                    <a:pt x="8963" y="69705"/>
                  </a:lnTo>
                  <a:lnTo>
                    <a:pt x="0" y="114173"/>
                  </a:lnTo>
                  <a:lnTo>
                    <a:pt x="0" y="1027379"/>
                  </a:lnTo>
                  <a:lnTo>
                    <a:pt x="8963" y="1071812"/>
                  </a:lnTo>
                  <a:lnTo>
                    <a:pt x="33416" y="1108100"/>
                  </a:lnTo>
                  <a:lnTo>
                    <a:pt x="69705" y="1132567"/>
                  </a:lnTo>
                  <a:lnTo>
                    <a:pt x="114172" y="1141539"/>
                  </a:lnTo>
                  <a:lnTo>
                    <a:pt x="3926078" y="1141539"/>
                  </a:lnTo>
                  <a:lnTo>
                    <a:pt x="3970472" y="1132567"/>
                  </a:lnTo>
                  <a:lnTo>
                    <a:pt x="4006723" y="1108100"/>
                  </a:lnTo>
                  <a:lnTo>
                    <a:pt x="4031162" y="1071812"/>
                  </a:lnTo>
                  <a:lnTo>
                    <a:pt x="4040124" y="1027379"/>
                  </a:lnTo>
                  <a:lnTo>
                    <a:pt x="4040124" y="114173"/>
                  </a:lnTo>
                  <a:lnTo>
                    <a:pt x="4031162" y="69705"/>
                  </a:lnTo>
                  <a:lnTo>
                    <a:pt x="4006723" y="33416"/>
                  </a:lnTo>
                  <a:lnTo>
                    <a:pt x="3970472" y="8963"/>
                  </a:lnTo>
                  <a:lnTo>
                    <a:pt x="3926078" y="0"/>
                  </a:lnTo>
                  <a:close/>
                </a:path>
              </a:pathLst>
            </a:custGeom>
            <a:solidFill>
              <a:srgbClr val="FBD4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434086" y="2172461"/>
            <a:ext cx="3856354" cy="803275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 indent="635" algn="ctr">
              <a:lnSpc>
                <a:spcPct val="88100"/>
              </a:lnSpc>
              <a:spcBef>
                <a:spcPts val="300"/>
              </a:spcBef>
            </a:pPr>
            <a:r>
              <a:rPr sz="1400" spc="-10" dirty="0">
                <a:latin typeface="Cambria Math"/>
                <a:cs typeface="Cambria Math"/>
              </a:rPr>
              <a:t>Umumnya </a:t>
            </a:r>
            <a:r>
              <a:rPr sz="1400" spc="-15" dirty="0">
                <a:latin typeface="Cambria Math"/>
                <a:cs typeface="Cambria Math"/>
              </a:rPr>
              <a:t>koreksi </a:t>
            </a:r>
            <a:r>
              <a:rPr sz="1400" spc="-5" dirty="0">
                <a:latin typeface="Cambria Math"/>
                <a:cs typeface="Cambria Math"/>
              </a:rPr>
              <a:t>terhadap </a:t>
            </a:r>
            <a:r>
              <a:rPr sz="1400" spc="-10" dirty="0">
                <a:latin typeface="Cambria Math"/>
                <a:cs typeface="Cambria Math"/>
              </a:rPr>
              <a:t>invoice </a:t>
            </a:r>
            <a:r>
              <a:rPr sz="1400" spc="-5" dirty="0">
                <a:latin typeface="Cambria Math"/>
                <a:cs typeface="Cambria Math"/>
              </a:rPr>
              <a:t>diperlukan </a:t>
            </a:r>
            <a:r>
              <a:rPr sz="140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terkait </a:t>
            </a:r>
            <a:r>
              <a:rPr sz="1400" spc="-5" dirty="0">
                <a:latin typeface="Cambria Math"/>
                <a:cs typeface="Cambria Math"/>
              </a:rPr>
              <a:t>dengan partial </a:t>
            </a:r>
            <a:r>
              <a:rPr sz="1400" dirty="0">
                <a:latin typeface="Cambria Math"/>
                <a:cs typeface="Cambria Math"/>
              </a:rPr>
              <a:t>shipment </a:t>
            </a:r>
            <a:r>
              <a:rPr sz="1400" spc="-5" dirty="0">
                <a:latin typeface="Cambria Math"/>
                <a:cs typeface="Cambria Math"/>
              </a:rPr>
              <a:t>ataupun </a:t>
            </a:r>
            <a:r>
              <a:rPr sz="140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perubahan </a:t>
            </a:r>
            <a:r>
              <a:rPr sz="1400" spc="-10" dirty="0">
                <a:latin typeface="Cambria Math"/>
                <a:cs typeface="Cambria Math"/>
              </a:rPr>
              <a:t>lainnya terkait </a:t>
            </a:r>
            <a:r>
              <a:rPr sz="1400" spc="-5" dirty="0">
                <a:latin typeface="Cambria Math"/>
                <a:cs typeface="Cambria Math"/>
              </a:rPr>
              <a:t>dengan perubahan pada </a:t>
            </a:r>
            <a:r>
              <a:rPr sz="1400" spc="-29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sales</a:t>
            </a:r>
            <a:r>
              <a:rPr sz="1400" spc="-30" dirty="0">
                <a:latin typeface="Cambria Math"/>
                <a:cs typeface="Cambria Math"/>
              </a:rPr>
              <a:t> order.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04" y="965"/>
            <a:ext cx="4572000" cy="3427729"/>
          </a:xfrm>
          <a:custGeom>
            <a:avLst/>
            <a:gdLst/>
            <a:ahLst/>
            <a:cxnLst/>
            <a:rect l="l" t="t" r="r" b="b"/>
            <a:pathLst>
              <a:path w="4572000" h="3427729">
                <a:moveTo>
                  <a:pt x="0" y="3427729"/>
                </a:moveTo>
                <a:lnTo>
                  <a:pt x="4571746" y="3427729"/>
                </a:lnTo>
                <a:lnTo>
                  <a:pt x="4571746" y="0"/>
                </a:lnTo>
                <a:lnTo>
                  <a:pt x="0" y="0"/>
                </a:lnTo>
                <a:lnTo>
                  <a:pt x="0" y="3427729"/>
                </a:lnTo>
                <a:close/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8307" y="105155"/>
            <a:ext cx="2631948" cy="449579"/>
          </a:xfrm>
          <a:prstGeom prst="rect">
            <a:avLst/>
          </a:prstGeom>
        </p:spPr>
      </p:pic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39597" y="174116"/>
            <a:ext cx="229425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65" dirty="0">
                <a:solidFill>
                  <a:srgbClr val="000000"/>
                </a:solidFill>
              </a:rPr>
              <a:t>Pa</a:t>
            </a:r>
            <a:r>
              <a:rPr sz="2200" spc="-75" dirty="0">
                <a:solidFill>
                  <a:srgbClr val="000000"/>
                </a:solidFill>
              </a:rPr>
              <a:t>y</a:t>
            </a:r>
            <a:r>
              <a:rPr sz="2200" spc="-160" dirty="0">
                <a:solidFill>
                  <a:srgbClr val="000000"/>
                </a:solidFill>
              </a:rPr>
              <a:t>m</a:t>
            </a:r>
            <a:r>
              <a:rPr sz="2200" spc="-114" dirty="0">
                <a:solidFill>
                  <a:srgbClr val="000000"/>
                </a:solidFill>
              </a:rPr>
              <a:t>e</a:t>
            </a:r>
            <a:r>
              <a:rPr sz="2200" spc="-135" dirty="0">
                <a:solidFill>
                  <a:srgbClr val="000000"/>
                </a:solidFill>
              </a:rPr>
              <a:t>n</a:t>
            </a:r>
            <a:r>
              <a:rPr sz="2200" spc="-65" dirty="0">
                <a:solidFill>
                  <a:srgbClr val="000000"/>
                </a:solidFill>
              </a:rPr>
              <a:t>t </a:t>
            </a:r>
            <a:r>
              <a:rPr sz="2200" spc="-120" dirty="0">
                <a:solidFill>
                  <a:srgbClr val="000000"/>
                </a:solidFill>
              </a:rPr>
              <a:t>&amp;</a:t>
            </a:r>
            <a:r>
              <a:rPr sz="2200" spc="-40" dirty="0">
                <a:solidFill>
                  <a:srgbClr val="000000"/>
                </a:solidFill>
              </a:rPr>
              <a:t> </a:t>
            </a:r>
            <a:r>
              <a:rPr sz="2200" spc="-140" dirty="0">
                <a:solidFill>
                  <a:srgbClr val="000000"/>
                </a:solidFill>
              </a:rPr>
              <a:t>R</a:t>
            </a:r>
            <a:r>
              <a:rPr sz="2200" spc="-80" dirty="0">
                <a:solidFill>
                  <a:srgbClr val="000000"/>
                </a:solidFill>
              </a:rPr>
              <a:t>et</a:t>
            </a:r>
            <a:r>
              <a:rPr sz="2200" spc="-120" dirty="0">
                <a:solidFill>
                  <a:srgbClr val="000000"/>
                </a:solidFill>
              </a:rPr>
              <a:t>u</a:t>
            </a:r>
            <a:r>
              <a:rPr sz="2200" spc="-135" dirty="0">
                <a:solidFill>
                  <a:srgbClr val="000000"/>
                </a:solidFill>
              </a:rPr>
              <a:t>r</a:t>
            </a:r>
            <a:r>
              <a:rPr sz="2200" spc="-120" dirty="0">
                <a:solidFill>
                  <a:srgbClr val="000000"/>
                </a:solidFill>
              </a:rPr>
              <a:t>n</a:t>
            </a:r>
            <a:r>
              <a:rPr sz="2200" spc="-70" dirty="0">
                <a:solidFill>
                  <a:srgbClr val="000000"/>
                </a:solidFill>
              </a:rPr>
              <a:t>s</a:t>
            </a:r>
            <a:endParaRPr sz="2200"/>
          </a:p>
        </p:txBody>
      </p:sp>
      <p:sp>
        <p:nvSpPr>
          <p:cNvPr id="11" name="object 11"/>
          <p:cNvSpPr txBox="1"/>
          <p:nvPr/>
        </p:nvSpPr>
        <p:spPr>
          <a:xfrm>
            <a:off x="99161" y="628268"/>
            <a:ext cx="679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25" dirty="0">
                <a:solidFill>
                  <a:srgbClr val="FFFFFF"/>
                </a:solidFill>
                <a:latin typeface="Cambria"/>
                <a:cs typeface="Cambria"/>
              </a:rPr>
              <a:t>7</a:t>
            </a:r>
            <a:endParaRPr sz="600">
              <a:latin typeface="Cambria"/>
              <a:cs typeface="Cambri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50011" y="838199"/>
            <a:ext cx="3531870" cy="1011555"/>
          </a:xfrm>
          <a:custGeom>
            <a:avLst/>
            <a:gdLst/>
            <a:ahLst/>
            <a:cxnLst/>
            <a:rect l="l" t="t" r="r" b="b"/>
            <a:pathLst>
              <a:path w="3531870" h="1011555">
                <a:moveTo>
                  <a:pt x="3531489" y="0"/>
                </a:moveTo>
                <a:lnTo>
                  <a:pt x="505587" y="0"/>
                </a:lnTo>
                <a:lnTo>
                  <a:pt x="0" y="505587"/>
                </a:lnTo>
                <a:lnTo>
                  <a:pt x="505587" y="1011174"/>
                </a:lnTo>
                <a:lnTo>
                  <a:pt x="3531489" y="1011174"/>
                </a:lnTo>
                <a:lnTo>
                  <a:pt x="3531489" y="0"/>
                </a:lnTo>
                <a:close/>
              </a:path>
            </a:pathLst>
          </a:custGeom>
          <a:solidFill>
            <a:srgbClr val="B7DE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733169" y="976375"/>
            <a:ext cx="2348230" cy="697230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 marR="5080" indent="1905" algn="ctr">
              <a:lnSpc>
                <a:spcPct val="87800"/>
              </a:lnSpc>
              <a:spcBef>
                <a:spcPts val="330"/>
              </a:spcBef>
            </a:pPr>
            <a:r>
              <a:rPr sz="1600" spc="-10" dirty="0">
                <a:latin typeface="Cambria Math"/>
                <a:cs typeface="Cambria Math"/>
              </a:rPr>
              <a:t>Customer </a:t>
            </a:r>
            <a:r>
              <a:rPr sz="1600" spc="-15" dirty="0">
                <a:latin typeface="Cambria Math"/>
                <a:cs typeface="Cambria Math"/>
              </a:rPr>
              <a:t>yang membayar </a:t>
            </a:r>
            <a:r>
              <a:rPr sz="1600" spc="-10" dirty="0">
                <a:latin typeface="Cambria Math"/>
                <a:cs typeface="Cambria Math"/>
              </a:rPr>
              <a:t> dibawah </a:t>
            </a:r>
            <a:r>
              <a:rPr sz="1600" spc="-5" dirty="0">
                <a:latin typeface="Cambria Math"/>
                <a:cs typeface="Cambria Math"/>
              </a:rPr>
              <a:t>10 </a:t>
            </a:r>
            <a:r>
              <a:rPr sz="1600" spc="-10" dirty="0">
                <a:latin typeface="Cambria Math"/>
                <a:cs typeface="Cambria Math"/>
              </a:rPr>
              <a:t>hari mendapat </a:t>
            </a:r>
            <a:r>
              <a:rPr sz="1600" spc="-340" dirty="0">
                <a:latin typeface="Cambria Math"/>
                <a:cs typeface="Cambria Math"/>
              </a:rPr>
              <a:t> </a:t>
            </a:r>
            <a:r>
              <a:rPr sz="1600" spc="-10" dirty="0">
                <a:latin typeface="Cambria Math"/>
                <a:cs typeface="Cambria Math"/>
              </a:rPr>
              <a:t>diskon</a:t>
            </a:r>
            <a:r>
              <a:rPr sz="1600" spc="-20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Cambria Math"/>
                <a:cs typeface="Cambria Math"/>
              </a:rPr>
              <a:t>2</a:t>
            </a:r>
            <a:r>
              <a:rPr sz="1600" spc="10" dirty="0">
                <a:latin typeface="Cambria Math"/>
                <a:cs typeface="Cambria Math"/>
              </a:rPr>
              <a:t> </a:t>
            </a:r>
            <a:r>
              <a:rPr sz="1600" spc="-10" dirty="0">
                <a:latin typeface="Cambria Math"/>
                <a:cs typeface="Cambria Math"/>
              </a:rPr>
              <a:t>persen.</a:t>
            </a:r>
            <a:endParaRPr sz="1600">
              <a:latin typeface="Cambria Math"/>
              <a:cs typeface="Cambria Math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323850" y="819149"/>
            <a:ext cx="4057650" cy="2343150"/>
            <a:chOff x="323850" y="819149"/>
            <a:chExt cx="4057650" cy="2343150"/>
          </a:xfrm>
        </p:grpSpPr>
        <p:sp>
          <p:nvSpPr>
            <p:cNvPr id="15" name="object 15"/>
            <p:cNvSpPr/>
            <p:nvPr/>
          </p:nvSpPr>
          <p:spPr>
            <a:xfrm>
              <a:off x="342900" y="838199"/>
              <a:ext cx="1011555" cy="1011555"/>
            </a:xfrm>
            <a:custGeom>
              <a:avLst/>
              <a:gdLst/>
              <a:ahLst/>
              <a:cxnLst/>
              <a:rect l="l" t="t" r="r" b="b"/>
              <a:pathLst>
                <a:path w="1011555" h="1011555">
                  <a:moveTo>
                    <a:pt x="505587" y="0"/>
                  </a:moveTo>
                  <a:lnTo>
                    <a:pt x="456888" y="2313"/>
                  </a:lnTo>
                  <a:lnTo>
                    <a:pt x="409501" y="9114"/>
                  </a:lnTo>
                  <a:lnTo>
                    <a:pt x="363637" y="20190"/>
                  </a:lnTo>
                  <a:lnTo>
                    <a:pt x="319507" y="35330"/>
                  </a:lnTo>
                  <a:lnTo>
                    <a:pt x="277323" y="54321"/>
                  </a:lnTo>
                  <a:lnTo>
                    <a:pt x="237298" y="76952"/>
                  </a:lnTo>
                  <a:lnTo>
                    <a:pt x="199643" y="103011"/>
                  </a:lnTo>
                  <a:lnTo>
                    <a:pt x="164568" y="132288"/>
                  </a:lnTo>
                  <a:lnTo>
                    <a:pt x="132288" y="164568"/>
                  </a:lnTo>
                  <a:lnTo>
                    <a:pt x="103011" y="199643"/>
                  </a:lnTo>
                  <a:lnTo>
                    <a:pt x="76952" y="237298"/>
                  </a:lnTo>
                  <a:lnTo>
                    <a:pt x="54321" y="277323"/>
                  </a:lnTo>
                  <a:lnTo>
                    <a:pt x="35330" y="319507"/>
                  </a:lnTo>
                  <a:lnTo>
                    <a:pt x="20190" y="363637"/>
                  </a:lnTo>
                  <a:lnTo>
                    <a:pt x="9114" y="409501"/>
                  </a:lnTo>
                  <a:lnTo>
                    <a:pt x="2313" y="456888"/>
                  </a:lnTo>
                  <a:lnTo>
                    <a:pt x="0" y="505587"/>
                  </a:lnTo>
                  <a:lnTo>
                    <a:pt x="2313" y="554265"/>
                  </a:lnTo>
                  <a:lnTo>
                    <a:pt x="9114" y="601637"/>
                  </a:lnTo>
                  <a:lnTo>
                    <a:pt x="20190" y="647491"/>
                  </a:lnTo>
                  <a:lnTo>
                    <a:pt x="35330" y="691614"/>
                  </a:lnTo>
                  <a:lnTo>
                    <a:pt x="54321" y="733794"/>
                  </a:lnTo>
                  <a:lnTo>
                    <a:pt x="76952" y="773819"/>
                  </a:lnTo>
                  <a:lnTo>
                    <a:pt x="103011" y="811476"/>
                  </a:lnTo>
                  <a:lnTo>
                    <a:pt x="132288" y="846554"/>
                  </a:lnTo>
                  <a:lnTo>
                    <a:pt x="164568" y="878841"/>
                  </a:lnTo>
                  <a:lnTo>
                    <a:pt x="199643" y="908124"/>
                  </a:lnTo>
                  <a:lnTo>
                    <a:pt x="237298" y="934190"/>
                  </a:lnTo>
                  <a:lnTo>
                    <a:pt x="277323" y="956829"/>
                  </a:lnTo>
                  <a:lnTo>
                    <a:pt x="319507" y="975827"/>
                  </a:lnTo>
                  <a:lnTo>
                    <a:pt x="363637" y="990973"/>
                  </a:lnTo>
                  <a:lnTo>
                    <a:pt x="409501" y="1002054"/>
                  </a:lnTo>
                  <a:lnTo>
                    <a:pt x="456888" y="1008858"/>
                  </a:lnTo>
                  <a:lnTo>
                    <a:pt x="505587" y="1011174"/>
                  </a:lnTo>
                  <a:lnTo>
                    <a:pt x="554265" y="1008858"/>
                  </a:lnTo>
                  <a:lnTo>
                    <a:pt x="601637" y="1002054"/>
                  </a:lnTo>
                  <a:lnTo>
                    <a:pt x="647491" y="990973"/>
                  </a:lnTo>
                  <a:lnTo>
                    <a:pt x="691614" y="975827"/>
                  </a:lnTo>
                  <a:lnTo>
                    <a:pt x="733794" y="956829"/>
                  </a:lnTo>
                  <a:lnTo>
                    <a:pt x="773819" y="934190"/>
                  </a:lnTo>
                  <a:lnTo>
                    <a:pt x="811476" y="908124"/>
                  </a:lnTo>
                  <a:lnTo>
                    <a:pt x="846554" y="878841"/>
                  </a:lnTo>
                  <a:lnTo>
                    <a:pt x="878841" y="846554"/>
                  </a:lnTo>
                  <a:lnTo>
                    <a:pt x="908124" y="811476"/>
                  </a:lnTo>
                  <a:lnTo>
                    <a:pt x="934190" y="773819"/>
                  </a:lnTo>
                  <a:lnTo>
                    <a:pt x="942958" y="758317"/>
                  </a:lnTo>
                  <a:lnTo>
                    <a:pt x="505587" y="758317"/>
                  </a:lnTo>
                  <a:lnTo>
                    <a:pt x="460155" y="754244"/>
                  </a:lnTo>
                  <a:lnTo>
                    <a:pt x="417387" y="742504"/>
                  </a:lnTo>
                  <a:lnTo>
                    <a:pt x="377999" y="723810"/>
                  </a:lnTo>
                  <a:lnTo>
                    <a:pt x="342705" y="698876"/>
                  </a:lnTo>
                  <a:lnTo>
                    <a:pt x="312223" y="668415"/>
                  </a:lnTo>
                  <a:lnTo>
                    <a:pt x="287269" y="633142"/>
                  </a:lnTo>
                  <a:lnTo>
                    <a:pt x="268558" y="593770"/>
                  </a:lnTo>
                  <a:lnTo>
                    <a:pt x="256806" y="551013"/>
                  </a:lnTo>
                  <a:lnTo>
                    <a:pt x="252730" y="505587"/>
                  </a:lnTo>
                  <a:lnTo>
                    <a:pt x="256806" y="460155"/>
                  </a:lnTo>
                  <a:lnTo>
                    <a:pt x="268558" y="417387"/>
                  </a:lnTo>
                  <a:lnTo>
                    <a:pt x="287269" y="377999"/>
                  </a:lnTo>
                  <a:lnTo>
                    <a:pt x="312223" y="342705"/>
                  </a:lnTo>
                  <a:lnTo>
                    <a:pt x="342705" y="312223"/>
                  </a:lnTo>
                  <a:lnTo>
                    <a:pt x="377999" y="287269"/>
                  </a:lnTo>
                  <a:lnTo>
                    <a:pt x="417387" y="268558"/>
                  </a:lnTo>
                  <a:lnTo>
                    <a:pt x="460155" y="256806"/>
                  </a:lnTo>
                  <a:lnTo>
                    <a:pt x="505587" y="252729"/>
                  </a:lnTo>
                  <a:lnTo>
                    <a:pt x="942918" y="252729"/>
                  </a:lnTo>
                  <a:lnTo>
                    <a:pt x="934190" y="237298"/>
                  </a:lnTo>
                  <a:lnTo>
                    <a:pt x="908124" y="199643"/>
                  </a:lnTo>
                  <a:lnTo>
                    <a:pt x="878841" y="164568"/>
                  </a:lnTo>
                  <a:lnTo>
                    <a:pt x="846554" y="132288"/>
                  </a:lnTo>
                  <a:lnTo>
                    <a:pt x="811476" y="103011"/>
                  </a:lnTo>
                  <a:lnTo>
                    <a:pt x="773819" y="76952"/>
                  </a:lnTo>
                  <a:lnTo>
                    <a:pt x="733794" y="54321"/>
                  </a:lnTo>
                  <a:lnTo>
                    <a:pt x="691614" y="35330"/>
                  </a:lnTo>
                  <a:lnTo>
                    <a:pt x="647491" y="20190"/>
                  </a:lnTo>
                  <a:lnTo>
                    <a:pt x="601637" y="9114"/>
                  </a:lnTo>
                  <a:lnTo>
                    <a:pt x="554265" y="2313"/>
                  </a:lnTo>
                  <a:lnTo>
                    <a:pt x="505587" y="0"/>
                  </a:lnTo>
                  <a:close/>
                </a:path>
                <a:path w="1011555" h="1011555">
                  <a:moveTo>
                    <a:pt x="942918" y="252729"/>
                  </a:moveTo>
                  <a:lnTo>
                    <a:pt x="505587" y="252729"/>
                  </a:lnTo>
                  <a:lnTo>
                    <a:pt x="551013" y="256806"/>
                  </a:lnTo>
                  <a:lnTo>
                    <a:pt x="593770" y="268558"/>
                  </a:lnTo>
                  <a:lnTo>
                    <a:pt x="633142" y="287269"/>
                  </a:lnTo>
                  <a:lnTo>
                    <a:pt x="668415" y="312223"/>
                  </a:lnTo>
                  <a:lnTo>
                    <a:pt x="698876" y="342705"/>
                  </a:lnTo>
                  <a:lnTo>
                    <a:pt x="723810" y="377999"/>
                  </a:lnTo>
                  <a:lnTo>
                    <a:pt x="742504" y="417387"/>
                  </a:lnTo>
                  <a:lnTo>
                    <a:pt x="754244" y="460155"/>
                  </a:lnTo>
                  <a:lnTo>
                    <a:pt x="758317" y="505587"/>
                  </a:lnTo>
                  <a:lnTo>
                    <a:pt x="754244" y="551013"/>
                  </a:lnTo>
                  <a:lnTo>
                    <a:pt x="742504" y="593770"/>
                  </a:lnTo>
                  <a:lnTo>
                    <a:pt x="723810" y="633142"/>
                  </a:lnTo>
                  <a:lnTo>
                    <a:pt x="698876" y="668415"/>
                  </a:lnTo>
                  <a:lnTo>
                    <a:pt x="668415" y="698876"/>
                  </a:lnTo>
                  <a:lnTo>
                    <a:pt x="633142" y="723810"/>
                  </a:lnTo>
                  <a:lnTo>
                    <a:pt x="593770" y="742504"/>
                  </a:lnTo>
                  <a:lnTo>
                    <a:pt x="551013" y="754244"/>
                  </a:lnTo>
                  <a:lnTo>
                    <a:pt x="505587" y="758317"/>
                  </a:lnTo>
                  <a:lnTo>
                    <a:pt x="942958" y="758317"/>
                  </a:lnTo>
                  <a:lnTo>
                    <a:pt x="975827" y="691614"/>
                  </a:lnTo>
                  <a:lnTo>
                    <a:pt x="990973" y="647491"/>
                  </a:lnTo>
                  <a:lnTo>
                    <a:pt x="1002054" y="601637"/>
                  </a:lnTo>
                  <a:lnTo>
                    <a:pt x="1008858" y="554265"/>
                  </a:lnTo>
                  <a:lnTo>
                    <a:pt x="1011174" y="505587"/>
                  </a:lnTo>
                  <a:lnTo>
                    <a:pt x="1008858" y="456888"/>
                  </a:lnTo>
                  <a:lnTo>
                    <a:pt x="1002054" y="409501"/>
                  </a:lnTo>
                  <a:lnTo>
                    <a:pt x="990973" y="363637"/>
                  </a:lnTo>
                  <a:lnTo>
                    <a:pt x="975827" y="319507"/>
                  </a:lnTo>
                  <a:lnTo>
                    <a:pt x="956829" y="277323"/>
                  </a:lnTo>
                  <a:lnTo>
                    <a:pt x="942918" y="252729"/>
                  </a:lnTo>
                  <a:close/>
                </a:path>
              </a:pathLst>
            </a:custGeom>
            <a:solidFill>
              <a:srgbClr val="4AAC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42900" y="838199"/>
              <a:ext cx="1011555" cy="1011555"/>
            </a:xfrm>
            <a:custGeom>
              <a:avLst/>
              <a:gdLst/>
              <a:ahLst/>
              <a:cxnLst/>
              <a:rect l="l" t="t" r="r" b="b"/>
              <a:pathLst>
                <a:path w="1011555" h="1011555">
                  <a:moveTo>
                    <a:pt x="0" y="505587"/>
                  </a:moveTo>
                  <a:lnTo>
                    <a:pt x="2313" y="456888"/>
                  </a:lnTo>
                  <a:lnTo>
                    <a:pt x="9114" y="409501"/>
                  </a:lnTo>
                  <a:lnTo>
                    <a:pt x="20190" y="363637"/>
                  </a:lnTo>
                  <a:lnTo>
                    <a:pt x="35330" y="319507"/>
                  </a:lnTo>
                  <a:lnTo>
                    <a:pt x="54321" y="277323"/>
                  </a:lnTo>
                  <a:lnTo>
                    <a:pt x="76952" y="237298"/>
                  </a:lnTo>
                  <a:lnTo>
                    <a:pt x="103011" y="199643"/>
                  </a:lnTo>
                  <a:lnTo>
                    <a:pt x="132288" y="164568"/>
                  </a:lnTo>
                  <a:lnTo>
                    <a:pt x="164568" y="132288"/>
                  </a:lnTo>
                  <a:lnTo>
                    <a:pt x="199643" y="103011"/>
                  </a:lnTo>
                  <a:lnTo>
                    <a:pt x="237298" y="76952"/>
                  </a:lnTo>
                  <a:lnTo>
                    <a:pt x="277323" y="54321"/>
                  </a:lnTo>
                  <a:lnTo>
                    <a:pt x="319507" y="35330"/>
                  </a:lnTo>
                  <a:lnTo>
                    <a:pt x="363637" y="20190"/>
                  </a:lnTo>
                  <a:lnTo>
                    <a:pt x="409501" y="9114"/>
                  </a:lnTo>
                  <a:lnTo>
                    <a:pt x="456888" y="2313"/>
                  </a:lnTo>
                  <a:lnTo>
                    <a:pt x="505587" y="0"/>
                  </a:lnTo>
                  <a:lnTo>
                    <a:pt x="554265" y="2313"/>
                  </a:lnTo>
                  <a:lnTo>
                    <a:pt x="601637" y="9114"/>
                  </a:lnTo>
                  <a:lnTo>
                    <a:pt x="647491" y="20190"/>
                  </a:lnTo>
                  <a:lnTo>
                    <a:pt x="691614" y="35330"/>
                  </a:lnTo>
                  <a:lnTo>
                    <a:pt x="733794" y="54321"/>
                  </a:lnTo>
                  <a:lnTo>
                    <a:pt x="773819" y="76952"/>
                  </a:lnTo>
                  <a:lnTo>
                    <a:pt x="811476" y="103011"/>
                  </a:lnTo>
                  <a:lnTo>
                    <a:pt x="846554" y="132288"/>
                  </a:lnTo>
                  <a:lnTo>
                    <a:pt x="878841" y="164568"/>
                  </a:lnTo>
                  <a:lnTo>
                    <a:pt x="908124" y="199643"/>
                  </a:lnTo>
                  <a:lnTo>
                    <a:pt x="934190" y="237298"/>
                  </a:lnTo>
                  <a:lnTo>
                    <a:pt x="956829" y="277323"/>
                  </a:lnTo>
                  <a:lnTo>
                    <a:pt x="975827" y="319507"/>
                  </a:lnTo>
                  <a:lnTo>
                    <a:pt x="990973" y="363637"/>
                  </a:lnTo>
                  <a:lnTo>
                    <a:pt x="1002054" y="409501"/>
                  </a:lnTo>
                  <a:lnTo>
                    <a:pt x="1008858" y="456888"/>
                  </a:lnTo>
                  <a:lnTo>
                    <a:pt x="1011174" y="505587"/>
                  </a:lnTo>
                  <a:lnTo>
                    <a:pt x="1008858" y="554265"/>
                  </a:lnTo>
                  <a:lnTo>
                    <a:pt x="1002054" y="601637"/>
                  </a:lnTo>
                  <a:lnTo>
                    <a:pt x="990973" y="647491"/>
                  </a:lnTo>
                  <a:lnTo>
                    <a:pt x="975827" y="691614"/>
                  </a:lnTo>
                  <a:lnTo>
                    <a:pt x="956829" y="733794"/>
                  </a:lnTo>
                  <a:lnTo>
                    <a:pt x="934190" y="773819"/>
                  </a:lnTo>
                  <a:lnTo>
                    <a:pt x="908124" y="811476"/>
                  </a:lnTo>
                  <a:lnTo>
                    <a:pt x="878841" y="846554"/>
                  </a:lnTo>
                  <a:lnTo>
                    <a:pt x="846554" y="878841"/>
                  </a:lnTo>
                  <a:lnTo>
                    <a:pt x="811476" y="908124"/>
                  </a:lnTo>
                  <a:lnTo>
                    <a:pt x="773819" y="934190"/>
                  </a:lnTo>
                  <a:lnTo>
                    <a:pt x="733794" y="956829"/>
                  </a:lnTo>
                  <a:lnTo>
                    <a:pt x="691614" y="975827"/>
                  </a:lnTo>
                  <a:lnTo>
                    <a:pt x="647491" y="990973"/>
                  </a:lnTo>
                  <a:lnTo>
                    <a:pt x="601637" y="1002054"/>
                  </a:lnTo>
                  <a:lnTo>
                    <a:pt x="554265" y="1008858"/>
                  </a:lnTo>
                  <a:lnTo>
                    <a:pt x="505587" y="1011174"/>
                  </a:lnTo>
                  <a:lnTo>
                    <a:pt x="456888" y="1008858"/>
                  </a:lnTo>
                  <a:lnTo>
                    <a:pt x="409501" y="1002054"/>
                  </a:lnTo>
                  <a:lnTo>
                    <a:pt x="363637" y="990973"/>
                  </a:lnTo>
                  <a:lnTo>
                    <a:pt x="319507" y="975827"/>
                  </a:lnTo>
                  <a:lnTo>
                    <a:pt x="277323" y="956829"/>
                  </a:lnTo>
                  <a:lnTo>
                    <a:pt x="237298" y="934190"/>
                  </a:lnTo>
                  <a:lnTo>
                    <a:pt x="199643" y="908124"/>
                  </a:lnTo>
                  <a:lnTo>
                    <a:pt x="164568" y="878841"/>
                  </a:lnTo>
                  <a:lnTo>
                    <a:pt x="132288" y="846554"/>
                  </a:lnTo>
                  <a:lnTo>
                    <a:pt x="103011" y="811476"/>
                  </a:lnTo>
                  <a:lnTo>
                    <a:pt x="76952" y="773819"/>
                  </a:lnTo>
                  <a:lnTo>
                    <a:pt x="54321" y="733794"/>
                  </a:lnTo>
                  <a:lnTo>
                    <a:pt x="35330" y="691614"/>
                  </a:lnTo>
                  <a:lnTo>
                    <a:pt x="20190" y="647491"/>
                  </a:lnTo>
                  <a:lnTo>
                    <a:pt x="9114" y="601637"/>
                  </a:lnTo>
                  <a:lnTo>
                    <a:pt x="2313" y="554265"/>
                  </a:lnTo>
                  <a:lnTo>
                    <a:pt x="0" y="505587"/>
                  </a:lnTo>
                  <a:close/>
                </a:path>
                <a:path w="1011555" h="1011555">
                  <a:moveTo>
                    <a:pt x="252730" y="505587"/>
                  </a:moveTo>
                  <a:lnTo>
                    <a:pt x="256806" y="551013"/>
                  </a:lnTo>
                  <a:lnTo>
                    <a:pt x="268558" y="593770"/>
                  </a:lnTo>
                  <a:lnTo>
                    <a:pt x="287269" y="633142"/>
                  </a:lnTo>
                  <a:lnTo>
                    <a:pt x="312223" y="668415"/>
                  </a:lnTo>
                  <a:lnTo>
                    <a:pt x="342705" y="698876"/>
                  </a:lnTo>
                  <a:lnTo>
                    <a:pt x="377999" y="723810"/>
                  </a:lnTo>
                  <a:lnTo>
                    <a:pt x="417387" y="742504"/>
                  </a:lnTo>
                  <a:lnTo>
                    <a:pt x="460155" y="754244"/>
                  </a:lnTo>
                  <a:lnTo>
                    <a:pt x="505587" y="758317"/>
                  </a:lnTo>
                  <a:lnTo>
                    <a:pt x="551013" y="754244"/>
                  </a:lnTo>
                  <a:lnTo>
                    <a:pt x="593770" y="742504"/>
                  </a:lnTo>
                  <a:lnTo>
                    <a:pt x="633142" y="723810"/>
                  </a:lnTo>
                  <a:lnTo>
                    <a:pt x="668415" y="698876"/>
                  </a:lnTo>
                  <a:lnTo>
                    <a:pt x="698876" y="668415"/>
                  </a:lnTo>
                  <a:lnTo>
                    <a:pt x="723810" y="633142"/>
                  </a:lnTo>
                  <a:lnTo>
                    <a:pt x="742504" y="593770"/>
                  </a:lnTo>
                  <a:lnTo>
                    <a:pt x="754244" y="551013"/>
                  </a:lnTo>
                  <a:lnTo>
                    <a:pt x="758317" y="505587"/>
                  </a:lnTo>
                  <a:lnTo>
                    <a:pt x="754244" y="460155"/>
                  </a:lnTo>
                  <a:lnTo>
                    <a:pt x="742504" y="417387"/>
                  </a:lnTo>
                  <a:lnTo>
                    <a:pt x="723810" y="377999"/>
                  </a:lnTo>
                  <a:lnTo>
                    <a:pt x="698876" y="342705"/>
                  </a:lnTo>
                  <a:lnTo>
                    <a:pt x="668415" y="312223"/>
                  </a:lnTo>
                  <a:lnTo>
                    <a:pt x="633142" y="287269"/>
                  </a:lnTo>
                  <a:lnTo>
                    <a:pt x="593770" y="268558"/>
                  </a:lnTo>
                  <a:lnTo>
                    <a:pt x="551013" y="256806"/>
                  </a:lnTo>
                  <a:lnTo>
                    <a:pt x="505587" y="252729"/>
                  </a:lnTo>
                  <a:lnTo>
                    <a:pt x="460155" y="256806"/>
                  </a:lnTo>
                  <a:lnTo>
                    <a:pt x="417387" y="268558"/>
                  </a:lnTo>
                  <a:lnTo>
                    <a:pt x="377999" y="287269"/>
                  </a:lnTo>
                  <a:lnTo>
                    <a:pt x="342705" y="312223"/>
                  </a:lnTo>
                  <a:lnTo>
                    <a:pt x="312223" y="342705"/>
                  </a:lnTo>
                  <a:lnTo>
                    <a:pt x="287269" y="377999"/>
                  </a:lnTo>
                  <a:lnTo>
                    <a:pt x="268558" y="417387"/>
                  </a:lnTo>
                  <a:lnTo>
                    <a:pt x="256806" y="460155"/>
                  </a:lnTo>
                  <a:lnTo>
                    <a:pt x="252730" y="505587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850011" y="2151125"/>
              <a:ext cx="3531870" cy="1011555"/>
            </a:xfrm>
            <a:custGeom>
              <a:avLst/>
              <a:gdLst/>
              <a:ahLst/>
              <a:cxnLst/>
              <a:rect l="l" t="t" r="r" b="b"/>
              <a:pathLst>
                <a:path w="3531870" h="1011555">
                  <a:moveTo>
                    <a:pt x="3531489" y="0"/>
                  </a:moveTo>
                  <a:lnTo>
                    <a:pt x="505587" y="0"/>
                  </a:lnTo>
                  <a:lnTo>
                    <a:pt x="0" y="505587"/>
                  </a:lnTo>
                  <a:lnTo>
                    <a:pt x="505587" y="1011174"/>
                  </a:lnTo>
                  <a:lnTo>
                    <a:pt x="3531489" y="1011174"/>
                  </a:lnTo>
                  <a:lnTo>
                    <a:pt x="3531489" y="0"/>
                  </a:lnTo>
                  <a:close/>
                </a:path>
              </a:pathLst>
            </a:custGeom>
            <a:solidFill>
              <a:srgbClr val="FBD4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338074" y="2182113"/>
            <a:ext cx="3865245" cy="908326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85240" marR="5080" indent="1270" algn="ctr">
              <a:lnSpc>
                <a:spcPct val="88000"/>
              </a:lnSpc>
              <a:spcBef>
                <a:spcPts val="325"/>
              </a:spcBef>
            </a:pPr>
            <a:r>
              <a:rPr sz="1600" spc="-5" dirty="0">
                <a:latin typeface="Cambria Math"/>
                <a:cs typeface="Cambria Math"/>
              </a:rPr>
              <a:t>Nota Debit dari customer </a:t>
            </a:r>
            <a:r>
              <a:rPr sz="1600" dirty="0">
                <a:latin typeface="Cambria Math"/>
                <a:cs typeface="Cambria Math"/>
              </a:rPr>
              <a:t> </a:t>
            </a:r>
            <a:r>
              <a:rPr sz="1600" spc="-10" dirty="0">
                <a:latin typeface="Cambria Math"/>
                <a:cs typeface="Cambria Math"/>
              </a:rPr>
              <a:t>terkait</a:t>
            </a:r>
            <a:r>
              <a:rPr sz="1600" spc="-20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Cambria Math"/>
                <a:cs typeface="Cambria Math"/>
              </a:rPr>
              <a:t>dengan</a:t>
            </a:r>
            <a:r>
              <a:rPr sz="1600" spc="-15" dirty="0">
                <a:latin typeface="Cambria Math"/>
                <a:cs typeface="Cambria Math"/>
              </a:rPr>
              <a:t> </a:t>
            </a:r>
            <a:r>
              <a:rPr sz="1600" spc="-35" dirty="0">
                <a:latin typeface="Cambria Math"/>
                <a:cs typeface="Cambria Math"/>
              </a:rPr>
              <a:t>retur,</a:t>
            </a:r>
            <a:r>
              <a:rPr sz="1600" dirty="0">
                <a:latin typeface="Cambria Math"/>
                <a:cs typeface="Cambria Math"/>
              </a:rPr>
              <a:t> </a:t>
            </a:r>
            <a:r>
              <a:rPr sz="1600" spc="-10" dirty="0">
                <a:latin typeface="Cambria Math"/>
                <a:cs typeface="Cambria Math"/>
              </a:rPr>
              <a:t>maupun </a:t>
            </a:r>
            <a:r>
              <a:rPr sz="1600" spc="-340" dirty="0">
                <a:latin typeface="Cambria Math"/>
                <a:cs typeface="Cambria Math"/>
              </a:rPr>
              <a:t> </a:t>
            </a:r>
            <a:r>
              <a:rPr sz="1600" spc="-10" dirty="0">
                <a:latin typeface="Cambria Math"/>
                <a:cs typeface="Cambria Math"/>
              </a:rPr>
              <a:t>klaim produk </a:t>
            </a:r>
            <a:r>
              <a:rPr sz="1600" spc="-5" dirty="0">
                <a:latin typeface="Cambria Math"/>
                <a:cs typeface="Cambria Math"/>
              </a:rPr>
              <a:t>cacat </a:t>
            </a:r>
            <a:r>
              <a:rPr sz="1600" spc="-10" dirty="0">
                <a:latin typeface="Cambria Math"/>
                <a:cs typeface="Cambria Math"/>
              </a:rPr>
              <a:t>juga perlu </a:t>
            </a:r>
            <a:r>
              <a:rPr sz="1600" spc="-340" dirty="0">
                <a:latin typeface="Cambria Math"/>
                <a:cs typeface="Cambria Math"/>
              </a:rPr>
              <a:t> </a:t>
            </a:r>
            <a:r>
              <a:rPr sz="1600" spc="-10" dirty="0">
                <a:latin typeface="Cambria Math"/>
                <a:cs typeface="Cambria Math"/>
              </a:rPr>
              <a:t>menjadi </a:t>
            </a:r>
            <a:r>
              <a:rPr sz="1600" spc="-10" dirty="0" err="1">
                <a:latin typeface="Cambria Math"/>
                <a:cs typeface="Cambria Math"/>
              </a:rPr>
              <a:t>perhatian</a:t>
            </a:r>
            <a:r>
              <a:rPr sz="1600" spc="-10" dirty="0">
                <a:latin typeface="Cambria Math"/>
                <a:cs typeface="Cambria Math"/>
              </a:rPr>
              <a:t>.</a:t>
            </a:r>
            <a:endParaRPr sz="1600" dirty="0">
              <a:latin typeface="Cambria Math"/>
              <a:cs typeface="Cambria Math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-11887" y="0"/>
            <a:ext cx="4596130" cy="3452495"/>
            <a:chOff x="-11887" y="0"/>
            <a:chExt cx="4596130" cy="3452495"/>
          </a:xfrm>
        </p:grpSpPr>
        <p:sp>
          <p:nvSpPr>
            <p:cNvPr id="20" name="object 20"/>
            <p:cNvSpPr/>
            <p:nvPr/>
          </p:nvSpPr>
          <p:spPr>
            <a:xfrm>
              <a:off x="342900" y="2151125"/>
              <a:ext cx="1011555" cy="1011555"/>
            </a:xfrm>
            <a:custGeom>
              <a:avLst/>
              <a:gdLst/>
              <a:ahLst/>
              <a:cxnLst/>
              <a:rect l="l" t="t" r="r" b="b"/>
              <a:pathLst>
                <a:path w="1011555" h="1011555">
                  <a:moveTo>
                    <a:pt x="505587" y="0"/>
                  </a:moveTo>
                  <a:lnTo>
                    <a:pt x="456888" y="2315"/>
                  </a:lnTo>
                  <a:lnTo>
                    <a:pt x="409501" y="9119"/>
                  </a:lnTo>
                  <a:lnTo>
                    <a:pt x="363637" y="20200"/>
                  </a:lnTo>
                  <a:lnTo>
                    <a:pt x="319507" y="35346"/>
                  </a:lnTo>
                  <a:lnTo>
                    <a:pt x="277323" y="54344"/>
                  </a:lnTo>
                  <a:lnTo>
                    <a:pt x="237298" y="76983"/>
                  </a:lnTo>
                  <a:lnTo>
                    <a:pt x="199643" y="103049"/>
                  </a:lnTo>
                  <a:lnTo>
                    <a:pt x="164568" y="132332"/>
                  </a:lnTo>
                  <a:lnTo>
                    <a:pt x="132288" y="164619"/>
                  </a:lnTo>
                  <a:lnTo>
                    <a:pt x="103011" y="199697"/>
                  </a:lnTo>
                  <a:lnTo>
                    <a:pt x="76952" y="237354"/>
                  </a:lnTo>
                  <a:lnTo>
                    <a:pt x="54321" y="277379"/>
                  </a:lnTo>
                  <a:lnTo>
                    <a:pt x="35330" y="319559"/>
                  </a:lnTo>
                  <a:lnTo>
                    <a:pt x="20190" y="363682"/>
                  </a:lnTo>
                  <a:lnTo>
                    <a:pt x="9114" y="409536"/>
                  </a:lnTo>
                  <a:lnTo>
                    <a:pt x="2313" y="456908"/>
                  </a:lnTo>
                  <a:lnTo>
                    <a:pt x="0" y="505587"/>
                  </a:lnTo>
                  <a:lnTo>
                    <a:pt x="2313" y="554285"/>
                  </a:lnTo>
                  <a:lnTo>
                    <a:pt x="9114" y="601672"/>
                  </a:lnTo>
                  <a:lnTo>
                    <a:pt x="20190" y="647536"/>
                  </a:lnTo>
                  <a:lnTo>
                    <a:pt x="35330" y="691666"/>
                  </a:lnTo>
                  <a:lnTo>
                    <a:pt x="54321" y="733850"/>
                  </a:lnTo>
                  <a:lnTo>
                    <a:pt x="76952" y="773875"/>
                  </a:lnTo>
                  <a:lnTo>
                    <a:pt x="103011" y="811530"/>
                  </a:lnTo>
                  <a:lnTo>
                    <a:pt x="132288" y="846605"/>
                  </a:lnTo>
                  <a:lnTo>
                    <a:pt x="164568" y="878885"/>
                  </a:lnTo>
                  <a:lnTo>
                    <a:pt x="199643" y="908162"/>
                  </a:lnTo>
                  <a:lnTo>
                    <a:pt x="237298" y="934221"/>
                  </a:lnTo>
                  <a:lnTo>
                    <a:pt x="277323" y="956852"/>
                  </a:lnTo>
                  <a:lnTo>
                    <a:pt x="319507" y="975843"/>
                  </a:lnTo>
                  <a:lnTo>
                    <a:pt x="363637" y="990983"/>
                  </a:lnTo>
                  <a:lnTo>
                    <a:pt x="409501" y="1002059"/>
                  </a:lnTo>
                  <a:lnTo>
                    <a:pt x="456888" y="1008860"/>
                  </a:lnTo>
                  <a:lnTo>
                    <a:pt x="505587" y="1011174"/>
                  </a:lnTo>
                  <a:lnTo>
                    <a:pt x="554265" y="1008860"/>
                  </a:lnTo>
                  <a:lnTo>
                    <a:pt x="601637" y="1002059"/>
                  </a:lnTo>
                  <a:lnTo>
                    <a:pt x="647491" y="990983"/>
                  </a:lnTo>
                  <a:lnTo>
                    <a:pt x="691614" y="975843"/>
                  </a:lnTo>
                  <a:lnTo>
                    <a:pt x="733794" y="956852"/>
                  </a:lnTo>
                  <a:lnTo>
                    <a:pt x="773819" y="934221"/>
                  </a:lnTo>
                  <a:lnTo>
                    <a:pt x="811476" y="908162"/>
                  </a:lnTo>
                  <a:lnTo>
                    <a:pt x="846554" y="878885"/>
                  </a:lnTo>
                  <a:lnTo>
                    <a:pt x="878841" y="846605"/>
                  </a:lnTo>
                  <a:lnTo>
                    <a:pt x="908124" y="811530"/>
                  </a:lnTo>
                  <a:lnTo>
                    <a:pt x="934190" y="773875"/>
                  </a:lnTo>
                  <a:lnTo>
                    <a:pt x="942918" y="758444"/>
                  </a:lnTo>
                  <a:lnTo>
                    <a:pt x="505587" y="758444"/>
                  </a:lnTo>
                  <a:lnTo>
                    <a:pt x="460155" y="754367"/>
                  </a:lnTo>
                  <a:lnTo>
                    <a:pt x="417387" y="742615"/>
                  </a:lnTo>
                  <a:lnTo>
                    <a:pt x="377999" y="723904"/>
                  </a:lnTo>
                  <a:lnTo>
                    <a:pt x="342705" y="698950"/>
                  </a:lnTo>
                  <a:lnTo>
                    <a:pt x="312223" y="668468"/>
                  </a:lnTo>
                  <a:lnTo>
                    <a:pt x="287269" y="633174"/>
                  </a:lnTo>
                  <a:lnTo>
                    <a:pt x="268558" y="593786"/>
                  </a:lnTo>
                  <a:lnTo>
                    <a:pt x="256806" y="551018"/>
                  </a:lnTo>
                  <a:lnTo>
                    <a:pt x="252730" y="505587"/>
                  </a:lnTo>
                  <a:lnTo>
                    <a:pt x="256806" y="460160"/>
                  </a:lnTo>
                  <a:lnTo>
                    <a:pt x="268558" y="417403"/>
                  </a:lnTo>
                  <a:lnTo>
                    <a:pt x="287269" y="378031"/>
                  </a:lnTo>
                  <a:lnTo>
                    <a:pt x="312223" y="342758"/>
                  </a:lnTo>
                  <a:lnTo>
                    <a:pt x="342705" y="312297"/>
                  </a:lnTo>
                  <a:lnTo>
                    <a:pt x="377999" y="287363"/>
                  </a:lnTo>
                  <a:lnTo>
                    <a:pt x="417387" y="268669"/>
                  </a:lnTo>
                  <a:lnTo>
                    <a:pt x="460155" y="256929"/>
                  </a:lnTo>
                  <a:lnTo>
                    <a:pt x="505587" y="252857"/>
                  </a:lnTo>
                  <a:lnTo>
                    <a:pt x="942958" y="252857"/>
                  </a:lnTo>
                  <a:lnTo>
                    <a:pt x="934190" y="237354"/>
                  </a:lnTo>
                  <a:lnTo>
                    <a:pt x="908124" y="199697"/>
                  </a:lnTo>
                  <a:lnTo>
                    <a:pt x="878841" y="164619"/>
                  </a:lnTo>
                  <a:lnTo>
                    <a:pt x="846554" y="132332"/>
                  </a:lnTo>
                  <a:lnTo>
                    <a:pt x="811476" y="103049"/>
                  </a:lnTo>
                  <a:lnTo>
                    <a:pt x="773819" y="76983"/>
                  </a:lnTo>
                  <a:lnTo>
                    <a:pt x="733794" y="54344"/>
                  </a:lnTo>
                  <a:lnTo>
                    <a:pt x="691614" y="35346"/>
                  </a:lnTo>
                  <a:lnTo>
                    <a:pt x="647491" y="20200"/>
                  </a:lnTo>
                  <a:lnTo>
                    <a:pt x="601637" y="9119"/>
                  </a:lnTo>
                  <a:lnTo>
                    <a:pt x="554265" y="2315"/>
                  </a:lnTo>
                  <a:lnTo>
                    <a:pt x="505587" y="0"/>
                  </a:lnTo>
                  <a:close/>
                </a:path>
                <a:path w="1011555" h="1011555">
                  <a:moveTo>
                    <a:pt x="942958" y="252857"/>
                  </a:moveTo>
                  <a:lnTo>
                    <a:pt x="505587" y="252857"/>
                  </a:lnTo>
                  <a:lnTo>
                    <a:pt x="551013" y="256929"/>
                  </a:lnTo>
                  <a:lnTo>
                    <a:pt x="593770" y="268669"/>
                  </a:lnTo>
                  <a:lnTo>
                    <a:pt x="633142" y="287363"/>
                  </a:lnTo>
                  <a:lnTo>
                    <a:pt x="668415" y="312297"/>
                  </a:lnTo>
                  <a:lnTo>
                    <a:pt x="698876" y="342758"/>
                  </a:lnTo>
                  <a:lnTo>
                    <a:pt x="723810" y="378031"/>
                  </a:lnTo>
                  <a:lnTo>
                    <a:pt x="742504" y="417403"/>
                  </a:lnTo>
                  <a:lnTo>
                    <a:pt x="754244" y="460160"/>
                  </a:lnTo>
                  <a:lnTo>
                    <a:pt x="758317" y="505587"/>
                  </a:lnTo>
                  <a:lnTo>
                    <a:pt x="754244" y="551018"/>
                  </a:lnTo>
                  <a:lnTo>
                    <a:pt x="742504" y="593786"/>
                  </a:lnTo>
                  <a:lnTo>
                    <a:pt x="723810" y="633174"/>
                  </a:lnTo>
                  <a:lnTo>
                    <a:pt x="698876" y="668468"/>
                  </a:lnTo>
                  <a:lnTo>
                    <a:pt x="668415" y="698950"/>
                  </a:lnTo>
                  <a:lnTo>
                    <a:pt x="633142" y="723904"/>
                  </a:lnTo>
                  <a:lnTo>
                    <a:pt x="593770" y="742615"/>
                  </a:lnTo>
                  <a:lnTo>
                    <a:pt x="551013" y="754367"/>
                  </a:lnTo>
                  <a:lnTo>
                    <a:pt x="505587" y="758444"/>
                  </a:lnTo>
                  <a:lnTo>
                    <a:pt x="942918" y="758444"/>
                  </a:lnTo>
                  <a:lnTo>
                    <a:pt x="975827" y="691666"/>
                  </a:lnTo>
                  <a:lnTo>
                    <a:pt x="990973" y="647536"/>
                  </a:lnTo>
                  <a:lnTo>
                    <a:pt x="1002054" y="601672"/>
                  </a:lnTo>
                  <a:lnTo>
                    <a:pt x="1008858" y="554285"/>
                  </a:lnTo>
                  <a:lnTo>
                    <a:pt x="1011174" y="505587"/>
                  </a:lnTo>
                  <a:lnTo>
                    <a:pt x="1008858" y="456908"/>
                  </a:lnTo>
                  <a:lnTo>
                    <a:pt x="1002054" y="409536"/>
                  </a:lnTo>
                  <a:lnTo>
                    <a:pt x="990973" y="363682"/>
                  </a:lnTo>
                  <a:lnTo>
                    <a:pt x="975827" y="319559"/>
                  </a:lnTo>
                  <a:lnTo>
                    <a:pt x="956829" y="277379"/>
                  </a:lnTo>
                  <a:lnTo>
                    <a:pt x="942958" y="252857"/>
                  </a:lnTo>
                  <a:close/>
                </a:path>
              </a:pathLst>
            </a:custGeom>
            <a:solidFill>
              <a:srgbClr val="F795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42900" y="2151125"/>
              <a:ext cx="1011555" cy="1011555"/>
            </a:xfrm>
            <a:custGeom>
              <a:avLst/>
              <a:gdLst/>
              <a:ahLst/>
              <a:cxnLst/>
              <a:rect l="l" t="t" r="r" b="b"/>
              <a:pathLst>
                <a:path w="1011555" h="1011555">
                  <a:moveTo>
                    <a:pt x="0" y="505587"/>
                  </a:moveTo>
                  <a:lnTo>
                    <a:pt x="2313" y="456908"/>
                  </a:lnTo>
                  <a:lnTo>
                    <a:pt x="9114" y="409536"/>
                  </a:lnTo>
                  <a:lnTo>
                    <a:pt x="20190" y="363682"/>
                  </a:lnTo>
                  <a:lnTo>
                    <a:pt x="35330" y="319559"/>
                  </a:lnTo>
                  <a:lnTo>
                    <a:pt x="54321" y="277379"/>
                  </a:lnTo>
                  <a:lnTo>
                    <a:pt x="76952" y="237354"/>
                  </a:lnTo>
                  <a:lnTo>
                    <a:pt x="103011" y="199697"/>
                  </a:lnTo>
                  <a:lnTo>
                    <a:pt x="132288" y="164619"/>
                  </a:lnTo>
                  <a:lnTo>
                    <a:pt x="164568" y="132332"/>
                  </a:lnTo>
                  <a:lnTo>
                    <a:pt x="199643" y="103049"/>
                  </a:lnTo>
                  <a:lnTo>
                    <a:pt x="237298" y="76983"/>
                  </a:lnTo>
                  <a:lnTo>
                    <a:pt x="277323" y="54344"/>
                  </a:lnTo>
                  <a:lnTo>
                    <a:pt x="319507" y="35346"/>
                  </a:lnTo>
                  <a:lnTo>
                    <a:pt x="363637" y="20200"/>
                  </a:lnTo>
                  <a:lnTo>
                    <a:pt x="409501" y="9119"/>
                  </a:lnTo>
                  <a:lnTo>
                    <a:pt x="456888" y="2315"/>
                  </a:lnTo>
                  <a:lnTo>
                    <a:pt x="505587" y="0"/>
                  </a:lnTo>
                  <a:lnTo>
                    <a:pt x="554265" y="2315"/>
                  </a:lnTo>
                  <a:lnTo>
                    <a:pt x="601637" y="9119"/>
                  </a:lnTo>
                  <a:lnTo>
                    <a:pt x="647491" y="20200"/>
                  </a:lnTo>
                  <a:lnTo>
                    <a:pt x="691614" y="35346"/>
                  </a:lnTo>
                  <a:lnTo>
                    <a:pt x="733794" y="54344"/>
                  </a:lnTo>
                  <a:lnTo>
                    <a:pt x="773819" y="76983"/>
                  </a:lnTo>
                  <a:lnTo>
                    <a:pt x="811476" y="103049"/>
                  </a:lnTo>
                  <a:lnTo>
                    <a:pt x="846554" y="132332"/>
                  </a:lnTo>
                  <a:lnTo>
                    <a:pt x="878841" y="164619"/>
                  </a:lnTo>
                  <a:lnTo>
                    <a:pt x="908124" y="199697"/>
                  </a:lnTo>
                  <a:lnTo>
                    <a:pt x="934190" y="237354"/>
                  </a:lnTo>
                  <a:lnTo>
                    <a:pt x="956829" y="277379"/>
                  </a:lnTo>
                  <a:lnTo>
                    <a:pt x="975827" y="319559"/>
                  </a:lnTo>
                  <a:lnTo>
                    <a:pt x="990973" y="363682"/>
                  </a:lnTo>
                  <a:lnTo>
                    <a:pt x="1002054" y="409536"/>
                  </a:lnTo>
                  <a:lnTo>
                    <a:pt x="1008858" y="456908"/>
                  </a:lnTo>
                  <a:lnTo>
                    <a:pt x="1011174" y="505587"/>
                  </a:lnTo>
                  <a:lnTo>
                    <a:pt x="1008858" y="554285"/>
                  </a:lnTo>
                  <a:lnTo>
                    <a:pt x="1002054" y="601672"/>
                  </a:lnTo>
                  <a:lnTo>
                    <a:pt x="990973" y="647536"/>
                  </a:lnTo>
                  <a:lnTo>
                    <a:pt x="975827" y="691666"/>
                  </a:lnTo>
                  <a:lnTo>
                    <a:pt x="956829" y="733850"/>
                  </a:lnTo>
                  <a:lnTo>
                    <a:pt x="934190" y="773875"/>
                  </a:lnTo>
                  <a:lnTo>
                    <a:pt x="908124" y="811530"/>
                  </a:lnTo>
                  <a:lnTo>
                    <a:pt x="878841" y="846605"/>
                  </a:lnTo>
                  <a:lnTo>
                    <a:pt x="846554" y="878885"/>
                  </a:lnTo>
                  <a:lnTo>
                    <a:pt x="811476" y="908162"/>
                  </a:lnTo>
                  <a:lnTo>
                    <a:pt x="773819" y="934221"/>
                  </a:lnTo>
                  <a:lnTo>
                    <a:pt x="733794" y="956852"/>
                  </a:lnTo>
                  <a:lnTo>
                    <a:pt x="691614" y="975843"/>
                  </a:lnTo>
                  <a:lnTo>
                    <a:pt x="647491" y="990983"/>
                  </a:lnTo>
                  <a:lnTo>
                    <a:pt x="601637" y="1002059"/>
                  </a:lnTo>
                  <a:lnTo>
                    <a:pt x="554265" y="1008860"/>
                  </a:lnTo>
                  <a:lnTo>
                    <a:pt x="505587" y="1011174"/>
                  </a:lnTo>
                  <a:lnTo>
                    <a:pt x="456888" y="1008860"/>
                  </a:lnTo>
                  <a:lnTo>
                    <a:pt x="409501" y="1002059"/>
                  </a:lnTo>
                  <a:lnTo>
                    <a:pt x="363637" y="990983"/>
                  </a:lnTo>
                  <a:lnTo>
                    <a:pt x="319507" y="975843"/>
                  </a:lnTo>
                  <a:lnTo>
                    <a:pt x="277323" y="956852"/>
                  </a:lnTo>
                  <a:lnTo>
                    <a:pt x="237298" y="934221"/>
                  </a:lnTo>
                  <a:lnTo>
                    <a:pt x="199643" y="908162"/>
                  </a:lnTo>
                  <a:lnTo>
                    <a:pt x="164568" y="878885"/>
                  </a:lnTo>
                  <a:lnTo>
                    <a:pt x="132288" y="846605"/>
                  </a:lnTo>
                  <a:lnTo>
                    <a:pt x="103011" y="811530"/>
                  </a:lnTo>
                  <a:lnTo>
                    <a:pt x="76952" y="773875"/>
                  </a:lnTo>
                  <a:lnTo>
                    <a:pt x="54321" y="733850"/>
                  </a:lnTo>
                  <a:lnTo>
                    <a:pt x="35330" y="691666"/>
                  </a:lnTo>
                  <a:lnTo>
                    <a:pt x="20190" y="647536"/>
                  </a:lnTo>
                  <a:lnTo>
                    <a:pt x="9114" y="601672"/>
                  </a:lnTo>
                  <a:lnTo>
                    <a:pt x="2313" y="554285"/>
                  </a:lnTo>
                  <a:lnTo>
                    <a:pt x="0" y="505587"/>
                  </a:lnTo>
                  <a:close/>
                </a:path>
                <a:path w="1011555" h="1011555">
                  <a:moveTo>
                    <a:pt x="252730" y="505587"/>
                  </a:moveTo>
                  <a:lnTo>
                    <a:pt x="256806" y="551018"/>
                  </a:lnTo>
                  <a:lnTo>
                    <a:pt x="268558" y="593786"/>
                  </a:lnTo>
                  <a:lnTo>
                    <a:pt x="287269" y="633174"/>
                  </a:lnTo>
                  <a:lnTo>
                    <a:pt x="312223" y="668468"/>
                  </a:lnTo>
                  <a:lnTo>
                    <a:pt x="342705" y="698950"/>
                  </a:lnTo>
                  <a:lnTo>
                    <a:pt x="377999" y="723904"/>
                  </a:lnTo>
                  <a:lnTo>
                    <a:pt x="417387" y="742615"/>
                  </a:lnTo>
                  <a:lnTo>
                    <a:pt x="460155" y="754367"/>
                  </a:lnTo>
                  <a:lnTo>
                    <a:pt x="505587" y="758444"/>
                  </a:lnTo>
                  <a:lnTo>
                    <a:pt x="551013" y="754367"/>
                  </a:lnTo>
                  <a:lnTo>
                    <a:pt x="593770" y="742615"/>
                  </a:lnTo>
                  <a:lnTo>
                    <a:pt x="633142" y="723904"/>
                  </a:lnTo>
                  <a:lnTo>
                    <a:pt x="668415" y="698950"/>
                  </a:lnTo>
                  <a:lnTo>
                    <a:pt x="698876" y="668468"/>
                  </a:lnTo>
                  <a:lnTo>
                    <a:pt x="723810" y="633174"/>
                  </a:lnTo>
                  <a:lnTo>
                    <a:pt x="742504" y="593786"/>
                  </a:lnTo>
                  <a:lnTo>
                    <a:pt x="754244" y="551018"/>
                  </a:lnTo>
                  <a:lnTo>
                    <a:pt x="758317" y="505587"/>
                  </a:lnTo>
                  <a:lnTo>
                    <a:pt x="754244" y="460160"/>
                  </a:lnTo>
                  <a:lnTo>
                    <a:pt x="742504" y="417403"/>
                  </a:lnTo>
                  <a:lnTo>
                    <a:pt x="723810" y="378031"/>
                  </a:lnTo>
                  <a:lnTo>
                    <a:pt x="698876" y="342758"/>
                  </a:lnTo>
                  <a:lnTo>
                    <a:pt x="668415" y="312297"/>
                  </a:lnTo>
                  <a:lnTo>
                    <a:pt x="633142" y="287363"/>
                  </a:lnTo>
                  <a:lnTo>
                    <a:pt x="593770" y="268669"/>
                  </a:lnTo>
                  <a:lnTo>
                    <a:pt x="551013" y="256929"/>
                  </a:lnTo>
                  <a:lnTo>
                    <a:pt x="505587" y="252857"/>
                  </a:lnTo>
                  <a:lnTo>
                    <a:pt x="460155" y="256929"/>
                  </a:lnTo>
                  <a:lnTo>
                    <a:pt x="417387" y="268669"/>
                  </a:lnTo>
                  <a:lnTo>
                    <a:pt x="377999" y="287363"/>
                  </a:lnTo>
                  <a:lnTo>
                    <a:pt x="342705" y="312297"/>
                  </a:lnTo>
                  <a:lnTo>
                    <a:pt x="312223" y="342758"/>
                  </a:lnTo>
                  <a:lnTo>
                    <a:pt x="287269" y="378031"/>
                  </a:lnTo>
                  <a:lnTo>
                    <a:pt x="268558" y="417403"/>
                  </a:lnTo>
                  <a:lnTo>
                    <a:pt x="256806" y="460160"/>
                  </a:lnTo>
                  <a:lnTo>
                    <a:pt x="252730" y="505587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04" y="0"/>
              <a:ext cx="4572000" cy="3428365"/>
            </a:xfrm>
            <a:custGeom>
              <a:avLst/>
              <a:gdLst/>
              <a:ahLst/>
              <a:cxnLst/>
              <a:rect l="l" t="t" r="r" b="b"/>
              <a:pathLst>
                <a:path w="4572000" h="3428365">
                  <a:moveTo>
                    <a:pt x="0" y="3428111"/>
                  </a:moveTo>
                  <a:lnTo>
                    <a:pt x="4571746" y="3428111"/>
                  </a:lnTo>
                  <a:lnTo>
                    <a:pt x="4571746" y="0"/>
                  </a:lnTo>
                  <a:lnTo>
                    <a:pt x="0" y="0"/>
                  </a:lnTo>
                  <a:lnTo>
                    <a:pt x="0" y="3428111"/>
                  </a:lnTo>
                  <a:close/>
                </a:path>
              </a:pathLst>
            </a:custGeom>
            <a:ln w="243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8307" y="105155"/>
            <a:ext cx="3878579" cy="449579"/>
          </a:xfrm>
          <a:prstGeom prst="rect">
            <a:avLst/>
          </a:prstGeom>
        </p:spPr>
      </p:pic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39597" y="174752"/>
            <a:ext cx="353949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0" dirty="0">
                <a:solidFill>
                  <a:srgbClr val="000000"/>
                </a:solidFill>
              </a:rPr>
              <a:t>S</a:t>
            </a:r>
            <a:r>
              <a:rPr sz="2200" spc="-95" dirty="0">
                <a:solidFill>
                  <a:srgbClr val="000000"/>
                </a:solidFill>
              </a:rPr>
              <a:t>al</a:t>
            </a:r>
            <a:r>
              <a:rPr sz="2200" spc="-130" dirty="0">
                <a:solidFill>
                  <a:srgbClr val="000000"/>
                </a:solidFill>
              </a:rPr>
              <a:t>e</a:t>
            </a:r>
            <a:r>
              <a:rPr sz="2200" spc="-70" dirty="0">
                <a:solidFill>
                  <a:srgbClr val="000000"/>
                </a:solidFill>
              </a:rPr>
              <a:t>s</a:t>
            </a:r>
            <a:r>
              <a:rPr sz="2200" spc="-75" dirty="0">
                <a:solidFill>
                  <a:srgbClr val="000000"/>
                </a:solidFill>
              </a:rPr>
              <a:t> </a:t>
            </a:r>
            <a:r>
              <a:rPr sz="2200" spc="-120" dirty="0">
                <a:solidFill>
                  <a:srgbClr val="000000"/>
                </a:solidFill>
              </a:rPr>
              <a:t>&amp;</a:t>
            </a:r>
            <a:r>
              <a:rPr sz="2200" spc="-40" dirty="0">
                <a:solidFill>
                  <a:srgbClr val="000000"/>
                </a:solidFill>
              </a:rPr>
              <a:t> </a:t>
            </a:r>
            <a:r>
              <a:rPr sz="2200" spc="-114" dirty="0">
                <a:solidFill>
                  <a:srgbClr val="000000"/>
                </a:solidFill>
              </a:rPr>
              <a:t>D</a:t>
            </a:r>
            <a:r>
              <a:rPr sz="2200" spc="-65" dirty="0">
                <a:solidFill>
                  <a:srgbClr val="000000"/>
                </a:solidFill>
              </a:rPr>
              <a:t>i</a:t>
            </a:r>
            <a:r>
              <a:rPr sz="2200" spc="-100" dirty="0">
                <a:solidFill>
                  <a:srgbClr val="000000"/>
                </a:solidFill>
              </a:rPr>
              <a:t>s</a:t>
            </a:r>
            <a:r>
              <a:rPr sz="2200" spc="-80" dirty="0">
                <a:solidFill>
                  <a:srgbClr val="000000"/>
                </a:solidFill>
              </a:rPr>
              <a:t>t</a:t>
            </a:r>
            <a:r>
              <a:rPr sz="2200" spc="-105" dirty="0">
                <a:solidFill>
                  <a:srgbClr val="000000"/>
                </a:solidFill>
              </a:rPr>
              <a:t>r</a:t>
            </a:r>
            <a:r>
              <a:rPr sz="2200" spc="-100" dirty="0">
                <a:solidFill>
                  <a:srgbClr val="000000"/>
                </a:solidFill>
              </a:rPr>
              <a:t>i</a:t>
            </a:r>
            <a:r>
              <a:rPr sz="2200" spc="-114" dirty="0">
                <a:solidFill>
                  <a:srgbClr val="000000"/>
                </a:solidFill>
              </a:rPr>
              <a:t>b</a:t>
            </a:r>
            <a:r>
              <a:rPr sz="2200" spc="-130" dirty="0">
                <a:solidFill>
                  <a:srgbClr val="000000"/>
                </a:solidFill>
              </a:rPr>
              <a:t>u</a:t>
            </a:r>
            <a:r>
              <a:rPr sz="2200" spc="-80" dirty="0">
                <a:solidFill>
                  <a:srgbClr val="000000"/>
                </a:solidFill>
              </a:rPr>
              <a:t>t</a:t>
            </a:r>
            <a:r>
              <a:rPr sz="2200" spc="-100" dirty="0">
                <a:solidFill>
                  <a:srgbClr val="000000"/>
                </a:solidFill>
              </a:rPr>
              <a:t>i</a:t>
            </a:r>
            <a:r>
              <a:rPr sz="2200" spc="-105" dirty="0">
                <a:solidFill>
                  <a:srgbClr val="000000"/>
                </a:solidFill>
              </a:rPr>
              <a:t>on</a:t>
            </a:r>
            <a:r>
              <a:rPr sz="2200" spc="-80" dirty="0">
                <a:solidFill>
                  <a:srgbClr val="000000"/>
                </a:solidFill>
              </a:rPr>
              <a:t> </a:t>
            </a:r>
            <a:r>
              <a:rPr sz="2200" spc="-165" dirty="0">
                <a:solidFill>
                  <a:srgbClr val="000000"/>
                </a:solidFill>
              </a:rPr>
              <a:t>P</a:t>
            </a:r>
            <a:r>
              <a:rPr sz="2200" spc="-100" dirty="0">
                <a:solidFill>
                  <a:srgbClr val="000000"/>
                </a:solidFill>
              </a:rPr>
              <a:t>a</a:t>
            </a:r>
            <a:r>
              <a:rPr sz="2200" spc="-125" dirty="0">
                <a:solidFill>
                  <a:srgbClr val="000000"/>
                </a:solidFill>
              </a:rPr>
              <a:t>d</a:t>
            </a:r>
            <a:r>
              <a:rPr sz="2200" spc="-110" dirty="0">
                <a:solidFill>
                  <a:srgbClr val="000000"/>
                </a:solidFill>
              </a:rPr>
              <a:t>a</a:t>
            </a:r>
            <a:r>
              <a:rPr sz="2200" spc="-60" dirty="0">
                <a:solidFill>
                  <a:srgbClr val="000000"/>
                </a:solidFill>
              </a:rPr>
              <a:t> </a:t>
            </a:r>
            <a:r>
              <a:rPr sz="2200" spc="-55" dirty="0">
                <a:solidFill>
                  <a:srgbClr val="000000"/>
                </a:solidFill>
              </a:rPr>
              <a:t>E</a:t>
            </a:r>
            <a:r>
              <a:rPr sz="2200" spc="-70" dirty="0">
                <a:solidFill>
                  <a:srgbClr val="000000"/>
                </a:solidFill>
              </a:rPr>
              <a:t>R</a:t>
            </a:r>
            <a:r>
              <a:rPr sz="2200" spc="-105" dirty="0">
                <a:solidFill>
                  <a:srgbClr val="000000"/>
                </a:solidFill>
              </a:rPr>
              <a:t>P</a:t>
            </a:r>
            <a:endParaRPr sz="2200"/>
          </a:p>
        </p:txBody>
      </p:sp>
      <p:sp>
        <p:nvSpPr>
          <p:cNvPr id="13" name="object 13"/>
          <p:cNvSpPr txBox="1"/>
          <p:nvPr/>
        </p:nvSpPr>
        <p:spPr>
          <a:xfrm>
            <a:off x="99161" y="628903"/>
            <a:ext cx="679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25" dirty="0">
                <a:solidFill>
                  <a:srgbClr val="FFFFFF"/>
                </a:solidFill>
                <a:latin typeface="Cambria"/>
                <a:cs typeface="Cambria"/>
              </a:rPr>
              <a:t>8</a:t>
            </a:r>
            <a:endParaRPr sz="600">
              <a:latin typeface="Cambria"/>
              <a:cs typeface="Cambria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289559" y="749807"/>
            <a:ext cx="4110354" cy="1264920"/>
            <a:chOff x="289559" y="749807"/>
            <a:chExt cx="4110354" cy="1264920"/>
          </a:xfrm>
        </p:grpSpPr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9559" y="800094"/>
              <a:ext cx="4110228" cy="121463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48639" y="749807"/>
              <a:ext cx="3803904" cy="1242060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306323" y="802004"/>
              <a:ext cx="4077335" cy="1181100"/>
            </a:xfrm>
            <a:custGeom>
              <a:avLst/>
              <a:gdLst/>
              <a:ahLst/>
              <a:cxnLst/>
              <a:rect l="l" t="t" r="r" b="b"/>
              <a:pathLst>
                <a:path w="4077335" h="1181100">
                  <a:moveTo>
                    <a:pt x="3879977" y="0"/>
                  </a:moveTo>
                  <a:lnTo>
                    <a:pt x="196850" y="0"/>
                  </a:lnTo>
                  <a:lnTo>
                    <a:pt x="151715" y="5198"/>
                  </a:lnTo>
                  <a:lnTo>
                    <a:pt x="110282" y="20006"/>
                  </a:lnTo>
                  <a:lnTo>
                    <a:pt x="73732" y="43237"/>
                  </a:lnTo>
                  <a:lnTo>
                    <a:pt x="43247" y="73708"/>
                  </a:lnTo>
                  <a:lnTo>
                    <a:pt x="20008" y="110236"/>
                  </a:lnTo>
                  <a:lnTo>
                    <a:pt x="5199" y="151635"/>
                  </a:lnTo>
                  <a:lnTo>
                    <a:pt x="0" y="196723"/>
                  </a:lnTo>
                  <a:lnTo>
                    <a:pt x="0" y="983996"/>
                  </a:lnTo>
                  <a:lnTo>
                    <a:pt x="5199" y="1029130"/>
                  </a:lnTo>
                  <a:lnTo>
                    <a:pt x="20008" y="1070563"/>
                  </a:lnTo>
                  <a:lnTo>
                    <a:pt x="43247" y="1107113"/>
                  </a:lnTo>
                  <a:lnTo>
                    <a:pt x="73732" y="1137598"/>
                  </a:lnTo>
                  <a:lnTo>
                    <a:pt x="110282" y="1160837"/>
                  </a:lnTo>
                  <a:lnTo>
                    <a:pt x="151715" y="1175646"/>
                  </a:lnTo>
                  <a:lnTo>
                    <a:pt x="196850" y="1180846"/>
                  </a:lnTo>
                  <a:lnTo>
                    <a:pt x="3879977" y="1180846"/>
                  </a:lnTo>
                  <a:lnTo>
                    <a:pt x="3925111" y="1175646"/>
                  </a:lnTo>
                  <a:lnTo>
                    <a:pt x="3966544" y="1160837"/>
                  </a:lnTo>
                  <a:lnTo>
                    <a:pt x="4003094" y="1137598"/>
                  </a:lnTo>
                  <a:lnTo>
                    <a:pt x="4033579" y="1107113"/>
                  </a:lnTo>
                  <a:lnTo>
                    <a:pt x="4056818" y="1070563"/>
                  </a:lnTo>
                  <a:lnTo>
                    <a:pt x="4071627" y="1029130"/>
                  </a:lnTo>
                  <a:lnTo>
                    <a:pt x="4076827" y="983996"/>
                  </a:lnTo>
                  <a:lnTo>
                    <a:pt x="4076827" y="196723"/>
                  </a:lnTo>
                  <a:lnTo>
                    <a:pt x="4071627" y="151635"/>
                  </a:lnTo>
                  <a:lnTo>
                    <a:pt x="4056818" y="110236"/>
                  </a:lnTo>
                  <a:lnTo>
                    <a:pt x="4033579" y="73708"/>
                  </a:lnTo>
                  <a:lnTo>
                    <a:pt x="4003094" y="43237"/>
                  </a:lnTo>
                  <a:lnTo>
                    <a:pt x="3966544" y="20006"/>
                  </a:lnTo>
                  <a:lnTo>
                    <a:pt x="3925111" y="5198"/>
                  </a:lnTo>
                  <a:lnTo>
                    <a:pt x="3879977" y="0"/>
                  </a:lnTo>
                  <a:close/>
                </a:path>
              </a:pathLst>
            </a:custGeom>
            <a:solidFill>
              <a:srgbClr val="F1DC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661162" y="787399"/>
            <a:ext cx="3580765" cy="117856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 marR="5080" algn="just">
              <a:lnSpc>
                <a:spcPct val="88000"/>
              </a:lnSpc>
              <a:spcBef>
                <a:spcPts val="305"/>
              </a:spcBef>
            </a:pPr>
            <a:r>
              <a:rPr sz="1400" spc="-5" dirty="0">
                <a:latin typeface="Cambria Math"/>
                <a:cs typeface="Cambria Math"/>
              </a:rPr>
              <a:t>Sistem </a:t>
            </a:r>
            <a:r>
              <a:rPr sz="1400" spc="-10" dirty="0">
                <a:latin typeface="Cambria Math"/>
                <a:cs typeface="Cambria Math"/>
              </a:rPr>
              <a:t>ERP </a:t>
            </a:r>
            <a:r>
              <a:rPr sz="1400" spc="-5" dirty="0">
                <a:latin typeface="Cambria Math"/>
                <a:cs typeface="Cambria Math"/>
              </a:rPr>
              <a:t>dapat </a:t>
            </a:r>
            <a:r>
              <a:rPr sz="1400" spc="-10" dirty="0">
                <a:latin typeface="Cambria Math"/>
                <a:cs typeface="Cambria Math"/>
              </a:rPr>
              <a:t>meningkatkan proses terkait </a:t>
            </a:r>
            <a:r>
              <a:rPr sz="1400" spc="-29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dengan</a:t>
            </a:r>
            <a:r>
              <a:rPr sz="140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sales</a:t>
            </a:r>
            <a:r>
              <a:rPr sz="140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order</a:t>
            </a:r>
            <a:r>
              <a:rPr sz="1400" spc="-5" dirty="0">
                <a:latin typeface="Cambria Math"/>
                <a:cs typeface="Cambria Math"/>
              </a:rPr>
              <a:t> process,</a:t>
            </a:r>
            <a:r>
              <a:rPr sz="140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karena </a:t>
            </a:r>
            <a:r>
              <a:rPr sz="1400" spc="-5" dirty="0">
                <a:latin typeface="Cambria Math"/>
                <a:cs typeface="Cambria Math"/>
              </a:rPr>
              <a:t> menggunakan</a:t>
            </a:r>
            <a:r>
              <a:rPr sz="140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database</a:t>
            </a:r>
            <a:r>
              <a:rPr sz="140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terpusat,</a:t>
            </a:r>
            <a:r>
              <a:rPr sz="140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sehingga </a:t>
            </a:r>
            <a:r>
              <a:rPr sz="1400" dirty="0">
                <a:latin typeface="Cambria Math"/>
                <a:cs typeface="Cambria Math"/>
              </a:rPr>
              <a:t> dapat </a:t>
            </a:r>
            <a:r>
              <a:rPr sz="1400" spc="-10" dirty="0">
                <a:latin typeface="Cambria Math"/>
                <a:cs typeface="Cambria Math"/>
              </a:rPr>
              <a:t>mengurangi tingkat kesalahan </a:t>
            </a:r>
            <a:r>
              <a:rPr sz="1400" spc="-5" dirty="0">
                <a:latin typeface="Cambria Math"/>
                <a:cs typeface="Cambria Math"/>
              </a:rPr>
              <a:t>entri, </a:t>
            </a:r>
            <a:r>
              <a:rPr sz="1400" dirty="0">
                <a:latin typeface="Cambria Math"/>
                <a:cs typeface="Cambria Math"/>
              </a:rPr>
              <a:t>dan </a:t>
            </a:r>
            <a:r>
              <a:rPr sz="1400" spc="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meningkatkan</a:t>
            </a:r>
            <a:r>
              <a:rPr sz="1400" spc="-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akurasi</a:t>
            </a:r>
            <a:r>
              <a:rPr sz="1400" spc="-5" dirty="0">
                <a:latin typeface="Cambria Math"/>
                <a:cs typeface="Cambria Math"/>
              </a:rPr>
              <a:t> informasi</a:t>
            </a:r>
            <a:r>
              <a:rPr sz="140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secara </a:t>
            </a:r>
            <a:r>
              <a:rPr sz="1400" spc="-29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realtime</a:t>
            </a:r>
            <a:r>
              <a:rPr sz="1400" spc="-3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bagi</a:t>
            </a:r>
            <a:r>
              <a:rPr sz="1400" spc="-1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semua</a:t>
            </a:r>
            <a:r>
              <a:rPr sz="1400" spc="-15" dirty="0">
                <a:latin typeface="Cambria Math"/>
                <a:cs typeface="Cambria Math"/>
              </a:rPr>
              <a:t> </a:t>
            </a:r>
            <a:r>
              <a:rPr sz="1400" spc="-30" dirty="0">
                <a:latin typeface="Cambria Math"/>
                <a:cs typeface="Cambria Math"/>
              </a:rPr>
              <a:t>user.</a:t>
            </a:r>
            <a:endParaRPr sz="1400">
              <a:latin typeface="Cambria Math"/>
              <a:cs typeface="Cambria Math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289559" y="926591"/>
            <a:ext cx="4110354" cy="1999614"/>
            <a:chOff x="289559" y="926591"/>
            <a:chExt cx="4110354" cy="1999614"/>
          </a:xfrm>
        </p:grpSpPr>
        <p:pic>
          <p:nvPicPr>
            <p:cNvPr id="20" name="object 2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06323" y="926591"/>
              <a:ext cx="324612" cy="961644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327024" y="932433"/>
              <a:ext cx="282575" cy="920115"/>
            </a:xfrm>
            <a:custGeom>
              <a:avLst/>
              <a:gdLst/>
              <a:ahLst/>
              <a:cxnLst/>
              <a:rect l="l" t="t" r="r" b="b"/>
              <a:pathLst>
                <a:path w="282575" h="920114">
                  <a:moveTo>
                    <a:pt x="141350" y="0"/>
                  </a:moveTo>
                  <a:lnTo>
                    <a:pt x="141350" y="229997"/>
                  </a:lnTo>
                  <a:lnTo>
                    <a:pt x="0" y="229997"/>
                  </a:lnTo>
                  <a:lnTo>
                    <a:pt x="0" y="689991"/>
                  </a:lnTo>
                  <a:lnTo>
                    <a:pt x="141350" y="689991"/>
                  </a:lnTo>
                  <a:lnTo>
                    <a:pt x="141350" y="919988"/>
                  </a:lnTo>
                  <a:lnTo>
                    <a:pt x="282575" y="459994"/>
                  </a:lnTo>
                  <a:lnTo>
                    <a:pt x="141350" y="0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89559" y="2189987"/>
              <a:ext cx="4110228" cy="736091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24255" y="2182367"/>
              <a:ext cx="3851148" cy="678180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306323" y="2192146"/>
              <a:ext cx="4077335" cy="701675"/>
            </a:xfrm>
            <a:custGeom>
              <a:avLst/>
              <a:gdLst/>
              <a:ahLst/>
              <a:cxnLst/>
              <a:rect l="l" t="t" r="r" b="b"/>
              <a:pathLst>
                <a:path w="4077335" h="701675">
                  <a:moveTo>
                    <a:pt x="3959860" y="0"/>
                  </a:moveTo>
                  <a:lnTo>
                    <a:pt x="116966" y="0"/>
                  </a:lnTo>
                  <a:lnTo>
                    <a:pt x="71473" y="9203"/>
                  </a:lnTo>
                  <a:lnTo>
                    <a:pt x="34290" y="34289"/>
                  </a:lnTo>
                  <a:lnTo>
                    <a:pt x="9203" y="71473"/>
                  </a:lnTo>
                  <a:lnTo>
                    <a:pt x="0" y="116967"/>
                  </a:lnTo>
                  <a:lnTo>
                    <a:pt x="0" y="584707"/>
                  </a:lnTo>
                  <a:lnTo>
                    <a:pt x="9203" y="630181"/>
                  </a:lnTo>
                  <a:lnTo>
                    <a:pt x="34289" y="667321"/>
                  </a:lnTo>
                  <a:lnTo>
                    <a:pt x="71473" y="692364"/>
                  </a:lnTo>
                  <a:lnTo>
                    <a:pt x="116966" y="701547"/>
                  </a:lnTo>
                  <a:lnTo>
                    <a:pt x="3959860" y="701547"/>
                  </a:lnTo>
                  <a:lnTo>
                    <a:pt x="4005353" y="692364"/>
                  </a:lnTo>
                  <a:lnTo>
                    <a:pt x="4042537" y="667321"/>
                  </a:lnTo>
                  <a:lnTo>
                    <a:pt x="4067623" y="630181"/>
                  </a:lnTo>
                  <a:lnTo>
                    <a:pt x="4076827" y="584707"/>
                  </a:lnTo>
                  <a:lnTo>
                    <a:pt x="4076827" y="116967"/>
                  </a:lnTo>
                  <a:lnTo>
                    <a:pt x="4067623" y="71473"/>
                  </a:lnTo>
                  <a:lnTo>
                    <a:pt x="4042537" y="34289"/>
                  </a:lnTo>
                  <a:lnTo>
                    <a:pt x="4005353" y="9203"/>
                  </a:lnTo>
                  <a:lnTo>
                    <a:pt x="3959860" y="0"/>
                  </a:lnTo>
                  <a:close/>
                </a:path>
              </a:pathLst>
            </a:custGeom>
            <a:solidFill>
              <a:srgbClr val="EBF0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637794" y="2219705"/>
            <a:ext cx="2888615" cy="42735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>
              <a:lnSpc>
                <a:spcPts val="1480"/>
              </a:lnSpc>
              <a:spcBef>
                <a:spcPts val="320"/>
              </a:spcBef>
            </a:pPr>
            <a:r>
              <a:rPr sz="1400" spc="-5" dirty="0">
                <a:latin typeface="Cambria Math"/>
                <a:cs typeface="Cambria Math"/>
              </a:rPr>
              <a:t>Sistem</a:t>
            </a:r>
            <a:r>
              <a:rPr sz="1400" spc="26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ERP</a:t>
            </a:r>
            <a:r>
              <a:rPr sz="1400" spc="27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juga</a:t>
            </a:r>
            <a:r>
              <a:rPr sz="1400" spc="27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dapat</a:t>
            </a:r>
            <a:r>
              <a:rPr sz="1400" spc="26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melakukan </a:t>
            </a:r>
            <a:r>
              <a:rPr sz="1400" spc="-29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terhadap</a:t>
            </a:r>
            <a:r>
              <a:rPr sz="1400" spc="27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seluruh</a:t>
            </a:r>
            <a:r>
              <a:rPr sz="1400" spc="27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transaksi</a:t>
            </a:r>
            <a:r>
              <a:rPr sz="1400" spc="29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seperti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587241" y="2219705"/>
            <a:ext cx="677545" cy="42735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 indent="25400">
              <a:lnSpc>
                <a:spcPts val="1480"/>
              </a:lnSpc>
              <a:spcBef>
                <a:spcPts val="320"/>
              </a:spcBef>
            </a:pPr>
            <a:r>
              <a:rPr sz="1400" spc="-10" dirty="0">
                <a:latin typeface="Cambria Math"/>
                <a:cs typeface="Cambria Math"/>
              </a:rPr>
              <a:t>t</a:t>
            </a:r>
            <a:r>
              <a:rPr sz="1400" spc="-30" dirty="0">
                <a:latin typeface="Cambria Math"/>
                <a:cs typeface="Cambria Math"/>
              </a:rPr>
              <a:t>r</a:t>
            </a:r>
            <a:r>
              <a:rPr sz="1400" spc="-5" dirty="0">
                <a:latin typeface="Cambria Math"/>
                <a:cs typeface="Cambria Math"/>
              </a:rPr>
              <a:t>ack</a:t>
            </a:r>
            <a:r>
              <a:rPr sz="1400" dirty="0">
                <a:latin typeface="Cambria Math"/>
                <a:cs typeface="Cambria Math"/>
              </a:rPr>
              <a:t>i</a:t>
            </a:r>
            <a:r>
              <a:rPr sz="1400" spc="-5" dirty="0">
                <a:latin typeface="Cambria Math"/>
                <a:cs typeface="Cambria Math"/>
              </a:rPr>
              <a:t>ng  </a:t>
            </a:r>
            <a:r>
              <a:rPr sz="1400" dirty="0">
                <a:latin typeface="Cambria Math"/>
                <a:cs typeface="Cambria Math"/>
              </a:rPr>
              <a:t>(</a:t>
            </a:r>
            <a:r>
              <a:rPr sz="1400" spc="-10" dirty="0">
                <a:latin typeface="Cambria Math"/>
                <a:cs typeface="Cambria Math"/>
              </a:rPr>
              <a:t>i</a:t>
            </a:r>
            <a:r>
              <a:rPr sz="1400" spc="-30" dirty="0">
                <a:latin typeface="Cambria Math"/>
                <a:cs typeface="Cambria Math"/>
              </a:rPr>
              <a:t>n</a:t>
            </a:r>
            <a:r>
              <a:rPr sz="1400" spc="-25" dirty="0">
                <a:latin typeface="Cambria Math"/>
                <a:cs typeface="Cambria Math"/>
              </a:rPr>
              <a:t>v</a:t>
            </a:r>
            <a:r>
              <a:rPr sz="1400" dirty="0">
                <a:latin typeface="Cambria Math"/>
                <a:cs typeface="Cambria Math"/>
              </a:rPr>
              <a:t>o</a:t>
            </a:r>
            <a:r>
              <a:rPr sz="1400" spc="-10" dirty="0">
                <a:latin typeface="Cambria Math"/>
                <a:cs typeface="Cambria Math"/>
              </a:rPr>
              <a:t>i</a:t>
            </a:r>
            <a:r>
              <a:rPr sz="1400" dirty="0">
                <a:latin typeface="Cambria Math"/>
                <a:cs typeface="Cambria Math"/>
              </a:rPr>
              <a:t>ce,</a:t>
            </a:r>
            <a:endParaRPr sz="1400">
              <a:latin typeface="Cambria Math"/>
              <a:cs typeface="Cambria Math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306324" y="2263139"/>
            <a:ext cx="4046854" cy="934085"/>
            <a:chOff x="306324" y="2263139"/>
            <a:chExt cx="4046854" cy="934085"/>
          </a:xfrm>
        </p:grpSpPr>
        <p:pic>
          <p:nvPicPr>
            <p:cNvPr id="28" name="object 2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06324" y="2263139"/>
              <a:ext cx="324612" cy="589788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327025" y="2269743"/>
              <a:ext cx="282575" cy="546735"/>
            </a:xfrm>
            <a:custGeom>
              <a:avLst/>
              <a:gdLst/>
              <a:ahLst/>
              <a:cxnLst/>
              <a:rect l="l" t="t" r="r" b="b"/>
              <a:pathLst>
                <a:path w="282575" h="546735">
                  <a:moveTo>
                    <a:pt x="141350" y="0"/>
                  </a:moveTo>
                  <a:lnTo>
                    <a:pt x="141350" y="136525"/>
                  </a:lnTo>
                  <a:lnTo>
                    <a:pt x="0" y="136525"/>
                  </a:lnTo>
                  <a:lnTo>
                    <a:pt x="0" y="409829"/>
                  </a:lnTo>
                  <a:lnTo>
                    <a:pt x="141350" y="409829"/>
                  </a:lnTo>
                  <a:lnTo>
                    <a:pt x="141350" y="546481"/>
                  </a:lnTo>
                  <a:lnTo>
                    <a:pt x="282575" y="273177"/>
                  </a:lnTo>
                  <a:lnTo>
                    <a:pt x="141350" y="0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762760" y="2795523"/>
              <a:ext cx="2580640" cy="392430"/>
            </a:xfrm>
            <a:custGeom>
              <a:avLst/>
              <a:gdLst/>
              <a:ahLst/>
              <a:cxnLst/>
              <a:rect l="l" t="t" r="r" b="b"/>
              <a:pathLst>
                <a:path w="2580640" h="392430">
                  <a:moveTo>
                    <a:pt x="2544699" y="176276"/>
                  </a:moveTo>
                  <a:lnTo>
                    <a:pt x="178181" y="176276"/>
                  </a:lnTo>
                  <a:lnTo>
                    <a:pt x="164207" y="179105"/>
                  </a:lnTo>
                  <a:lnTo>
                    <a:pt x="152781" y="186817"/>
                  </a:lnTo>
                  <a:lnTo>
                    <a:pt x="145069" y="198243"/>
                  </a:lnTo>
                  <a:lnTo>
                    <a:pt x="142239" y="212217"/>
                  </a:lnTo>
                  <a:lnTo>
                    <a:pt x="142239" y="356158"/>
                  </a:lnTo>
                  <a:lnTo>
                    <a:pt x="145069" y="370165"/>
                  </a:lnTo>
                  <a:lnTo>
                    <a:pt x="152781" y="381601"/>
                  </a:lnTo>
                  <a:lnTo>
                    <a:pt x="164207" y="389311"/>
                  </a:lnTo>
                  <a:lnTo>
                    <a:pt x="178181" y="392137"/>
                  </a:lnTo>
                  <a:lnTo>
                    <a:pt x="2544699" y="392137"/>
                  </a:lnTo>
                  <a:lnTo>
                    <a:pt x="2558672" y="389311"/>
                  </a:lnTo>
                  <a:lnTo>
                    <a:pt x="2570099" y="381601"/>
                  </a:lnTo>
                  <a:lnTo>
                    <a:pt x="2577810" y="370165"/>
                  </a:lnTo>
                  <a:lnTo>
                    <a:pt x="2580640" y="356158"/>
                  </a:lnTo>
                  <a:lnTo>
                    <a:pt x="2580640" y="212217"/>
                  </a:lnTo>
                  <a:lnTo>
                    <a:pt x="2577810" y="198243"/>
                  </a:lnTo>
                  <a:lnTo>
                    <a:pt x="2570098" y="186817"/>
                  </a:lnTo>
                  <a:lnTo>
                    <a:pt x="2558672" y="179105"/>
                  </a:lnTo>
                  <a:lnTo>
                    <a:pt x="2544699" y="176276"/>
                  </a:lnTo>
                  <a:close/>
                </a:path>
                <a:path w="2580640" h="392430">
                  <a:moveTo>
                    <a:pt x="0" y="0"/>
                  </a:moveTo>
                  <a:lnTo>
                    <a:pt x="548639" y="176276"/>
                  </a:lnTo>
                  <a:lnTo>
                    <a:pt x="1158239" y="1762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762760" y="2795523"/>
              <a:ext cx="2580640" cy="392430"/>
            </a:xfrm>
            <a:custGeom>
              <a:avLst/>
              <a:gdLst/>
              <a:ahLst/>
              <a:cxnLst/>
              <a:rect l="l" t="t" r="r" b="b"/>
              <a:pathLst>
                <a:path w="2580640" h="392430">
                  <a:moveTo>
                    <a:pt x="142239" y="212217"/>
                  </a:moveTo>
                  <a:lnTo>
                    <a:pt x="145069" y="198243"/>
                  </a:lnTo>
                  <a:lnTo>
                    <a:pt x="152781" y="186817"/>
                  </a:lnTo>
                  <a:lnTo>
                    <a:pt x="164207" y="179105"/>
                  </a:lnTo>
                  <a:lnTo>
                    <a:pt x="178181" y="176276"/>
                  </a:lnTo>
                  <a:lnTo>
                    <a:pt x="548639" y="176276"/>
                  </a:lnTo>
                  <a:lnTo>
                    <a:pt x="0" y="0"/>
                  </a:lnTo>
                  <a:lnTo>
                    <a:pt x="1158239" y="176276"/>
                  </a:lnTo>
                  <a:lnTo>
                    <a:pt x="2544699" y="176276"/>
                  </a:lnTo>
                  <a:lnTo>
                    <a:pt x="2558672" y="179105"/>
                  </a:lnTo>
                  <a:lnTo>
                    <a:pt x="2570098" y="186817"/>
                  </a:lnTo>
                  <a:lnTo>
                    <a:pt x="2577810" y="198243"/>
                  </a:lnTo>
                  <a:lnTo>
                    <a:pt x="2580640" y="212217"/>
                  </a:lnTo>
                  <a:lnTo>
                    <a:pt x="2580640" y="266217"/>
                  </a:lnTo>
                  <a:lnTo>
                    <a:pt x="2580640" y="356158"/>
                  </a:lnTo>
                  <a:lnTo>
                    <a:pt x="2577810" y="370165"/>
                  </a:lnTo>
                  <a:lnTo>
                    <a:pt x="2570099" y="381601"/>
                  </a:lnTo>
                  <a:lnTo>
                    <a:pt x="2558672" y="389311"/>
                  </a:lnTo>
                  <a:lnTo>
                    <a:pt x="2544699" y="392137"/>
                  </a:lnTo>
                  <a:lnTo>
                    <a:pt x="1158239" y="392137"/>
                  </a:lnTo>
                  <a:lnTo>
                    <a:pt x="548639" y="392137"/>
                  </a:lnTo>
                  <a:lnTo>
                    <a:pt x="178181" y="392137"/>
                  </a:lnTo>
                  <a:lnTo>
                    <a:pt x="164207" y="389311"/>
                  </a:lnTo>
                  <a:lnTo>
                    <a:pt x="152781" y="381601"/>
                  </a:lnTo>
                  <a:lnTo>
                    <a:pt x="145069" y="370165"/>
                  </a:lnTo>
                  <a:lnTo>
                    <a:pt x="142239" y="356158"/>
                  </a:lnTo>
                  <a:lnTo>
                    <a:pt x="142239" y="266217"/>
                  </a:lnTo>
                  <a:lnTo>
                    <a:pt x="142239" y="212217"/>
                  </a:lnTo>
                  <a:close/>
                </a:path>
              </a:pathLst>
            </a:custGeom>
            <a:ln w="1904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637794" y="2594609"/>
            <a:ext cx="3618865" cy="571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Cambria Math"/>
                <a:cs typeface="Cambria Math"/>
              </a:rPr>
              <a:t>packing</a:t>
            </a:r>
            <a:r>
              <a:rPr sz="1400" spc="-35" dirty="0">
                <a:latin typeface="Cambria Math"/>
                <a:cs typeface="Cambria Math"/>
              </a:rPr>
              <a:t> </a:t>
            </a:r>
            <a:r>
              <a:rPr sz="1400" spc="5" dirty="0">
                <a:latin typeface="Cambria Math"/>
                <a:cs typeface="Cambria Math"/>
              </a:rPr>
              <a:t>list,</a:t>
            </a:r>
            <a:r>
              <a:rPr sz="1400" spc="-2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RMA</a:t>
            </a:r>
            <a:r>
              <a:rPr sz="1400" spc="-10" dirty="0">
                <a:latin typeface="Cambria Math"/>
                <a:cs typeface="Cambria Math"/>
              </a:rPr>
              <a:t> </a:t>
            </a:r>
            <a:r>
              <a:rPr sz="1400" spc="-20" dirty="0">
                <a:latin typeface="Cambria Math"/>
                <a:cs typeface="Cambria Math"/>
              </a:rPr>
              <a:t>Number, </a:t>
            </a:r>
            <a:r>
              <a:rPr sz="1400" dirty="0">
                <a:latin typeface="Cambria Math"/>
                <a:cs typeface="Cambria Math"/>
              </a:rPr>
              <a:t>dan </a:t>
            </a:r>
            <a:r>
              <a:rPr sz="1400" spc="-15" dirty="0">
                <a:latin typeface="Cambria Math"/>
                <a:cs typeface="Cambria Math"/>
              </a:rPr>
              <a:t>pembayaran)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>
              <a:latin typeface="Cambria Math"/>
              <a:cs typeface="Cambria Math"/>
            </a:endParaRPr>
          </a:p>
          <a:p>
            <a:pPr marL="1318895">
              <a:lnSpc>
                <a:spcPct val="100000"/>
              </a:lnSpc>
              <a:spcBef>
                <a:spcPts val="5"/>
              </a:spcBef>
            </a:pPr>
            <a:r>
              <a:rPr sz="1000" b="1" spc="-45" dirty="0">
                <a:latin typeface="Cambria"/>
                <a:cs typeface="Cambria"/>
              </a:rPr>
              <a:t>R</a:t>
            </a:r>
            <a:r>
              <a:rPr sz="1000" b="1" spc="-35" dirty="0">
                <a:latin typeface="Cambria"/>
                <a:cs typeface="Cambria"/>
              </a:rPr>
              <a:t>MA</a:t>
            </a:r>
            <a:r>
              <a:rPr sz="1000" b="1" spc="-50" dirty="0">
                <a:latin typeface="Cambria"/>
                <a:cs typeface="Cambria"/>
              </a:rPr>
              <a:t> </a:t>
            </a:r>
            <a:r>
              <a:rPr sz="1000" b="1" spc="150" dirty="0">
                <a:latin typeface="Cambria"/>
                <a:cs typeface="Cambria"/>
              </a:rPr>
              <a:t>=</a:t>
            </a:r>
            <a:r>
              <a:rPr sz="1000" b="1" spc="-20" dirty="0">
                <a:latin typeface="Cambria"/>
                <a:cs typeface="Cambria"/>
              </a:rPr>
              <a:t> </a:t>
            </a:r>
            <a:r>
              <a:rPr sz="1000" b="1" spc="-65" dirty="0">
                <a:latin typeface="Cambria"/>
                <a:cs typeface="Cambria"/>
              </a:rPr>
              <a:t>R</a:t>
            </a:r>
            <a:r>
              <a:rPr sz="1000" b="1" spc="-40" dirty="0">
                <a:latin typeface="Cambria"/>
                <a:cs typeface="Cambria"/>
              </a:rPr>
              <a:t>e</a:t>
            </a:r>
            <a:r>
              <a:rPr sz="1000" b="1" spc="-25" dirty="0">
                <a:latin typeface="Cambria"/>
                <a:cs typeface="Cambria"/>
              </a:rPr>
              <a:t>t</a:t>
            </a:r>
            <a:r>
              <a:rPr sz="1000" b="1" spc="-55" dirty="0">
                <a:latin typeface="Cambria"/>
                <a:cs typeface="Cambria"/>
              </a:rPr>
              <a:t>urn</a:t>
            </a:r>
            <a:r>
              <a:rPr sz="1000" b="1" spc="-40" dirty="0">
                <a:latin typeface="Cambria"/>
                <a:cs typeface="Cambria"/>
              </a:rPr>
              <a:t> </a:t>
            </a:r>
            <a:r>
              <a:rPr sz="1000" b="1" spc="-35" dirty="0">
                <a:latin typeface="Cambria"/>
                <a:cs typeface="Cambria"/>
              </a:rPr>
              <a:t>M</a:t>
            </a:r>
            <a:r>
              <a:rPr sz="1000" b="1" spc="-40" dirty="0">
                <a:latin typeface="Cambria"/>
                <a:cs typeface="Cambria"/>
              </a:rPr>
              <a:t>e</a:t>
            </a:r>
            <a:r>
              <a:rPr sz="1000" b="1" spc="-55" dirty="0">
                <a:latin typeface="Cambria"/>
                <a:cs typeface="Cambria"/>
              </a:rPr>
              <a:t>r</a:t>
            </a:r>
            <a:r>
              <a:rPr sz="1000" b="1" spc="-40" dirty="0">
                <a:latin typeface="Cambria"/>
                <a:cs typeface="Cambria"/>
              </a:rPr>
              <a:t>c</a:t>
            </a:r>
            <a:r>
              <a:rPr sz="1000" b="1" spc="-60" dirty="0">
                <a:latin typeface="Cambria"/>
                <a:cs typeface="Cambria"/>
              </a:rPr>
              <a:t>ha</a:t>
            </a:r>
            <a:r>
              <a:rPr sz="1000" b="1" spc="-55" dirty="0">
                <a:latin typeface="Cambria"/>
                <a:cs typeface="Cambria"/>
              </a:rPr>
              <a:t>n</a:t>
            </a:r>
            <a:r>
              <a:rPr sz="1000" b="1" spc="-60" dirty="0">
                <a:latin typeface="Cambria"/>
                <a:cs typeface="Cambria"/>
              </a:rPr>
              <a:t>d</a:t>
            </a:r>
            <a:r>
              <a:rPr sz="1000" b="1" spc="-40" dirty="0">
                <a:latin typeface="Cambria"/>
                <a:cs typeface="Cambria"/>
              </a:rPr>
              <a:t>ise</a:t>
            </a:r>
            <a:r>
              <a:rPr sz="1000" b="1" spc="-55" dirty="0">
                <a:latin typeface="Cambria"/>
                <a:cs typeface="Cambria"/>
              </a:rPr>
              <a:t> </a:t>
            </a:r>
            <a:r>
              <a:rPr sz="1000" b="1" spc="-45" dirty="0">
                <a:latin typeface="Cambria"/>
                <a:cs typeface="Cambria"/>
              </a:rPr>
              <a:t>A</a:t>
            </a:r>
            <a:r>
              <a:rPr sz="1000" b="1" spc="-55" dirty="0">
                <a:latin typeface="Cambria"/>
                <a:cs typeface="Cambria"/>
              </a:rPr>
              <a:t>u</a:t>
            </a:r>
            <a:r>
              <a:rPr sz="1000" b="1" spc="-20" dirty="0">
                <a:latin typeface="Cambria"/>
                <a:cs typeface="Cambria"/>
              </a:rPr>
              <a:t>t</a:t>
            </a:r>
            <a:r>
              <a:rPr sz="1000" b="1" spc="-50" dirty="0">
                <a:latin typeface="Cambria"/>
                <a:cs typeface="Cambria"/>
              </a:rPr>
              <a:t>ho</a:t>
            </a:r>
            <a:r>
              <a:rPr sz="1000" b="1" spc="-55" dirty="0">
                <a:latin typeface="Cambria"/>
                <a:cs typeface="Cambria"/>
              </a:rPr>
              <a:t>r</a:t>
            </a:r>
            <a:r>
              <a:rPr sz="1000" b="1" spc="-30" dirty="0">
                <a:latin typeface="Cambria"/>
                <a:cs typeface="Cambria"/>
              </a:rPr>
              <a:t>i</a:t>
            </a:r>
            <a:r>
              <a:rPr sz="1000" b="1" spc="-50" dirty="0">
                <a:latin typeface="Cambria"/>
                <a:cs typeface="Cambria"/>
              </a:rPr>
              <a:t>z</a:t>
            </a:r>
            <a:r>
              <a:rPr sz="1000" b="1" spc="-60" dirty="0">
                <a:latin typeface="Cambria"/>
                <a:cs typeface="Cambria"/>
              </a:rPr>
              <a:t>a</a:t>
            </a:r>
            <a:r>
              <a:rPr sz="1000" b="1" spc="-35" dirty="0">
                <a:latin typeface="Cambria"/>
                <a:cs typeface="Cambria"/>
              </a:rPr>
              <a:t>ti</a:t>
            </a:r>
            <a:r>
              <a:rPr sz="1000" b="1" spc="-65" dirty="0">
                <a:latin typeface="Cambria"/>
                <a:cs typeface="Cambria"/>
              </a:rPr>
              <a:t>o</a:t>
            </a:r>
            <a:r>
              <a:rPr sz="1000" b="1" spc="-55" dirty="0">
                <a:latin typeface="Cambria"/>
                <a:cs typeface="Cambria"/>
              </a:rPr>
              <a:t>n</a:t>
            </a:r>
            <a:r>
              <a:rPr sz="1000" b="1" spc="-30" dirty="0">
                <a:latin typeface="Cambria"/>
                <a:cs typeface="Cambria"/>
              </a:rPr>
              <a:t>.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04" y="965"/>
            <a:ext cx="4572000" cy="3427729"/>
          </a:xfrm>
          <a:custGeom>
            <a:avLst/>
            <a:gdLst/>
            <a:ahLst/>
            <a:cxnLst/>
            <a:rect l="l" t="t" r="r" b="b"/>
            <a:pathLst>
              <a:path w="4572000" h="3427729">
                <a:moveTo>
                  <a:pt x="0" y="3427729"/>
                </a:moveTo>
                <a:lnTo>
                  <a:pt x="4571746" y="3427729"/>
                </a:lnTo>
                <a:lnTo>
                  <a:pt x="4571746" y="0"/>
                </a:lnTo>
                <a:lnTo>
                  <a:pt x="0" y="0"/>
                </a:lnTo>
                <a:lnTo>
                  <a:pt x="0" y="3427729"/>
                </a:lnTo>
                <a:close/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object 9"/>
          <p:cNvGrpSpPr/>
          <p:nvPr/>
        </p:nvGrpSpPr>
        <p:grpSpPr>
          <a:xfrm>
            <a:off x="178307" y="105155"/>
            <a:ext cx="3091180" cy="449580"/>
            <a:chOff x="178307" y="105155"/>
            <a:chExt cx="3091180" cy="449580"/>
          </a:xfrm>
        </p:grpSpPr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8307" y="105155"/>
              <a:ext cx="2081783" cy="449579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94331" y="105155"/>
              <a:ext cx="1374647" cy="449579"/>
            </a:xfrm>
            <a:prstGeom prst="rect">
              <a:avLst/>
            </a:prstGeom>
          </p:spPr>
        </p:pic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339597" y="174116"/>
            <a:ext cx="275272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85" dirty="0">
                <a:solidFill>
                  <a:srgbClr val="000000"/>
                </a:solidFill>
              </a:rPr>
              <a:t>K</a:t>
            </a:r>
            <a:r>
              <a:rPr sz="2200" spc="-80" dirty="0">
                <a:solidFill>
                  <a:srgbClr val="000000"/>
                </a:solidFill>
              </a:rPr>
              <a:t>e</a:t>
            </a:r>
            <a:r>
              <a:rPr sz="2200" spc="-90" dirty="0">
                <a:solidFill>
                  <a:srgbClr val="000000"/>
                </a:solidFill>
              </a:rPr>
              <a:t>g</a:t>
            </a:r>
            <a:r>
              <a:rPr sz="2200" spc="-100" dirty="0">
                <a:solidFill>
                  <a:srgbClr val="000000"/>
                </a:solidFill>
              </a:rPr>
              <a:t>i</a:t>
            </a:r>
            <a:r>
              <a:rPr sz="2200" spc="-130" dirty="0">
                <a:solidFill>
                  <a:srgbClr val="000000"/>
                </a:solidFill>
              </a:rPr>
              <a:t>a</a:t>
            </a:r>
            <a:r>
              <a:rPr sz="2200" spc="-80" dirty="0">
                <a:solidFill>
                  <a:srgbClr val="000000"/>
                </a:solidFill>
              </a:rPr>
              <a:t>t</a:t>
            </a:r>
            <a:r>
              <a:rPr sz="2200" spc="-130" dirty="0">
                <a:solidFill>
                  <a:srgbClr val="000000"/>
                </a:solidFill>
              </a:rPr>
              <a:t>a</a:t>
            </a:r>
            <a:r>
              <a:rPr sz="2200" spc="-105" dirty="0">
                <a:solidFill>
                  <a:srgbClr val="000000"/>
                </a:solidFill>
              </a:rPr>
              <a:t>n</a:t>
            </a:r>
            <a:r>
              <a:rPr sz="2200" spc="-80" dirty="0">
                <a:solidFill>
                  <a:srgbClr val="000000"/>
                </a:solidFill>
              </a:rPr>
              <a:t> </a:t>
            </a:r>
            <a:r>
              <a:rPr sz="2200" spc="-165" dirty="0">
                <a:solidFill>
                  <a:srgbClr val="000000"/>
                </a:solidFill>
              </a:rPr>
              <a:t>P</a:t>
            </a:r>
            <a:r>
              <a:rPr sz="2200" spc="-100" dirty="0">
                <a:solidFill>
                  <a:srgbClr val="000000"/>
                </a:solidFill>
              </a:rPr>
              <a:t>a</a:t>
            </a:r>
            <a:r>
              <a:rPr sz="2200" spc="-125" dirty="0">
                <a:solidFill>
                  <a:srgbClr val="000000"/>
                </a:solidFill>
              </a:rPr>
              <a:t>d</a:t>
            </a:r>
            <a:r>
              <a:rPr sz="2200" spc="-110" dirty="0">
                <a:solidFill>
                  <a:srgbClr val="000000"/>
                </a:solidFill>
              </a:rPr>
              <a:t>a</a:t>
            </a:r>
            <a:r>
              <a:rPr sz="2200" spc="-50" dirty="0">
                <a:solidFill>
                  <a:srgbClr val="000000"/>
                </a:solidFill>
              </a:rPr>
              <a:t> </a:t>
            </a:r>
            <a:r>
              <a:rPr sz="2200" spc="-75" dirty="0">
                <a:solidFill>
                  <a:srgbClr val="000000"/>
                </a:solidFill>
              </a:rPr>
              <a:t>S</a:t>
            </a:r>
            <a:r>
              <a:rPr sz="2200" spc="-85" dirty="0">
                <a:solidFill>
                  <a:srgbClr val="000000"/>
                </a:solidFill>
              </a:rPr>
              <a:t>A</a:t>
            </a:r>
            <a:r>
              <a:rPr sz="2200" spc="-105" dirty="0">
                <a:solidFill>
                  <a:srgbClr val="000000"/>
                </a:solidFill>
              </a:rPr>
              <a:t>P</a:t>
            </a:r>
            <a:r>
              <a:rPr sz="2200" spc="-55" dirty="0">
                <a:solidFill>
                  <a:srgbClr val="000000"/>
                </a:solidFill>
              </a:rPr>
              <a:t> E</a:t>
            </a:r>
            <a:r>
              <a:rPr sz="2200" spc="-70" dirty="0">
                <a:solidFill>
                  <a:srgbClr val="000000"/>
                </a:solidFill>
              </a:rPr>
              <a:t>R</a:t>
            </a:r>
            <a:r>
              <a:rPr sz="2200" spc="-105" dirty="0">
                <a:solidFill>
                  <a:srgbClr val="000000"/>
                </a:solidFill>
              </a:rPr>
              <a:t>P</a:t>
            </a:r>
            <a:endParaRPr sz="2200"/>
          </a:p>
        </p:txBody>
      </p:sp>
      <p:sp>
        <p:nvSpPr>
          <p:cNvPr id="15" name="object 15"/>
          <p:cNvSpPr txBox="1"/>
          <p:nvPr/>
        </p:nvSpPr>
        <p:spPr>
          <a:xfrm>
            <a:off x="99161" y="628268"/>
            <a:ext cx="679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25" dirty="0">
                <a:solidFill>
                  <a:srgbClr val="FFFFFF"/>
                </a:solidFill>
                <a:latin typeface="Cambria"/>
                <a:cs typeface="Cambria"/>
              </a:rPr>
              <a:t>9</a:t>
            </a:r>
            <a:endParaRPr sz="600">
              <a:latin typeface="Cambria"/>
              <a:cs typeface="Cambria"/>
            </a:endParaRPr>
          </a:p>
        </p:txBody>
      </p:sp>
      <p:pic>
        <p:nvPicPr>
          <p:cNvPr id="16" name="object 1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29202" y="1145316"/>
            <a:ext cx="1094965" cy="676594"/>
          </a:xfrm>
          <a:prstGeom prst="rect">
            <a:avLst/>
          </a:prstGeom>
        </p:spPr>
      </p:pic>
      <p:sp>
        <p:nvSpPr>
          <p:cNvPr id="17" name="object 17"/>
          <p:cNvSpPr txBox="1"/>
          <p:nvPr/>
        </p:nvSpPr>
        <p:spPr>
          <a:xfrm>
            <a:off x="520445" y="1239138"/>
            <a:ext cx="713105" cy="42735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 indent="27305">
              <a:lnSpc>
                <a:spcPts val="1480"/>
              </a:lnSpc>
              <a:spcBef>
                <a:spcPts val="320"/>
              </a:spcBef>
            </a:pPr>
            <a:r>
              <a:rPr sz="1400" spc="-10" dirty="0">
                <a:latin typeface="Cambria Math"/>
                <a:cs typeface="Cambria Math"/>
              </a:rPr>
              <a:t>Presales </a:t>
            </a:r>
            <a:r>
              <a:rPr sz="1400" spc="-29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ac</a:t>
            </a:r>
            <a:r>
              <a:rPr sz="1400" spc="5" dirty="0">
                <a:latin typeface="Cambria Math"/>
                <a:cs typeface="Cambria Math"/>
              </a:rPr>
              <a:t>t</a:t>
            </a:r>
            <a:r>
              <a:rPr sz="1400" spc="-20" dirty="0">
                <a:latin typeface="Cambria Math"/>
                <a:cs typeface="Cambria Math"/>
              </a:rPr>
              <a:t>i</a:t>
            </a:r>
            <a:r>
              <a:rPr sz="1400" dirty="0">
                <a:latin typeface="Cambria Math"/>
                <a:cs typeface="Cambria Math"/>
              </a:rPr>
              <a:t>vit</a:t>
            </a:r>
            <a:r>
              <a:rPr sz="1400" spc="-10" dirty="0">
                <a:latin typeface="Cambria Math"/>
                <a:cs typeface="Cambria Math"/>
              </a:rPr>
              <a:t>i</a:t>
            </a:r>
            <a:r>
              <a:rPr sz="1400" dirty="0">
                <a:latin typeface="Cambria Math"/>
                <a:cs typeface="Cambria Math"/>
              </a:rPr>
              <a:t>es</a:t>
            </a:r>
            <a:endParaRPr sz="1400">
              <a:latin typeface="Cambria Math"/>
              <a:cs typeface="Cambria Math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1484350" y="1145316"/>
            <a:ext cx="1426210" cy="676910"/>
            <a:chOff x="1484350" y="1145316"/>
            <a:chExt cx="1426210" cy="676910"/>
          </a:xfrm>
        </p:grpSpPr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84350" y="1341074"/>
              <a:ext cx="254585" cy="286602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1501140" y="1337944"/>
              <a:ext cx="225425" cy="263525"/>
            </a:xfrm>
            <a:custGeom>
              <a:avLst/>
              <a:gdLst/>
              <a:ahLst/>
              <a:cxnLst/>
              <a:rect l="l" t="t" r="r" b="b"/>
              <a:pathLst>
                <a:path w="225425" h="263525">
                  <a:moveTo>
                    <a:pt x="112522" y="0"/>
                  </a:moveTo>
                  <a:lnTo>
                    <a:pt x="112522" y="52704"/>
                  </a:lnTo>
                  <a:lnTo>
                    <a:pt x="0" y="52704"/>
                  </a:lnTo>
                  <a:lnTo>
                    <a:pt x="0" y="210566"/>
                  </a:lnTo>
                  <a:lnTo>
                    <a:pt x="112522" y="210566"/>
                  </a:lnTo>
                  <a:lnTo>
                    <a:pt x="112522" y="263271"/>
                  </a:lnTo>
                  <a:lnTo>
                    <a:pt x="225044" y="131572"/>
                  </a:lnTo>
                  <a:lnTo>
                    <a:pt x="112522" y="0"/>
                  </a:lnTo>
                  <a:close/>
                </a:path>
              </a:pathLst>
            </a:custGeom>
            <a:solidFill>
              <a:srgbClr val="4AAC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15102" y="1145316"/>
              <a:ext cx="1094884" cy="676594"/>
            </a:xfrm>
            <a:prstGeom prst="rect">
              <a:avLst/>
            </a:prstGeom>
          </p:spPr>
        </p:pic>
      </p:grpSp>
      <p:sp>
        <p:nvSpPr>
          <p:cNvPr id="22" name="object 22"/>
          <p:cNvSpPr txBox="1"/>
          <p:nvPr/>
        </p:nvSpPr>
        <p:spPr>
          <a:xfrm>
            <a:off x="1927351" y="1239138"/>
            <a:ext cx="873760" cy="42735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26034" marR="5080" indent="-13970">
              <a:lnSpc>
                <a:spcPts val="1480"/>
              </a:lnSpc>
              <a:spcBef>
                <a:spcPts val="320"/>
              </a:spcBef>
            </a:pPr>
            <a:r>
              <a:rPr sz="1400" spc="-5" dirty="0">
                <a:latin typeface="Cambria Math"/>
                <a:cs typeface="Cambria Math"/>
              </a:rPr>
              <a:t>Sale</a:t>
            </a:r>
            <a:r>
              <a:rPr sz="1400" dirty="0">
                <a:latin typeface="Cambria Math"/>
                <a:cs typeface="Cambria Math"/>
              </a:rPr>
              <a:t>s</a:t>
            </a:r>
            <a:r>
              <a:rPr sz="1400" spc="-2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o</a:t>
            </a:r>
            <a:r>
              <a:rPr sz="1400" spc="-35" dirty="0">
                <a:latin typeface="Cambria Math"/>
                <a:cs typeface="Cambria Math"/>
              </a:rPr>
              <a:t>r</a:t>
            </a:r>
            <a:r>
              <a:rPr sz="1400" dirty="0">
                <a:latin typeface="Cambria Math"/>
                <a:cs typeface="Cambria Math"/>
              </a:rPr>
              <a:t>der  </a:t>
            </a:r>
            <a:r>
              <a:rPr sz="1400" spc="-5" dirty="0">
                <a:latin typeface="Cambria Math"/>
                <a:cs typeface="Cambria Math"/>
              </a:rPr>
              <a:t>processing</a:t>
            </a:r>
            <a:endParaRPr sz="1400">
              <a:latin typeface="Cambria Math"/>
              <a:cs typeface="Cambria Math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2970250" y="1145316"/>
            <a:ext cx="1426210" cy="676910"/>
            <a:chOff x="2970250" y="1145316"/>
            <a:chExt cx="1426210" cy="676910"/>
          </a:xfrm>
        </p:grpSpPr>
        <p:pic>
          <p:nvPicPr>
            <p:cNvPr id="24" name="object 2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970250" y="1341074"/>
              <a:ext cx="254585" cy="286602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2987039" y="1337944"/>
              <a:ext cx="225425" cy="263525"/>
            </a:xfrm>
            <a:custGeom>
              <a:avLst/>
              <a:gdLst/>
              <a:ahLst/>
              <a:cxnLst/>
              <a:rect l="l" t="t" r="r" b="b"/>
              <a:pathLst>
                <a:path w="225425" h="263525">
                  <a:moveTo>
                    <a:pt x="112522" y="0"/>
                  </a:moveTo>
                  <a:lnTo>
                    <a:pt x="112522" y="52704"/>
                  </a:lnTo>
                  <a:lnTo>
                    <a:pt x="0" y="52704"/>
                  </a:lnTo>
                  <a:lnTo>
                    <a:pt x="0" y="210566"/>
                  </a:lnTo>
                  <a:lnTo>
                    <a:pt x="112522" y="210566"/>
                  </a:lnTo>
                  <a:lnTo>
                    <a:pt x="112522" y="263271"/>
                  </a:lnTo>
                  <a:lnTo>
                    <a:pt x="225044" y="131572"/>
                  </a:lnTo>
                  <a:lnTo>
                    <a:pt x="112522" y="0"/>
                  </a:lnTo>
                  <a:close/>
                </a:path>
              </a:pathLst>
            </a:custGeom>
            <a:solidFill>
              <a:srgbClr val="47D3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301002" y="1145316"/>
              <a:ext cx="1094965" cy="676594"/>
            </a:xfrm>
            <a:prstGeom prst="rect">
              <a:avLst/>
            </a:prstGeom>
          </p:spPr>
        </p:pic>
      </p:grpSp>
      <p:sp>
        <p:nvSpPr>
          <p:cNvPr id="27" name="object 27"/>
          <p:cNvSpPr txBox="1"/>
          <p:nvPr/>
        </p:nvSpPr>
        <p:spPr>
          <a:xfrm>
            <a:off x="3465321" y="1239138"/>
            <a:ext cx="768985" cy="42735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55244" marR="5080" indent="-43180">
              <a:lnSpc>
                <a:spcPts val="1480"/>
              </a:lnSpc>
              <a:spcBef>
                <a:spcPts val="320"/>
              </a:spcBef>
            </a:pPr>
            <a:r>
              <a:rPr sz="1400" spc="-5" dirty="0">
                <a:latin typeface="Cambria Math"/>
                <a:cs typeface="Cambria Math"/>
              </a:rPr>
              <a:t>I</a:t>
            </a:r>
            <a:r>
              <a:rPr sz="1400" spc="-30" dirty="0">
                <a:latin typeface="Cambria Math"/>
                <a:cs typeface="Cambria Math"/>
              </a:rPr>
              <a:t>n</a:t>
            </a:r>
            <a:r>
              <a:rPr sz="1400" spc="-25" dirty="0">
                <a:latin typeface="Cambria Math"/>
                <a:cs typeface="Cambria Math"/>
              </a:rPr>
              <a:t>v</a:t>
            </a:r>
            <a:r>
              <a:rPr sz="1400" dirty="0">
                <a:latin typeface="Cambria Math"/>
                <a:cs typeface="Cambria Math"/>
              </a:rPr>
              <a:t>e</a:t>
            </a:r>
            <a:r>
              <a:rPr sz="1400" spc="-5" dirty="0">
                <a:latin typeface="Cambria Math"/>
                <a:cs typeface="Cambria Math"/>
              </a:rPr>
              <a:t>n</a:t>
            </a:r>
            <a:r>
              <a:rPr sz="1400" spc="-10" dirty="0">
                <a:latin typeface="Cambria Math"/>
                <a:cs typeface="Cambria Math"/>
              </a:rPr>
              <a:t>t</a:t>
            </a:r>
            <a:r>
              <a:rPr sz="1400" dirty="0">
                <a:latin typeface="Cambria Math"/>
                <a:cs typeface="Cambria Math"/>
              </a:rPr>
              <a:t>o</a:t>
            </a:r>
            <a:r>
              <a:rPr sz="1400" spc="-10" dirty="0">
                <a:latin typeface="Cambria Math"/>
                <a:cs typeface="Cambria Math"/>
              </a:rPr>
              <a:t>r</a:t>
            </a:r>
            <a:r>
              <a:rPr sz="1400" dirty="0">
                <a:latin typeface="Cambria Math"/>
                <a:cs typeface="Cambria Math"/>
              </a:rPr>
              <a:t>y  </a:t>
            </a:r>
            <a:r>
              <a:rPr sz="1400" spc="-5" dirty="0">
                <a:latin typeface="Cambria Math"/>
                <a:cs typeface="Cambria Math"/>
              </a:rPr>
              <a:t>sourcing</a:t>
            </a:r>
            <a:endParaRPr sz="1400">
              <a:latin typeface="Cambria Math"/>
              <a:cs typeface="Cambria Math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3301002" y="1879065"/>
            <a:ext cx="1095375" cy="1003935"/>
            <a:chOff x="3301002" y="1879065"/>
            <a:chExt cx="1095375" cy="1003935"/>
          </a:xfrm>
        </p:grpSpPr>
        <p:pic>
          <p:nvPicPr>
            <p:cNvPr id="29" name="object 2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704843" y="1879065"/>
              <a:ext cx="288035" cy="254585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3717289" y="1881377"/>
              <a:ext cx="263525" cy="225425"/>
            </a:xfrm>
            <a:custGeom>
              <a:avLst/>
              <a:gdLst/>
              <a:ahLst/>
              <a:cxnLst/>
              <a:rect l="l" t="t" r="r" b="b"/>
              <a:pathLst>
                <a:path w="263525" h="225425">
                  <a:moveTo>
                    <a:pt x="210565" y="0"/>
                  </a:moveTo>
                  <a:lnTo>
                    <a:pt x="52577" y="0"/>
                  </a:lnTo>
                  <a:lnTo>
                    <a:pt x="52577" y="112521"/>
                  </a:lnTo>
                  <a:lnTo>
                    <a:pt x="0" y="112521"/>
                  </a:lnTo>
                  <a:lnTo>
                    <a:pt x="131572" y="225043"/>
                  </a:lnTo>
                  <a:lnTo>
                    <a:pt x="263144" y="112521"/>
                  </a:lnTo>
                  <a:lnTo>
                    <a:pt x="210565" y="112521"/>
                  </a:lnTo>
                  <a:lnTo>
                    <a:pt x="210565" y="0"/>
                  </a:lnTo>
                  <a:close/>
                </a:path>
              </a:pathLst>
            </a:custGeom>
            <a:solidFill>
              <a:srgbClr val="5FE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301002" y="2206020"/>
              <a:ext cx="1094965" cy="676594"/>
            </a:xfrm>
            <a:prstGeom prst="rect">
              <a:avLst/>
            </a:prstGeom>
          </p:spPr>
        </p:pic>
      </p:grpSp>
      <p:sp>
        <p:nvSpPr>
          <p:cNvPr id="32" name="object 32"/>
          <p:cNvSpPr txBox="1"/>
          <p:nvPr/>
        </p:nvSpPr>
        <p:spPr>
          <a:xfrm>
            <a:off x="3518661" y="2394584"/>
            <a:ext cx="66294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latin typeface="Cambria Math"/>
                <a:cs typeface="Cambria Math"/>
              </a:rPr>
              <a:t>Delivery</a:t>
            </a:r>
            <a:endParaRPr sz="1400">
              <a:latin typeface="Cambria Math"/>
              <a:cs typeface="Cambria Math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1815102" y="2206020"/>
            <a:ext cx="1426845" cy="676910"/>
            <a:chOff x="1815102" y="2206020"/>
            <a:chExt cx="1426845" cy="676910"/>
          </a:xfrm>
        </p:grpSpPr>
        <p:pic>
          <p:nvPicPr>
            <p:cNvPr id="34" name="object 3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986988" y="2401823"/>
              <a:ext cx="254585" cy="288035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2999740" y="2399283"/>
              <a:ext cx="225425" cy="263525"/>
            </a:xfrm>
            <a:custGeom>
              <a:avLst/>
              <a:gdLst/>
              <a:ahLst/>
              <a:cxnLst/>
              <a:rect l="l" t="t" r="r" b="b"/>
              <a:pathLst>
                <a:path w="225425" h="263525">
                  <a:moveTo>
                    <a:pt x="112522" y="0"/>
                  </a:moveTo>
                  <a:lnTo>
                    <a:pt x="0" y="131572"/>
                  </a:lnTo>
                  <a:lnTo>
                    <a:pt x="112522" y="263271"/>
                  </a:lnTo>
                  <a:lnTo>
                    <a:pt x="112522" y="210565"/>
                  </a:lnTo>
                  <a:lnTo>
                    <a:pt x="225044" y="210565"/>
                  </a:lnTo>
                  <a:lnTo>
                    <a:pt x="225044" y="52705"/>
                  </a:lnTo>
                  <a:lnTo>
                    <a:pt x="112522" y="52705"/>
                  </a:lnTo>
                  <a:lnTo>
                    <a:pt x="112522" y="0"/>
                  </a:lnTo>
                  <a:close/>
                </a:path>
              </a:pathLst>
            </a:custGeom>
            <a:solidFill>
              <a:srgbClr val="D4EB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815102" y="2206020"/>
              <a:ext cx="1094965" cy="676594"/>
            </a:xfrm>
            <a:prstGeom prst="rect">
              <a:avLst/>
            </a:prstGeom>
          </p:spPr>
        </p:pic>
      </p:grpSp>
      <p:sp>
        <p:nvSpPr>
          <p:cNvPr id="37" name="object 37"/>
          <p:cNvSpPr txBox="1"/>
          <p:nvPr/>
        </p:nvSpPr>
        <p:spPr>
          <a:xfrm>
            <a:off x="2102866" y="2394584"/>
            <a:ext cx="52006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Cambria Math"/>
                <a:cs typeface="Cambria Math"/>
              </a:rPr>
              <a:t>Billing</a:t>
            </a:r>
            <a:endParaRPr sz="1400">
              <a:latin typeface="Cambria Math"/>
              <a:cs typeface="Cambria Math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329202" y="2206020"/>
            <a:ext cx="1426845" cy="676910"/>
            <a:chOff x="329202" y="2206020"/>
            <a:chExt cx="1426845" cy="676910"/>
          </a:xfrm>
        </p:grpSpPr>
        <p:pic>
          <p:nvPicPr>
            <p:cNvPr id="39" name="object 39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501088" y="2401823"/>
              <a:ext cx="254585" cy="288035"/>
            </a:xfrm>
            <a:prstGeom prst="rect">
              <a:avLst/>
            </a:prstGeom>
          </p:spPr>
        </p:pic>
        <p:sp>
          <p:nvSpPr>
            <p:cNvPr id="40" name="object 40"/>
            <p:cNvSpPr/>
            <p:nvPr/>
          </p:nvSpPr>
          <p:spPr>
            <a:xfrm>
              <a:off x="1513967" y="2399283"/>
              <a:ext cx="225425" cy="263525"/>
            </a:xfrm>
            <a:custGeom>
              <a:avLst/>
              <a:gdLst/>
              <a:ahLst/>
              <a:cxnLst/>
              <a:rect l="l" t="t" r="r" b="b"/>
              <a:pathLst>
                <a:path w="225425" h="263525">
                  <a:moveTo>
                    <a:pt x="112394" y="0"/>
                  </a:moveTo>
                  <a:lnTo>
                    <a:pt x="0" y="131572"/>
                  </a:lnTo>
                  <a:lnTo>
                    <a:pt x="112394" y="263271"/>
                  </a:lnTo>
                  <a:lnTo>
                    <a:pt x="112394" y="210565"/>
                  </a:lnTo>
                  <a:lnTo>
                    <a:pt x="224916" y="210565"/>
                  </a:lnTo>
                  <a:lnTo>
                    <a:pt x="224916" y="52705"/>
                  </a:lnTo>
                  <a:lnTo>
                    <a:pt x="112394" y="52705"/>
                  </a:lnTo>
                  <a:lnTo>
                    <a:pt x="112394" y="0"/>
                  </a:lnTo>
                  <a:close/>
                </a:path>
              </a:pathLst>
            </a:custGeom>
            <a:solidFill>
              <a:srgbClr val="F795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29202" y="2206020"/>
              <a:ext cx="1094965" cy="676594"/>
            </a:xfrm>
            <a:prstGeom prst="rect">
              <a:avLst/>
            </a:prstGeom>
          </p:spPr>
        </p:pic>
      </p:grpSp>
      <p:sp>
        <p:nvSpPr>
          <p:cNvPr id="42" name="object 42"/>
          <p:cNvSpPr txBox="1"/>
          <p:nvPr/>
        </p:nvSpPr>
        <p:spPr>
          <a:xfrm>
            <a:off x="531113" y="2394584"/>
            <a:ext cx="69151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30" dirty="0">
                <a:latin typeface="Cambria Math"/>
                <a:cs typeface="Cambria Math"/>
              </a:rPr>
              <a:t>Pa</a:t>
            </a:r>
            <a:r>
              <a:rPr sz="1400" dirty="0">
                <a:latin typeface="Cambria Math"/>
                <a:cs typeface="Cambria Math"/>
              </a:rPr>
              <a:t>ym</a:t>
            </a:r>
            <a:r>
              <a:rPr sz="1400" spc="-5" dirty="0">
                <a:latin typeface="Cambria Math"/>
                <a:cs typeface="Cambria Math"/>
              </a:rPr>
              <a:t>ent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04" y="0"/>
            <a:ext cx="4572000" cy="3428365"/>
          </a:xfrm>
          <a:custGeom>
            <a:avLst/>
            <a:gdLst/>
            <a:ahLst/>
            <a:cxnLst/>
            <a:rect l="l" t="t" r="r" b="b"/>
            <a:pathLst>
              <a:path w="4572000" h="3428365">
                <a:moveTo>
                  <a:pt x="0" y="3428111"/>
                </a:moveTo>
                <a:lnTo>
                  <a:pt x="4571746" y="3428111"/>
                </a:lnTo>
                <a:lnTo>
                  <a:pt x="4571746" y="0"/>
                </a:lnTo>
                <a:lnTo>
                  <a:pt x="0" y="0"/>
                </a:lnTo>
                <a:lnTo>
                  <a:pt x="0" y="3428111"/>
                </a:lnTo>
                <a:close/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355</Words>
  <Application>Microsoft Office PowerPoint</Application>
  <PresentationFormat>Custom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Cambria</vt:lpstr>
      <vt:lpstr>Cambria Math</vt:lpstr>
      <vt:lpstr>Office Theme</vt:lpstr>
      <vt:lpstr>PowerPoint Presentation</vt:lpstr>
      <vt:lpstr>Pertanyaan Strategi Marketing</vt:lpstr>
      <vt:lpstr>Sales Process</vt:lpstr>
      <vt:lpstr>Sales Quotations &amp; Orders</vt:lpstr>
      <vt:lpstr>Order Filing</vt:lpstr>
      <vt:lpstr>Accounting &amp; Invoicing</vt:lpstr>
      <vt:lpstr>Payment &amp; Returns</vt:lpstr>
      <vt:lpstr>Sales &amp; Distribution Pada ERP</vt:lpstr>
      <vt:lpstr>Kegiatan Pada SAP ERP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3g power</cp:lastModifiedBy>
  <cp:revision>1</cp:revision>
  <dcterms:created xsi:type="dcterms:W3CDTF">2021-03-23T06:49:05Z</dcterms:created>
  <dcterms:modified xsi:type="dcterms:W3CDTF">2021-03-23T07:08:07Z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2014-10-15T00:00:00Z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2021-03-23T00:00:00Z</vt:filetime>
  </property>
</Properties>
</file>