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72" r:id="rId3"/>
    <p:sldId id="291" r:id="rId4"/>
    <p:sldId id="314" r:id="rId5"/>
    <p:sldId id="316" r:id="rId6"/>
    <p:sldId id="310" r:id="rId7"/>
    <p:sldId id="319" r:id="rId8"/>
    <p:sldId id="311" r:id="rId9"/>
    <p:sldId id="320" r:id="rId10"/>
    <p:sldId id="301" r:id="rId11"/>
    <p:sldId id="285" r:id="rId12"/>
    <p:sldId id="308" r:id="rId13"/>
    <p:sldId id="309" r:id="rId14"/>
    <p:sldId id="302" r:id="rId15"/>
    <p:sldId id="321" r:id="rId16"/>
    <p:sldId id="303" r:id="rId17"/>
    <p:sldId id="304" r:id="rId18"/>
    <p:sldId id="305" r:id="rId19"/>
    <p:sldId id="306" r:id="rId20"/>
    <p:sldId id="307" r:id="rId21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08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4" d="100"/>
          <a:sy n="44" d="100"/>
        </p:scale>
        <p:origin x="-2040" y="-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5611DDE-BA4C-4395-ACEB-36AF64C418E4}" type="datetimeFigureOut">
              <a:rPr lang="id-ID" smtClean="0"/>
              <a:pPr/>
              <a:t>06/11/2017</a:t>
            </a:fld>
            <a:endParaRPr lang="id-ID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id-ID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E8FF912B-EEA4-4670-B63D-E71174AA5EDD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611DDE-BA4C-4395-ACEB-36AF64C418E4}" type="datetimeFigureOut">
              <a:rPr lang="id-ID" smtClean="0"/>
              <a:pPr/>
              <a:t>06/11/2017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FF912B-EEA4-4670-B63D-E71174AA5EDD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45611DDE-BA4C-4395-ACEB-36AF64C418E4}" type="datetimeFigureOut">
              <a:rPr lang="id-ID" smtClean="0"/>
              <a:pPr/>
              <a:t>06/11/2017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8FF912B-EEA4-4670-B63D-E71174AA5EDD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611DDE-BA4C-4395-ACEB-36AF64C418E4}" type="datetimeFigureOut">
              <a:rPr lang="id-ID" smtClean="0"/>
              <a:pPr/>
              <a:t>06/11/2017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FF912B-EEA4-4670-B63D-E71174AA5EDD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5611DDE-BA4C-4395-ACEB-36AF64C418E4}" type="datetimeFigureOut">
              <a:rPr lang="id-ID" smtClean="0"/>
              <a:pPr/>
              <a:t>06/11/2017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E8FF912B-EEA4-4670-B63D-E71174AA5EDD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611DDE-BA4C-4395-ACEB-36AF64C418E4}" type="datetimeFigureOut">
              <a:rPr lang="id-ID" smtClean="0"/>
              <a:pPr/>
              <a:t>06/11/2017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FF912B-EEA4-4670-B63D-E71174AA5EDD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611DDE-BA4C-4395-ACEB-36AF64C418E4}" type="datetimeFigureOut">
              <a:rPr lang="id-ID" smtClean="0"/>
              <a:pPr/>
              <a:t>06/11/2017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FF912B-EEA4-4670-B63D-E71174AA5EDD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611DDE-BA4C-4395-ACEB-36AF64C418E4}" type="datetimeFigureOut">
              <a:rPr lang="id-ID" smtClean="0"/>
              <a:pPr/>
              <a:t>06/11/2017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FF912B-EEA4-4670-B63D-E71174AA5EDD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5611DDE-BA4C-4395-ACEB-36AF64C418E4}" type="datetimeFigureOut">
              <a:rPr lang="id-ID" smtClean="0"/>
              <a:pPr/>
              <a:t>06/11/2017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FF912B-EEA4-4670-B63D-E71174AA5EDD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611DDE-BA4C-4395-ACEB-36AF64C418E4}" type="datetimeFigureOut">
              <a:rPr lang="id-ID" smtClean="0"/>
              <a:pPr/>
              <a:t>06/11/2017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FF912B-EEA4-4670-B63D-E71174AA5EDD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611DDE-BA4C-4395-ACEB-36AF64C418E4}" type="datetimeFigureOut">
              <a:rPr lang="id-ID" smtClean="0"/>
              <a:pPr/>
              <a:t>06/11/2017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FF912B-EEA4-4670-B63D-E71174AA5EDD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45611DDE-BA4C-4395-ACEB-36AF64C418E4}" type="datetimeFigureOut">
              <a:rPr lang="id-ID" smtClean="0"/>
              <a:pPr/>
              <a:t>06/11/2017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id-ID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E8FF912B-EEA4-4670-B63D-E71174AA5EDD}" type="slidenum">
              <a:rPr lang="id-ID" smtClean="0"/>
              <a:pPr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33400"/>
            <a:ext cx="8472268" cy="2868168"/>
          </a:xfrm>
        </p:spPr>
        <p:txBody>
          <a:bodyPr/>
          <a:lstStyle/>
          <a:p>
            <a:r>
              <a:rPr lang="en-US" dirty="0" err="1" smtClean="0"/>
              <a:t>metode</a:t>
            </a:r>
            <a:r>
              <a:rPr lang="en-US" dirty="0" smtClean="0"/>
              <a:t> </a:t>
            </a:r>
            <a:r>
              <a:rPr lang="en-US" dirty="0" err="1" smtClean="0"/>
              <a:t>komunikasi</a:t>
            </a:r>
            <a:r>
              <a:rPr lang="en-US" dirty="0" smtClean="0"/>
              <a:t> </a:t>
            </a: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0166" y="4071942"/>
            <a:ext cx="6400800" cy="657228"/>
          </a:xfrm>
        </p:spPr>
        <p:txBody>
          <a:bodyPr>
            <a:normAutofit/>
          </a:bodyPr>
          <a:lstStyle/>
          <a:p>
            <a:r>
              <a:rPr lang="id-ID" sz="2800" b="1" dirty="0" smtClean="0">
                <a:solidFill>
                  <a:schemeClr val="bg1"/>
                </a:solidFill>
              </a:rPr>
              <a:t>Agus Triyono,MSi</a:t>
            </a:r>
            <a:endParaRPr lang="id-ID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contoh</a:t>
            </a:r>
            <a:r>
              <a:rPr lang="en-US" sz="2000" dirty="0" smtClean="0"/>
              <a:t> </a:t>
            </a:r>
            <a:r>
              <a:rPr lang="en-US" sz="2000" dirty="0" err="1" smtClean="0"/>
              <a:t>jurnalistik</a:t>
            </a:r>
            <a:r>
              <a:rPr lang="en-US" sz="2000" dirty="0" smtClean="0"/>
              <a:t> online</a:t>
            </a:r>
            <a:endParaRPr lang="id-ID" sz="2000" dirty="0"/>
          </a:p>
        </p:txBody>
      </p:sp>
      <p:graphicFrame>
        <p:nvGraphicFramePr>
          <p:cNvPr id="12289" name="Object 1"/>
          <p:cNvGraphicFramePr>
            <a:graphicFrameLocks noChangeAspect="1"/>
          </p:cNvGraphicFramePr>
          <p:nvPr/>
        </p:nvGraphicFramePr>
        <p:xfrm>
          <a:off x="2000231" y="1643051"/>
          <a:ext cx="3530097" cy="4990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PDF" r:id="rId3" imgW="0" imgH="0" progId="FoxitReader.Document">
                  <p:embed/>
                </p:oleObj>
              </mc:Choice>
              <mc:Fallback>
                <p:oleObj name="PDF" r:id="rId3" imgW="0" imgH="0" progId="FoxitReader.Document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31" y="1643051"/>
                        <a:ext cx="3530097" cy="49900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b. Public relations / </a:t>
            </a:r>
            <a:r>
              <a:rPr lang="en-US" dirty="0" err="1" smtClean="0"/>
              <a:t>humas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28" y="1428736"/>
            <a:ext cx="6238868" cy="484632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MEMBINA HUBUNGAN BAIK DG STAKEHOLDERS</a:t>
            </a:r>
          </a:p>
          <a:p>
            <a:pPr>
              <a:buNone/>
            </a:pPr>
            <a:r>
              <a:rPr lang="en-US" dirty="0" smtClean="0"/>
              <a:t>	- OWNERS</a:t>
            </a:r>
          </a:p>
          <a:p>
            <a:pPr>
              <a:buNone/>
            </a:pPr>
            <a:r>
              <a:rPr lang="en-US" dirty="0" smtClean="0"/>
              <a:t>	- INTERNAL RELATIONS</a:t>
            </a:r>
          </a:p>
          <a:p>
            <a:pPr>
              <a:buNone/>
            </a:pPr>
            <a:r>
              <a:rPr lang="en-US" dirty="0" smtClean="0"/>
              <a:t>	- HUMAN RELATIONS</a:t>
            </a:r>
          </a:p>
          <a:p>
            <a:pPr>
              <a:buNone/>
            </a:pPr>
            <a:r>
              <a:rPr lang="en-US" dirty="0" smtClean="0"/>
              <a:t>	- EKSTERNAL RELATIONS</a:t>
            </a:r>
          </a:p>
          <a:p>
            <a:pPr>
              <a:buNone/>
            </a:pPr>
            <a:r>
              <a:rPr lang="en-US" dirty="0" smtClean="0"/>
              <a:t>		* GOVERNMENT</a:t>
            </a:r>
          </a:p>
          <a:p>
            <a:pPr>
              <a:buNone/>
            </a:pPr>
            <a:r>
              <a:rPr lang="en-US" dirty="0" smtClean="0"/>
              <a:t>		* MEDIA ,DLL</a:t>
            </a:r>
          </a:p>
          <a:p>
            <a:pPr>
              <a:buNone/>
            </a:pPr>
            <a:r>
              <a:rPr lang="en-US" dirty="0" smtClean="0"/>
              <a:t>	- PROGRAM KOMUNIKASI</a:t>
            </a:r>
          </a:p>
          <a:p>
            <a:pPr>
              <a:buNone/>
            </a:pPr>
            <a:r>
              <a:rPr lang="en-US" dirty="0" smtClean="0"/>
              <a:t>		* CAMPAIGN, BRANDING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HUMAS ACTIVITY</a:t>
            </a:r>
            <a:endParaRPr lang="id-ID" dirty="0"/>
          </a:p>
        </p:txBody>
      </p:sp>
      <p:pic>
        <p:nvPicPr>
          <p:cNvPr id="1026" name="Picture 2" descr="E:\DINUS BRO\AKADEMIS\MATERI KULIAH\BRANDING&amp;ADVERTISING\branding\pr-jobs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65371" y="2071678"/>
            <a:ext cx="2949571" cy="2281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6972320" cy="5371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Branding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C. ADVERTISING / PERIKLANAN</a:t>
            </a:r>
            <a:endParaRPr lang="id-ID" sz="2400" dirty="0"/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857364"/>
            <a:ext cx="3809524" cy="22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143248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Iklan</a:t>
            </a:r>
            <a:r>
              <a:rPr lang="en-US" dirty="0" smtClean="0"/>
              <a:t> </a:t>
            </a:r>
            <a:endParaRPr lang="id-ID" dirty="0"/>
          </a:p>
        </p:txBody>
      </p:sp>
      <p:pic>
        <p:nvPicPr>
          <p:cNvPr id="35842" name="Picture 2" descr="http://4.bp.blogspot.com/-fJ1DVmwDHfQ/VOwF6aA8UaI/AAAAAAAAJD4/_97Aln6KKwE/s1600/iklan%2BAST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714488"/>
            <a:ext cx="2819399" cy="3997927"/>
          </a:xfrm>
          <a:prstGeom prst="rect">
            <a:avLst/>
          </a:prstGeom>
          <a:noFill/>
        </p:spPr>
      </p:pic>
      <p:pic>
        <p:nvPicPr>
          <p:cNvPr id="35844" name="Picture 4" descr="Hasil gambar untuk iklan baliho semarang 20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1714488"/>
            <a:ext cx="2643206" cy="3936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D. PAMERAN /EXIBITION</a:t>
            </a:r>
            <a:endParaRPr lang="id-ID" sz="2400" dirty="0"/>
          </a:p>
        </p:txBody>
      </p:sp>
      <p:pic>
        <p:nvPicPr>
          <p:cNvPr id="7169" name="Picture 1" descr="G:\pamer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714488"/>
            <a:ext cx="3108611" cy="2071702"/>
          </a:xfrm>
          <a:prstGeom prst="rect">
            <a:avLst/>
          </a:prstGeom>
          <a:noFill/>
        </p:spPr>
      </p:pic>
      <p:sp>
        <p:nvSpPr>
          <p:cNvPr id="7171" name="AutoShape 3" descr="Hasil gambar untuk pameran mobil di semarang 20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173" name="AutoShape 5" descr="Hasil gambar untuk pameran mobil di semarang 2016"/>
          <p:cNvSpPr>
            <a:spLocks noChangeAspect="1" noChangeArrowheads="1"/>
          </p:cNvSpPr>
          <p:nvPr/>
        </p:nvSpPr>
        <p:spPr bwMode="auto">
          <a:xfrm>
            <a:off x="155575" y="-1233488"/>
            <a:ext cx="4552950" cy="25717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7175" name="Picture 7" descr="https://www.radarsemarang.com/wp-content/uploads/2016/07/TOYOTA-SIENTA_NURCHAMIM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619499"/>
            <a:ext cx="3643338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E. PUBLISITAS</a:t>
            </a:r>
            <a:endParaRPr lang="id-ID" dirty="0"/>
          </a:p>
        </p:txBody>
      </p:sp>
      <p:pic>
        <p:nvPicPr>
          <p:cNvPr id="6146" name="Picture 2" descr="Hasil gambar untuk PUBLISIT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2786058"/>
            <a:ext cx="3143272" cy="236114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214414" y="1443841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dirty="0" smtClean="0"/>
              <a:t>Lawrence &amp; Dennis L. Wilcox </a:t>
            </a:r>
            <a:r>
              <a:rPr lang="en-US" dirty="0" smtClean="0"/>
              <a:t>:</a:t>
            </a:r>
          </a:p>
          <a:p>
            <a:r>
              <a:rPr lang="en-US" dirty="0" smtClean="0"/>
              <a:t>P</a:t>
            </a:r>
            <a:r>
              <a:rPr lang="id-ID" dirty="0" smtClean="0"/>
              <a:t>ublisitas </a:t>
            </a:r>
            <a:r>
              <a:rPr lang="en-US" dirty="0" smtClean="0"/>
              <a:t> </a:t>
            </a:r>
            <a:r>
              <a:rPr lang="en-US" dirty="0" err="1" smtClean="0"/>
              <a:t>sbg</a:t>
            </a:r>
            <a:r>
              <a:rPr lang="en-US" dirty="0" smtClean="0"/>
              <a:t> </a:t>
            </a:r>
            <a:r>
              <a:rPr lang="id-ID" dirty="0" smtClean="0"/>
              <a:t>informasi yang tidak perlu membayar ruang-</a:t>
            </a:r>
            <a:r>
              <a:rPr lang="en-US" dirty="0" smtClean="0"/>
              <a:t>r</a:t>
            </a:r>
            <a:r>
              <a:rPr lang="id-ID" dirty="0" smtClean="0"/>
              <a:t>uang </a:t>
            </a:r>
            <a:r>
              <a:rPr lang="en-US" dirty="0" err="1" smtClean="0"/>
              <a:t>pemberitaan</a:t>
            </a:r>
            <a:r>
              <a:rPr lang="en-US" dirty="0" smtClean="0"/>
              <a:t>/</a:t>
            </a:r>
            <a:r>
              <a:rPr lang="en-US" dirty="0" err="1" smtClean="0"/>
              <a:t>penyiarannya</a:t>
            </a:r>
            <a:r>
              <a:rPr lang="en-US" dirty="0" smtClean="0"/>
              <a:t>. </a:t>
            </a:r>
            <a:endParaRPr lang="id-ID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F. PROPAGANDA</a:t>
            </a:r>
            <a:r>
              <a:rPr lang="en-US" dirty="0" smtClean="0"/>
              <a:t> </a:t>
            </a:r>
            <a:endParaRPr lang="id-ID" dirty="0"/>
          </a:p>
        </p:txBody>
      </p:sp>
      <p:sp>
        <p:nvSpPr>
          <p:cNvPr id="3" name="Rectangle 2"/>
          <p:cNvSpPr/>
          <p:nvPr/>
        </p:nvSpPr>
        <p:spPr>
          <a:xfrm>
            <a:off x="785786" y="1643050"/>
            <a:ext cx="7715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dirty="0" smtClean="0"/>
              <a:t>mengembangkan atau memekarkan) adalah rangkaian pesan yang bertujuan untuk memengaruhi pendapat dan kelakuan masyarakat atau sekelompok orang</a:t>
            </a:r>
            <a:endParaRPr lang="id-ID" dirty="0"/>
          </a:p>
        </p:txBody>
      </p:sp>
      <p:pic>
        <p:nvPicPr>
          <p:cNvPr id="5122" name="Picture 2" descr="Hasil gambar untuk propagan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786058"/>
            <a:ext cx="2071702" cy="2686880"/>
          </a:xfrm>
          <a:prstGeom prst="rect">
            <a:avLst/>
          </a:prstGeom>
          <a:noFill/>
        </p:spPr>
      </p:pic>
      <p:pic>
        <p:nvPicPr>
          <p:cNvPr id="5124" name="Picture 4" descr="Hasil gambar untuk propagan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3000372"/>
            <a:ext cx="3145301" cy="1928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G. PERANG URANG SARAF</a:t>
            </a:r>
            <a:endParaRPr lang="id-ID" sz="2000" dirty="0"/>
          </a:p>
        </p:txBody>
      </p:sp>
      <p:pic>
        <p:nvPicPr>
          <p:cNvPr id="4098" name="Picture 2" descr="Hasil gambar untuk perang urat syaraf chelsea vs m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071678"/>
            <a:ext cx="3500462" cy="17502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1214422"/>
            <a:ext cx="7286676" cy="35719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A. </a:t>
            </a:r>
            <a:r>
              <a:rPr lang="en-US" sz="2400" dirty="0" err="1" smtClean="0"/>
              <a:t>Jurnalistik</a:t>
            </a:r>
            <a:r>
              <a:rPr lang="en-US" sz="2400" dirty="0" smtClean="0"/>
              <a:t> </a:t>
            </a:r>
            <a:endParaRPr lang="id-ID" sz="2400" dirty="0"/>
          </a:p>
        </p:txBody>
      </p:sp>
      <p:sp>
        <p:nvSpPr>
          <p:cNvPr id="6" name="Rectangle 5"/>
          <p:cNvSpPr/>
          <p:nvPr/>
        </p:nvSpPr>
        <p:spPr>
          <a:xfrm>
            <a:off x="285720" y="642918"/>
            <a:ext cx="7715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Aharoni" pitchFamily="2" charset="-79"/>
                <a:cs typeface="Aharoni" pitchFamily="2" charset="-79"/>
              </a:rPr>
              <a:t>METODE KOMUNIKASI DAPAT DIKELOMPOKKAN :</a:t>
            </a:r>
            <a:endParaRPr lang="id-ID" sz="24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71472" y="1500174"/>
            <a:ext cx="7358114" cy="42862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B</a:t>
            </a: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kumimoji="0" lang="en-US" sz="24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Hubungan</a:t>
            </a:r>
            <a:r>
              <a:rPr kumimoji="0" lang="en-US" sz="24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all" spc="0" normalizeH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masyarakat</a:t>
            </a:r>
            <a:r>
              <a:rPr kumimoji="0" lang="en-US" sz="24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(public relations)  </a:t>
            </a:r>
            <a:endParaRPr kumimoji="0" lang="id-ID" sz="24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71472" y="2214554"/>
            <a:ext cx="5500726" cy="571504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D</a:t>
            </a: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kumimoji="0" lang="en-US" sz="24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Pameran</a:t>
            </a: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en-US" sz="24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exibition</a:t>
            </a: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) </a:t>
            </a:r>
            <a:r>
              <a:rPr kumimoji="0" lang="en-US" sz="24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d-ID" sz="24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71472" y="1785926"/>
            <a:ext cx="6858048" cy="56198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C. </a:t>
            </a:r>
            <a:r>
              <a:rPr kumimoji="0" lang="en-US" sz="24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periklanan</a:t>
            </a: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(advertising)</a:t>
            </a:r>
            <a:r>
              <a:rPr kumimoji="0" lang="en-US" sz="24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d-ID" sz="24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71472" y="2643182"/>
            <a:ext cx="5500726" cy="571504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e. </a:t>
            </a:r>
            <a:r>
              <a:rPr kumimoji="0" lang="en-US" sz="24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Publisitas</a:t>
            </a: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24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d-ID" sz="24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71472" y="3071810"/>
            <a:ext cx="7143800" cy="571504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f. Propaganda</a:t>
            </a:r>
            <a:r>
              <a:rPr kumimoji="0" lang="en-US" sz="24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d-ID" sz="24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71472" y="3500438"/>
            <a:ext cx="7143800" cy="571504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g. </a:t>
            </a:r>
            <a:r>
              <a:rPr kumimoji="0" lang="en-US" sz="24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Perang</a:t>
            </a: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urat</a:t>
            </a: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syaraf</a:t>
            </a: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d-ID" sz="24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71472" y="3929066"/>
            <a:ext cx="7143800" cy="571504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h</a:t>
            </a: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kumimoji="0" lang="en-US" sz="24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Penerangan</a:t>
            </a: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24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d-ID" sz="24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2" grpId="0"/>
      <p:bldP spid="14" grpId="0"/>
      <p:bldP spid="15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H. PENERANGAN</a:t>
            </a:r>
            <a:endParaRPr lang="id-ID" dirty="0"/>
          </a:p>
        </p:txBody>
      </p:sp>
      <p:pic>
        <p:nvPicPr>
          <p:cNvPr id="3074" name="Picture 2" descr="Hasil gambar untuk mobil unit penerangan k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000240"/>
            <a:ext cx="3286148" cy="2468048"/>
          </a:xfrm>
          <a:prstGeom prst="rect">
            <a:avLst/>
          </a:prstGeom>
          <a:noFill/>
        </p:spPr>
      </p:pic>
      <p:pic>
        <p:nvPicPr>
          <p:cNvPr id="3076" name="Picture 4" descr="Hasil gambar untuk mobil unit penerangan hum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4286255"/>
            <a:ext cx="3643338" cy="24244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7286676" cy="35719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A. </a:t>
            </a:r>
            <a:r>
              <a:rPr lang="en-US" sz="2400" dirty="0" err="1" smtClean="0"/>
              <a:t>Jurnalistik</a:t>
            </a:r>
            <a:r>
              <a:rPr lang="en-US" sz="2400" dirty="0" smtClean="0"/>
              <a:t> </a:t>
            </a:r>
            <a:endParaRPr lang="id-ID" sz="2400" dirty="0"/>
          </a:p>
        </p:txBody>
      </p:sp>
      <p:sp>
        <p:nvSpPr>
          <p:cNvPr id="3" name="Rectangle 2"/>
          <p:cNvSpPr/>
          <p:nvPr/>
        </p:nvSpPr>
        <p:spPr>
          <a:xfrm>
            <a:off x="1214414" y="714356"/>
            <a:ext cx="62865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d-ID" b="1" dirty="0" smtClean="0">
                <a:solidFill>
                  <a:srgbClr val="7030A0"/>
                </a:solidFill>
              </a:rPr>
              <a:t>Bentuk dan Pengelolaan Jurnalistik :</a:t>
            </a:r>
          </a:p>
          <a:p>
            <a:pPr marL="457200" indent="-457200">
              <a:buFont typeface="+mj-lt"/>
              <a:buAutoNum type="arabicParenR"/>
              <a:defRPr/>
            </a:pPr>
            <a:r>
              <a:rPr lang="id-ID" dirty="0" smtClean="0"/>
              <a:t>Jurnalistik Media Cetak (</a:t>
            </a:r>
            <a:r>
              <a:rPr lang="id-ID" i="1" dirty="0" smtClean="0"/>
              <a:t>newspaper and magazine journalism)</a:t>
            </a:r>
            <a:endParaRPr lang="en-US" i="1" dirty="0" smtClean="0"/>
          </a:p>
          <a:p>
            <a:pPr marL="457200" indent="-457200">
              <a:buFont typeface="+mj-lt"/>
              <a:buAutoNum type="arabicParenR"/>
              <a:defRPr/>
            </a:pPr>
            <a:endParaRPr lang="id-ID" dirty="0" smtClean="0"/>
          </a:p>
          <a:p>
            <a:pPr marL="457200" indent="-457200">
              <a:buFont typeface="+mj-lt"/>
              <a:buAutoNum type="arabicParenR"/>
              <a:defRPr/>
            </a:pPr>
            <a:r>
              <a:rPr lang="id-ID" dirty="0" smtClean="0"/>
              <a:t>Jurnalistik Media Elektronik Auditif (</a:t>
            </a:r>
            <a:r>
              <a:rPr lang="id-ID" i="1" dirty="0" smtClean="0"/>
              <a:t>radio broadcast journalism)</a:t>
            </a:r>
            <a:endParaRPr lang="en-US" i="1" dirty="0" smtClean="0"/>
          </a:p>
          <a:p>
            <a:pPr marL="457200" indent="-457200">
              <a:buFont typeface="+mj-lt"/>
              <a:buAutoNum type="arabicParenR"/>
              <a:defRPr/>
            </a:pPr>
            <a:endParaRPr lang="id-ID" dirty="0" smtClean="0"/>
          </a:p>
          <a:p>
            <a:pPr marL="457200" indent="-457200">
              <a:buFont typeface="+mj-lt"/>
              <a:buAutoNum type="arabicParenR"/>
              <a:defRPr/>
            </a:pPr>
            <a:r>
              <a:rPr lang="id-ID" dirty="0" smtClean="0"/>
              <a:t>Jurnalistik Media Elektronik Audiovisual (</a:t>
            </a:r>
            <a:r>
              <a:rPr lang="id-ID" i="1" dirty="0" smtClean="0"/>
              <a:t>television journalism)</a:t>
            </a:r>
            <a:endParaRPr lang="en-US" i="1" dirty="0" smtClean="0"/>
          </a:p>
          <a:p>
            <a:pPr marL="457200" indent="-457200">
              <a:buFont typeface="+mj-lt"/>
              <a:buAutoNum type="arabicParenR"/>
              <a:defRPr/>
            </a:pPr>
            <a:endParaRPr lang="en-US" i="1" dirty="0" smtClean="0"/>
          </a:p>
          <a:p>
            <a:pPr marL="457200" indent="-457200">
              <a:buFont typeface="+mj-lt"/>
              <a:buAutoNum type="arabicParenR"/>
              <a:defRPr/>
            </a:pPr>
            <a:r>
              <a:rPr lang="en-US" i="1" dirty="0" err="1" smtClean="0"/>
              <a:t>Jurnalistik</a:t>
            </a:r>
            <a:r>
              <a:rPr lang="en-US" i="1" dirty="0" smtClean="0"/>
              <a:t> Online ( Online </a:t>
            </a:r>
            <a:r>
              <a:rPr lang="en-US" i="1" dirty="0" err="1" smtClean="0"/>
              <a:t>Jurnalism</a:t>
            </a:r>
            <a:r>
              <a:rPr lang="en-US" i="1" dirty="0" smtClean="0"/>
              <a:t>)</a:t>
            </a:r>
            <a:endParaRPr lang="id-ID" i="1" dirty="0" smtClean="0"/>
          </a:p>
          <a:p>
            <a:pPr>
              <a:defRPr/>
            </a:pPr>
            <a:endParaRPr lang="id-ID" b="1" i="1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Karakteristik</a:t>
            </a:r>
            <a:r>
              <a:rPr lang="en-US" dirty="0" smtClean="0"/>
              <a:t> media </a:t>
            </a:r>
            <a:r>
              <a:rPr lang="en-US" dirty="0" err="1" smtClean="0"/>
              <a:t>cetak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786" y="1609416"/>
            <a:ext cx="6910414" cy="4846320"/>
          </a:xfrm>
        </p:spPr>
        <p:txBody>
          <a:bodyPr/>
          <a:lstStyle/>
          <a:p>
            <a:pPr marL="411163" lvl="3" indent="0">
              <a:buFontTx/>
              <a:buChar char="•"/>
              <a:tabLst>
                <a:tab pos="520700" algn="l"/>
              </a:tabLst>
            </a:pPr>
            <a:r>
              <a:rPr lang="en-US" dirty="0" err="1" smtClean="0">
                <a:solidFill>
                  <a:schemeClr val="tx1"/>
                </a:solidFill>
              </a:rPr>
              <a:t>Terbit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harian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mingguan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bulanan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</a:t>
            </a:r>
          </a:p>
          <a:p>
            <a:pPr marL="411163" lvl="3" indent="0">
              <a:buFontTx/>
              <a:buNone/>
              <a:tabLst>
                <a:tab pos="520700" algn="l"/>
              </a:tabLst>
            </a:pP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 (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bisa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menayangkan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iklan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secara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berturut-turut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.)</a:t>
            </a:r>
          </a:p>
          <a:p>
            <a:pPr marL="411163" lvl="3" indent="0">
              <a:buFontTx/>
              <a:buNone/>
              <a:tabLst>
                <a:tab pos="520700" algn="l"/>
              </a:tabLst>
            </a:pPr>
            <a:endParaRPr lang="en-US" dirty="0" smtClean="0">
              <a:solidFill>
                <a:schemeClr val="tx1"/>
              </a:solidFill>
              <a:sym typeface="Wingdings" pitchFamily="2" charset="2"/>
            </a:endParaRPr>
          </a:p>
          <a:p>
            <a:pPr marL="541338" lvl="3" indent="-130175">
              <a:buFontTx/>
              <a:buChar char="•"/>
              <a:tabLst>
                <a:tab pos="520700" algn="l"/>
              </a:tabLst>
            </a:pP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Kedalaman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liputan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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iklan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dapat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bersifat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informatif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dengan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narasi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   	yang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cukup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panjang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jika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memang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diperlukan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.</a:t>
            </a:r>
          </a:p>
          <a:p>
            <a:pPr marL="411163" lvl="3" indent="0">
              <a:buFontTx/>
              <a:buChar char="•"/>
              <a:tabLst>
                <a:tab pos="520700" algn="l"/>
              </a:tabLst>
            </a:pPr>
            <a:endParaRPr lang="en-US" dirty="0" smtClean="0">
              <a:solidFill>
                <a:schemeClr val="tx1"/>
              </a:solidFill>
              <a:sym typeface="Wingdings" pitchFamily="2" charset="2"/>
            </a:endParaRPr>
          </a:p>
          <a:p>
            <a:pPr marL="541338" lvl="3" indent="-130175">
              <a:buFontTx/>
              <a:buChar char="•"/>
              <a:tabLst>
                <a:tab pos="520700" algn="l"/>
              </a:tabLst>
            </a:pPr>
            <a:r>
              <a:rPr lang="en-US" dirty="0" err="1" smtClean="0">
                <a:solidFill>
                  <a:schemeClr val="tx1"/>
                </a:solidFill>
              </a:rPr>
              <a:t>Bersifat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massal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koran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dibaca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oleh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sebagian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besar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masyarakat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	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dan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tidak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mewakili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kelas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tertentu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.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Majalah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dan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tabloid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memiliki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	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pembaca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yang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mempunyai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minat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khusus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.</a:t>
            </a:r>
          </a:p>
          <a:p>
            <a:pPr marL="411163" lvl="3" indent="0">
              <a:buFontTx/>
              <a:buChar char="•"/>
              <a:tabLst>
                <a:tab pos="520700" algn="l"/>
              </a:tabLst>
            </a:pPr>
            <a:endParaRPr lang="en-US" dirty="0" smtClean="0">
              <a:solidFill>
                <a:schemeClr val="tx1"/>
              </a:solidFill>
              <a:sym typeface="Wingdings" pitchFamily="2" charset="2"/>
            </a:endParaRPr>
          </a:p>
          <a:p>
            <a:pPr marL="541338" lvl="3" indent="-130175">
              <a:buFontTx/>
              <a:buChar char="•"/>
              <a:tabLst>
                <a:tab pos="520700" algn="l"/>
              </a:tabLst>
            </a:pPr>
            <a:r>
              <a:rPr lang="en-US" dirty="0" err="1" smtClean="0">
                <a:solidFill>
                  <a:schemeClr val="tx1"/>
                </a:solidFill>
              </a:rPr>
              <a:t>Fleksibel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dirty="0" err="1" smtClean="0">
                <a:solidFill>
                  <a:schemeClr val="tx1"/>
                </a:solidFill>
              </a:rPr>
              <a:t>Dapat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dibaca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dimana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saja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kapan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saja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3971924" cy="680068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contoh</a:t>
            </a:r>
            <a:r>
              <a:rPr lang="en-US" sz="2000" dirty="0" smtClean="0"/>
              <a:t> </a:t>
            </a:r>
            <a:r>
              <a:rPr lang="en-US" sz="2000" dirty="0" err="1" smtClean="0"/>
              <a:t>jurnalistik</a:t>
            </a:r>
            <a:r>
              <a:rPr lang="en-US" sz="2000" dirty="0" smtClean="0"/>
              <a:t> </a:t>
            </a:r>
            <a:r>
              <a:rPr lang="en-US" sz="2000" dirty="0" err="1" smtClean="0"/>
              <a:t>cetak</a:t>
            </a:r>
            <a:endParaRPr lang="id-ID" sz="2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43000"/>
            <a:ext cx="7467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Media </a:t>
            </a:r>
            <a:r>
              <a:rPr lang="en-US" dirty="0" err="1" smtClean="0"/>
              <a:t>televisi</a:t>
            </a:r>
            <a:r>
              <a:rPr lang="en-US" dirty="0" smtClean="0"/>
              <a:t/>
            </a:r>
            <a:br>
              <a:rPr lang="en-US" dirty="0" smtClean="0"/>
            </a:b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285860"/>
            <a:ext cx="7239000" cy="4846320"/>
          </a:xfrm>
        </p:spPr>
        <p:txBody>
          <a:bodyPr/>
          <a:lstStyle/>
          <a:p>
            <a:pPr lvl="1"/>
            <a:r>
              <a:rPr lang="en-US" dirty="0" err="1" smtClean="0"/>
              <a:t>Karakteristik</a:t>
            </a:r>
            <a:r>
              <a:rPr lang="en-US" dirty="0" smtClean="0"/>
              <a:t> media </a:t>
            </a:r>
            <a:r>
              <a:rPr lang="en-US" dirty="0" err="1" smtClean="0"/>
              <a:t>televisi</a:t>
            </a:r>
            <a:r>
              <a:rPr lang="en-US" dirty="0" smtClean="0"/>
              <a:t>:</a:t>
            </a:r>
          </a:p>
          <a:p>
            <a:pPr lvl="2"/>
            <a:r>
              <a:rPr lang="en-US" dirty="0" err="1" smtClean="0"/>
              <a:t>Kesan</a:t>
            </a:r>
            <a:r>
              <a:rPr lang="en-US" dirty="0" smtClean="0"/>
              <a:t> </a:t>
            </a:r>
            <a:r>
              <a:rPr lang="en-US" dirty="0" err="1" smtClean="0"/>
              <a:t>realistik</a:t>
            </a:r>
            <a:endParaRPr lang="en-US" dirty="0" smtClean="0"/>
          </a:p>
          <a:p>
            <a:pPr lvl="2"/>
            <a:r>
              <a:rPr lang="en-US" dirty="0" smtClean="0"/>
              <a:t>Media </a:t>
            </a:r>
            <a:r>
              <a:rPr lang="en-US" dirty="0" err="1" smtClean="0"/>
              <a:t>hiburan</a:t>
            </a:r>
            <a:r>
              <a:rPr lang="en-US" dirty="0" smtClean="0"/>
              <a:t> yang </a:t>
            </a:r>
            <a:r>
              <a:rPr lang="en-US" dirty="0" err="1" smtClean="0"/>
              <a:t>populer</a:t>
            </a:r>
            <a:endParaRPr lang="en-US" dirty="0" smtClean="0"/>
          </a:p>
          <a:p>
            <a:pPr lvl="2"/>
            <a:r>
              <a:rPr lang="en-US" dirty="0" err="1" smtClean="0"/>
              <a:t>Repetisi</a:t>
            </a:r>
            <a:endParaRPr lang="en-US" dirty="0" smtClean="0"/>
          </a:p>
          <a:p>
            <a:pPr lvl="2"/>
            <a:r>
              <a:rPr lang="en-US" dirty="0" smtClean="0"/>
              <a:t>Ideal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pedagang</a:t>
            </a:r>
            <a:r>
              <a:rPr lang="en-US" dirty="0" smtClean="0"/>
              <a:t> </a:t>
            </a:r>
            <a:r>
              <a:rPr lang="en-US" dirty="0" err="1" smtClean="0"/>
              <a:t>eceran</a:t>
            </a:r>
            <a:endParaRPr lang="en-US" dirty="0" smtClean="0"/>
          </a:p>
          <a:p>
            <a:pPr lvl="2"/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maksimal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dukungan</a:t>
            </a:r>
            <a:r>
              <a:rPr lang="en-US" dirty="0" smtClean="0"/>
              <a:t> media lain, </a:t>
            </a:r>
            <a:r>
              <a:rPr lang="en-US" dirty="0" err="1" smtClean="0"/>
              <a:t>misalnya</a:t>
            </a:r>
            <a:r>
              <a:rPr lang="en-US" dirty="0" smtClean="0"/>
              <a:t> </a:t>
            </a:r>
            <a:r>
              <a:rPr lang="en-US" dirty="0" err="1" smtClean="0"/>
              <a:t>majalah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koran</a:t>
            </a:r>
            <a:r>
              <a:rPr lang="en-US" dirty="0" smtClean="0"/>
              <a:t>. </a:t>
            </a:r>
          </a:p>
          <a:p>
            <a:pPr lvl="2"/>
            <a:endParaRPr lang="en-US" dirty="0" smtClean="0"/>
          </a:p>
          <a:p>
            <a:endParaRPr lang="id-ID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5357826"/>
            <a:ext cx="2009466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5357826"/>
            <a:ext cx="2009466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5357826"/>
            <a:ext cx="207644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357826"/>
            <a:ext cx="190899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928662" y="642918"/>
            <a:ext cx="4543428" cy="32287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contoh</a:t>
            </a:r>
            <a:r>
              <a:rPr kumimoji="0" lang="en-US" sz="20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jurnalistik</a:t>
            </a:r>
            <a:r>
              <a:rPr kumimoji="0" lang="en-US" sz="20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audio visual</a:t>
            </a:r>
            <a:endParaRPr kumimoji="0" lang="id-ID" sz="20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2400" b="1" dirty="0" err="1" smtClean="0"/>
              <a:t>Karakteristik</a:t>
            </a:r>
            <a:r>
              <a:rPr lang="en-US" sz="2400" b="1" dirty="0" smtClean="0"/>
              <a:t> RADIO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6472254" cy="3819848"/>
          </a:xfrm>
        </p:spPr>
        <p:txBody>
          <a:bodyPr>
            <a:normAutofit lnSpcReduction="10000"/>
          </a:bodyPr>
          <a:lstStyle/>
          <a:p>
            <a:pPr lvl="2"/>
            <a:r>
              <a:rPr lang="en-US" sz="2200" dirty="0" err="1" smtClean="0"/>
              <a:t>Waktu</a:t>
            </a:r>
            <a:r>
              <a:rPr lang="en-US" sz="2200" dirty="0" smtClean="0"/>
              <a:t> </a:t>
            </a:r>
            <a:r>
              <a:rPr lang="en-US" sz="2200" dirty="0" err="1" smtClean="0"/>
              <a:t>transmisi</a:t>
            </a:r>
            <a:r>
              <a:rPr lang="en-US" sz="2200" dirty="0" smtClean="0"/>
              <a:t> </a:t>
            </a:r>
            <a:r>
              <a:rPr lang="en-US" sz="2200" dirty="0" err="1" smtClean="0"/>
              <a:t>tak</a:t>
            </a:r>
            <a:r>
              <a:rPr lang="en-US" sz="2200" dirty="0" smtClean="0"/>
              <a:t> </a:t>
            </a:r>
            <a:r>
              <a:rPr lang="en-US" sz="2200" dirty="0" err="1" smtClean="0"/>
              <a:t>terbatas</a:t>
            </a:r>
            <a:r>
              <a:rPr lang="en-US" sz="2200" dirty="0" smtClean="0"/>
              <a:t>.</a:t>
            </a:r>
          </a:p>
          <a:p>
            <a:pPr lvl="2"/>
            <a:r>
              <a:rPr lang="en-US" sz="2200" dirty="0" err="1" smtClean="0"/>
              <a:t>Lebih</a:t>
            </a:r>
            <a:r>
              <a:rPr lang="en-US" sz="2200" dirty="0" smtClean="0"/>
              <a:t> </a:t>
            </a:r>
            <a:r>
              <a:rPr lang="en-US" sz="2200" dirty="0" err="1" smtClean="0"/>
              <a:t>interaktif</a:t>
            </a:r>
            <a:r>
              <a:rPr lang="en-US" sz="2200" dirty="0" smtClean="0"/>
              <a:t> </a:t>
            </a:r>
            <a:r>
              <a:rPr lang="en-US" sz="2200" dirty="0" err="1" smtClean="0"/>
              <a:t>dengan</a:t>
            </a:r>
            <a:r>
              <a:rPr lang="en-US" sz="2200" dirty="0" smtClean="0"/>
              <a:t> </a:t>
            </a:r>
            <a:r>
              <a:rPr lang="en-US" sz="2200" dirty="0" err="1" smtClean="0"/>
              <a:t>suara</a:t>
            </a:r>
            <a:r>
              <a:rPr lang="en-US" sz="2200" dirty="0" smtClean="0"/>
              <a:t> </a:t>
            </a:r>
            <a:r>
              <a:rPr lang="en-US" sz="2200" dirty="0" err="1" smtClean="0"/>
              <a:t>manusia</a:t>
            </a:r>
            <a:r>
              <a:rPr lang="en-US" sz="2200" dirty="0" smtClean="0"/>
              <a:t> </a:t>
            </a:r>
            <a:r>
              <a:rPr lang="en-US" sz="2200" dirty="0" err="1" smtClean="0"/>
              <a:t>dan</a:t>
            </a:r>
            <a:r>
              <a:rPr lang="en-US" sz="2200" dirty="0" smtClean="0"/>
              <a:t> </a:t>
            </a:r>
            <a:r>
              <a:rPr lang="en-US" sz="2200" dirty="0" err="1" smtClean="0"/>
              <a:t>musik</a:t>
            </a:r>
            <a:r>
              <a:rPr lang="en-US" sz="2200" dirty="0" smtClean="0"/>
              <a:t>. </a:t>
            </a:r>
            <a:r>
              <a:rPr lang="en-US" sz="2200" dirty="0" err="1" smtClean="0"/>
              <a:t>Dapat</a:t>
            </a:r>
            <a:r>
              <a:rPr lang="en-US" sz="2200" dirty="0" smtClean="0"/>
              <a:t> </a:t>
            </a:r>
            <a:r>
              <a:rPr lang="en-US" sz="2200" dirty="0" err="1" smtClean="0"/>
              <a:t>mewakili</a:t>
            </a:r>
            <a:r>
              <a:rPr lang="en-US" sz="2200" dirty="0" smtClean="0"/>
              <a:t> </a:t>
            </a:r>
            <a:r>
              <a:rPr lang="en-US" sz="2200" dirty="0" err="1" smtClean="0"/>
              <a:t>emosi</a:t>
            </a:r>
            <a:r>
              <a:rPr lang="en-US" sz="2200" dirty="0" smtClean="0"/>
              <a:t> </a:t>
            </a:r>
            <a:r>
              <a:rPr lang="en-US" sz="2200" dirty="0" err="1" smtClean="0"/>
              <a:t>tertentu</a:t>
            </a:r>
            <a:r>
              <a:rPr lang="en-US" sz="2200" dirty="0" smtClean="0"/>
              <a:t>.</a:t>
            </a:r>
          </a:p>
          <a:p>
            <a:pPr lvl="2"/>
            <a:r>
              <a:rPr lang="en-US" sz="2200" dirty="0" err="1" smtClean="0"/>
              <a:t>Pendengar</a:t>
            </a:r>
            <a:r>
              <a:rPr lang="en-US" sz="2200" dirty="0" smtClean="0"/>
              <a:t> </a:t>
            </a:r>
            <a:r>
              <a:rPr lang="en-US" sz="2200" dirty="0" err="1" smtClean="0"/>
              <a:t>cenderung</a:t>
            </a:r>
            <a:r>
              <a:rPr lang="en-US" sz="2200" dirty="0" smtClean="0"/>
              <a:t> </a:t>
            </a:r>
            <a:r>
              <a:rPr lang="en-US" sz="2200" dirty="0" err="1" smtClean="0"/>
              <a:t>lebih</a:t>
            </a:r>
            <a:r>
              <a:rPr lang="en-US" sz="2200" dirty="0" smtClean="0"/>
              <a:t> </a:t>
            </a:r>
            <a:r>
              <a:rPr lang="en-US" sz="2200" dirty="0" err="1" smtClean="0"/>
              <a:t>santai</a:t>
            </a:r>
            <a:r>
              <a:rPr lang="en-US" sz="2200" dirty="0" smtClean="0"/>
              <a:t> </a:t>
            </a:r>
            <a:r>
              <a:rPr lang="en-US" sz="2200" dirty="0" err="1" smtClean="0"/>
              <a:t>saat</a:t>
            </a:r>
            <a:r>
              <a:rPr lang="en-US" sz="2200" dirty="0" smtClean="0"/>
              <a:t> </a:t>
            </a:r>
            <a:r>
              <a:rPr lang="en-US" sz="2200" dirty="0" err="1" smtClean="0"/>
              <a:t>mendengar</a:t>
            </a:r>
            <a:r>
              <a:rPr lang="en-US" sz="2200" dirty="0" smtClean="0"/>
              <a:t> radio </a:t>
            </a:r>
            <a:r>
              <a:rPr lang="en-US" sz="2200" dirty="0" err="1" smtClean="0"/>
              <a:t>daripada</a:t>
            </a:r>
            <a:r>
              <a:rPr lang="en-US" sz="2200" dirty="0" smtClean="0"/>
              <a:t> </a:t>
            </a:r>
            <a:r>
              <a:rPr lang="en-US" sz="2200" dirty="0" err="1" smtClean="0"/>
              <a:t>membaca</a:t>
            </a:r>
            <a:r>
              <a:rPr lang="en-US" sz="2200" dirty="0" smtClean="0"/>
              <a:t> </a:t>
            </a:r>
            <a:r>
              <a:rPr lang="en-US" sz="2200" dirty="0" err="1" smtClean="0"/>
              <a:t>koran</a:t>
            </a:r>
            <a:r>
              <a:rPr lang="en-US" sz="2200" dirty="0" smtClean="0"/>
              <a:t> </a:t>
            </a:r>
            <a:r>
              <a:rPr lang="en-US" sz="2200" dirty="0" err="1" smtClean="0"/>
              <a:t>atau</a:t>
            </a:r>
            <a:r>
              <a:rPr lang="en-US" sz="2200" dirty="0" smtClean="0"/>
              <a:t> </a:t>
            </a:r>
            <a:r>
              <a:rPr lang="en-US" sz="2200" dirty="0" err="1" smtClean="0"/>
              <a:t>majalah</a:t>
            </a:r>
            <a:r>
              <a:rPr lang="en-US" sz="2200" dirty="0" smtClean="0"/>
              <a:t>.</a:t>
            </a:r>
          </a:p>
          <a:p>
            <a:pPr lvl="2"/>
            <a:r>
              <a:rPr lang="en-US" sz="2200" dirty="0" smtClean="0"/>
              <a:t>Radio </a:t>
            </a:r>
            <a:r>
              <a:rPr lang="en-US" sz="2200" dirty="0" err="1" smtClean="0"/>
              <a:t>menjadi</a:t>
            </a:r>
            <a:r>
              <a:rPr lang="en-US" sz="2200" dirty="0" smtClean="0"/>
              <a:t> </a:t>
            </a:r>
            <a:r>
              <a:rPr lang="en-US" sz="2200" dirty="0" err="1" smtClean="0"/>
              <a:t>teman</a:t>
            </a:r>
            <a:r>
              <a:rPr lang="en-US" sz="2200" dirty="0" smtClean="0"/>
              <a:t> </a:t>
            </a:r>
            <a:r>
              <a:rPr lang="en-US" sz="2200" dirty="0" err="1" smtClean="0"/>
              <a:t>setia</a:t>
            </a:r>
            <a:r>
              <a:rPr lang="en-US" sz="2200" dirty="0" smtClean="0"/>
              <a:t> </a:t>
            </a:r>
            <a:r>
              <a:rPr lang="en-US" sz="2200" dirty="0" err="1" smtClean="0"/>
              <a:t>pendengar</a:t>
            </a:r>
            <a:r>
              <a:rPr lang="en-US" sz="2200" dirty="0" smtClean="0"/>
              <a:t>.</a:t>
            </a:r>
          </a:p>
          <a:p>
            <a:pPr lvl="2"/>
            <a:r>
              <a:rPr lang="en-US" sz="2200" dirty="0" err="1" smtClean="0"/>
              <a:t>Emosi</a:t>
            </a:r>
            <a:r>
              <a:rPr lang="en-US" sz="2200" dirty="0" smtClean="0"/>
              <a:t> </a:t>
            </a:r>
            <a:r>
              <a:rPr lang="en-US" sz="2200" dirty="0" err="1" smtClean="0"/>
              <a:t>pesan</a:t>
            </a:r>
            <a:r>
              <a:rPr lang="en-US" sz="2200" dirty="0" smtClean="0"/>
              <a:t> </a:t>
            </a:r>
            <a:r>
              <a:rPr lang="en-US" sz="2200" dirty="0" err="1" smtClean="0"/>
              <a:t>disesuaikan</a:t>
            </a:r>
            <a:r>
              <a:rPr lang="en-US" sz="2200" dirty="0" smtClean="0"/>
              <a:t> </a:t>
            </a:r>
            <a:r>
              <a:rPr lang="en-US" sz="2200" dirty="0" err="1" smtClean="0"/>
              <a:t>dengan</a:t>
            </a:r>
            <a:r>
              <a:rPr lang="en-US" sz="2200" dirty="0" smtClean="0"/>
              <a:t> regional </a:t>
            </a:r>
            <a:r>
              <a:rPr lang="en-US" sz="2200" dirty="0" err="1" smtClean="0"/>
              <a:t>tertentu</a:t>
            </a:r>
            <a:r>
              <a:rPr lang="en-US" sz="2200" dirty="0" smtClean="0"/>
              <a:t>.</a:t>
            </a:r>
          </a:p>
          <a:p>
            <a:pPr lvl="2"/>
            <a:r>
              <a:rPr lang="en-US" sz="2200" dirty="0" err="1" smtClean="0"/>
              <a:t>Dapat</a:t>
            </a:r>
            <a:r>
              <a:rPr lang="en-US" sz="2200" dirty="0" smtClean="0"/>
              <a:t> </a:t>
            </a:r>
            <a:r>
              <a:rPr lang="en-US" sz="2200" dirty="0" err="1" smtClean="0"/>
              <a:t>membeli</a:t>
            </a:r>
            <a:r>
              <a:rPr lang="en-US" sz="2200" dirty="0" smtClean="0"/>
              <a:t> jam </a:t>
            </a:r>
            <a:r>
              <a:rPr lang="en-US" sz="2200" dirty="0" err="1" smtClean="0"/>
              <a:t>siar</a:t>
            </a:r>
            <a:r>
              <a:rPr lang="en-US" sz="2200" dirty="0" smtClean="0"/>
              <a:t> </a:t>
            </a:r>
            <a:r>
              <a:rPr lang="en-US" sz="2200" dirty="0" err="1" smtClean="0"/>
              <a:t>tertentu</a:t>
            </a:r>
            <a:r>
              <a:rPr lang="en-US" sz="2200" dirty="0" smtClean="0"/>
              <a:t> </a:t>
            </a:r>
            <a:r>
              <a:rPr lang="en-US" sz="2200" dirty="0" err="1" smtClean="0"/>
              <a:t>sehingga</a:t>
            </a:r>
            <a:r>
              <a:rPr lang="en-US" sz="2200" dirty="0" smtClean="0"/>
              <a:t> </a:t>
            </a:r>
            <a:r>
              <a:rPr lang="en-US" sz="2200" dirty="0" err="1" smtClean="0"/>
              <a:t>bisa</a:t>
            </a:r>
            <a:r>
              <a:rPr lang="en-US" sz="2200" dirty="0" smtClean="0"/>
              <a:t> </a:t>
            </a:r>
            <a:r>
              <a:rPr lang="en-US" sz="2200" dirty="0" err="1" smtClean="0"/>
              <a:t>beriklan</a:t>
            </a:r>
            <a:r>
              <a:rPr lang="en-US" sz="2200" dirty="0" smtClean="0"/>
              <a:t> </a:t>
            </a:r>
            <a:r>
              <a:rPr lang="en-US" sz="2200" dirty="0" err="1" smtClean="0"/>
              <a:t>lebih</a:t>
            </a:r>
            <a:r>
              <a:rPr lang="en-US" sz="2200" dirty="0" smtClean="0"/>
              <a:t> </a:t>
            </a:r>
            <a:r>
              <a:rPr lang="en-US" sz="2200" dirty="0" err="1" smtClean="0"/>
              <a:t>maksimal</a:t>
            </a:r>
            <a:r>
              <a:rPr lang="en-US" sz="2200" dirty="0" smtClean="0"/>
              <a:t>.</a:t>
            </a:r>
          </a:p>
          <a:p>
            <a:endParaRPr lang="id-ID" dirty="0"/>
          </a:p>
        </p:txBody>
      </p:sp>
      <p:sp>
        <p:nvSpPr>
          <p:cNvPr id="15362" name="AutoShape 2" descr="Hasil gambar untuk gambar radio jadul"/>
          <p:cNvSpPr>
            <a:spLocks noChangeAspect="1" noChangeArrowheads="1"/>
          </p:cNvSpPr>
          <p:nvPr/>
        </p:nvSpPr>
        <p:spPr bwMode="auto">
          <a:xfrm>
            <a:off x="155575" y="-547688"/>
            <a:ext cx="1704975" cy="1143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15364" name="Picture 4" descr="https://encrypted-tbn1.gstatic.com/images?q=tbn:ANd9GcS1cVcRlEQyDXL6XdhLcpqgDonehd7IJMzb4VUCVmQ--Rwxtwz5A16FX4C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8857" y="5214950"/>
            <a:ext cx="2615143" cy="1643050"/>
          </a:xfrm>
          <a:prstGeom prst="rect">
            <a:avLst/>
          </a:prstGeom>
          <a:noFill/>
        </p:spPr>
      </p:pic>
      <p:pic>
        <p:nvPicPr>
          <p:cNvPr id="15366" name="Picture 6" descr="Hasil gambar untuk gambar radio jadu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89391"/>
            <a:ext cx="2500298" cy="16686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CONTOH JURNALISTIK RADIO</a:t>
            </a:r>
            <a:endParaRPr lang="id-ID" dirty="0"/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1285852" y="2143116"/>
          <a:ext cx="4467225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0" name="Packager Shell Object" showAsIcon="1" r:id="rId3" imgW="4467240" imgH="686880" progId="Package">
                  <p:embed/>
                </p:oleObj>
              </mc:Choice>
              <mc:Fallback>
                <p:oleObj name="Packager Shell Object" showAsIcon="1" r:id="rId3" imgW="4467240" imgH="68688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52" y="2143116"/>
                        <a:ext cx="4467225" cy="68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19" name="Object 3"/>
          <p:cNvGraphicFramePr>
            <a:graphicFrameLocks noChangeAspect="1"/>
          </p:cNvGraphicFramePr>
          <p:nvPr/>
        </p:nvGraphicFramePr>
        <p:xfrm>
          <a:off x="1251532" y="3429001"/>
          <a:ext cx="4463476" cy="642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1" name="Packager Shell Object" showAsIcon="1" r:id="rId5" imgW="4771800" imgH="686880" progId="Package">
                  <p:embed/>
                </p:oleObj>
              </mc:Choice>
              <mc:Fallback>
                <p:oleObj name="Packager Shell Object" showAsIcon="1" r:id="rId5" imgW="4771800" imgH="686880" progId="Package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1532" y="3429001"/>
                        <a:ext cx="4463476" cy="6429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2715</TotalTime>
  <Words>287</Words>
  <Application>Microsoft Office PowerPoint</Application>
  <PresentationFormat>On-screen Show (4:3)</PresentationFormat>
  <Paragraphs>70</Paragraphs>
  <Slides>20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Opulent</vt:lpstr>
      <vt:lpstr>Packager Shell Object</vt:lpstr>
      <vt:lpstr>PDF</vt:lpstr>
      <vt:lpstr>metode komunikasi </vt:lpstr>
      <vt:lpstr>A. Jurnalistik </vt:lpstr>
      <vt:lpstr>A. Jurnalistik </vt:lpstr>
      <vt:lpstr>Karakteristik media cetak</vt:lpstr>
      <vt:lpstr>contoh jurnalistik cetak</vt:lpstr>
      <vt:lpstr>Media televisi </vt:lpstr>
      <vt:lpstr>PowerPoint Presentation</vt:lpstr>
      <vt:lpstr>Karakteristik RADIO </vt:lpstr>
      <vt:lpstr>CONTOH JURNALISTIK RADIO</vt:lpstr>
      <vt:lpstr>contoh jurnalistik online</vt:lpstr>
      <vt:lpstr>b. Public relations / humas</vt:lpstr>
      <vt:lpstr>HUMAS ACTIVITY</vt:lpstr>
      <vt:lpstr>Branding</vt:lpstr>
      <vt:lpstr>C. ADVERTISING / PERIKLANAN</vt:lpstr>
      <vt:lpstr>Contoh Iklan </vt:lpstr>
      <vt:lpstr>D. PAMERAN /EXIBITION</vt:lpstr>
      <vt:lpstr>E. PUBLISITAS</vt:lpstr>
      <vt:lpstr>F. PROPAGANDA </vt:lpstr>
      <vt:lpstr>G. PERANG URANG SARAF</vt:lpstr>
      <vt:lpstr>H. PENERANGAN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RUANG LINGKUP KOMUNIKASI</dc:title>
  <dc:creator>HUMAS</dc:creator>
  <cp:lastModifiedBy>HP PAV 13</cp:lastModifiedBy>
  <cp:revision>63</cp:revision>
  <dcterms:created xsi:type="dcterms:W3CDTF">2016-08-25T07:48:57Z</dcterms:created>
  <dcterms:modified xsi:type="dcterms:W3CDTF">2017-11-06T06:55:38Z</dcterms:modified>
</cp:coreProperties>
</file>