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92" r:id="rId12"/>
    <p:sldId id="289" r:id="rId13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49577" y="823214"/>
            <a:ext cx="624484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68709"/>
            <a:ext cx="876300" cy="2558415"/>
          </a:xfrm>
          <a:custGeom>
            <a:avLst/>
            <a:gdLst/>
            <a:ahLst/>
            <a:cxnLst/>
            <a:rect l="l" t="t" r="r" b="b"/>
            <a:pathLst>
              <a:path w="876300" h="2558415">
                <a:moveTo>
                  <a:pt x="876300" y="1279190"/>
                </a:moveTo>
                <a:lnTo>
                  <a:pt x="875448" y="1234164"/>
                </a:lnTo>
                <a:lnTo>
                  <a:pt x="872904" y="1189332"/>
                </a:lnTo>
                <a:lnTo>
                  <a:pt x="868684" y="1144716"/>
                </a:lnTo>
                <a:lnTo>
                  <a:pt x="862805" y="1100342"/>
                </a:lnTo>
                <a:lnTo>
                  <a:pt x="855282" y="1056231"/>
                </a:lnTo>
                <a:lnTo>
                  <a:pt x="846132" y="1012408"/>
                </a:lnTo>
                <a:lnTo>
                  <a:pt x="835371" y="968896"/>
                </a:lnTo>
                <a:lnTo>
                  <a:pt x="823015" y="925718"/>
                </a:lnTo>
                <a:lnTo>
                  <a:pt x="809081" y="882899"/>
                </a:lnTo>
                <a:lnTo>
                  <a:pt x="793585" y="840461"/>
                </a:lnTo>
                <a:lnTo>
                  <a:pt x="776544" y="798428"/>
                </a:lnTo>
                <a:lnTo>
                  <a:pt x="757973" y="756823"/>
                </a:lnTo>
                <a:lnTo>
                  <a:pt x="737889" y="715671"/>
                </a:lnTo>
                <a:lnTo>
                  <a:pt x="716308" y="674994"/>
                </a:lnTo>
                <a:lnTo>
                  <a:pt x="693246" y="634817"/>
                </a:lnTo>
                <a:lnTo>
                  <a:pt x="668720" y="595161"/>
                </a:lnTo>
                <a:lnTo>
                  <a:pt x="642746" y="556052"/>
                </a:lnTo>
                <a:lnTo>
                  <a:pt x="615341" y="517512"/>
                </a:lnTo>
                <a:lnTo>
                  <a:pt x="586520" y="479566"/>
                </a:lnTo>
                <a:lnTo>
                  <a:pt x="556300" y="442235"/>
                </a:lnTo>
                <a:lnTo>
                  <a:pt x="524697" y="405545"/>
                </a:lnTo>
                <a:lnTo>
                  <a:pt x="491727" y="369519"/>
                </a:lnTo>
                <a:lnTo>
                  <a:pt x="457407" y="334179"/>
                </a:lnTo>
                <a:lnTo>
                  <a:pt x="421754" y="299550"/>
                </a:lnTo>
                <a:lnTo>
                  <a:pt x="384782" y="265655"/>
                </a:lnTo>
                <a:lnTo>
                  <a:pt x="346509" y="232517"/>
                </a:lnTo>
                <a:lnTo>
                  <a:pt x="306951" y="200161"/>
                </a:lnTo>
                <a:lnTo>
                  <a:pt x="266124" y="168608"/>
                </a:lnTo>
                <a:lnTo>
                  <a:pt x="224044" y="137884"/>
                </a:lnTo>
                <a:lnTo>
                  <a:pt x="180728" y="108012"/>
                </a:lnTo>
                <a:lnTo>
                  <a:pt x="136192" y="79014"/>
                </a:lnTo>
                <a:lnTo>
                  <a:pt x="90453" y="50915"/>
                </a:lnTo>
                <a:lnTo>
                  <a:pt x="43526" y="23738"/>
                </a:lnTo>
                <a:lnTo>
                  <a:pt x="0" y="0"/>
                </a:lnTo>
                <a:lnTo>
                  <a:pt x="0" y="2558374"/>
                </a:lnTo>
                <a:lnTo>
                  <a:pt x="43526" y="2534577"/>
                </a:lnTo>
                <a:lnTo>
                  <a:pt x="90453" y="2507339"/>
                </a:lnTo>
                <a:lnTo>
                  <a:pt x="136192" y="2479182"/>
                </a:lnTo>
                <a:lnTo>
                  <a:pt x="180728" y="2450131"/>
                </a:lnTo>
                <a:lnTo>
                  <a:pt x="224044" y="2420209"/>
                </a:lnTo>
                <a:lnTo>
                  <a:pt x="266124" y="2389439"/>
                </a:lnTo>
                <a:lnTo>
                  <a:pt x="306951" y="2357846"/>
                </a:lnTo>
                <a:lnTo>
                  <a:pt x="346509" y="2325452"/>
                </a:lnTo>
                <a:lnTo>
                  <a:pt x="384782" y="2292280"/>
                </a:lnTo>
                <a:lnTo>
                  <a:pt x="421754" y="2258356"/>
                </a:lnTo>
                <a:lnTo>
                  <a:pt x="457407" y="2223701"/>
                </a:lnTo>
                <a:lnTo>
                  <a:pt x="491727" y="2188339"/>
                </a:lnTo>
                <a:lnTo>
                  <a:pt x="524697" y="2152295"/>
                </a:lnTo>
                <a:lnTo>
                  <a:pt x="556300" y="2115591"/>
                </a:lnTo>
                <a:lnTo>
                  <a:pt x="586520" y="2078251"/>
                </a:lnTo>
                <a:lnTo>
                  <a:pt x="615341" y="2040298"/>
                </a:lnTo>
                <a:lnTo>
                  <a:pt x="642746" y="2001757"/>
                </a:lnTo>
                <a:lnTo>
                  <a:pt x="668720" y="1962649"/>
                </a:lnTo>
                <a:lnTo>
                  <a:pt x="693246" y="1923000"/>
                </a:lnTo>
                <a:lnTo>
                  <a:pt x="716308" y="1882832"/>
                </a:lnTo>
                <a:lnTo>
                  <a:pt x="737889" y="1842169"/>
                </a:lnTo>
                <a:lnTo>
                  <a:pt x="757973" y="1801035"/>
                </a:lnTo>
                <a:lnTo>
                  <a:pt x="776544" y="1759452"/>
                </a:lnTo>
                <a:lnTo>
                  <a:pt x="793585" y="1717445"/>
                </a:lnTo>
                <a:lnTo>
                  <a:pt x="809081" y="1675036"/>
                </a:lnTo>
                <a:lnTo>
                  <a:pt x="823015" y="1632251"/>
                </a:lnTo>
                <a:lnTo>
                  <a:pt x="835371" y="1589111"/>
                </a:lnTo>
                <a:lnTo>
                  <a:pt x="846132" y="1545640"/>
                </a:lnTo>
                <a:lnTo>
                  <a:pt x="855282" y="1501862"/>
                </a:lnTo>
                <a:lnTo>
                  <a:pt x="862805" y="1457801"/>
                </a:lnTo>
                <a:lnTo>
                  <a:pt x="868684" y="1413480"/>
                </a:lnTo>
                <a:lnTo>
                  <a:pt x="872904" y="1368922"/>
                </a:lnTo>
                <a:lnTo>
                  <a:pt x="875448" y="1324151"/>
                </a:lnTo>
                <a:lnTo>
                  <a:pt x="876300" y="1279190"/>
                </a:lnTo>
                <a:close/>
              </a:path>
            </a:pathLst>
          </a:custGeom>
          <a:solidFill>
            <a:srgbClr val="99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79145"/>
            <a:ext cx="668655" cy="2596515"/>
          </a:xfrm>
          <a:custGeom>
            <a:avLst/>
            <a:gdLst/>
            <a:ahLst/>
            <a:cxnLst/>
            <a:rect l="l" t="t" r="r" b="b"/>
            <a:pathLst>
              <a:path w="668655" h="2596515">
                <a:moveTo>
                  <a:pt x="668274" y="1298194"/>
                </a:moveTo>
                <a:lnTo>
                  <a:pt x="667491" y="1247938"/>
                </a:lnTo>
                <a:lnTo>
                  <a:pt x="665155" y="1197924"/>
                </a:lnTo>
                <a:lnTo>
                  <a:pt x="661282" y="1148183"/>
                </a:lnTo>
                <a:lnTo>
                  <a:pt x="655889" y="1098748"/>
                </a:lnTo>
                <a:lnTo>
                  <a:pt x="648991" y="1049650"/>
                </a:lnTo>
                <a:lnTo>
                  <a:pt x="640605" y="1000922"/>
                </a:lnTo>
                <a:lnTo>
                  <a:pt x="630748" y="952596"/>
                </a:lnTo>
                <a:lnTo>
                  <a:pt x="619435" y="904704"/>
                </a:lnTo>
                <a:lnTo>
                  <a:pt x="606684" y="857278"/>
                </a:lnTo>
                <a:lnTo>
                  <a:pt x="592511" y="810349"/>
                </a:lnTo>
                <a:lnTo>
                  <a:pt x="576932" y="763951"/>
                </a:lnTo>
                <a:lnTo>
                  <a:pt x="559964" y="718115"/>
                </a:lnTo>
                <a:lnTo>
                  <a:pt x="541622" y="672873"/>
                </a:lnTo>
                <a:lnTo>
                  <a:pt x="521924" y="628257"/>
                </a:lnTo>
                <a:lnTo>
                  <a:pt x="500887" y="584300"/>
                </a:lnTo>
                <a:lnTo>
                  <a:pt x="478525" y="541033"/>
                </a:lnTo>
                <a:lnTo>
                  <a:pt x="454856" y="498489"/>
                </a:lnTo>
                <a:lnTo>
                  <a:pt x="429897" y="456700"/>
                </a:lnTo>
                <a:lnTo>
                  <a:pt x="403663" y="415697"/>
                </a:lnTo>
                <a:lnTo>
                  <a:pt x="376171" y="375512"/>
                </a:lnTo>
                <a:lnTo>
                  <a:pt x="347437" y="336179"/>
                </a:lnTo>
                <a:lnTo>
                  <a:pt x="317478" y="297729"/>
                </a:lnTo>
                <a:lnTo>
                  <a:pt x="286311" y="260193"/>
                </a:lnTo>
                <a:lnTo>
                  <a:pt x="253951" y="223605"/>
                </a:lnTo>
                <a:lnTo>
                  <a:pt x="220415" y="187996"/>
                </a:lnTo>
                <a:lnTo>
                  <a:pt x="185720" y="153398"/>
                </a:lnTo>
                <a:lnTo>
                  <a:pt x="149882" y="119843"/>
                </a:lnTo>
                <a:lnTo>
                  <a:pt x="112917" y="87363"/>
                </a:lnTo>
                <a:lnTo>
                  <a:pt x="74842" y="55991"/>
                </a:lnTo>
                <a:lnTo>
                  <a:pt x="35674" y="25759"/>
                </a:lnTo>
                <a:lnTo>
                  <a:pt x="0" y="0"/>
                </a:lnTo>
                <a:lnTo>
                  <a:pt x="0" y="2596389"/>
                </a:lnTo>
                <a:lnTo>
                  <a:pt x="35674" y="2570629"/>
                </a:lnTo>
                <a:lnTo>
                  <a:pt x="74842" y="2540397"/>
                </a:lnTo>
                <a:lnTo>
                  <a:pt x="112917" y="2509025"/>
                </a:lnTo>
                <a:lnTo>
                  <a:pt x="149882" y="2476545"/>
                </a:lnTo>
                <a:lnTo>
                  <a:pt x="185720" y="2442991"/>
                </a:lnTo>
                <a:lnTo>
                  <a:pt x="220415" y="2408393"/>
                </a:lnTo>
                <a:lnTo>
                  <a:pt x="253951" y="2372783"/>
                </a:lnTo>
                <a:lnTo>
                  <a:pt x="286311" y="2336195"/>
                </a:lnTo>
                <a:lnTo>
                  <a:pt x="317478" y="2298660"/>
                </a:lnTo>
                <a:lnTo>
                  <a:pt x="347437" y="2260209"/>
                </a:lnTo>
                <a:lnTo>
                  <a:pt x="376171" y="2220876"/>
                </a:lnTo>
                <a:lnTo>
                  <a:pt x="403663" y="2180692"/>
                </a:lnTo>
                <a:lnTo>
                  <a:pt x="429897" y="2139689"/>
                </a:lnTo>
                <a:lnTo>
                  <a:pt x="454856" y="2097899"/>
                </a:lnTo>
                <a:lnTo>
                  <a:pt x="478525" y="2055355"/>
                </a:lnTo>
                <a:lnTo>
                  <a:pt x="500887" y="2012088"/>
                </a:lnTo>
                <a:lnTo>
                  <a:pt x="521924" y="1968131"/>
                </a:lnTo>
                <a:lnTo>
                  <a:pt x="541622" y="1923515"/>
                </a:lnTo>
                <a:lnTo>
                  <a:pt x="559964" y="1878274"/>
                </a:lnTo>
                <a:lnTo>
                  <a:pt x="576932" y="1832437"/>
                </a:lnTo>
                <a:lnTo>
                  <a:pt x="592511" y="1786039"/>
                </a:lnTo>
                <a:lnTo>
                  <a:pt x="606684" y="1739111"/>
                </a:lnTo>
                <a:lnTo>
                  <a:pt x="619435" y="1691684"/>
                </a:lnTo>
                <a:lnTo>
                  <a:pt x="630748" y="1643792"/>
                </a:lnTo>
                <a:lnTo>
                  <a:pt x="640605" y="1595466"/>
                </a:lnTo>
                <a:lnTo>
                  <a:pt x="648991" y="1546738"/>
                </a:lnTo>
                <a:lnTo>
                  <a:pt x="655889" y="1497640"/>
                </a:lnTo>
                <a:lnTo>
                  <a:pt x="661282" y="1448205"/>
                </a:lnTo>
                <a:lnTo>
                  <a:pt x="665155" y="1398464"/>
                </a:lnTo>
                <a:lnTo>
                  <a:pt x="667491" y="1348450"/>
                </a:lnTo>
                <a:lnTo>
                  <a:pt x="668274" y="1298194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71600" y="1524000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9577" y="823214"/>
            <a:ext cx="624484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412" y="1858010"/>
            <a:ext cx="7631175" cy="435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75650" y="6461956"/>
            <a:ext cx="244475" cy="210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10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218079"/>
            <a:ext cx="3632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Inverting</a:t>
            </a:r>
            <a:r>
              <a:rPr spc="-95" dirty="0"/>
              <a:t> </a:t>
            </a:r>
            <a:r>
              <a:rPr spc="-5" dirty="0"/>
              <a:t>Summer</a:t>
            </a:r>
          </a:p>
        </p:txBody>
      </p:sp>
      <p:sp>
        <p:nvSpPr>
          <p:cNvPr id="225" name="object 2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CE433620-07BD-4A3F-BFF8-9A9DBF509E40}"/>
              </a:ext>
            </a:extLst>
          </p:cNvPr>
          <p:cNvSpPr txBox="1"/>
          <p:nvPr/>
        </p:nvSpPr>
        <p:spPr>
          <a:xfrm>
            <a:off x="228600" y="4598575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dirty="0"/>
              <a:t>Pada </a:t>
            </a:r>
            <a:r>
              <a:rPr lang="en-AU" dirty="0" err="1"/>
              <a:t>gambar</a:t>
            </a:r>
            <a:r>
              <a:rPr lang="en-AU" dirty="0"/>
              <a:t> </a:t>
            </a:r>
            <a:r>
              <a:rPr lang="en-AU" dirty="0" err="1"/>
              <a:t>diatas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rangkaian</a:t>
            </a:r>
            <a:r>
              <a:rPr lang="en-AU" dirty="0"/>
              <a:t> Inverting Summer </a:t>
            </a:r>
            <a:r>
              <a:rPr lang="en-AU" dirty="0" err="1"/>
              <a:t>jika</a:t>
            </a:r>
            <a:r>
              <a:rPr lang="en-AU" dirty="0"/>
              <a:t> </a:t>
            </a:r>
            <a:r>
              <a:rPr lang="en-AU" dirty="0" err="1"/>
              <a:t>diterjemahkan</a:t>
            </a:r>
            <a:r>
              <a:rPr lang="en-AU" dirty="0"/>
              <a:t> </a:t>
            </a:r>
            <a:r>
              <a:rPr lang="en-AU" dirty="0" err="1"/>
              <a:t>didalam</a:t>
            </a:r>
            <a:endParaRPr lang="en-AU" dirty="0"/>
          </a:p>
          <a:p>
            <a:pPr algn="just"/>
            <a:r>
              <a:rPr lang="en-AU" dirty="0"/>
              <a:t>Bahasa Indonesia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rangkaian</a:t>
            </a:r>
            <a:r>
              <a:rPr lang="en-AU" dirty="0"/>
              <a:t> </a:t>
            </a:r>
            <a:r>
              <a:rPr lang="en-AU" dirty="0" err="1"/>
              <a:t>penjumlah</a:t>
            </a:r>
            <a:r>
              <a:rPr lang="en-AU" dirty="0"/>
              <a:t> </a:t>
            </a:r>
            <a:r>
              <a:rPr lang="en-AU" dirty="0" err="1"/>
              <a:t>Pembalik</a:t>
            </a:r>
            <a:r>
              <a:rPr lang="en-AU" dirty="0"/>
              <a:t>, </a:t>
            </a:r>
            <a:r>
              <a:rPr lang="en-AU" dirty="0" err="1"/>
              <a:t>ciri</a:t>
            </a:r>
            <a:r>
              <a:rPr lang="en-AU" dirty="0"/>
              <a:t> yang </a:t>
            </a:r>
            <a:r>
              <a:rPr lang="en-AU" dirty="0" err="1"/>
              <a:t>anda</a:t>
            </a:r>
            <a:r>
              <a:rPr lang="en-AU" dirty="0"/>
              <a:t> </a:t>
            </a:r>
            <a:r>
              <a:rPr lang="en-AU" dirty="0" err="1"/>
              <a:t>bisa</a:t>
            </a:r>
            <a:r>
              <a:rPr lang="en-AU" dirty="0"/>
              <a:t> </a:t>
            </a:r>
            <a:r>
              <a:rPr lang="en-AU" dirty="0" err="1"/>
              <a:t>perhatikan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dirty="0" err="1"/>
              <a:t>Merupakan</a:t>
            </a:r>
            <a:r>
              <a:rPr lang="en-AU" dirty="0"/>
              <a:t> </a:t>
            </a:r>
            <a:r>
              <a:rPr lang="en-AU" dirty="0" err="1"/>
              <a:t>rangkaian</a:t>
            </a:r>
            <a:r>
              <a:rPr lang="en-AU" dirty="0"/>
              <a:t> </a:t>
            </a:r>
            <a:r>
              <a:rPr lang="en-AU" dirty="0" err="1"/>
              <a:t>umpan</a:t>
            </a:r>
            <a:r>
              <a:rPr lang="en-AU" dirty="0"/>
              <a:t> </a:t>
            </a:r>
            <a:r>
              <a:rPr lang="en-AU" dirty="0" err="1"/>
              <a:t>balik</a:t>
            </a:r>
            <a:r>
              <a:rPr lang="en-AU" dirty="0"/>
              <a:t> negative (</a:t>
            </a:r>
            <a:r>
              <a:rPr lang="en-AU" dirty="0" err="1"/>
              <a:t>ada</a:t>
            </a:r>
            <a:r>
              <a:rPr lang="en-AU" dirty="0"/>
              <a:t> </a:t>
            </a:r>
            <a:r>
              <a:rPr lang="en-AU" dirty="0" err="1"/>
              <a:t>pembalikan</a:t>
            </a:r>
            <a:r>
              <a:rPr lang="en-AU" dirty="0"/>
              <a:t> </a:t>
            </a:r>
            <a:r>
              <a:rPr lang="en-AU" dirty="0" err="1"/>
              <a:t>tegangan</a:t>
            </a:r>
            <a:r>
              <a:rPr lang="en-AU" dirty="0"/>
              <a:t> output </a:t>
            </a:r>
            <a:r>
              <a:rPr lang="en-AU" dirty="0" err="1"/>
              <a:t>ke</a:t>
            </a:r>
            <a:r>
              <a:rPr lang="en-AU" dirty="0"/>
              <a:t> input inverting) 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dirty="0"/>
              <a:t>Input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satu</a:t>
            </a:r>
            <a:r>
              <a:rPr lang="en-AU" dirty="0"/>
              <a:t>, pada </a:t>
            </a:r>
            <a:r>
              <a:rPr lang="en-AU" dirty="0" err="1"/>
              <a:t>contoh</a:t>
            </a:r>
            <a:r>
              <a:rPr lang="en-AU" dirty="0"/>
              <a:t> </a:t>
            </a:r>
            <a:r>
              <a:rPr lang="en-AU" dirty="0" err="1"/>
              <a:t>diatas</a:t>
            </a:r>
            <a:r>
              <a:rPr lang="en-AU" dirty="0"/>
              <a:t> </a:t>
            </a:r>
            <a:r>
              <a:rPr lang="en-AU" dirty="0" err="1"/>
              <a:t>terlihat</a:t>
            </a:r>
            <a:r>
              <a:rPr lang="en-AU" dirty="0"/>
              <a:t> 3 input pada terminal inverting </a:t>
            </a:r>
            <a:endParaRPr lang="id-ID" dirty="0"/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0606FD64-A576-43FC-A928-307082B5D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29571"/>
            <a:ext cx="5410200" cy="34599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ject 1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1F2E3168-9C74-4F68-91B5-16B17A6CAE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426" b="22994"/>
          <a:stretch/>
        </p:blipFill>
        <p:spPr>
          <a:xfrm>
            <a:off x="2007024" y="1600200"/>
            <a:ext cx="4687868" cy="31156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7756DE6E-6821-48B8-BFC1-CE6A4D98B183}"/>
                  </a:ext>
                </a:extLst>
              </p:cNvPr>
              <p:cNvSpPr txBox="1"/>
              <p:nvPr/>
            </p:nvSpPr>
            <p:spPr>
              <a:xfrm>
                <a:off x="457200" y="4827319"/>
                <a:ext cx="7787516" cy="1268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Jika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</m:oMath>
                </a14:m>
                <a:r>
                  <a:rPr lang="en-AU" dirty="0"/>
                  <a:t>yang </a:t>
                </a:r>
                <a:r>
                  <a:rPr lang="en-AU" dirty="0" err="1"/>
                  <a:t>aktif</a:t>
                </a:r>
                <a:r>
                  <a:rPr lang="en-AU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dirty="0"/>
                  <a:t>di off </a:t>
                </a:r>
                <a:r>
                  <a:rPr lang="en-AU" dirty="0" err="1"/>
                  <a:t>kan</a:t>
                </a:r>
                <a:r>
                  <a:rPr lang="en-AU" dirty="0"/>
                  <a:t> </a:t>
                </a:r>
                <a:r>
                  <a:rPr lang="en-AU" dirty="0" err="1"/>
                  <a:t>maka</a:t>
                </a:r>
                <a:r>
                  <a:rPr lang="en-AU" dirty="0"/>
                  <a:t> </a:t>
                </a:r>
                <a:r>
                  <a:rPr lang="en-AU" dirty="0" err="1"/>
                  <a:t>rangkaian</a:t>
                </a:r>
                <a:r>
                  <a:rPr lang="en-AU" dirty="0"/>
                  <a:t> </a:t>
                </a:r>
                <a:r>
                  <a:rPr lang="en-AU" dirty="0" err="1"/>
                  <a:t>menjadi</a:t>
                </a:r>
                <a:r>
                  <a:rPr lang="en-AU" dirty="0"/>
                  <a:t> </a:t>
                </a:r>
                <a:r>
                  <a:rPr lang="en-AU" dirty="0" err="1"/>
                  <a:t>seperti</a:t>
                </a:r>
                <a:r>
                  <a:rPr lang="en-AU" dirty="0"/>
                  <a:t> </a:t>
                </a:r>
                <a:r>
                  <a:rPr lang="en-AU" dirty="0" err="1"/>
                  <a:t>gambar</a:t>
                </a:r>
                <a:r>
                  <a:rPr lang="en-AU" dirty="0"/>
                  <a:t> </a:t>
                </a:r>
                <a:r>
                  <a:rPr lang="en-AU" dirty="0" err="1"/>
                  <a:t>diatas</a:t>
                </a:r>
                <a:r>
                  <a:rPr lang="en-AU" dirty="0"/>
                  <a:t>,</a:t>
                </a:r>
              </a:p>
              <a:p>
                <a:r>
                  <a:rPr lang="en-AU" dirty="0"/>
                  <a:t>Anda </a:t>
                </a:r>
                <a:r>
                  <a:rPr lang="en-AU" dirty="0" err="1"/>
                  <a:t>perhatikan</a:t>
                </a:r>
                <a:r>
                  <a:rPr lang="en-AU" dirty="0"/>
                  <a:t> </a:t>
                </a:r>
                <a:r>
                  <a:rPr lang="en-AU" dirty="0" err="1"/>
                  <a:t>rangakain</a:t>
                </a:r>
                <a:r>
                  <a:rPr lang="en-AU" dirty="0"/>
                  <a:t> </a:t>
                </a:r>
                <a:r>
                  <a:rPr lang="en-AU" dirty="0" err="1"/>
                  <a:t>menjadi</a:t>
                </a:r>
                <a:r>
                  <a:rPr lang="en-AU" dirty="0"/>
                  <a:t> </a:t>
                </a:r>
                <a:r>
                  <a:rPr lang="en-AU" b="1" i="1" dirty="0" err="1"/>
                  <a:t>penguat</a:t>
                </a:r>
                <a:r>
                  <a:rPr lang="en-AU" b="1" i="1" dirty="0"/>
                  <a:t> inverting </a:t>
                </a:r>
                <a:r>
                  <a:rPr lang="en-AU" dirty="0" err="1"/>
                  <a:t>sehingga</a:t>
                </a:r>
                <a:r>
                  <a:rPr lang="en-AU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7756DE6E-6821-48B8-BFC1-CE6A4D98B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27319"/>
                <a:ext cx="7787516" cy="1268681"/>
              </a:xfrm>
              <a:prstGeom prst="rect">
                <a:avLst/>
              </a:prstGeom>
              <a:blipFill>
                <a:blip r:embed="rId3"/>
                <a:stretch>
                  <a:fillRect l="-626" t="-28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63609E-1B95-4144-AA2E-9117BF0B1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734683"/>
            <a:ext cx="4137949" cy="26943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98B4BC-8616-4D57-8B92-E5CC111D069E}"/>
                  </a:ext>
                </a:extLst>
              </p:cNvPr>
              <p:cNvSpPr txBox="1"/>
              <p:nvPr/>
            </p:nvSpPr>
            <p:spPr>
              <a:xfrm>
                <a:off x="762000" y="3371154"/>
                <a:ext cx="77875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Jika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n-AU" dirty="0"/>
                  <a:t>yang </a:t>
                </a:r>
                <a:r>
                  <a:rPr lang="en-AU" dirty="0" err="1"/>
                  <a:t>aktif</a:t>
                </a:r>
                <a:r>
                  <a:rPr lang="en-AU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dirty="0"/>
                  <a:t>di off </a:t>
                </a:r>
                <a:r>
                  <a:rPr lang="en-AU" dirty="0" err="1"/>
                  <a:t>kan</a:t>
                </a:r>
                <a:r>
                  <a:rPr lang="en-AU" dirty="0"/>
                  <a:t> </a:t>
                </a:r>
                <a:r>
                  <a:rPr lang="en-AU" dirty="0" err="1"/>
                  <a:t>maka</a:t>
                </a:r>
                <a:r>
                  <a:rPr lang="en-AU" dirty="0"/>
                  <a:t> </a:t>
                </a:r>
                <a:r>
                  <a:rPr lang="en-AU" dirty="0" err="1"/>
                  <a:t>rangkaian</a:t>
                </a:r>
                <a:r>
                  <a:rPr lang="en-AU" dirty="0"/>
                  <a:t> </a:t>
                </a:r>
                <a:r>
                  <a:rPr lang="en-AU" dirty="0" err="1"/>
                  <a:t>menjadi</a:t>
                </a:r>
                <a:r>
                  <a:rPr lang="en-AU" dirty="0"/>
                  <a:t> </a:t>
                </a:r>
                <a:r>
                  <a:rPr lang="en-AU" dirty="0" err="1"/>
                  <a:t>seperti</a:t>
                </a:r>
                <a:r>
                  <a:rPr lang="en-AU" dirty="0"/>
                  <a:t> </a:t>
                </a:r>
                <a:r>
                  <a:rPr lang="en-AU" dirty="0" err="1"/>
                  <a:t>gambar</a:t>
                </a:r>
                <a:r>
                  <a:rPr lang="en-AU" dirty="0"/>
                  <a:t> </a:t>
                </a:r>
                <a:r>
                  <a:rPr lang="en-AU" dirty="0" err="1"/>
                  <a:t>diatas</a:t>
                </a:r>
                <a:r>
                  <a:rPr lang="en-AU" dirty="0"/>
                  <a:t>,</a:t>
                </a:r>
              </a:p>
              <a:p>
                <a:r>
                  <a:rPr lang="en-AU" dirty="0"/>
                  <a:t>Anda </a:t>
                </a:r>
                <a:r>
                  <a:rPr lang="en-AU" dirty="0" err="1"/>
                  <a:t>perhatikan</a:t>
                </a:r>
                <a:r>
                  <a:rPr lang="en-AU" dirty="0"/>
                  <a:t> </a:t>
                </a:r>
                <a:r>
                  <a:rPr lang="en-AU" dirty="0" err="1"/>
                  <a:t>rangakain</a:t>
                </a:r>
                <a:r>
                  <a:rPr lang="en-AU" dirty="0"/>
                  <a:t> </a:t>
                </a:r>
                <a:r>
                  <a:rPr lang="en-AU" dirty="0" err="1"/>
                  <a:t>menjadi</a:t>
                </a:r>
                <a:r>
                  <a:rPr lang="en-AU" dirty="0"/>
                  <a:t> </a:t>
                </a:r>
                <a:r>
                  <a:rPr lang="en-AU" b="1" i="1" dirty="0" err="1"/>
                  <a:t>penguat</a:t>
                </a:r>
                <a:r>
                  <a:rPr lang="en-AU" b="1" i="1" dirty="0"/>
                  <a:t> non inverting </a:t>
                </a:r>
                <a:r>
                  <a:rPr lang="en-AU" dirty="0" err="1"/>
                  <a:t>sehingga</a:t>
                </a:r>
                <a:r>
                  <a:rPr lang="en-AU" dirty="0"/>
                  <a:t>: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98B4BC-8616-4D57-8B92-E5CC111D0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371154"/>
                <a:ext cx="7787516" cy="646331"/>
              </a:xfrm>
              <a:prstGeom prst="rect">
                <a:avLst/>
              </a:prstGeom>
              <a:blipFill>
                <a:blip r:embed="rId3"/>
                <a:stretch>
                  <a:fillRect l="-626" t="-4717" b="-1415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0FC3712-4BA4-4576-AFA3-F4759A201457}"/>
                  </a:ext>
                </a:extLst>
              </p:cNvPr>
              <p:cNvSpPr/>
              <p:nvPr/>
            </p:nvSpPr>
            <p:spPr>
              <a:xfrm>
                <a:off x="1524000" y="4343400"/>
                <a:ext cx="206434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id-ID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0FC3712-4BA4-4576-AFA3-F4759A2014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343400"/>
                <a:ext cx="2064347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E6DFCFA-7066-4A01-89FA-B5E20B439BB2}"/>
              </a:ext>
            </a:extLst>
          </p:cNvPr>
          <p:cNvSpPr txBox="1"/>
          <p:nvPr/>
        </p:nvSpPr>
        <p:spPr>
          <a:xfrm>
            <a:off x="3777563" y="44958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Dimana</a:t>
            </a:r>
            <a:r>
              <a:rPr lang="en-AU" dirty="0"/>
              <a:t> :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2FE85F-5818-4111-A4EF-DE82E113A19F}"/>
                  </a:ext>
                </a:extLst>
              </p:cNvPr>
              <p:cNvSpPr txBox="1"/>
              <p:nvPr/>
            </p:nvSpPr>
            <p:spPr>
              <a:xfrm>
                <a:off x="5167687" y="4397824"/>
                <a:ext cx="1690335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2FE85F-5818-4111-A4EF-DE82E113A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687" y="4397824"/>
                <a:ext cx="1690335" cy="5652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0541224-12BE-4A23-BA29-ECE5716F2A67}"/>
                  </a:ext>
                </a:extLst>
              </p:cNvPr>
              <p:cNvSpPr/>
              <p:nvPr/>
            </p:nvSpPr>
            <p:spPr>
              <a:xfrm>
                <a:off x="1828800" y="5249952"/>
                <a:ext cx="532273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AU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AU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sSub>
                            <m:sSubPr>
                              <m:ctrlP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0541224-12BE-4A23-BA29-ECE5716F2A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249952"/>
                <a:ext cx="5322739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74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143000" y="900538"/>
            <a:ext cx="75438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100"/>
              </a:spcBef>
              <a:tabLst>
                <a:tab pos="3210560" algn="l"/>
              </a:tabLst>
            </a:pPr>
            <a:r>
              <a:rPr lang="en-AU" sz="1800" dirty="0">
                <a:latin typeface="Verdana"/>
                <a:cs typeface="Verdana"/>
              </a:rPr>
              <a:t>Dari </a:t>
            </a:r>
            <a:r>
              <a:rPr lang="en-AU" sz="1800" dirty="0" err="1">
                <a:latin typeface="Verdana"/>
                <a:cs typeface="Verdana"/>
              </a:rPr>
              <a:t>Persamaan</a:t>
            </a:r>
            <a:r>
              <a:rPr lang="en-AU" sz="1800" dirty="0">
                <a:latin typeface="Verdana"/>
                <a:cs typeface="Verdana"/>
              </a:rPr>
              <a:t> </a:t>
            </a:r>
            <a:r>
              <a:rPr lang="en-AU" sz="1800" dirty="0" err="1">
                <a:latin typeface="Verdana"/>
                <a:cs typeface="Verdana"/>
              </a:rPr>
              <a:t>diatas</a:t>
            </a:r>
            <a:r>
              <a:rPr lang="en-AU" dirty="0">
                <a:latin typeface="Verdana"/>
                <a:cs typeface="Verdana"/>
              </a:rPr>
              <a:t> </a:t>
            </a:r>
            <a:r>
              <a:rPr lang="en-AU" dirty="0" err="1">
                <a:latin typeface="Verdana"/>
                <a:cs typeface="Verdana"/>
              </a:rPr>
              <a:t>jika</a:t>
            </a:r>
            <a:r>
              <a:rPr sz="1800" dirty="0">
                <a:latin typeface="Verdana"/>
                <a:cs typeface="Verdana"/>
              </a:rPr>
              <a:t> R</a:t>
            </a:r>
            <a:r>
              <a:rPr sz="1800" baseline="-23148" dirty="0">
                <a:latin typeface="Verdana"/>
                <a:cs typeface="Verdana"/>
              </a:rPr>
              <a:t>1  </a:t>
            </a:r>
            <a:r>
              <a:rPr sz="1800" dirty="0">
                <a:latin typeface="Verdana"/>
                <a:cs typeface="Verdana"/>
              </a:rPr>
              <a:t>= R</a:t>
            </a:r>
            <a:r>
              <a:rPr sz="1800" baseline="-23148" dirty="0">
                <a:latin typeface="Verdana"/>
                <a:cs typeface="Verdana"/>
              </a:rPr>
              <a:t>2  </a:t>
            </a:r>
            <a:r>
              <a:rPr lang="en-AU" sz="1800" dirty="0">
                <a:latin typeface="Verdana"/>
                <a:cs typeface="Verdana"/>
              </a:rPr>
              <a:t>dan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R</a:t>
            </a:r>
            <a:r>
              <a:rPr sz="1800" spc="-7" baseline="-23148" dirty="0">
                <a:latin typeface="Verdana"/>
                <a:cs typeface="Verdana"/>
              </a:rPr>
              <a:t>3</a:t>
            </a:r>
            <a:r>
              <a:rPr sz="1800" spc="-337" baseline="-23148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R</a:t>
            </a:r>
            <a:r>
              <a:rPr sz="1800" baseline="-23148" dirty="0">
                <a:latin typeface="Verdana"/>
                <a:cs typeface="Verdana"/>
              </a:rPr>
              <a:t>4</a:t>
            </a:r>
            <a:r>
              <a:rPr lang="en-AU" sz="1800" baseline="-23148" dirty="0">
                <a:latin typeface="Verdana"/>
                <a:cs typeface="Verdana"/>
              </a:rPr>
              <a:t> </a:t>
            </a:r>
            <a:r>
              <a:rPr lang="en-AU" sz="1800" spc="-5" dirty="0" err="1">
                <a:latin typeface="Verdana"/>
                <a:cs typeface="Verdana"/>
              </a:rPr>
              <a:t>maka</a:t>
            </a:r>
            <a:r>
              <a:rPr lang="en-AU" sz="1800" spc="-5" dirty="0">
                <a:latin typeface="Verdana"/>
                <a:cs typeface="Verdana"/>
              </a:rPr>
              <a:t> </a:t>
            </a:r>
            <a:r>
              <a:rPr lang="en-AU" sz="1800" spc="-5" dirty="0" err="1">
                <a:latin typeface="Verdana"/>
                <a:cs typeface="Verdana"/>
              </a:rPr>
              <a:t>rangkaian</a:t>
            </a:r>
            <a:r>
              <a:rPr lang="en-AU" sz="1800" spc="-5" dirty="0">
                <a:latin typeface="Verdana"/>
                <a:cs typeface="Verdana"/>
              </a:rPr>
              <a:t> </a:t>
            </a:r>
            <a:r>
              <a:rPr lang="en-AU" sz="1800" spc="-5" dirty="0" err="1">
                <a:latin typeface="Verdana"/>
                <a:cs typeface="Verdana"/>
              </a:rPr>
              <a:t>menjadi</a:t>
            </a:r>
            <a:r>
              <a:rPr lang="en-AU" sz="1800" spc="-5" dirty="0">
                <a:latin typeface="Verdana"/>
                <a:cs typeface="Verdana"/>
              </a:rPr>
              <a:t> </a:t>
            </a:r>
            <a:r>
              <a:rPr lang="en-AU" sz="1800" spc="-5" dirty="0" err="1">
                <a:latin typeface="Verdana"/>
                <a:cs typeface="Verdana"/>
              </a:rPr>
              <a:t>seperti</a:t>
            </a:r>
            <a:r>
              <a:rPr lang="en-AU" sz="1800" spc="-5" dirty="0">
                <a:latin typeface="Verdana"/>
                <a:cs typeface="Verdana"/>
              </a:rPr>
              <a:t> </a:t>
            </a:r>
            <a:r>
              <a:rPr lang="en-AU" sz="1800" spc="-5" dirty="0" err="1">
                <a:latin typeface="Verdana"/>
                <a:cs typeface="Verdana"/>
              </a:rPr>
              <a:t>rangakian</a:t>
            </a:r>
            <a:r>
              <a:rPr lang="en-AU" sz="1800" spc="-5" dirty="0">
                <a:latin typeface="Verdana"/>
                <a:cs typeface="Verdana"/>
              </a:rPr>
              <a:t> </a:t>
            </a:r>
            <a:r>
              <a:rPr lang="en-AU" sz="1800" spc="-5" dirty="0" err="1">
                <a:latin typeface="Verdana"/>
                <a:cs typeface="Verdana"/>
              </a:rPr>
              <a:t>pengurangan</a:t>
            </a:r>
            <a:r>
              <a:rPr lang="en-AU" sz="1800" spc="-5" dirty="0">
                <a:latin typeface="Verdana"/>
                <a:cs typeface="Verdana"/>
              </a:rPr>
              <a:t> </a:t>
            </a:r>
            <a:r>
              <a:rPr lang="en-AU" sz="1800" spc="-5" dirty="0" err="1">
                <a:latin typeface="Verdana"/>
                <a:cs typeface="Verdana"/>
              </a:rPr>
              <a:t>pembuktian</a:t>
            </a:r>
            <a:r>
              <a:rPr lang="en-AU" sz="1800" spc="-5" dirty="0">
                <a:latin typeface="Verdana"/>
                <a:cs typeface="Verdana"/>
              </a:rPr>
              <a:t> </a:t>
            </a:r>
            <a:r>
              <a:rPr lang="en-AU" sz="1800" spc="-5" dirty="0" err="1">
                <a:latin typeface="Verdana"/>
                <a:cs typeface="Verdana"/>
              </a:rPr>
              <a:t>nya</a:t>
            </a:r>
            <a:r>
              <a:rPr lang="en-AU" sz="1800" spc="-5">
                <a:latin typeface="Verdana"/>
                <a:cs typeface="Verdana"/>
              </a:rPr>
              <a:t>: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6ECB39-5DCB-4E72-B462-14B026C6C7E2}"/>
              </a:ext>
            </a:extLst>
          </p:cNvPr>
          <p:cNvSpPr txBox="1"/>
          <p:nvPr/>
        </p:nvSpPr>
        <p:spPr>
          <a:xfrm>
            <a:off x="1981200" y="4419600"/>
            <a:ext cx="431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Tugas</a:t>
            </a:r>
            <a:r>
              <a:rPr lang="en-AU" dirty="0"/>
              <a:t> </a:t>
            </a:r>
            <a:r>
              <a:rPr lang="en-AU" dirty="0" err="1"/>
              <a:t>Rancang</a:t>
            </a:r>
            <a:r>
              <a:rPr lang="en-AU" dirty="0"/>
              <a:t> </a:t>
            </a:r>
            <a:r>
              <a:rPr lang="en-AU" dirty="0" err="1"/>
              <a:t>penguat</a:t>
            </a:r>
            <a:r>
              <a:rPr lang="en-AU" dirty="0"/>
              <a:t> </a:t>
            </a:r>
            <a:r>
              <a:rPr lang="en-AU" dirty="0" err="1"/>
              <a:t>pengurang</a:t>
            </a:r>
            <a:r>
              <a:rPr lang="en-AU" dirty="0"/>
              <a:t> </a:t>
            </a:r>
            <a:r>
              <a:rPr lang="en-AU" dirty="0" err="1"/>
              <a:t>dimana</a:t>
            </a:r>
            <a:r>
              <a:rPr lang="en-AU" dirty="0"/>
              <a:t> :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1205B58-61E7-4024-871A-5A3AEA1962FD}"/>
                  </a:ext>
                </a:extLst>
              </p:cNvPr>
              <p:cNvSpPr/>
              <p:nvPr/>
            </p:nvSpPr>
            <p:spPr>
              <a:xfrm>
                <a:off x="2601369" y="4788932"/>
                <a:ext cx="30751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=4(</m:t>
                      </m:r>
                      <m:sSub>
                        <m:sSubPr>
                          <m:ctrlPr>
                            <a:rPr lang="en-A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sz="32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1205B58-61E7-4024-871A-5A3AEA1962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369" y="4788932"/>
                <a:ext cx="307513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9D46955-EED0-47BD-B1D9-566CC3C2A188}"/>
                  </a:ext>
                </a:extLst>
              </p:cNvPr>
              <p:cNvSpPr/>
              <p:nvPr/>
            </p:nvSpPr>
            <p:spPr>
              <a:xfrm>
                <a:off x="1371600" y="1757584"/>
                <a:ext cx="407598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AU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AU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AU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sSub>
                            <m:sSubPr>
                              <m:ctrlP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9D46955-EED0-47BD-B1D9-566CC3C2A1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757584"/>
                <a:ext cx="4075988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D2FDF30-9C7A-497E-B6C4-A02BA2D43119}"/>
                  </a:ext>
                </a:extLst>
              </p:cNvPr>
              <p:cNvSpPr/>
              <p:nvPr/>
            </p:nvSpPr>
            <p:spPr>
              <a:xfrm>
                <a:off x="1371600" y="2569205"/>
                <a:ext cx="256493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AU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sSub>
                            <m:sSubPr>
                              <m:ctrlP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D2FDF30-9C7A-497E-B6C4-A02BA2D431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69205"/>
                <a:ext cx="2564933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17E282E-C6C5-431E-A9AD-1CE5575E1255}"/>
                  </a:ext>
                </a:extLst>
              </p:cNvPr>
              <p:cNvSpPr/>
              <p:nvPr/>
            </p:nvSpPr>
            <p:spPr>
              <a:xfrm>
                <a:off x="1380067" y="3250637"/>
                <a:ext cx="20102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AU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</m:sub>
                      </m:sSub>
                      <m:r>
                        <a:rPr lang="en-AU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AU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AU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AU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id-ID" sz="2400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17E282E-C6C5-431E-A9AD-1CE5575E12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067" y="3250637"/>
                <a:ext cx="2010294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577" y="823214"/>
            <a:ext cx="5208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KCL at the Inverting</a:t>
            </a:r>
            <a:r>
              <a:rPr spc="-75" dirty="0"/>
              <a:t> </a:t>
            </a:r>
            <a:r>
              <a:rPr spc="-5" dirty="0"/>
              <a:t>Input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6098DFA4-14A7-487F-B7D5-4125EEDC3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577" y="1524001"/>
            <a:ext cx="5789423" cy="304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B5CEEB6-E04C-4595-BB21-342246B35F1C}"/>
                  </a:ext>
                </a:extLst>
              </p:cNvPr>
              <p:cNvSpPr txBox="1"/>
              <p:nvPr/>
            </p:nvSpPr>
            <p:spPr>
              <a:xfrm>
                <a:off x="190499" y="4698748"/>
                <a:ext cx="8763001" cy="1858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AU" dirty="0"/>
                  <a:t>Analisa </a:t>
                </a:r>
                <a:r>
                  <a:rPr lang="en-AU" dirty="0" err="1"/>
                  <a:t>rangkaian</a:t>
                </a:r>
                <a:r>
                  <a:rPr lang="en-AU" dirty="0"/>
                  <a:t> : </a:t>
                </a:r>
                <a:r>
                  <a:rPr lang="en-AU" dirty="0" err="1"/>
                  <a:t>menggunakan</a:t>
                </a:r>
                <a:r>
                  <a:rPr lang="en-AU" dirty="0"/>
                  <a:t> KCL (</a:t>
                </a:r>
                <a:r>
                  <a:rPr lang="en-AU" dirty="0" err="1"/>
                  <a:t>Jumlah</a:t>
                </a:r>
                <a:r>
                  <a:rPr lang="en-AU" dirty="0"/>
                  <a:t> </a:t>
                </a:r>
                <a:r>
                  <a:rPr lang="en-AU" dirty="0" err="1"/>
                  <a:t>arus</a:t>
                </a:r>
                <a:r>
                  <a:rPr lang="en-AU" dirty="0"/>
                  <a:t> yang </a:t>
                </a:r>
                <a:r>
                  <a:rPr lang="en-AU" dirty="0" err="1"/>
                  <a:t>masuk</a:t>
                </a:r>
                <a:r>
                  <a:rPr lang="en-AU" dirty="0"/>
                  <a:t> </a:t>
                </a:r>
                <a:r>
                  <a:rPr lang="en-AU" dirty="0" err="1"/>
                  <a:t>sama</a:t>
                </a:r>
                <a:r>
                  <a:rPr lang="en-AU" dirty="0"/>
                  <a:t> </a:t>
                </a:r>
                <a:r>
                  <a:rPr lang="en-AU" dirty="0" err="1"/>
                  <a:t>dengan</a:t>
                </a:r>
                <a:r>
                  <a:rPr lang="en-AU" dirty="0"/>
                  <a:t> </a:t>
                </a:r>
                <a:r>
                  <a:rPr lang="en-AU" dirty="0" err="1"/>
                  <a:t>jumlah</a:t>
                </a:r>
                <a:r>
                  <a:rPr lang="en-AU" dirty="0"/>
                  <a:t> </a:t>
                </a:r>
                <a:r>
                  <a:rPr lang="en-AU" dirty="0" err="1"/>
                  <a:t>arus</a:t>
                </a:r>
                <a:r>
                  <a:rPr lang="en-AU" dirty="0"/>
                  <a:t> yang </a:t>
                </a:r>
                <a:r>
                  <a:rPr lang="en-AU" dirty="0" err="1"/>
                  <a:t>keluar</a:t>
                </a:r>
                <a:r>
                  <a:rPr lang="en-AU" dirty="0"/>
                  <a:t>.)</a:t>
                </a:r>
              </a:p>
              <a:p>
                <a:pPr algn="just"/>
                <a:r>
                  <a:rPr lang="en-AU" dirty="0"/>
                  <a:t>Anda </a:t>
                </a:r>
                <a:r>
                  <a:rPr lang="en-AU" dirty="0" err="1"/>
                  <a:t>perhatikan</a:t>
                </a:r>
                <a:r>
                  <a:rPr lang="en-AU" dirty="0"/>
                  <a:t> pada terminal </a:t>
                </a:r>
                <a:r>
                  <a:rPr lang="en-AU" dirty="0" err="1"/>
                  <a:t>Invering</a:t>
                </a:r>
                <a:r>
                  <a:rPr lang="en-AU" dirty="0"/>
                  <a:t>, </a:t>
                </a:r>
                <a:r>
                  <a:rPr lang="en-AU" dirty="0" err="1"/>
                  <a:t>Berlaku</a:t>
                </a:r>
                <a:r>
                  <a:rPr lang="en-AU" dirty="0"/>
                  <a:t> KCL </a:t>
                </a:r>
                <a:r>
                  <a:rPr lang="en-AU" dirty="0" err="1"/>
                  <a:t>dimana</a:t>
                </a:r>
                <a:r>
                  <a:rPr lang="en-AU" dirty="0"/>
                  <a:t> </a:t>
                </a:r>
                <a:r>
                  <a:rPr lang="en-AU" dirty="0" err="1"/>
                  <a:t>arus</a:t>
                </a:r>
                <a:r>
                  <a:rPr lang="en-AU" dirty="0"/>
                  <a:t> yang </a:t>
                </a:r>
                <a:r>
                  <a:rPr lang="en-AU" dirty="0" err="1"/>
                  <a:t>masuk</a:t>
                </a:r>
                <a:r>
                  <a:rPr lang="en-AU" dirty="0"/>
                  <a:t> </a:t>
                </a:r>
                <a:r>
                  <a:rPr lang="en-AU" dirty="0" err="1"/>
                  <a:t>adalah</a:t>
                </a:r>
                <a:r>
                  <a:rPr lang="en-AU" dirty="0"/>
                  <a:t>:</a:t>
                </a:r>
                <a14:m>
                  <m:oMath xmlns:m="http://schemas.openxmlformats.org/officeDocument/2006/math">
                    <m:r>
                      <a:rPr lang="en-AU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AU" dirty="0"/>
                  <a:t> </a:t>
                </a:r>
                <a:r>
                  <a:rPr lang="en-AU" dirty="0" err="1"/>
                  <a:t>sedangkan</a:t>
                </a:r>
                <a:r>
                  <a:rPr lang="en-AU" dirty="0"/>
                  <a:t> </a:t>
                </a:r>
                <a:r>
                  <a:rPr lang="en-AU" dirty="0" err="1"/>
                  <a:t>arus</a:t>
                </a:r>
                <a:r>
                  <a:rPr lang="en-AU" dirty="0"/>
                  <a:t> </a:t>
                </a:r>
                <a:r>
                  <a:rPr lang="en-AU" dirty="0" err="1"/>
                  <a:t>ygn</a:t>
                </a:r>
                <a:r>
                  <a:rPr lang="en-AU" dirty="0"/>
                  <a:t> </a:t>
                </a:r>
                <a:r>
                  <a:rPr lang="en-AU" dirty="0" err="1"/>
                  <a:t>keluar</a:t>
                </a:r>
                <a:r>
                  <a:rPr lang="en-AU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AU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en-AU" dirty="0"/>
                  <a:t>(</a:t>
                </a:r>
                <a:r>
                  <a:rPr lang="en-AU" dirty="0" err="1"/>
                  <a:t>arus</a:t>
                </a:r>
                <a:r>
                  <a:rPr lang="en-AU" dirty="0"/>
                  <a:t> terminal inverting)</a:t>
                </a:r>
              </a:p>
              <a:p>
                <a:pPr algn="just"/>
                <a:r>
                  <a:rPr lang="en-AU" dirty="0" err="1"/>
                  <a:t>Sehingga</a:t>
                </a:r>
                <a:r>
                  <a:rPr lang="en-AU" dirty="0"/>
                  <a:t> </a:t>
                </a:r>
                <a:r>
                  <a:rPr lang="en-AU" dirty="0" err="1"/>
                  <a:t>persamaan</a:t>
                </a:r>
                <a:r>
                  <a:rPr lang="en-AU" dirty="0"/>
                  <a:t> KCL </a:t>
                </a:r>
                <a:r>
                  <a:rPr lang="en-AU" dirty="0" err="1"/>
                  <a:t>nya</a:t>
                </a:r>
                <a:r>
                  <a:rPr lang="en-AU" dirty="0"/>
                  <a:t>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AU" sz="2000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AU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AU" sz="2000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AU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AU" sz="20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AU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sub>
                    </m:sSub>
                    <m:r>
                      <a:rPr lang="en-AU" sz="2000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AU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AU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en-AU" sz="2000" b="1" dirty="0"/>
                  <a:t> </a:t>
                </a:r>
                <a:r>
                  <a:rPr lang="en-AU" dirty="0" err="1"/>
                  <a:t>karena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en-AU" dirty="0"/>
                  <a:t>=0 ? (</a:t>
                </a:r>
                <a:r>
                  <a:rPr lang="en-AU" dirty="0" err="1"/>
                  <a:t>anda</a:t>
                </a:r>
                <a:r>
                  <a:rPr lang="en-AU" dirty="0"/>
                  <a:t> </a:t>
                </a:r>
                <a:r>
                  <a:rPr lang="en-AU" dirty="0" err="1"/>
                  <a:t>dpt</a:t>
                </a:r>
                <a:r>
                  <a:rPr lang="en-AU" dirty="0"/>
                  <a:t> </a:t>
                </a:r>
                <a:r>
                  <a:rPr lang="en-AU" dirty="0" err="1"/>
                  <a:t>lihat</a:t>
                </a:r>
                <a:r>
                  <a:rPr lang="en-AU" dirty="0"/>
                  <a:t> di </a:t>
                </a:r>
                <a:r>
                  <a:rPr lang="en-AU" dirty="0" err="1"/>
                  <a:t>materi</a:t>
                </a:r>
                <a:r>
                  <a:rPr lang="en-AU" dirty="0"/>
                  <a:t> </a:t>
                </a:r>
                <a:r>
                  <a:rPr lang="en-AU" dirty="0" err="1"/>
                  <a:t>sebelum</a:t>
                </a:r>
                <a:r>
                  <a:rPr lang="en-AU" dirty="0"/>
                  <a:t> </a:t>
                </a:r>
                <a:r>
                  <a:rPr lang="en-AU" dirty="0" err="1"/>
                  <a:t>nya</a:t>
                </a:r>
                <a:r>
                  <a:rPr lang="en-AU" dirty="0"/>
                  <a:t>) </a:t>
                </a:r>
                <a:r>
                  <a:rPr lang="en-AU" dirty="0" err="1"/>
                  <a:t>maka</a:t>
                </a:r>
                <a:r>
                  <a:rPr lang="en-AU" dirty="0"/>
                  <a:t> </a:t>
                </a:r>
                <a:r>
                  <a:rPr lang="en-AU" dirty="0" err="1"/>
                  <a:t>persamaan</a:t>
                </a:r>
                <a:r>
                  <a:rPr lang="en-AU" dirty="0"/>
                  <a:t> </a:t>
                </a:r>
                <a:r>
                  <a:rPr lang="en-AU" dirty="0" err="1"/>
                  <a:t>menjadi</a:t>
                </a:r>
                <a:r>
                  <a:rPr lang="en-AU" dirty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A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AU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A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AU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AU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A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AU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AU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A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AU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sub>
                    </m:sSub>
                  </m:oMath>
                </a14:m>
                <a:endParaRPr lang="id-ID" b="1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B5CEEB6-E04C-4595-BB21-342246B35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9" y="4698748"/>
                <a:ext cx="8763001" cy="1858714"/>
              </a:xfrm>
              <a:prstGeom prst="rect">
                <a:avLst/>
              </a:prstGeom>
              <a:blipFill>
                <a:blip r:embed="rId3"/>
                <a:stretch>
                  <a:fillRect l="-556" t="-1967" r="-556" b="-327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577" y="823214"/>
            <a:ext cx="914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KCL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80B07B-09F7-450A-904D-67F569B4DA14}"/>
              </a:ext>
            </a:extLst>
          </p:cNvPr>
          <p:cNvSpPr txBox="1"/>
          <p:nvPr/>
        </p:nvSpPr>
        <p:spPr>
          <a:xfrm>
            <a:off x="4724400" y="22098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i="1" spc="55" dirty="0">
                <a:latin typeface="Times New Roman"/>
                <a:cs typeface="Times New Roman"/>
              </a:rPr>
              <a:t>v</a:t>
            </a:r>
            <a:r>
              <a:rPr lang="en-AU" i="1" spc="82" baseline="-23809" dirty="0">
                <a:latin typeface="Symbol"/>
                <a:cs typeface="Times New Roman"/>
              </a:rPr>
              <a:t>- </a:t>
            </a:r>
            <a:r>
              <a:rPr lang="en-AU" i="1" spc="55" dirty="0">
                <a:latin typeface="Times New Roman"/>
                <a:cs typeface="Times New Roman"/>
              </a:rPr>
              <a:t>=0 ;</a:t>
            </a:r>
            <a:r>
              <a:rPr lang="en-AU" i="1" spc="55" dirty="0" err="1">
                <a:latin typeface="Times New Roman"/>
                <a:cs typeface="Times New Roman"/>
              </a:rPr>
              <a:t>kenapa</a:t>
            </a:r>
            <a:r>
              <a:rPr lang="en-AU" i="1" spc="55" dirty="0">
                <a:latin typeface="Times New Roman"/>
                <a:cs typeface="Times New Roman"/>
              </a:rPr>
              <a:t> pada terminal inverting </a:t>
            </a:r>
            <a:r>
              <a:rPr lang="en-AU" i="1" spc="55" dirty="0" err="1">
                <a:latin typeface="Times New Roman"/>
                <a:cs typeface="Times New Roman"/>
              </a:rPr>
              <a:t>mumpunyai</a:t>
            </a:r>
            <a:r>
              <a:rPr lang="en-AU" i="1" spc="55" dirty="0">
                <a:latin typeface="Times New Roman"/>
                <a:cs typeface="Times New Roman"/>
              </a:rPr>
              <a:t> </a:t>
            </a:r>
            <a:r>
              <a:rPr lang="en-AU" i="1" spc="55" dirty="0" err="1">
                <a:latin typeface="Times New Roman"/>
                <a:cs typeface="Times New Roman"/>
              </a:rPr>
              <a:t>tegangan</a:t>
            </a:r>
            <a:r>
              <a:rPr lang="en-AU" i="1" spc="55" dirty="0">
                <a:latin typeface="Times New Roman"/>
                <a:cs typeface="Times New Roman"/>
              </a:rPr>
              <a:t> 0?</a:t>
            </a:r>
          </a:p>
          <a:p>
            <a:pPr algn="just"/>
            <a:r>
              <a:rPr lang="en-AU" i="1" spc="55" dirty="0">
                <a:latin typeface="Times New Roman"/>
                <a:cs typeface="Times New Roman"/>
              </a:rPr>
              <a:t>Hal </a:t>
            </a:r>
            <a:r>
              <a:rPr lang="en-AU" i="1" spc="55" dirty="0" err="1">
                <a:latin typeface="Times New Roman"/>
                <a:cs typeface="Times New Roman"/>
              </a:rPr>
              <a:t>ini</a:t>
            </a:r>
            <a:r>
              <a:rPr lang="en-AU" i="1" spc="55" dirty="0">
                <a:latin typeface="Times New Roman"/>
                <a:cs typeface="Times New Roman"/>
              </a:rPr>
              <a:t> </a:t>
            </a:r>
            <a:r>
              <a:rPr lang="en-AU" i="1" spc="55" dirty="0" err="1">
                <a:latin typeface="Times New Roman"/>
                <a:cs typeface="Times New Roman"/>
              </a:rPr>
              <a:t>disebabkan</a:t>
            </a:r>
            <a:r>
              <a:rPr lang="en-AU" i="1" spc="55" dirty="0">
                <a:latin typeface="Times New Roman"/>
                <a:cs typeface="Times New Roman"/>
              </a:rPr>
              <a:t> pada terminal </a:t>
            </a:r>
            <a:r>
              <a:rPr lang="en-AU" i="1" spc="55" dirty="0" err="1">
                <a:latin typeface="Times New Roman"/>
                <a:cs typeface="Times New Roman"/>
              </a:rPr>
              <a:t>invering</a:t>
            </a:r>
            <a:r>
              <a:rPr lang="en-AU" i="1" spc="55" dirty="0">
                <a:latin typeface="Times New Roman"/>
                <a:cs typeface="Times New Roman"/>
              </a:rPr>
              <a:t> </a:t>
            </a:r>
            <a:r>
              <a:rPr lang="en-AU" i="1" spc="55" dirty="0" err="1">
                <a:latin typeface="Times New Roman"/>
                <a:cs typeface="Times New Roman"/>
              </a:rPr>
              <a:t>menjadi</a:t>
            </a:r>
            <a:r>
              <a:rPr lang="en-AU" i="1" spc="55" dirty="0">
                <a:latin typeface="Times New Roman"/>
                <a:cs typeface="Times New Roman"/>
              </a:rPr>
              <a:t> virtual ground (</a:t>
            </a:r>
            <a:r>
              <a:rPr lang="en-AU" i="1" spc="55" dirty="0" err="1">
                <a:latin typeface="Times New Roman"/>
                <a:cs typeface="Times New Roman"/>
              </a:rPr>
              <a:t>baca</a:t>
            </a:r>
            <a:r>
              <a:rPr lang="en-AU" i="1" spc="55" dirty="0">
                <a:latin typeface="Times New Roman"/>
                <a:cs typeface="Times New Roman"/>
              </a:rPr>
              <a:t> </a:t>
            </a:r>
            <a:r>
              <a:rPr lang="en-AU" i="1" spc="55" dirty="0" err="1">
                <a:latin typeface="Times New Roman"/>
                <a:cs typeface="Times New Roman"/>
              </a:rPr>
              <a:t>materi</a:t>
            </a:r>
            <a:r>
              <a:rPr lang="en-AU" i="1" spc="55" dirty="0">
                <a:latin typeface="Times New Roman"/>
                <a:cs typeface="Times New Roman"/>
              </a:rPr>
              <a:t> </a:t>
            </a:r>
            <a:r>
              <a:rPr lang="en-AU" i="1" spc="55" dirty="0" err="1">
                <a:latin typeface="Times New Roman"/>
                <a:cs typeface="Times New Roman"/>
              </a:rPr>
              <a:t>sebelum</a:t>
            </a:r>
            <a:r>
              <a:rPr lang="en-AU" i="1" spc="55" dirty="0">
                <a:latin typeface="Times New Roman"/>
                <a:cs typeface="Times New Roman"/>
              </a:rPr>
              <a:t> </a:t>
            </a:r>
            <a:r>
              <a:rPr lang="en-AU" i="1" spc="55" dirty="0" err="1">
                <a:latin typeface="Times New Roman"/>
                <a:cs typeface="Times New Roman"/>
              </a:rPr>
              <a:t>nya</a:t>
            </a:r>
            <a:r>
              <a:rPr lang="en-AU" i="1" spc="55" dirty="0">
                <a:latin typeface="Times New Roman"/>
                <a:cs typeface="Times New Roman"/>
              </a:rPr>
              <a:t>)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BB68CEF-B640-4325-B48B-8C26D26AF4D8}"/>
                  </a:ext>
                </a:extLst>
              </p:cNvPr>
              <p:cNvSpPr txBox="1"/>
              <p:nvPr/>
            </p:nvSpPr>
            <p:spPr>
              <a:xfrm>
                <a:off x="2590800" y="5124474"/>
                <a:ext cx="5913735" cy="1337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Sehingga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id-ID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id-ID" sz="2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BB68CEF-B640-4325-B48B-8C26D26AF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124474"/>
                <a:ext cx="5913735" cy="1337482"/>
              </a:xfrm>
              <a:prstGeom prst="rect">
                <a:avLst/>
              </a:prstGeom>
              <a:blipFill>
                <a:blip r:embed="rId2"/>
                <a:stretch>
                  <a:fillRect l="-825" t="-274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>
            <a:extLst>
              <a:ext uri="{FF2B5EF4-FFF2-40B4-BE49-F238E27FC236}">
                <a16:creationId xmlns:a16="http://schemas.microsoft.com/office/drawing/2014/main" id="{9983BEB9-0A41-4B9E-91B0-F3E393DB9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76400"/>
            <a:ext cx="2438400" cy="33137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577" y="823214"/>
            <a:ext cx="914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KCL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4" name="object 10">
            <a:extLst>
              <a:ext uri="{FF2B5EF4-FFF2-40B4-BE49-F238E27FC236}">
                <a16:creationId xmlns:a16="http://schemas.microsoft.com/office/drawing/2014/main" id="{482D70DE-EF48-4F00-92A5-19A8FB2C2E4D}"/>
              </a:ext>
            </a:extLst>
          </p:cNvPr>
          <p:cNvSpPr/>
          <p:nvPr/>
        </p:nvSpPr>
        <p:spPr>
          <a:xfrm>
            <a:off x="1757172" y="3966971"/>
            <a:ext cx="4415155" cy="1148080"/>
          </a:xfrm>
          <a:custGeom>
            <a:avLst/>
            <a:gdLst/>
            <a:ahLst/>
            <a:cxnLst/>
            <a:rect l="l" t="t" r="r" b="b"/>
            <a:pathLst>
              <a:path w="4415155" h="1148079">
                <a:moveTo>
                  <a:pt x="4415028" y="0"/>
                </a:moveTo>
                <a:lnTo>
                  <a:pt x="4415028" y="1147572"/>
                </a:lnTo>
                <a:lnTo>
                  <a:pt x="0" y="1147572"/>
                </a:lnTo>
                <a:lnTo>
                  <a:pt x="0" y="0"/>
                </a:lnTo>
                <a:lnTo>
                  <a:pt x="4415028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1">
            <a:extLst>
              <a:ext uri="{FF2B5EF4-FFF2-40B4-BE49-F238E27FC236}">
                <a16:creationId xmlns:a16="http://schemas.microsoft.com/office/drawing/2014/main" id="{2AD8FA08-FC3B-4B69-A1C7-2BE90C8DED00}"/>
              </a:ext>
            </a:extLst>
          </p:cNvPr>
          <p:cNvSpPr/>
          <p:nvPr/>
        </p:nvSpPr>
        <p:spPr>
          <a:xfrm>
            <a:off x="2967989" y="4540757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30" y="0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2">
            <a:extLst>
              <a:ext uri="{FF2B5EF4-FFF2-40B4-BE49-F238E27FC236}">
                <a16:creationId xmlns:a16="http://schemas.microsoft.com/office/drawing/2014/main" id="{E88BFA2A-E6AE-429C-A3F9-FC3A717D82FC}"/>
              </a:ext>
            </a:extLst>
          </p:cNvPr>
          <p:cNvSpPr/>
          <p:nvPr/>
        </p:nvSpPr>
        <p:spPr>
          <a:xfrm>
            <a:off x="4118609" y="4540757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3">
            <a:extLst>
              <a:ext uri="{FF2B5EF4-FFF2-40B4-BE49-F238E27FC236}">
                <a16:creationId xmlns:a16="http://schemas.microsoft.com/office/drawing/2014/main" id="{FE55AE4C-2E38-4F2D-9AA8-F9FD6B380E37}"/>
              </a:ext>
            </a:extLst>
          </p:cNvPr>
          <p:cNvSpPr/>
          <p:nvPr/>
        </p:nvSpPr>
        <p:spPr>
          <a:xfrm>
            <a:off x="5310377" y="4540757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id="{E5707F9C-659B-4309-88F8-2FFF0852F258}"/>
              </a:ext>
            </a:extLst>
          </p:cNvPr>
          <p:cNvSpPr txBox="1"/>
          <p:nvPr/>
        </p:nvSpPr>
        <p:spPr>
          <a:xfrm>
            <a:off x="3640074" y="4501221"/>
            <a:ext cx="129794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174115" algn="l"/>
              </a:tabLst>
            </a:pPr>
            <a:r>
              <a:rPr sz="1750" spc="-5" dirty="0">
                <a:latin typeface="Times New Roman"/>
                <a:cs typeface="Times New Roman"/>
              </a:rPr>
              <a:t>1	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9" name="object 15">
            <a:extLst>
              <a:ext uri="{FF2B5EF4-FFF2-40B4-BE49-F238E27FC236}">
                <a16:creationId xmlns:a16="http://schemas.microsoft.com/office/drawing/2014/main" id="{C05F740E-5620-4DAE-B05C-7D3BF1CD9EFC}"/>
              </a:ext>
            </a:extLst>
          </p:cNvPr>
          <p:cNvSpPr txBox="1"/>
          <p:nvPr/>
        </p:nvSpPr>
        <p:spPr>
          <a:xfrm>
            <a:off x="5999219" y="4501221"/>
            <a:ext cx="12382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spc="-5" dirty="0">
                <a:latin typeface="Times New Roman"/>
                <a:cs typeface="Times New Roman"/>
              </a:rPr>
              <a:t>3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0" name="object 16">
            <a:extLst>
              <a:ext uri="{FF2B5EF4-FFF2-40B4-BE49-F238E27FC236}">
                <a16:creationId xmlns:a16="http://schemas.microsoft.com/office/drawing/2014/main" id="{C5E64C54-8F3A-43A9-8A34-E5908DCE04B1}"/>
              </a:ext>
            </a:extLst>
          </p:cNvPr>
          <p:cNvSpPr txBox="1"/>
          <p:nvPr/>
        </p:nvSpPr>
        <p:spPr>
          <a:xfrm>
            <a:off x="3244598" y="4799924"/>
            <a:ext cx="12382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spc="-5" dirty="0">
                <a:latin typeface="Times New Roman"/>
                <a:cs typeface="Times New Roman"/>
              </a:rPr>
              <a:t>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1" name="object 17">
            <a:extLst>
              <a:ext uri="{FF2B5EF4-FFF2-40B4-BE49-F238E27FC236}">
                <a16:creationId xmlns:a16="http://schemas.microsoft.com/office/drawing/2014/main" id="{F399CA1A-236D-4DA2-B7C7-E4AAF136EEB8}"/>
              </a:ext>
            </a:extLst>
          </p:cNvPr>
          <p:cNvSpPr txBox="1"/>
          <p:nvPr/>
        </p:nvSpPr>
        <p:spPr>
          <a:xfrm>
            <a:off x="4398274" y="4799924"/>
            <a:ext cx="12382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spc="-5" dirty="0">
                <a:latin typeface="Times New Roman"/>
                <a:cs typeface="Times New Roman"/>
              </a:rPr>
              <a:t>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2" name="object 18">
            <a:extLst>
              <a:ext uri="{FF2B5EF4-FFF2-40B4-BE49-F238E27FC236}">
                <a16:creationId xmlns:a16="http://schemas.microsoft.com/office/drawing/2014/main" id="{D390FD83-2613-4D0F-AD57-3FBB8F9B7E4C}"/>
              </a:ext>
            </a:extLst>
          </p:cNvPr>
          <p:cNvSpPr txBox="1"/>
          <p:nvPr/>
        </p:nvSpPr>
        <p:spPr>
          <a:xfrm>
            <a:off x="5590032" y="4799924"/>
            <a:ext cx="12382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spc="-5" dirty="0">
                <a:latin typeface="Times New Roman"/>
                <a:cs typeface="Times New Roman"/>
              </a:rPr>
              <a:t>3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3" name="object 19">
            <a:extLst>
              <a:ext uri="{FF2B5EF4-FFF2-40B4-BE49-F238E27FC236}">
                <a16:creationId xmlns:a16="http://schemas.microsoft.com/office/drawing/2014/main" id="{C7FD1BFF-7E4A-4C9F-95B4-599E6CED166A}"/>
              </a:ext>
            </a:extLst>
          </p:cNvPr>
          <p:cNvSpPr txBox="1"/>
          <p:nvPr/>
        </p:nvSpPr>
        <p:spPr>
          <a:xfrm>
            <a:off x="1972807" y="4501221"/>
            <a:ext cx="29781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i="1" dirty="0">
                <a:latin typeface="Times New Roman"/>
                <a:cs typeface="Times New Roman"/>
              </a:rPr>
              <a:t>out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4" name="object 20">
            <a:extLst>
              <a:ext uri="{FF2B5EF4-FFF2-40B4-BE49-F238E27FC236}">
                <a16:creationId xmlns:a16="http://schemas.microsoft.com/office/drawing/2014/main" id="{1013AD54-2559-4B1E-9E24-C72588F2BB95}"/>
              </a:ext>
            </a:extLst>
          </p:cNvPr>
          <p:cNvSpPr txBox="1"/>
          <p:nvPr/>
        </p:nvSpPr>
        <p:spPr>
          <a:xfrm>
            <a:off x="3047245" y="4540007"/>
            <a:ext cx="247015" cy="485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000" i="1" spc="5" dirty="0">
                <a:latin typeface="Times New Roman"/>
                <a:cs typeface="Times New Roman"/>
              </a:rPr>
              <a:t>R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5" name="object 21">
            <a:extLst>
              <a:ext uri="{FF2B5EF4-FFF2-40B4-BE49-F238E27FC236}">
                <a16:creationId xmlns:a16="http://schemas.microsoft.com/office/drawing/2014/main" id="{5EFE6F7D-1C3F-4C5E-9327-97730D8F8EC7}"/>
              </a:ext>
            </a:extLst>
          </p:cNvPr>
          <p:cNvSpPr txBox="1"/>
          <p:nvPr/>
        </p:nvSpPr>
        <p:spPr>
          <a:xfrm>
            <a:off x="4176660" y="4540007"/>
            <a:ext cx="1445260" cy="485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1198245" algn="l"/>
              </a:tabLst>
            </a:pPr>
            <a:r>
              <a:rPr sz="3000" i="1" spc="5" dirty="0">
                <a:latin typeface="Times New Roman"/>
                <a:cs typeface="Times New Roman"/>
              </a:rPr>
              <a:t>R	R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6" name="object 22">
            <a:extLst>
              <a:ext uri="{FF2B5EF4-FFF2-40B4-BE49-F238E27FC236}">
                <a16:creationId xmlns:a16="http://schemas.microsoft.com/office/drawing/2014/main" id="{6ED3105E-C9F2-4827-8865-FDDD9AAC9304}"/>
              </a:ext>
            </a:extLst>
          </p:cNvPr>
          <p:cNvSpPr txBox="1"/>
          <p:nvPr/>
        </p:nvSpPr>
        <p:spPr>
          <a:xfrm>
            <a:off x="1783600" y="4241316"/>
            <a:ext cx="4276725" cy="485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  <a:tabLst>
                <a:tab pos="614045" algn="l"/>
                <a:tab pos="1713230" algn="l"/>
                <a:tab pos="2051685" algn="l"/>
                <a:tab pos="2863850" algn="l"/>
                <a:tab pos="3242945" algn="l"/>
                <a:tab pos="4055745" algn="l"/>
              </a:tabLst>
            </a:pPr>
            <a:r>
              <a:rPr sz="3000" i="1" spc="5" dirty="0">
                <a:latin typeface="Times New Roman"/>
                <a:cs typeface="Times New Roman"/>
              </a:rPr>
              <a:t>v	</a:t>
            </a:r>
            <a:r>
              <a:rPr sz="3000" spc="5" dirty="0">
                <a:latin typeface="Symbol"/>
                <a:cs typeface="Symbol"/>
              </a:rPr>
              <a:t>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Symbol"/>
                <a:cs typeface="Symbol"/>
              </a:rPr>
              <a:t>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4500" i="1" spc="172" baseline="42592" dirty="0">
                <a:latin typeface="Times New Roman"/>
                <a:cs typeface="Times New Roman"/>
              </a:rPr>
              <a:t>R</a:t>
            </a:r>
            <a:r>
              <a:rPr sz="2625" i="1" spc="172" baseline="47619" dirty="0">
                <a:latin typeface="Times New Roman"/>
                <a:cs typeface="Times New Roman"/>
              </a:rPr>
              <a:t>f	</a:t>
            </a:r>
            <a:r>
              <a:rPr sz="3000" i="1" spc="5" dirty="0">
                <a:latin typeface="Times New Roman"/>
                <a:cs typeface="Times New Roman"/>
              </a:rPr>
              <a:t>v	</a:t>
            </a:r>
            <a:r>
              <a:rPr sz="3000" spc="5" dirty="0">
                <a:latin typeface="Symbol"/>
                <a:cs typeface="Symbol"/>
              </a:rPr>
              <a:t></a:t>
            </a:r>
            <a:r>
              <a:rPr sz="3000" spc="105" dirty="0">
                <a:latin typeface="Times New Roman"/>
                <a:cs typeface="Times New Roman"/>
              </a:rPr>
              <a:t> </a:t>
            </a:r>
            <a:r>
              <a:rPr sz="4500" i="1" spc="172" baseline="42592" dirty="0">
                <a:latin typeface="Times New Roman"/>
                <a:cs typeface="Times New Roman"/>
              </a:rPr>
              <a:t>R</a:t>
            </a:r>
            <a:r>
              <a:rPr sz="2625" i="1" spc="172" baseline="47619" dirty="0">
                <a:latin typeface="Times New Roman"/>
                <a:cs typeface="Times New Roman"/>
              </a:rPr>
              <a:t>f	</a:t>
            </a:r>
            <a:r>
              <a:rPr sz="3000" i="1" spc="5" dirty="0">
                <a:latin typeface="Times New Roman"/>
                <a:cs typeface="Times New Roman"/>
              </a:rPr>
              <a:t>v	</a:t>
            </a:r>
            <a:r>
              <a:rPr sz="3000" spc="5" dirty="0">
                <a:latin typeface="Symbol"/>
                <a:cs typeface="Symbol"/>
              </a:rPr>
              <a:t>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4500" i="1" spc="172" baseline="42592" dirty="0">
                <a:latin typeface="Times New Roman"/>
                <a:cs typeface="Times New Roman"/>
              </a:rPr>
              <a:t>R</a:t>
            </a:r>
            <a:r>
              <a:rPr sz="2625" i="1" spc="172" baseline="47619" dirty="0">
                <a:latin typeface="Times New Roman"/>
                <a:cs typeface="Times New Roman"/>
              </a:rPr>
              <a:t>f	</a:t>
            </a:r>
            <a:r>
              <a:rPr sz="3000" i="1" spc="5" dirty="0">
                <a:latin typeface="Times New Roman"/>
                <a:cs typeface="Times New Roman"/>
              </a:rPr>
              <a:t>v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7" name="object 23">
            <a:extLst>
              <a:ext uri="{FF2B5EF4-FFF2-40B4-BE49-F238E27FC236}">
                <a16:creationId xmlns:a16="http://schemas.microsoft.com/office/drawing/2014/main" id="{32826144-9567-4DA9-B10C-873712AB10B0}"/>
              </a:ext>
            </a:extLst>
          </p:cNvPr>
          <p:cNvSpPr/>
          <p:nvPr/>
        </p:nvSpPr>
        <p:spPr>
          <a:xfrm>
            <a:off x="1752600" y="3962400"/>
            <a:ext cx="4424680" cy="1156970"/>
          </a:xfrm>
          <a:custGeom>
            <a:avLst/>
            <a:gdLst/>
            <a:ahLst/>
            <a:cxnLst/>
            <a:rect l="l" t="t" r="r" b="b"/>
            <a:pathLst>
              <a:path w="4424680" h="1156970">
                <a:moveTo>
                  <a:pt x="4424172" y="0"/>
                </a:moveTo>
                <a:lnTo>
                  <a:pt x="4424172" y="1156715"/>
                </a:lnTo>
                <a:lnTo>
                  <a:pt x="0" y="1156716"/>
                </a:lnTo>
                <a:lnTo>
                  <a:pt x="0" y="0"/>
                </a:lnTo>
                <a:lnTo>
                  <a:pt x="442417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C5ECAA-A244-43B4-B121-6EF0AC1A5557}"/>
                  </a:ext>
                </a:extLst>
              </p:cNvPr>
              <p:cNvSpPr txBox="1"/>
              <p:nvPr/>
            </p:nvSpPr>
            <p:spPr>
              <a:xfrm>
                <a:off x="1600200" y="1866186"/>
                <a:ext cx="6147314" cy="2350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dirty="0"/>
                  <a:t>Karena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AU" sz="28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AU" sz="2800" b="0" i="1" dirty="0">
                    <a:latin typeface="Cambria Math" panose="02040503050406030204" pitchFamily="18" charset="0"/>
                  </a:rPr>
                  <a:t> </a:t>
                </a:r>
                <a:r>
                  <a:rPr lang="en-AU" sz="2800" b="0" dirty="0" err="1">
                    <a:latin typeface="Cambria Math" panose="02040503050406030204" pitchFamily="18" charset="0"/>
                  </a:rPr>
                  <a:t>maka</a:t>
                </a:r>
                <a:r>
                  <a:rPr lang="en-AU" sz="2800" b="0" dirty="0">
                    <a:latin typeface="Cambria Math" panose="02040503050406030204" pitchFamily="18" charset="0"/>
                  </a:rPr>
                  <a:t> 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800" b="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800" b="0" dirty="0"/>
                  <a:t> </a:t>
                </a:r>
              </a:p>
              <a:p>
                <a:pPr algn="just"/>
                <a:endParaRPr lang="id-ID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C5ECAA-A244-43B4-B121-6EF0AC1A5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866186"/>
                <a:ext cx="6147314" cy="2350259"/>
              </a:xfrm>
              <a:prstGeom prst="rect">
                <a:avLst/>
              </a:prstGeom>
              <a:blipFill>
                <a:blip r:embed="rId2"/>
                <a:stretch>
                  <a:fillRect l="-2083" t="-233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BB3DB3E-27A7-4D9B-96BE-943318D858D3}"/>
                  </a:ext>
                </a:extLst>
              </p:cNvPr>
              <p:cNvSpPr txBox="1"/>
              <p:nvPr/>
            </p:nvSpPr>
            <p:spPr>
              <a:xfrm>
                <a:off x="762000" y="5486400"/>
                <a:ext cx="63512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Tugas : </a:t>
                </a:r>
                <a:r>
                  <a:rPr lang="en-AU" dirty="0" err="1"/>
                  <a:t>Rancang</a:t>
                </a:r>
                <a:r>
                  <a:rPr lang="en-AU" dirty="0"/>
                  <a:t> </a:t>
                </a:r>
                <a:r>
                  <a:rPr lang="en-AU" dirty="0" err="1"/>
                  <a:t>penguat</a:t>
                </a:r>
                <a:r>
                  <a:rPr lang="en-AU" dirty="0"/>
                  <a:t> </a:t>
                </a:r>
                <a:r>
                  <a:rPr lang="en-AU" dirty="0" err="1"/>
                  <a:t>penjumlah</a:t>
                </a:r>
                <a:r>
                  <a:rPr lang="en-AU" dirty="0"/>
                  <a:t> Inverting </a:t>
                </a:r>
                <a:r>
                  <a:rPr lang="en-AU" dirty="0" err="1"/>
                  <a:t>dengan</a:t>
                </a:r>
                <a:r>
                  <a:rPr lang="en-AU" dirty="0"/>
                  <a:t> </a:t>
                </a:r>
                <a:r>
                  <a:rPr lang="en-AU" dirty="0" err="1"/>
                  <a:t>persamaan</a:t>
                </a:r>
                <a:r>
                  <a:rPr lang="en-AU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5</m:t>
                      </m:r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b="0" i="0" smtClean="0">
                          <a:latin typeface="Cambria Math" panose="02040503050406030204" pitchFamily="18" charset="0"/>
                        </a:rPr>
                        <m:t>7</m:t>
                      </m:r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BB3DB3E-27A7-4D9B-96BE-943318D85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486400"/>
                <a:ext cx="6351290" cy="646331"/>
              </a:xfrm>
              <a:prstGeom prst="rect">
                <a:avLst/>
              </a:prstGeom>
              <a:blipFill>
                <a:blip r:embed="rId3"/>
                <a:stretch>
                  <a:fillRect l="-768" t="-4717" b="-660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4443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Noninverting</a:t>
            </a:r>
            <a:r>
              <a:rPr spc="-95" dirty="0"/>
              <a:t> </a:t>
            </a:r>
            <a:r>
              <a:rPr spc="-5" dirty="0"/>
              <a:t>Summer</a:t>
            </a: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67B25B15-652E-4B37-8296-494ED2DD5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30" y="1524000"/>
            <a:ext cx="5181600" cy="32195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9BF8176-CED4-42F7-8A1F-221F4BE96892}"/>
                  </a:ext>
                </a:extLst>
              </p:cNvPr>
              <p:cNvSpPr txBox="1"/>
              <p:nvPr/>
            </p:nvSpPr>
            <p:spPr>
              <a:xfrm>
                <a:off x="731097" y="4800600"/>
                <a:ext cx="7162800" cy="149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/>
                  <a:t>Rangkaian </a:t>
                </a:r>
                <a:r>
                  <a:rPr lang="en-AU" dirty="0" err="1"/>
                  <a:t>diatas</a:t>
                </a:r>
                <a:r>
                  <a:rPr lang="en-AU" dirty="0"/>
                  <a:t> </a:t>
                </a:r>
                <a:r>
                  <a:rPr lang="en-AU" dirty="0" err="1"/>
                  <a:t>diberi</a:t>
                </a:r>
                <a:r>
                  <a:rPr lang="en-AU" dirty="0"/>
                  <a:t> </a:t>
                </a:r>
                <a:r>
                  <a:rPr lang="en-AU" dirty="0" err="1"/>
                  <a:t>nama</a:t>
                </a:r>
                <a:r>
                  <a:rPr lang="en-AU" dirty="0"/>
                  <a:t> </a:t>
                </a:r>
                <a:r>
                  <a:rPr lang="en-AU" dirty="0" err="1"/>
                  <a:t>Penguat</a:t>
                </a:r>
                <a:r>
                  <a:rPr lang="en-AU" dirty="0"/>
                  <a:t> </a:t>
                </a:r>
                <a:r>
                  <a:rPr lang="en-AU" dirty="0" err="1"/>
                  <a:t>Penjumlah</a:t>
                </a:r>
                <a:r>
                  <a:rPr lang="en-AU" dirty="0"/>
                  <a:t> Noninverting </a:t>
                </a:r>
                <a:r>
                  <a:rPr lang="en-AU" dirty="0" err="1"/>
                  <a:t>karena</a:t>
                </a:r>
                <a:r>
                  <a:rPr lang="en-AU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dirty="0"/>
                  <a:t> </a:t>
                </a:r>
                <a:r>
                  <a:rPr lang="en-AU" dirty="0" err="1"/>
                  <a:t>Terdapat</a:t>
                </a:r>
                <a:r>
                  <a:rPr lang="en-AU" dirty="0"/>
                  <a:t> </a:t>
                </a:r>
                <a:r>
                  <a:rPr lang="en-AU" dirty="0" err="1"/>
                  <a:t>umpan</a:t>
                </a:r>
                <a:r>
                  <a:rPr lang="en-AU" dirty="0"/>
                  <a:t> </a:t>
                </a:r>
                <a:r>
                  <a:rPr lang="en-AU" dirty="0" err="1"/>
                  <a:t>balik</a:t>
                </a:r>
                <a:r>
                  <a:rPr lang="en-AU" dirty="0"/>
                  <a:t> negative (</a:t>
                </a:r>
                <a:r>
                  <a:rPr lang="en-AU" dirty="0" err="1"/>
                  <a:t>Vout</a:t>
                </a:r>
                <a:r>
                  <a:rPr lang="en-AU" dirty="0"/>
                  <a:t> di </a:t>
                </a:r>
                <a:r>
                  <a:rPr lang="en-AU" dirty="0" err="1"/>
                  <a:t>umpankan</a:t>
                </a:r>
                <a:r>
                  <a:rPr lang="en-AU" dirty="0"/>
                  <a:t> </a:t>
                </a:r>
                <a:r>
                  <a:rPr lang="en-AU" dirty="0" err="1"/>
                  <a:t>ke</a:t>
                </a:r>
                <a:r>
                  <a:rPr lang="en-AU" dirty="0"/>
                  <a:t> input </a:t>
                </a:r>
                <a:r>
                  <a:rPr lang="en-AU" dirty="0" err="1"/>
                  <a:t>teminal</a:t>
                </a:r>
                <a:r>
                  <a:rPr lang="en-AU" dirty="0"/>
                  <a:t> inverting) </a:t>
                </a:r>
                <a:r>
                  <a:rPr lang="en-AU" dirty="0" err="1"/>
                  <a:t>melalui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AU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dirty="0" err="1"/>
                  <a:t>Jumlah</a:t>
                </a:r>
                <a:r>
                  <a:rPr lang="en-AU" dirty="0"/>
                  <a:t> Input pada terminal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en-AU" dirty="0"/>
                  <a:t>(Terminal Non Inverting) </a:t>
                </a:r>
                <a:r>
                  <a:rPr lang="en-AU" dirty="0" err="1"/>
                  <a:t>lebih</a:t>
                </a:r>
                <a:r>
                  <a:rPr lang="en-AU" dirty="0"/>
                  <a:t> </a:t>
                </a:r>
                <a:r>
                  <a:rPr lang="en-AU" dirty="0" err="1"/>
                  <a:t>dari</a:t>
                </a:r>
                <a:r>
                  <a:rPr lang="en-AU" dirty="0"/>
                  <a:t> </a:t>
                </a:r>
                <a:r>
                  <a:rPr lang="en-AU" dirty="0" err="1"/>
                  <a:t>satu</a:t>
                </a:r>
                <a:r>
                  <a:rPr lang="en-AU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id-ID" dirty="0"/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9BF8176-CED4-42F7-8A1F-221F4BE96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97" y="4800600"/>
                <a:ext cx="7162800" cy="1499578"/>
              </a:xfrm>
              <a:prstGeom prst="rect">
                <a:avLst/>
              </a:prstGeom>
              <a:blipFill>
                <a:blip r:embed="rId3"/>
                <a:stretch>
                  <a:fillRect l="-766" t="-244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615500" y="1946761"/>
            <a:ext cx="200787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i="1" spc="-114" dirty="0">
                <a:latin typeface="Times New Roman"/>
                <a:cs typeface="Times New Roman"/>
              </a:rPr>
              <a:t>i</a:t>
            </a:r>
            <a:r>
              <a:rPr sz="2550" spc="-172" baseline="-24509" dirty="0">
                <a:latin typeface="Times New Roman"/>
                <a:cs typeface="Times New Roman"/>
              </a:rPr>
              <a:t>1 </a:t>
            </a:r>
            <a:r>
              <a:rPr sz="3000" dirty="0">
                <a:latin typeface="Symbol"/>
                <a:cs typeface="Symbol"/>
              </a:rPr>
              <a:t>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i="1" spc="-25" dirty="0">
                <a:latin typeface="Times New Roman"/>
                <a:cs typeface="Times New Roman"/>
              </a:rPr>
              <a:t>i</a:t>
            </a:r>
            <a:r>
              <a:rPr sz="2550" spc="-37" baseline="-24509" dirty="0">
                <a:latin typeface="Times New Roman"/>
                <a:cs typeface="Times New Roman"/>
              </a:rPr>
              <a:t>2 </a:t>
            </a:r>
            <a:r>
              <a:rPr sz="3000" dirty="0">
                <a:latin typeface="Symbol"/>
                <a:cs typeface="Symbol"/>
              </a:rPr>
              <a:t>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i="1" spc="-50" dirty="0">
                <a:latin typeface="Times New Roman"/>
                <a:cs typeface="Times New Roman"/>
              </a:rPr>
              <a:t>i</a:t>
            </a:r>
            <a:r>
              <a:rPr sz="2550" spc="-75" baseline="-24509" dirty="0">
                <a:latin typeface="Times New Roman"/>
                <a:cs typeface="Times New Roman"/>
              </a:rPr>
              <a:t>3 </a:t>
            </a:r>
            <a:r>
              <a:rPr sz="3000" dirty="0">
                <a:latin typeface="Symbol"/>
                <a:cs typeface="Symbol"/>
              </a:rPr>
              <a:t></a:t>
            </a:r>
            <a:r>
              <a:rPr sz="3000" spc="-4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109164" y="821452"/>
            <a:ext cx="391870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dirty="0" err="1">
                <a:latin typeface="Verdana"/>
                <a:cs typeface="Verdana"/>
              </a:rPr>
              <a:t>Berlaku</a:t>
            </a:r>
            <a:r>
              <a:rPr lang="en-AU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KCL </a:t>
            </a:r>
            <a:r>
              <a:rPr lang="en-AU" dirty="0">
                <a:latin typeface="Verdana"/>
                <a:cs typeface="Verdana"/>
              </a:rPr>
              <a:t>pada terminal </a:t>
            </a:r>
            <a:r>
              <a:rPr sz="1800" dirty="0">
                <a:latin typeface="Verdana"/>
                <a:cs typeface="Verdana"/>
              </a:rPr>
              <a:t> noninverting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input:</a:t>
            </a:r>
          </a:p>
        </p:txBody>
      </p:sp>
      <p:sp>
        <p:nvSpPr>
          <p:cNvPr id="19" name="object 19"/>
          <p:cNvSpPr/>
          <p:nvPr/>
        </p:nvSpPr>
        <p:spPr>
          <a:xfrm>
            <a:off x="4754881" y="457200"/>
            <a:ext cx="45719" cy="6096000"/>
          </a:xfrm>
          <a:custGeom>
            <a:avLst/>
            <a:gdLst/>
            <a:ahLst/>
            <a:cxnLst/>
            <a:rect l="l" t="t" r="r" b="b"/>
            <a:pathLst>
              <a:path h="4495800">
                <a:moveTo>
                  <a:pt x="0" y="0"/>
                </a:moveTo>
                <a:lnTo>
                  <a:pt x="0" y="4495800"/>
                </a:lnTo>
              </a:path>
            </a:pathLst>
          </a:custGeom>
          <a:ln w="9525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5166050" y="835701"/>
            <a:ext cx="3298695" cy="102079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id-ID" sz="1800" dirty="0">
                <a:latin typeface="Verdana"/>
                <a:cs typeface="Verdana"/>
              </a:rPr>
              <a:t>KCL pada </a:t>
            </a:r>
            <a:r>
              <a:rPr lang="en-AU" sz="1800" dirty="0">
                <a:latin typeface="Verdana"/>
                <a:cs typeface="Verdana"/>
              </a:rPr>
              <a:t>terminal </a:t>
            </a:r>
            <a:r>
              <a:rPr lang="id-ID" sz="1800" dirty="0">
                <a:latin typeface="Verdana"/>
                <a:cs typeface="Verdana"/>
              </a:rPr>
              <a:t> inverting</a:t>
            </a:r>
            <a:r>
              <a:rPr lang="id-ID" sz="1800" spc="-85" dirty="0">
                <a:latin typeface="Verdana"/>
                <a:cs typeface="Verdana"/>
              </a:rPr>
              <a:t> </a:t>
            </a:r>
            <a:r>
              <a:rPr lang="id-ID" sz="1800" dirty="0">
                <a:latin typeface="Verdana"/>
                <a:cs typeface="Verdana"/>
              </a:rPr>
              <a:t>input:</a:t>
            </a:r>
          </a:p>
          <a:p>
            <a:pPr marR="49530" algn="ctr">
              <a:lnSpc>
                <a:spcPct val="100000"/>
              </a:lnSpc>
              <a:spcBef>
                <a:spcPts val="445"/>
              </a:spcBef>
              <a:tabLst>
                <a:tab pos="356870" algn="l"/>
                <a:tab pos="1045844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67379" y="5129126"/>
            <a:ext cx="107823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457834" algn="l"/>
              </a:tabLst>
            </a:pPr>
            <a:r>
              <a:rPr sz="3000" i="1" dirty="0">
                <a:latin typeface="Times New Roman"/>
                <a:cs typeface="Times New Roman"/>
              </a:rPr>
              <a:t>v</a:t>
            </a:r>
            <a:r>
              <a:rPr sz="2550" baseline="-24509" dirty="0">
                <a:latin typeface="Symbol"/>
                <a:cs typeface="Symbol"/>
              </a:rPr>
              <a:t></a:t>
            </a:r>
            <a:r>
              <a:rPr sz="2550" baseline="-24509" dirty="0">
                <a:latin typeface="Times New Roman"/>
                <a:cs typeface="Times New Roman"/>
              </a:rPr>
              <a:t>	</a:t>
            </a:r>
            <a:r>
              <a:rPr sz="3000" dirty="0">
                <a:latin typeface="Symbol"/>
                <a:cs typeface="Symbol"/>
              </a:rPr>
              <a:t></a:t>
            </a:r>
            <a:r>
              <a:rPr sz="3000" spc="-150" dirty="0">
                <a:latin typeface="Times New Roman"/>
                <a:cs typeface="Times New Roman"/>
              </a:rPr>
              <a:t> </a:t>
            </a:r>
            <a:r>
              <a:rPr sz="3000" i="1" spc="-5" dirty="0">
                <a:latin typeface="Times New Roman"/>
                <a:cs typeface="Times New Roman"/>
              </a:rPr>
              <a:t>v</a:t>
            </a:r>
            <a:r>
              <a:rPr sz="2550" spc="-7" baseline="-24509" dirty="0">
                <a:latin typeface="Symbol"/>
                <a:cs typeface="Symbol"/>
              </a:rPr>
              <a:t></a:t>
            </a:r>
            <a:endParaRPr sz="2550" baseline="-24509" dirty="0">
              <a:latin typeface="Symbol"/>
              <a:cs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CFDD4B8-ADB4-42C3-AD7D-34C7FF330DAB}"/>
                  </a:ext>
                </a:extLst>
              </p:cNvPr>
              <p:cNvSpPr txBox="1"/>
              <p:nvPr/>
            </p:nvSpPr>
            <p:spPr>
              <a:xfrm>
                <a:off x="3042125" y="3355508"/>
                <a:ext cx="1428853" cy="577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CFDD4B8-ADB4-42C3-AD7D-34C7FF330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125" y="3355508"/>
                <a:ext cx="1428853" cy="577915"/>
              </a:xfrm>
              <a:prstGeom prst="rect">
                <a:avLst/>
              </a:prstGeom>
              <a:blipFill>
                <a:blip r:embed="rId3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E6A1159-9C78-44F5-9883-60B8AE7C2C91}"/>
                  </a:ext>
                </a:extLst>
              </p:cNvPr>
              <p:cNvSpPr txBox="1"/>
              <p:nvPr/>
            </p:nvSpPr>
            <p:spPr>
              <a:xfrm>
                <a:off x="3131221" y="4727902"/>
                <a:ext cx="1440779" cy="577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E6A1159-9C78-44F5-9883-60B8AE7C2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221" y="4727902"/>
                <a:ext cx="1440779" cy="577915"/>
              </a:xfrm>
              <a:prstGeom prst="rect">
                <a:avLst/>
              </a:prstGeom>
              <a:blipFill>
                <a:blip r:embed="rId4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9497893-C710-410E-A6E0-EB33550DBCDE}"/>
                  </a:ext>
                </a:extLst>
              </p:cNvPr>
              <p:cNvSpPr txBox="1"/>
              <p:nvPr/>
            </p:nvSpPr>
            <p:spPr>
              <a:xfrm>
                <a:off x="3186132" y="5882438"/>
                <a:ext cx="1440779" cy="579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9497893-C710-410E-A6E0-EB33550DB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132" y="5882438"/>
                <a:ext cx="1440779" cy="579518"/>
              </a:xfrm>
              <a:prstGeom prst="rect">
                <a:avLst/>
              </a:prstGeom>
              <a:blipFill>
                <a:blip r:embed="rId5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26B5BD7-A4F2-4C38-9ACA-BC50AC89AFE3}"/>
                  </a:ext>
                </a:extLst>
              </p:cNvPr>
              <p:cNvSpPr txBox="1"/>
              <p:nvPr/>
            </p:nvSpPr>
            <p:spPr>
              <a:xfrm>
                <a:off x="144334" y="3503097"/>
                <a:ext cx="17394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26B5BD7-A4F2-4C38-9ACA-BC50AC89A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34" y="3503097"/>
                <a:ext cx="1739451" cy="307777"/>
              </a:xfrm>
              <a:prstGeom prst="rect">
                <a:avLst/>
              </a:prstGeom>
              <a:blipFill>
                <a:blip r:embed="rId6"/>
                <a:stretch>
                  <a:fillRect l="-2105" b="-160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BAA3798-87CC-4259-B465-E4FC3F42F2E4}"/>
                  </a:ext>
                </a:extLst>
              </p:cNvPr>
              <p:cNvSpPr txBox="1"/>
              <p:nvPr/>
            </p:nvSpPr>
            <p:spPr>
              <a:xfrm>
                <a:off x="187393" y="3001342"/>
                <a:ext cx="4236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Tegangan pada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dirty="0"/>
                  <a:t>berdasarkan KVL </a:t>
                </a:r>
                <a:r>
                  <a:rPr lang="en-AU" dirty="0" err="1"/>
                  <a:t>adalah</a:t>
                </a:r>
                <a:endParaRPr lang="id-ID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BAA3798-87CC-4259-B465-E4FC3F42F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93" y="3001342"/>
                <a:ext cx="4236353" cy="369332"/>
              </a:xfrm>
              <a:prstGeom prst="rect">
                <a:avLst/>
              </a:prstGeom>
              <a:blipFill>
                <a:blip r:embed="rId7"/>
                <a:stretch>
                  <a:fillRect l="-1295" t="-8197" b="-2459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1EA5BE09-C2C3-4EE9-8A47-C6FA0D29DB9B}"/>
              </a:ext>
            </a:extLst>
          </p:cNvPr>
          <p:cNvSpPr txBox="1"/>
          <p:nvPr/>
        </p:nvSpPr>
        <p:spPr>
          <a:xfrm>
            <a:off x="2128416" y="3467891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maka</a:t>
            </a:r>
            <a:endParaRPr lang="id-ID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3292AD3-959F-4EFD-A85B-889ADC6D4495}"/>
              </a:ext>
            </a:extLst>
          </p:cNvPr>
          <p:cNvSpPr txBox="1"/>
          <p:nvPr/>
        </p:nvSpPr>
        <p:spPr>
          <a:xfrm>
            <a:off x="348383" y="4254219"/>
            <a:ext cx="3756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Begitu</a:t>
            </a:r>
            <a:r>
              <a:rPr lang="en-AU" dirty="0"/>
              <a:t> juga </a:t>
            </a:r>
            <a:r>
              <a:rPr lang="en-AU" dirty="0" err="1"/>
              <a:t>tegangan</a:t>
            </a:r>
            <a:r>
              <a:rPr lang="en-AU" dirty="0"/>
              <a:t> pada R2 </a:t>
            </a:r>
            <a:r>
              <a:rPr lang="en-AU" dirty="0" err="1"/>
              <a:t>adalah</a:t>
            </a:r>
            <a:r>
              <a:rPr lang="en-AU" dirty="0"/>
              <a:t> :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48668A0-CFFD-412E-AA23-8EF9C28F8911}"/>
                  </a:ext>
                </a:extLst>
              </p:cNvPr>
              <p:cNvSpPr txBox="1"/>
              <p:nvPr/>
            </p:nvSpPr>
            <p:spPr>
              <a:xfrm>
                <a:off x="115710" y="4823731"/>
                <a:ext cx="17394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48668A0-CFFD-412E-AA23-8EF9C28F8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10" y="4823731"/>
                <a:ext cx="1739451" cy="307777"/>
              </a:xfrm>
              <a:prstGeom prst="rect">
                <a:avLst/>
              </a:prstGeom>
              <a:blipFill>
                <a:blip r:embed="rId8"/>
                <a:stretch>
                  <a:fillRect l="-2456" r="-351" b="-1568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5A9519E5-109E-4EEB-AAD3-B427FA48B262}"/>
              </a:ext>
            </a:extLst>
          </p:cNvPr>
          <p:cNvSpPr txBox="1"/>
          <p:nvPr/>
        </p:nvSpPr>
        <p:spPr>
          <a:xfrm>
            <a:off x="2164127" y="5951352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maka</a:t>
            </a:r>
            <a:endParaRPr lang="id-ID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496B2CC-E393-46D7-9977-C490632A2280}"/>
              </a:ext>
            </a:extLst>
          </p:cNvPr>
          <p:cNvSpPr txBox="1"/>
          <p:nvPr/>
        </p:nvSpPr>
        <p:spPr>
          <a:xfrm>
            <a:off x="330722" y="5254933"/>
            <a:ext cx="30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Dan </a:t>
            </a:r>
            <a:r>
              <a:rPr lang="en-AU" dirty="0" err="1"/>
              <a:t>tegangan</a:t>
            </a:r>
            <a:r>
              <a:rPr lang="en-AU" dirty="0"/>
              <a:t> pada R3 </a:t>
            </a:r>
            <a:r>
              <a:rPr lang="en-AU" dirty="0" err="1"/>
              <a:t>adalah</a:t>
            </a:r>
            <a:r>
              <a:rPr lang="en-AU" dirty="0"/>
              <a:t> :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296937F-2B35-490D-A2D5-03BDA5A670A0}"/>
                  </a:ext>
                </a:extLst>
              </p:cNvPr>
              <p:cNvSpPr txBox="1"/>
              <p:nvPr/>
            </p:nvSpPr>
            <p:spPr>
              <a:xfrm>
                <a:off x="196076" y="5951352"/>
                <a:ext cx="17394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296937F-2B35-490D-A2D5-03BDA5A67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76" y="5951352"/>
                <a:ext cx="1739451" cy="307777"/>
              </a:xfrm>
              <a:prstGeom prst="rect">
                <a:avLst/>
              </a:prstGeom>
              <a:blipFill>
                <a:blip r:embed="rId9"/>
                <a:stretch>
                  <a:fillRect l="-2098" r="-350" b="-1568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1FA2A61E-676B-4D14-AED7-CDE016548D5D}"/>
              </a:ext>
            </a:extLst>
          </p:cNvPr>
          <p:cNvSpPr txBox="1"/>
          <p:nvPr/>
        </p:nvSpPr>
        <p:spPr>
          <a:xfrm>
            <a:off x="2154783" y="4792953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maka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3CA155-E1D1-45A1-99CA-19C94AD59913}"/>
                  </a:ext>
                </a:extLst>
              </p:cNvPr>
              <p:cNvSpPr txBox="1"/>
              <p:nvPr/>
            </p:nvSpPr>
            <p:spPr>
              <a:xfrm>
                <a:off x="7377222" y="2764433"/>
                <a:ext cx="1466684" cy="552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3CA155-E1D1-45A1-99CA-19C94AD59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222" y="2764433"/>
                <a:ext cx="1466684" cy="5529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E8ED8A2-807E-46A7-A5BC-B3DEBDA65716}"/>
                  </a:ext>
                </a:extLst>
              </p:cNvPr>
              <p:cNvSpPr txBox="1"/>
              <p:nvPr/>
            </p:nvSpPr>
            <p:spPr>
              <a:xfrm>
                <a:off x="4869965" y="2764433"/>
                <a:ext cx="1902637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E8ED8A2-807E-46A7-A5BC-B3DEBDA65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965" y="2764433"/>
                <a:ext cx="1902637" cy="332399"/>
              </a:xfrm>
              <a:prstGeom prst="rect">
                <a:avLst/>
              </a:prstGeom>
              <a:blipFill>
                <a:blip r:embed="rId11"/>
                <a:stretch>
                  <a:fillRect l="-2885" r="-641" b="-2545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row: Right 67">
            <a:extLst>
              <a:ext uri="{FF2B5EF4-FFF2-40B4-BE49-F238E27FC236}">
                <a16:creationId xmlns:a16="http://schemas.microsoft.com/office/drawing/2014/main" id="{A3328CE4-FE6C-4C6B-8B23-2A715426F328}"/>
              </a:ext>
            </a:extLst>
          </p:cNvPr>
          <p:cNvSpPr/>
          <p:nvPr/>
        </p:nvSpPr>
        <p:spPr>
          <a:xfrm>
            <a:off x="6881073" y="2930632"/>
            <a:ext cx="259079" cy="16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FD54A97-FFF7-475F-B1E6-F36B3F01AFCC}"/>
                  </a:ext>
                </a:extLst>
              </p:cNvPr>
              <p:cNvSpPr txBox="1"/>
              <p:nvPr/>
            </p:nvSpPr>
            <p:spPr>
              <a:xfrm>
                <a:off x="5466011" y="3393860"/>
                <a:ext cx="11692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FD54A97-FFF7-475F-B1E6-F36B3F01A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011" y="3393860"/>
                <a:ext cx="1169230" cy="307777"/>
              </a:xfrm>
              <a:prstGeom prst="rect">
                <a:avLst/>
              </a:prstGeom>
              <a:blipFill>
                <a:blip r:embed="rId12"/>
                <a:stretch>
                  <a:fillRect l="-4712" b="-120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row: Right 69">
            <a:extLst>
              <a:ext uri="{FF2B5EF4-FFF2-40B4-BE49-F238E27FC236}">
                <a16:creationId xmlns:a16="http://schemas.microsoft.com/office/drawing/2014/main" id="{62C4D672-6693-46E8-8A96-1281F4A13554}"/>
              </a:ext>
            </a:extLst>
          </p:cNvPr>
          <p:cNvSpPr/>
          <p:nvPr/>
        </p:nvSpPr>
        <p:spPr>
          <a:xfrm>
            <a:off x="6834705" y="3503507"/>
            <a:ext cx="259079" cy="16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C7C157C-5B99-4F91-BE6D-C247975FD2A8}"/>
                  </a:ext>
                </a:extLst>
              </p:cNvPr>
              <p:cNvSpPr txBox="1"/>
              <p:nvPr/>
            </p:nvSpPr>
            <p:spPr>
              <a:xfrm>
                <a:off x="7356528" y="3380515"/>
                <a:ext cx="810414" cy="5216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C7C157C-5B99-4F91-BE6D-C247975FD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528" y="3380515"/>
                <a:ext cx="810414" cy="5216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9F333DF8-5EAF-4A27-90FF-6A702C985C2F}"/>
                  </a:ext>
                </a:extLst>
              </p:cNvPr>
              <p:cNvSpPr txBox="1"/>
              <p:nvPr/>
            </p:nvSpPr>
            <p:spPr>
              <a:xfrm>
                <a:off x="5821283" y="4380981"/>
                <a:ext cx="1828706" cy="5966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9F333DF8-5EAF-4A27-90FF-6A702C985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283" y="4380981"/>
                <a:ext cx="1828706" cy="59663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>
            <a:extLst>
              <a:ext uri="{FF2B5EF4-FFF2-40B4-BE49-F238E27FC236}">
                <a16:creationId xmlns:a16="http://schemas.microsoft.com/office/drawing/2014/main" id="{29A1FD53-0364-4ADE-A8CE-30F6530FDCEA}"/>
              </a:ext>
            </a:extLst>
          </p:cNvPr>
          <p:cNvSpPr txBox="1"/>
          <p:nvPr/>
        </p:nvSpPr>
        <p:spPr>
          <a:xfrm>
            <a:off x="5185358" y="4114800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Maka</a:t>
            </a:r>
            <a:r>
              <a:rPr lang="en-AU" dirty="0"/>
              <a:t>:</a:t>
            </a:r>
            <a:endParaRPr lang="id-ID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C5C5839-5BAC-4B72-A9A2-213DBC196E7D}"/>
              </a:ext>
            </a:extLst>
          </p:cNvPr>
          <p:cNvSpPr txBox="1"/>
          <p:nvPr/>
        </p:nvSpPr>
        <p:spPr>
          <a:xfrm>
            <a:off x="4835835" y="5697772"/>
            <a:ext cx="411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(</a:t>
            </a:r>
            <a:r>
              <a:rPr lang="en-AU" dirty="0" err="1"/>
              <a:t>Tegangan</a:t>
            </a:r>
            <a:r>
              <a:rPr lang="en-AU" dirty="0"/>
              <a:t> pada terminal inverting </a:t>
            </a:r>
            <a:r>
              <a:rPr lang="en-AU" dirty="0" err="1"/>
              <a:t>sama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terminal non inverting)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2A6350A-8E94-4CB8-BF48-86F786E389DC}"/>
                  </a:ext>
                </a:extLst>
              </p:cNvPr>
              <p:cNvSpPr/>
              <p:nvPr/>
            </p:nvSpPr>
            <p:spPr>
              <a:xfrm>
                <a:off x="4548705" y="1791490"/>
                <a:ext cx="4572000" cy="8606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R="49530" lvl="0" algn="ctr">
                  <a:spcBef>
                    <a:spcPts val="445"/>
                  </a:spcBef>
                  <a:tabLst>
                    <a:tab pos="356870" algn="l"/>
                    <a:tab pos="1045844" algn="l"/>
                  </a:tabLst>
                </a:pPr>
                <a:r>
                  <a:rPr lang="id-ID" sz="2400" i="1" spc="135" dirty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lang="id-ID" sz="2400" i="1" spc="202" baseline="-24509" dirty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f	</a:t>
                </a:r>
                <a:r>
                  <a:rPr lang="id-ID" sz="2400" dirty="0">
                    <a:solidFill>
                      <a:prstClr val="black"/>
                    </a:solidFill>
                    <a:latin typeface="Symbol"/>
                    <a:cs typeface="Symbol"/>
                  </a:rPr>
                  <a:t></a:t>
                </a:r>
                <a:r>
                  <a:rPr lang="id-ID" sz="2400" spc="-275" dirty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id-ID" sz="2400" i="1" dirty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lang="id-ID" sz="2400" i="1" spc="-220" dirty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id-ID" sz="2400" i="1" spc="22" baseline="-24509" dirty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a	</a:t>
                </a:r>
                <a:r>
                  <a:rPr lang="id-ID" sz="2400" dirty="0">
                    <a:solidFill>
                      <a:prstClr val="black"/>
                    </a:solidFill>
                    <a:latin typeface="Symbol"/>
                    <a:cs typeface="Symbol"/>
                  </a:rPr>
                  <a:t></a:t>
                </a:r>
                <a:r>
                  <a:rPr lang="id-ID" sz="2400" spc="-100" dirty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 0 </a:t>
                </a:r>
              </a:p>
              <a:p>
                <a:pPr marR="49530" lvl="0" algn="ctr">
                  <a:spcBef>
                    <a:spcPts val="445"/>
                  </a:spcBef>
                  <a:tabLst>
                    <a:tab pos="356870" algn="l"/>
                    <a:tab pos="1045844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A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/>
                            </a:rPr>
                            <m:t>𝑖</m:t>
                          </m:r>
                        </m:e>
                        <m:sub>
                          <m:r>
                            <a:rPr lang="en-A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/>
                            </a:rPr>
                            <m:t>𝑓</m:t>
                          </m:r>
                        </m:sub>
                      </m:sSub>
                      <m:r>
                        <a:rPr lang="ar-AE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ar-A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A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/>
                            </a:rPr>
                            <m:t>𝑖</m:t>
                          </m:r>
                        </m:e>
                        <m:sub>
                          <m:r>
                            <a:rPr lang="en-A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2A6350A-8E94-4CB8-BF48-86F786E389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705" y="1791490"/>
                <a:ext cx="4572000" cy="860620"/>
              </a:xfrm>
              <a:prstGeom prst="rect">
                <a:avLst/>
              </a:prstGeom>
              <a:blipFill>
                <a:blip r:embed="rId15"/>
                <a:stretch>
                  <a:fillRect t="-6383" b="-638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881377" y="3749802"/>
            <a:ext cx="369570" cy="0"/>
          </a:xfrm>
          <a:custGeom>
            <a:avLst/>
            <a:gdLst/>
            <a:ahLst/>
            <a:cxnLst/>
            <a:rect l="l" t="t" r="r" b="b"/>
            <a:pathLst>
              <a:path w="369569">
                <a:moveTo>
                  <a:pt x="0" y="0"/>
                </a:moveTo>
                <a:lnTo>
                  <a:pt x="369570" y="0"/>
                </a:lnTo>
              </a:path>
            </a:pathLst>
          </a:custGeom>
          <a:ln w="154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38627" y="3749802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181" y="0"/>
                </a:lnTo>
              </a:path>
            </a:pathLst>
          </a:custGeom>
          <a:ln w="154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51276" y="3749802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154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97452" y="3749802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154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81377" y="4701540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182" y="0"/>
                </a:lnTo>
              </a:path>
            </a:pathLst>
          </a:custGeom>
          <a:ln w="154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94026" y="4701540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>
                <a:moveTo>
                  <a:pt x="0" y="0"/>
                </a:moveTo>
                <a:lnTo>
                  <a:pt x="346709" y="0"/>
                </a:lnTo>
              </a:path>
            </a:pathLst>
          </a:custGeom>
          <a:ln w="154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40201" y="4701540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154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09238" y="4701540"/>
            <a:ext cx="370840" cy="0"/>
          </a:xfrm>
          <a:custGeom>
            <a:avLst/>
            <a:gdLst/>
            <a:ahLst/>
            <a:cxnLst/>
            <a:rect l="l" t="t" r="r" b="b"/>
            <a:pathLst>
              <a:path w="370839">
                <a:moveTo>
                  <a:pt x="0" y="0"/>
                </a:moveTo>
                <a:lnTo>
                  <a:pt x="370332" y="0"/>
                </a:lnTo>
              </a:path>
            </a:pathLst>
          </a:custGeom>
          <a:ln w="154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38244" y="4701540"/>
            <a:ext cx="986790" cy="0"/>
          </a:xfrm>
          <a:custGeom>
            <a:avLst/>
            <a:gdLst/>
            <a:ahLst/>
            <a:cxnLst/>
            <a:rect l="l" t="t" r="r" b="b"/>
            <a:pathLst>
              <a:path w="986789">
                <a:moveTo>
                  <a:pt x="0" y="0"/>
                </a:moveTo>
                <a:lnTo>
                  <a:pt x="986789" y="0"/>
                </a:lnTo>
              </a:path>
            </a:pathLst>
          </a:custGeom>
          <a:ln w="154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49646" y="3960083"/>
            <a:ext cx="11620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1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95211" y="4667234"/>
            <a:ext cx="25717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i="1" spc="5" dirty="0">
                <a:latin typeface="Times New Roman"/>
                <a:cs typeface="Times New Roman"/>
              </a:rPr>
              <a:t>out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36551" y="4912599"/>
            <a:ext cx="11620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i="1" spc="15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72784" y="4912599"/>
            <a:ext cx="76200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i="1" spc="5" dirty="0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97638" y="3746810"/>
            <a:ext cx="21780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i="1" spc="10" dirty="0">
                <a:latin typeface="Times New Roman"/>
                <a:cs typeface="Times New Roman"/>
              </a:rPr>
              <a:t>R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68444" y="3746810"/>
            <a:ext cx="21780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i="1" spc="10" dirty="0">
                <a:latin typeface="Times New Roman"/>
                <a:cs typeface="Times New Roman"/>
              </a:rPr>
              <a:t>R</a:t>
            </a:r>
            <a:endParaRPr sz="245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61114" y="4453961"/>
            <a:ext cx="1651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i="1" spc="10" dirty="0">
                <a:latin typeface="Times New Roman"/>
                <a:cs typeface="Times New Roman"/>
              </a:rPr>
              <a:t>v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398903" y="1736720"/>
            <a:ext cx="1659255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400" i="1" spc="-95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400" spc="-142" baseline="-25793" dirty="0">
                <a:solidFill>
                  <a:srgbClr val="000000"/>
                </a:solidFill>
                <a:latin typeface="Times New Roman"/>
                <a:cs typeface="Times New Roman"/>
              </a:rPr>
              <a:t>1 </a:t>
            </a:r>
            <a:r>
              <a:rPr sz="2400" spc="10" dirty="0">
                <a:solidFill>
                  <a:srgbClr val="000000"/>
                </a:solidFill>
                <a:latin typeface="Symbol"/>
                <a:cs typeface="Symbol"/>
              </a:rPr>
              <a:t>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400" spc="-22" baseline="-25793" dirty="0">
                <a:solidFill>
                  <a:srgbClr val="000000"/>
                </a:solidFill>
                <a:latin typeface="Times New Roman"/>
                <a:cs typeface="Times New Roman"/>
              </a:rPr>
              <a:t>2 </a:t>
            </a:r>
            <a:r>
              <a:rPr sz="2400" spc="10" dirty="0">
                <a:solidFill>
                  <a:srgbClr val="000000"/>
                </a:solidFill>
                <a:latin typeface="Symbol"/>
                <a:cs typeface="Symbol"/>
              </a:rPr>
              <a:t>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spc="-4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400" spc="-60" baseline="-25793" dirty="0">
                <a:solidFill>
                  <a:srgbClr val="000000"/>
                </a:solidFill>
                <a:latin typeface="Times New Roman"/>
                <a:cs typeface="Times New Roman"/>
              </a:rPr>
              <a:t>3 </a:t>
            </a:r>
            <a:r>
              <a:rPr sz="2400" spc="10" dirty="0">
                <a:solidFill>
                  <a:srgbClr val="000000"/>
                </a:solidFill>
                <a:latin typeface="Symbol"/>
                <a:cs typeface="Symbol"/>
              </a:rPr>
              <a:t></a:t>
            </a:r>
            <a:r>
              <a:rPr sz="2400" spc="-4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49201" y="3303324"/>
            <a:ext cx="169291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85445" algn="l"/>
                <a:tab pos="1165860" algn="l"/>
                <a:tab pos="1496695" algn="l"/>
              </a:tabLst>
            </a:pPr>
            <a:r>
              <a:rPr sz="2450" spc="10" dirty="0">
                <a:latin typeface="Times New Roman"/>
                <a:cs typeface="Times New Roman"/>
              </a:rPr>
              <a:t>1	</a:t>
            </a:r>
            <a:r>
              <a:rPr sz="3675" spc="15" baseline="-35147" dirty="0">
                <a:latin typeface="Symbol"/>
                <a:cs typeface="Symbol"/>
              </a:rPr>
              <a:t></a:t>
            </a:r>
            <a:r>
              <a:rPr sz="3675" spc="-179" baseline="-35147" dirty="0">
                <a:latin typeface="Times New Roman"/>
                <a:cs typeface="Times New Roman"/>
              </a:rPr>
              <a:t> </a:t>
            </a:r>
            <a:r>
              <a:rPr sz="3675" spc="7" baseline="4535" dirty="0">
                <a:latin typeface="Symbol"/>
                <a:cs typeface="Symbol"/>
              </a:rPr>
              <a:t></a:t>
            </a:r>
            <a:r>
              <a:rPr sz="3675" spc="562" baseline="4535" dirty="0">
                <a:latin typeface="Times New Roman"/>
                <a:cs typeface="Times New Roman"/>
              </a:rPr>
              <a:t> </a:t>
            </a:r>
            <a:r>
              <a:rPr sz="2450" spc="10" dirty="0">
                <a:latin typeface="Times New Roman"/>
                <a:cs typeface="Times New Roman"/>
              </a:rPr>
              <a:t>1	</a:t>
            </a:r>
            <a:r>
              <a:rPr sz="3675" spc="15" baseline="-35147" dirty="0">
                <a:latin typeface="Symbol"/>
                <a:cs typeface="Symbol"/>
              </a:rPr>
              <a:t></a:t>
            </a:r>
            <a:r>
              <a:rPr sz="3675" spc="15" baseline="-35147" dirty="0">
                <a:latin typeface="Times New Roman"/>
                <a:cs typeface="Times New Roman"/>
              </a:rPr>
              <a:t>	</a:t>
            </a:r>
            <a:r>
              <a:rPr sz="2450" spc="10" dirty="0">
                <a:latin typeface="Times New Roman"/>
                <a:cs typeface="Times New Roman"/>
              </a:rPr>
              <a:t>1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23129" y="3280454"/>
            <a:ext cx="814069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63220" algn="l"/>
                <a:tab pos="654685" algn="l"/>
              </a:tabLst>
            </a:pPr>
            <a:r>
              <a:rPr sz="3675" spc="15" baseline="-39682" dirty="0">
                <a:latin typeface="Symbol"/>
                <a:cs typeface="Symbol"/>
              </a:rPr>
              <a:t></a:t>
            </a:r>
            <a:r>
              <a:rPr sz="3675" spc="15" baseline="-39682" dirty="0">
                <a:latin typeface="Times New Roman"/>
                <a:cs typeface="Times New Roman"/>
              </a:rPr>
              <a:t>	</a:t>
            </a:r>
            <a:r>
              <a:rPr sz="3675" spc="15" baseline="-4535" dirty="0">
                <a:latin typeface="Times New Roman"/>
                <a:cs typeface="Times New Roman"/>
              </a:rPr>
              <a:t>1	</a:t>
            </a:r>
            <a:r>
              <a:rPr sz="2450" spc="5" dirty="0">
                <a:latin typeface="Symbol"/>
                <a:cs typeface="Symbol"/>
              </a:rPr>
              <a:t>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32133" y="3568498"/>
            <a:ext cx="46672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450" spc="5" dirty="0">
                <a:latin typeface="Symbol"/>
                <a:cs typeface="Symbol"/>
              </a:rPr>
              <a:t></a:t>
            </a:r>
            <a:r>
              <a:rPr sz="2450" spc="-70" dirty="0">
                <a:latin typeface="Times New Roman"/>
                <a:cs typeface="Times New Roman"/>
              </a:rPr>
              <a:t> </a:t>
            </a:r>
            <a:r>
              <a:rPr sz="3675" i="1" spc="15" baseline="-31746" dirty="0">
                <a:latin typeface="Times New Roman"/>
                <a:cs typeface="Times New Roman"/>
              </a:rPr>
              <a:t>R</a:t>
            </a:r>
            <a:endParaRPr sz="3675" baseline="-31746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89281" y="3568498"/>
            <a:ext cx="54737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87985" algn="l"/>
              </a:tabLst>
            </a:pPr>
            <a:r>
              <a:rPr sz="3675" i="1" spc="15" baseline="-31746" dirty="0">
                <a:latin typeface="Times New Roman"/>
                <a:cs typeface="Times New Roman"/>
              </a:rPr>
              <a:t>R	</a:t>
            </a:r>
            <a:r>
              <a:rPr sz="2450" spc="5" dirty="0">
                <a:latin typeface="Symbol"/>
                <a:cs typeface="Symbol"/>
              </a:rPr>
              <a:t>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68322" y="3829871"/>
            <a:ext cx="9652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01650" algn="l"/>
                <a:tab pos="861060" algn="l"/>
              </a:tabLst>
            </a:pPr>
            <a:r>
              <a:rPr sz="1400" i="1" spc="15" dirty="0">
                <a:latin typeface="Times New Roman"/>
                <a:cs typeface="Times New Roman"/>
              </a:rPr>
              <a:t>T	</a:t>
            </a:r>
            <a:r>
              <a:rPr sz="2450" spc="5" dirty="0">
                <a:latin typeface="Symbol"/>
                <a:cs typeface="Symbol"/>
              </a:rPr>
              <a:t></a:t>
            </a:r>
            <a:r>
              <a:rPr sz="2450" spc="5" dirty="0">
                <a:latin typeface="Times New Roman"/>
                <a:cs typeface="Times New Roman"/>
              </a:rPr>
              <a:t>	</a:t>
            </a:r>
            <a:r>
              <a:rPr sz="1400" spc="15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90483" y="3829871"/>
            <a:ext cx="32131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15" dirty="0">
                <a:latin typeface="Times New Roman"/>
                <a:cs typeface="Times New Roman"/>
              </a:rPr>
              <a:t>3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2450" spc="5" dirty="0">
                <a:latin typeface="Symbol"/>
                <a:cs typeface="Symbol"/>
              </a:rPr>
              <a:t>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74775" y="4255827"/>
            <a:ext cx="303339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  <a:tabLst>
                <a:tab pos="1029335" algn="l"/>
                <a:tab pos="1683385" algn="l"/>
                <a:tab pos="2040889" algn="l"/>
                <a:tab pos="2710180" algn="l"/>
              </a:tabLst>
            </a:pPr>
            <a:r>
              <a:rPr sz="2450" i="1" spc="-80" dirty="0">
                <a:latin typeface="Times New Roman"/>
                <a:cs typeface="Times New Roman"/>
              </a:rPr>
              <a:t>v</a:t>
            </a:r>
            <a:r>
              <a:rPr sz="2100" spc="-120" baseline="-25793" dirty="0">
                <a:latin typeface="Times New Roman"/>
                <a:cs typeface="Times New Roman"/>
              </a:rPr>
              <a:t>1  </a:t>
            </a:r>
            <a:r>
              <a:rPr sz="2100" spc="142" baseline="-25793" dirty="0">
                <a:latin typeface="Times New Roman"/>
                <a:cs typeface="Times New Roman"/>
              </a:rPr>
              <a:t> </a:t>
            </a:r>
            <a:r>
              <a:rPr sz="3675" spc="15" baseline="-35147" dirty="0">
                <a:latin typeface="Symbol"/>
                <a:cs typeface="Symbol"/>
              </a:rPr>
              <a:t></a:t>
            </a:r>
            <a:r>
              <a:rPr sz="3675" spc="359" baseline="-35147" dirty="0">
                <a:latin typeface="Times New Roman"/>
                <a:cs typeface="Times New Roman"/>
              </a:rPr>
              <a:t> </a:t>
            </a:r>
            <a:r>
              <a:rPr sz="2450" i="1" dirty="0">
                <a:latin typeface="Times New Roman"/>
                <a:cs typeface="Times New Roman"/>
              </a:rPr>
              <a:t>v</a:t>
            </a:r>
            <a:r>
              <a:rPr sz="2100" baseline="-25793" dirty="0">
                <a:latin typeface="Times New Roman"/>
                <a:cs typeface="Times New Roman"/>
              </a:rPr>
              <a:t>2	</a:t>
            </a:r>
            <a:r>
              <a:rPr sz="3675" spc="15" baseline="-35147" dirty="0">
                <a:latin typeface="Symbol"/>
                <a:cs typeface="Symbol"/>
              </a:rPr>
              <a:t></a:t>
            </a:r>
            <a:r>
              <a:rPr sz="3675" spc="359" baseline="-35147" dirty="0">
                <a:latin typeface="Times New Roman"/>
                <a:cs typeface="Times New Roman"/>
              </a:rPr>
              <a:t> </a:t>
            </a:r>
            <a:r>
              <a:rPr sz="3675" i="1" spc="-37" baseline="1133" dirty="0">
                <a:latin typeface="Times New Roman"/>
                <a:cs typeface="Times New Roman"/>
              </a:rPr>
              <a:t>v</a:t>
            </a:r>
            <a:r>
              <a:rPr sz="2100" spc="-37" baseline="-23809" dirty="0">
                <a:latin typeface="Times New Roman"/>
                <a:cs typeface="Times New Roman"/>
              </a:rPr>
              <a:t>3	</a:t>
            </a:r>
            <a:r>
              <a:rPr sz="3675" spc="15" baseline="-35147" dirty="0">
                <a:latin typeface="Symbol"/>
                <a:cs typeface="Symbol"/>
              </a:rPr>
              <a:t></a:t>
            </a:r>
            <a:r>
              <a:rPr sz="3675" spc="15" baseline="-35147" dirty="0">
                <a:latin typeface="Times New Roman"/>
                <a:cs typeface="Times New Roman"/>
              </a:rPr>
              <a:t>	</a:t>
            </a:r>
            <a:r>
              <a:rPr sz="2450" spc="10" dirty="0">
                <a:latin typeface="Times New Roman"/>
                <a:cs typeface="Times New Roman"/>
              </a:rPr>
              <a:t>1	</a:t>
            </a:r>
            <a:r>
              <a:rPr sz="3675" i="1" spc="-44" baseline="1133" dirty="0">
                <a:latin typeface="Times New Roman"/>
                <a:cs typeface="Times New Roman"/>
              </a:rPr>
              <a:t>R</a:t>
            </a:r>
            <a:r>
              <a:rPr sz="2100" i="1" spc="-44" baseline="-23809" dirty="0">
                <a:latin typeface="Times New Roman"/>
                <a:cs typeface="Times New Roman"/>
              </a:rPr>
              <a:t>a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59538" y="4699311"/>
            <a:ext cx="324167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  <a:tabLst>
                <a:tab pos="664210" algn="l"/>
                <a:tab pos="1310005" algn="l"/>
                <a:tab pos="1979295" algn="l"/>
                <a:tab pos="2408555" algn="l"/>
                <a:tab pos="2769870" algn="l"/>
              </a:tabLst>
            </a:pPr>
            <a:r>
              <a:rPr sz="2450" i="1" spc="-105" dirty="0">
                <a:latin typeface="Times New Roman"/>
                <a:cs typeface="Times New Roman"/>
              </a:rPr>
              <a:t>R</a:t>
            </a:r>
            <a:r>
              <a:rPr sz="2100" spc="-157" baseline="-25793" dirty="0">
                <a:latin typeface="Times New Roman"/>
                <a:cs typeface="Times New Roman"/>
              </a:rPr>
              <a:t>1	</a:t>
            </a:r>
            <a:r>
              <a:rPr sz="2450" i="1" spc="-30" dirty="0">
                <a:latin typeface="Times New Roman"/>
                <a:cs typeface="Times New Roman"/>
              </a:rPr>
              <a:t>R</a:t>
            </a:r>
            <a:r>
              <a:rPr sz="2100" spc="-44" baseline="-25793" dirty="0">
                <a:latin typeface="Times New Roman"/>
                <a:cs typeface="Times New Roman"/>
              </a:rPr>
              <a:t>2	</a:t>
            </a:r>
            <a:r>
              <a:rPr sz="2450" i="1" spc="-55" dirty="0">
                <a:latin typeface="Times New Roman"/>
                <a:cs typeface="Times New Roman"/>
              </a:rPr>
              <a:t>R</a:t>
            </a:r>
            <a:r>
              <a:rPr sz="2100" spc="-82" baseline="-25793" dirty="0">
                <a:latin typeface="Times New Roman"/>
                <a:cs typeface="Times New Roman"/>
              </a:rPr>
              <a:t>3	</a:t>
            </a:r>
            <a:r>
              <a:rPr sz="2450" i="1" spc="-75" dirty="0">
                <a:latin typeface="Times New Roman"/>
                <a:cs typeface="Times New Roman"/>
              </a:rPr>
              <a:t>R</a:t>
            </a:r>
            <a:r>
              <a:rPr sz="2100" i="1" spc="-112" baseline="-25793" dirty="0">
                <a:latin typeface="Times New Roman"/>
                <a:cs typeface="Times New Roman"/>
              </a:rPr>
              <a:t>T	</a:t>
            </a:r>
            <a:r>
              <a:rPr sz="2450" i="1" spc="10" dirty="0">
                <a:latin typeface="Times New Roman"/>
                <a:cs typeface="Times New Roman"/>
              </a:rPr>
              <a:t>R	</a:t>
            </a:r>
            <a:r>
              <a:rPr sz="2450" spc="10" dirty="0">
                <a:latin typeface="Symbol"/>
                <a:cs typeface="Symbol"/>
              </a:rPr>
              <a:t></a:t>
            </a:r>
            <a:r>
              <a:rPr sz="2450" spc="-135" dirty="0">
                <a:latin typeface="Times New Roman"/>
                <a:cs typeface="Times New Roman"/>
              </a:rPr>
              <a:t> </a:t>
            </a:r>
            <a:r>
              <a:rPr sz="2450" i="1" spc="10" dirty="0">
                <a:latin typeface="Times New Roman"/>
                <a:cs typeface="Times New Roman"/>
              </a:rPr>
              <a:t>R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981200" y="5334000"/>
            <a:ext cx="4800600" cy="990600"/>
          </a:xfrm>
          <a:custGeom>
            <a:avLst/>
            <a:gdLst/>
            <a:ahLst/>
            <a:cxnLst/>
            <a:rect l="l" t="t" r="r" b="b"/>
            <a:pathLst>
              <a:path w="4800600" h="990600">
                <a:moveTo>
                  <a:pt x="4800600" y="0"/>
                </a:moveTo>
                <a:lnTo>
                  <a:pt x="4800600" y="990600"/>
                </a:lnTo>
                <a:lnTo>
                  <a:pt x="0" y="990600"/>
                </a:lnTo>
                <a:lnTo>
                  <a:pt x="0" y="0"/>
                </a:lnTo>
                <a:lnTo>
                  <a:pt x="48006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83458" y="5829300"/>
            <a:ext cx="382905" cy="0"/>
          </a:xfrm>
          <a:custGeom>
            <a:avLst/>
            <a:gdLst/>
            <a:ahLst/>
            <a:cxnLst/>
            <a:rect l="l" t="t" r="r" b="b"/>
            <a:pathLst>
              <a:path w="382904">
                <a:moveTo>
                  <a:pt x="0" y="0"/>
                </a:moveTo>
                <a:lnTo>
                  <a:pt x="382524" y="0"/>
                </a:lnTo>
              </a:path>
            </a:pathLst>
          </a:custGeom>
          <a:ln w="15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30979" y="5829300"/>
            <a:ext cx="368935" cy="0"/>
          </a:xfrm>
          <a:custGeom>
            <a:avLst/>
            <a:gdLst/>
            <a:ahLst/>
            <a:cxnLst/>
            <a:rect l="l" t="t" r="r" b="b"/>
            <a:pathLst>
              <a:path w="368935">
                <a:moveTo>
                  <a:pt x="0" y="0"/>
                </a:moveTo>
                <a:lnTo>
                  <a:pt x="368808" y="0"/>
                </a:lnTo>
              </a:path>
            </a:pathLst>
          </a:custGeom>
          <a:ln w="15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60620" y="5829300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>
                <a:moveTo>
                  <a:pt x="0" y="0"/>
                </a:moveTo>
                <a:lnTo>
                  <a:pt x="368045" y="0"/>
                </a:lnTo>
              </a:path>
            </a:pathLst>
          </a:custGeom>
          <a:ln w="15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23026" y="5829300"/>
            <a:ext cx="368935" cy="0"/>
          </a:xfrm>
          <a:custGeom>
            <a:avLst/>
            <a:gdLst/>
            <a:ahLst/>
            <a:cxnLst/>
            <a:rect l="l" t="t" r="r" b="b"/>
            <a:pathLst>
              <a:path w="368935">
                <a:moveTo>
                  <a:pt x="0" y="0"/>
                </a:moveTo>
                <a:lnTo>
                  <a:pt x="368807" y="0"/>
                </a:lnTo>
              </a:path>
            </a:pathLst>
          </a:custGeom>
          <a:ln w="15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565141" y="5795009"/>
            <a:ext cx="1052195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948055" algn="l"/>
              </a:tabLst>
            </a:pPr>
            <a:r>
              <a:rPr sz="1400" spc="10" dirty="0">
                <a:latin typeface="Times New Roman"/>
                <a:cs typeface="Times New Roman"/>
              </a:rPr>
              <a:t>1	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82353" y="6038845"/>
            <a:ext cx="103505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400" spc="1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27297" y="5557267"/>
            <a:ext cx="6350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400" i="1" spc="5" dirty="0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57239" y="5795008"/>
            <a:ext cx="24511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400" i="1" spc="10" dirty="0">
                <a:latin typeface="Times New Roman"/>
                <a:cs typeface="Times New Roman"/>
              </a:rPr>
              <a:t>out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12414" y="5345285"/>
            <a:ext cx="203835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450" i="1" spc="5" dirty="0">
                <a:latin typeface="Times New Roman"/>
                <a:cs typeface="Times New Roman"/>
              </a:rPr>
              <a:t>R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001153" y="5826087"/>
            <a:ext cx="1172845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968375" algn="l"/>
              </a:tabLst>
            </a:pPr>
            <a:r>
              <a:rPr sz="2450" i="1" spc="5" dirty="0">
                <a:latin typeface="Times New Roman"/>
                <a:cs typeface="Times New Roman"/>
              </a:rPr>
              <a:t>R	R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38610" y="5362021"/>
            <a:ext cx="133350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450" spc="5" dirty="0">
                <a:latin typeface="Symbol"/>
                <a:cs typeface="Symbol"/>
              </a:rPr>
              <a:t>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23850" y="5582245"/>
            <a:ext cx="1209040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479425" algn="l"/>
                <a:tab pos="843280" algn="l"/>
              </a:tabLst>
            </a:pPr>
            <a:r>
              <a:rPr sz="2450" i="1" spc="5" dirty="0">
                <a:latin typeface="Times New Roman"/>
                <a:cs typeface="Times New Roman"/>
              </a:rPr>
              <a:t>v	</a:t>
            </a:r>
            <a:r>
              <a:rPr sz="2450" spc="5" dirty="0">
                <a:latin typeface="Symbol"/>
                <a:cs typeface="Symbol"/>
              </a:rPr>
              <a:t></a:t>
            </a:r>
            <a:r>
              <a:rPr sz="2450" spc="5" dirty="0">
                <a:latin typeface="Times New Roman"/>
                <a:cs typeface="Times New Roman"/>
              </a:rPr>
              <a:t>	</a:t>
            </a:r>
            <a:r>
              <a:rPr sz="2450" spc="195" dirty="0">
                <a:latin typeface="Times New Roman"/>
                <a:cs typeface="Times New Roman"/>
              </a:rPr>
              <a:t>1</a:t>
            </a:r>
            <a:r>
              <a:rPr sz="2450" spc="5" dirty="0">
                <a:latin typeface="Symbol"/>
                <a:cs typeface="Symbol"/>
              </a:rPr>
              <a:t>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410519" y="5582245"/>
            <a:ext cx="2368550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14325" algn="l"/>
                <a:tab pos="1276350" algn="l"/>
                <a:tab pos="2209800" algn="l"/>
              </a:tabLst>
            </a:pPr>
            <a:r>
              <a:rPr sz="2450" i="1" spc="5" dirty="0">
                <a:latin typeface="Times New Roman"/>
                <a:cs typeface="Times New Roman"/>
              </a:rPr>
              <a:t>v	</a:t>
            </a:r>
            <a:r>
              <a:rPr sz="2450" spc="5" dirty="0">
                <a:latin typeface="Symbol"/>
                <a:cs typeface="Symbol"/>
              </a:rPr>
              <a:t></a:t>
            </a:r>
            <a:r>
              <a:rPr sz="2450" spc="114" dirty="0">
                <a:latin typeface="Times New Roman"/>
                <a:cs typeface="Times New Roman"/>
              </a:rPr>
              <a:t> </a:t>
            </a:r>
            <a:r>
              <a:rPr sz="3675" i="1" spc="-112" baseline="35147" dirty="0">
                <a:latin typeface="Times New Roman"/>
                <a:cs typeface="Times New Roman"/>
              </a:rPr>
              <a:t>R</a:t>
            </a:r>
            <a:r>
              <a:rPr sz="2100" i="1" spc="-112" baseline="35714" dirty="0">
                <a:latin typeface="Times New Roman"/>
                <a:cs typeface="Times New Roman"/>
              </a:rPr>
              <a:t>T  </a:t>
            </a:r>
            <a:r>
              <a:rPr sz="2100" i="1" spc="44" baseline="35714" dirty="0">
                <a:latin typeface="Times New Roman"/>
                <a:cs typeface="Times New Roman"/>
              </a:rPr>
              <a:t> </a:t>
            </a:r>
            <a:r>
              <a:rPr sz="2450" i="1" spc="5" dirty="0">
                <a:latin typeface="Times New Roman"/>
                <a:cs typeface="Times New Roman"/>
              </a:rPr>
              <a:t>v	</a:t>
            </a:r>
            <a:r>
              <a:rPr sz="2450" spc="5" dirty="0">
                <a:latin typeface="Symbol"/>
                <a:cs typeface="Symbol"/>
              </a:rPr>
              <a:t></a:t>
            </a:r>
            <a:r>
              <a:rPr sz="2450" spc="125" dirty="0">
                <a:latin typeface="Times New Roman"/>
                <a:cs typeface="Times New Roman"/>
              </a:rPr>
              <a:t> </a:t>
            </a:r>
            <a:r>
              <a:rPr sz="3675" i="1" spc="-120" baseline="35147" dirty="0">
                <a:latin typeface="Times New Roman"/>
                <a:cs typeface="Times New Roman"/>
              </a:rPr>
              <a:t>R</a:t>
            </a:r>
            <a:r>
              <a:rPr sz="2100" i="1" spc="-120" baseline="35714" dirty="0">
                <a:latin typeface="Times New Roman"/>
                <a:cs typeface="Times New Roman"/>
              </a:rPr>
              <a:t>T  </a:t>
            </a:r>
            <a:r>
              <a:rPr sz="2100" i="1" spc="67" baseline="35714" dirty="0">
                <a:latin typeface="Times New Roman"/>
                <a:cs typeface="Times New Roman"/>
              </a:rPr>
              <a:t> </a:t>
            </a:r>
            <a:r>
              <a:rPr sz="2450" i="1" spc="5" dirty="0">
                <a:latin typeface="Times New Roman"/>
                <a:cs typeface="Times New Roman"/>
              </a:rPr>
              <a:t>v	</a:t>
            </a:r>
            <a:r>
              <a:rPr sz="3675" spc="7" baseline="39682" dirty="0">
                <a:latin typeface="Symbol"/>
                <a:cs typeface="Symbol"/>
              </a:rPr>
              <a:t></a:t>
            </a:r>
            <a:endParaRPr sz="3675" baseline="39682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13210" y="5648531"/>
            <a:ext cx="1617980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  <a:tabLst>
                <a:tab pos="614680" algn="l"/>
                <a:tab pos="997585" algn="l"/>
              </a:tabLst>
            </a:pPr>
            <a:r>
              <a:rPr sz="2450" spc="5" dirty="0">
                <a:latin typeface="Symbol"/>
                <a:cs typeface="Symbol"/>
              </a:rPr>
              <a:t></a:t>
            </a:r>
            <a:r>
              <a:rPr sz="2450" spc="5" dirty="0">
                <a:latin typeface="Times New Roman"/>
                <a:cs typeface="Times New Roman"/>
              </a:rPr>
              <a:t>	</a:t>
            </a:r>
            <a:r>
              <a:rPr sz="3675" i="1" spc="7" baseline="-31746" dirty="0">
                <a:latin typeface="Times New Roman"/>
                <a:cs typeface="Times New Roman"/>
              </a:rPr>
              <a:t>R	</a:t>
            </a:r>
            <a:r>
              <a:rPr sz="2450" spc="125" dirty="0">
                <a:latin typeface="Symbol"/>
                <a:cs typeface="Symbol"/>
              </a:rPr>
              <a:t></a:t>
            </a:r>
            <a:r>
              <a:rPr sz="2450" spc="155" dirty="0">
                <a:latin typeface="Times New Roman"/>
                <a:cs typeface="Times New Roman"/>
              </a:rPr>
              <a:t> </a:t>
            </a:r>
            <a:r>
              <a:rPr sz="3675" i="1" spc="7" baseline="-31746" dirty="0">
                <a:latin typeface="Times New Roman"/>
                <a:cs typeface="Times New Roman"/>
              </a:rPr>
              <a:t>R</a:t>
            </a:r>
            <a:endParaRPr sz="3675" baseline="-31746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470905" y="5648531"/>
            <a:ext cx="283210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100" spc="15" baseline="-3968" dirty="0">
                <a:latin typeface="Times New Roman"/>
                <a:cs typeface="Times New Roman"/>
              </a:rPr>
              <a:t>3</a:t>
            </a:r>
            <a:r>
              <a:rPr sz="2100" spc="52" baseline="-3968" dirty="0">
                <a:latin typeface="Times New Roman"/>
                <a:cs typeface="Times New Roman"/>
              </a:rPr>
              <a:t> </a:t>
            </a:r>
            <a:r>
              <a:rPr sz="2450" spc="5" dirty="0">
                <a:latin typeface="Symbol"/>
                <a:cs typeface="Symbol"/>
              </a:rPr>
              <a:t>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13210" y="5190283"/>
            <a:ext cx="1678939" cy="1120140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997585">
              <a:lnSpc>
                <a:spcPct val="100000"/>
              </a:lnSpc>
              <a:spcBef>
                <a:spcPts val="1465"/>
              </a:spcBef>
            </a:pPr>
            <a:r>
              <a:rPr sz="2450" spc="125" dirty="0">
                <a:latin typeface="Symbol"/>
                <a:cs typeface="Symbol"/>
              </a:rPr>
              <a:t></a:t>
            </a:r>
            <a:r>
              <a:rPr sz="2450" spc="-100" dirty="0">
                <a:latin typeface="Times New Roman"/>
                <a:cs typeface="Times New Roman"/>
              </a:rPr>
              <a:t> </a:t>
            </a:r>
            <a:r>
              <a:rPr sz="3675" i="1" spc="-112" baseline="-3401" dirty="0">
                <a:latin typeface="Times New Roman"/>
                <a:cs typeface="Times New Roman"/>
              </a:rPr>
              <a:t>R</a:t>
            </a:r>
            <a:r>
              <a:rPr sz="2100" i="1" spc="-112" baseline="-31746" dirty="0">
                <a:latin typeface="Times New Roman"/>
                <a:cs typeface="Times New Roman"/>
              </a:rPr>
              <a:t>T</a:t>
            </a:r>
            <a:endParaRPr sz="2100" baseline="-31746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365"/>
              </a:spcBef>
              <a:tabLst>
                <a:tab pos="795655" algn="l"/>
                <a:tab pos="1536700" algn="l"/>
              </a:tabLst>
            </a:pPr>
            <a:r>
              <a:rPr sz="2450" spc="5" dirty="0">
                <a:latin typeface="Symbol"/>
                <a:cs typeface="Symbol"/>
              </a:rPr>
              <a:t></a:t>
            </a:r>
            <a:r>
              <a:rPr sz="2450" spc="5" dirty="0">
                <a:latin typeface="Times New Roman"/>
                <a:cs typeface="Times New Roman"/>
              </a:rPr>
              <a:t>	</a:t>
            </a:r>
            <a:r>
              <a:rPr sz="1400" i="1" spc="10" dirty="0">
                <a:latin typeface="Times New Roman"/>
                <a:cs typeface="Times New Roman"/>
              </a:rPr>
              <a:t>a </a:t>
            </a:r>
            <a:r>
              <a:rPr sz="1400" i="1" spc="165" dirty="0">
                <a:latin typeface="Times New Roman"/>
                <a:cs typeface="Times New Roman"/>
              </a:rPr>
              <a:t> </a:t>
            </a:r>
            <a:r>
              <a:rPr sz="2450" spc="125" dirty="0">
                <a:latin typeface="Symbol"/>
                <a:cs typeface="Symbol"/>
              </a:rPr>
              <a:t></a:t>
            </a:r>
            <a:r>
              <a:rPr sz="2450" spc="125" dirty="0">
                <a:latin typeface="Times New Roman"/>
                <a:cs typeface="Times New Roman"/>
              </a:rPr>
              <a:t>	</a:t>
            </a:r>
            <a:r>
              <a:rPr sz="1400" spc="1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44766" y="5909141"/>
            <a:ext cx="608965" cy="40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475615" algn="l"/>
              </a:tabLst>
            </a:pPr>
            <a:r>
              <a:rPr sz="1400" spc="10" dirty="0">
                <a:latin typeface="Times New Roman"/>
                <a:cs typeface="Times New Roman"/>
              </a:rPr>
              <a:t>3	</a:t>
            </a:r>
            <a:r>
              <a:rPr sz="2450" spc="5" dirty="0">
                <a:latin typeface="Symbol"/>
                <a:cs typeface="Symbol"/>
              </a:rPr>
              <a:t>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976627" y="5329428"/>
            <a:ext cx="4810125" cy="1000125"/>
          </a:xfrm>
          <a:custGeom>
            <a:avLst/>
            <a:gdLst/>
            <a:ahLst/>
            <a:cxnLst/>
            <a:rect l="l" t="t" r="r" b="b"/>
            <a:pathLst>
              <a:path w="4810125" h="1000125">
                <a:moveTo>
                  <a:pt x="4809744" y="0"/>
                </a:moveTo>
                <a:lnTo>
                  <a:pt x="4809744" y="999744"/>
                </a:lnTo>
                <a:lnTo>
                  <a:pt x="0" y="999744"/>
                </a:lnTo>
                <a:lnTo>
                  <a:pt x="0" y="0"/>
                </a:lnTo>
                <a:lnTo>
                  <a:pt x="48097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8DCF2ADE-3C95-47FE-8631-66A5EDC01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858" y="2337139"/>
            <a:ext cx="3643578" cy="10084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47D1AF0-FAFA-49B8-A079-A07F75A4B551}"/>
                  </a:ext>
                </a:extLst>
              </p:cNvPr>
              <p:cNvSpPr txBox="1"/>
              <p:nvPr/>
            </p:nvSpPr>
            <p:spPr>
              <a:xfrm>
                <a:off x="3975670" y="1729026"/>
                <a:ext cx="1470531" cy="577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47D1AF0-FAFA-49B8-A079-A07F75A4B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70" y="1729026"/>
                <a:ext cx="1470531" cy="577915"/>
              </a:xfrm>
              <a:prstGeom prst="rect">
                <a:avLst/>
              </a:prstGeom>
              <a:blipFill>
                <a:blip r:embed="rId3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2F605B4-A77A-4D28-856C-5F99347ACD77}"/>
                  </a:ext>
                </a:extLst>
              </p:cNvPr>
              <p:cNvSpPr txBox="1"/>
              <p:nvPr/>
            </p:nvSpPr>
            <p:spPr>
              <a:xfrm>
                <a:off x="5728858" y="1727163"/>
                <a:ext cx="1440779" cy="577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2F605B4-A77A-4D28-856C-5F99347AC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858" y="1727163"/>
                <a:ext cx="1440779" cy="577915"/>
              </a:xfrm>
              <a:prstGeom prst="rect">
                <a:avLst/>
              </a:prstGeom>
              <a:blipFill>
                <a:blip r:embed="rId4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B0E6DB3-0DDE-4CE9-B890-94D6757D53F6}"/>
                  </a:ext>
                </a:extLst>
              </p:cNvPr>
              <p:cNvSpPr txBox="1"/>
              <p:nvPr/>
            </p:nvSpPr>
            <p:spPr>
              <a:xfrm>
                <a:off x="7543800" y="1710565"/>
                <a:ext cx="1440779" cy="579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B0E6DB3-0DDE-4CE9-B890-94D6757D5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710565"/>
                <a:ext cx="1440779" cy="5795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6FB3DCA3-58A2-4FCD-88CA-12E318F36D0B}"/>
              </a:ext>
            </a:extLst>
          </p:cNvPr>
          <p:cNvSpPr txBox="1"/>
          <p:nvPr/>
        </p:nvSpPr>
        <p:spPr>
          <a:xfrm>
            <a:off x="5493744" y="181565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;</a:t>
            </a:r>
            <a:endParaRPr lang="id-ID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669B549-EE11-41EC-B6B8-D22B141595C6}"/>
              </a:ext>
            </a:extLst>
          </p:cNvPr>
          <p:cNvSpPr/>
          <p:nvPr/>
        </p:nvSpPr>
        <p:spPr>
          <a:xfrm>
            <a:off x="7228542" y="1744415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;</a:t>
            </a:r>
            <a:endParaRPr lang="id-ID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E336F26-C69D-428E-A7FD-50138718E225}"/>
              </a:ext>
            </a:extLst>
          </p:cNvPr>
          <p:cNvSpPr txBox="1"/>
          <p:nvPr/>
        </p:nvSpPr>
        <p:spPr>
          <a:xfrm>
            <a:off x="3063083" y="1825523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dimana</a:t>
            </a:r>
            <a:endParaRPr lang="id-ID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45DAC2E-B9C0-4B94-BD42-6F4856247840}"/>
              </a:ext>
            </a:extLst>
          </p:cNvPr>
          <p:cNvSpPr txBox="1"/>
          <p:nvPr/>
        </p:nvSpPr>
        <p:spPr>
          <a:xfrm>
            <a:off x="1985179" y="2577631"/>
            <a:ext cx="756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Maka</a:t>
            </a:r>
            <a:r>
              <a:rPr lang="en-AU" dirty="0"/>
              <a:t> </a:t>
            </a:r>
            <a:endParaRPr lang="id-ID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29ED073-F998-490D-964E-C30A0A383978}"/>
              </a:ext>
            </a:extLst>
          </p:cNvPr>
          <p:cNvSpPr txBox="1"/>
          <p:nvPr/>
        </p:nvSpPr>
        <p:spPr>
          <a:xfrm>
            <a:off x="6562783" y="261260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=0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F057695-8B09-4DAD-980E-C726BD909FEE}"/>
                  </a:ext>
                </a:extLst>
              </p:cNvPr>
              <p:cNvSpPr txBox="1"/>
              <p:nvPr/>
            </p:nvSpPr>
            <p:spPr>
              <a:xfrm>
                <a:off x="1319008" y="451235"/>
                <a:ext cx="67167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Tugas : </a:t>
                </a:r>
                <a:r>
                  <a:rPr lang="en-AU" dirty="0" err="1"/>
                  <a:t>Rancang</a:t>
                </a:r>
                <a:r>
                  <a:rPr lang="en-AU" dirty="0"/>
                  <a:t> </a:t>
                </a:r>
                <a:r>
                  <a:rPr lang="en-AU" dirty="0" err="1"/>
                  <a:t>penguat</a:t>
                </a:r>
                <a:r>
                  <a:rPr lang="en-AU" dirty="0"/>
                  <a:t> </a:t>
                </a:r>
                <a:r>
                  <a:rPr lang="en-AU" dirty="0" err="1"/>
                  <a:t>penjumlah</a:t>
                </a:r>
                <a:r>
                  <a:rPr lang="en-AU" dirty="0"/>
                  <a:t> non Inverting </a:t>
                </a:r>
                <a:r>
                  <a:rPr lang="en-AU" dirty="0" err="1"/>
                  <a:t>dengan</a:t>
                </a:r>
                <a:r>
                  <a:rPr lang="en-AU" dirty="0"/>
                  <a:t> </a:t>
                </a:r>
                <a:r>
                  <a:rPr lang="en-AU" dirty="0" err="1"/>
                  <a:t>persamaan</a:t>
                </a:r>
                <a:r>
                  <a:rPr lang="en-AU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=10(2</m:t>
                      </m:r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b="0" i="0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F057695-8B09-4DAD-980E-C726BD909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008" y="451235"/>
                <a:ext cx="6716775" cy="646331"/>
              </a:xfrm>
              <a:prstGeom prst="rect">
                <a:avLst/>
              </a:prstGeom>
              <a:blipFill>
                <a:blip r:embed="rId6"/>
                <a:stretch>
                  <a:fillRect l="-726" t="-4717" r="-635" b="-754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577" y="823214"/>
            <a:ext cx="480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difference</a:t>
            </a:r>
            <a:r>
              <a:rPr spc="-100" dirty="0"/>
              <a:t> </a:t>
            </a:r>
            <a:r>
              <a:rPr spc="-5" dirty="0"/>
              <a:t>amplifier</a:t>
            </a:r>
          </a:p>
        </p:txBody>
      </p:sp>
      <p:sp>
        <p:nvSpPr>
          <p:cNvPr id="200" name="object 20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pic>
        <p:nvPicPr>
          <p:cNvPr id="201" name="Picture 200">
            <a:extLst>
              <a:ext uri="{FF2B5EF4-FFF2-40B4-BE49-F238E27FC236}">
                <a16:creationId xmlns:a16="http://schemas.microsoft.com/office/drawing/2014/main" id="{BAFD2E71-9A27-4B57-9BE8-99998D11B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306" y="1752600"/>
            <a:ext cx="5187141" cy="2825662"/>
          </a:xfrm>
          <a:prstGeom prst="rect">
            <a:avLst/>
          </a:prstGeom>
        </p:spPr>
      </p:pic>
      <p:sp>
        <p:nvSpPr>
          <p:cNvPr id="202" name="TextBox 201">
            <a:extLst>
              <a:ext uri="{FF2B5EF4-FFF2-40B4-BE49-F238E27FC236}">
                <a16:creationId xmlns:a16="http://schemas.microsoft.com/office/drawing/2014/main" id="{BEAC70AA-4A6F-47BB-A996-98E7E0862A05}"/>
              </a:ext>
            </a:extLst>
          </p:cNvPr>
          <p:cNvSpPr txBox="1"/>
          <p:nvPr/>
        </p:nvSpPr>
        <p:spPr>
          <a:xfrm>
            <a:off x="990600" y="4748942"/>
            <a:ext cx="7303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Fungsi</a:t>
            </a:r>
            <a:r>
              <a:rPr lang="en-AU" dirty="0"/>
              <a:t> </a:t>
            </a:r>
            <a:r>
              <a:rPr lang="en-AU" dirty="0" err="1"/>
              <a:t>rangkaian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menguatkan</a:t>
            </a:r>
            <a:r>
              <a:rPr lang="en-AU" dirty="0"/>
              <a:t> </a:t>
            </a:r>
            <a:r>
              <a:rPr lang="en-AU" dirty="0" err="1"/>
              <a:t>selisih</a:t>
            </a:r>
            <a:r>
              <a:rPr lang="en-AU" dirty="0"/>
              <a:t> </a:t>
            </a:r>
            <a:r>
              <a:rPr lang="en-AU" dirty="0" err="1"/>
              <a:t>antara</a:t>
            </a:r>
            <a:r>
              <a:rPr lang="en-AU" dirty="0"/>
              <a:t> </a:t>
            </a:r>
            <a:r>
              <a:rPr lang="en-AU" dirty="0" err="1"/>
              <a:t>kedua</a:t>
            </a:r>
            <a:r>
              <a:rPr lang="en-AU" dirty="0"/>
              <a:t> </a:t>
            </a:r>
            <a:r>
              <a:rPr lang="en-AU" dirty="0" err="1"/>
              <a:t>tegangan</a:t>
            </a:r>
            <a:r>
              <a:rPr lang="en-AU" dirty="0"/>
              <a:t> input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46A7A7B-84E4-4008-B61F-1533D41D3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426281"/>
            <a:ext cx="4414808" cy="2401946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D8F831F2-C32D-4CD7-BF36-C05B74869DE0}"/>
              </a:ext>
            </a:extLst>
          </p:cNvPr>
          <p:cNvSpPr txBox="1"/>
          <p:nvPr/>
        </p:nvSpPr>
        <p:spPr>
          <a:xfrm>
            <a:off x="304800" y="3954391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menganalisa</a:t>
            </a:r>
            <a:r>
              <a:rPr lang="en-AU" dirty="0"/>
              <a:t> </a:t>
            </a:r>
            <a:r>
              <a:rPr lang="en-AU" dirty="0" err="1"/>
              <a:t>rangkaian</a:t>
            </a:r>
            <a:r>
              <a:rPr lang="en-AU" dirty="0"/>
              <a:t> </a:t>
            </a:r>
            <a:r>
              <a:rPr lang="en-AU" dirty="0" err="1"/>
              <a:t>penguat</a:t>
            </a:r>
            <a:r>
              <a:rPr lang="en-AU" dirty="0"/>
              <a:t> difference (</a:t>
            </a:r>
            <a:r>
              <a:rPr lang="en-AU" dirty="0" err="1"/>
              <a:t>rangkaian</a:t>
            </a:r>
            <a:r>
              <a:rPr lang="en-AU" dirty="0"/>
              <a:t> </a:t>
            </a:r>
            <a:r>
              <a:rPr lang="en-AU" dirty="0" err="1"/>
              <a:t>penguat</a:t>
            </a:r>
            <a:r>
              <a:rPr lang="en-AU" dirty="0"/>
              <a:t> </a:t>
            </a:r>
            <a:r>
              <a:rPr lang="en-AU" dirty="0" err="1"/>
              <a:t>selisih</a:t>
            </a:r>
            <a:r>
              <a:rPr lang="en-AU" dirty="0"/>
              <a:t> </a:t>
            </a:r>
            <a:r>
              <a:rPr lang="en-AU" dirty="0" err="1"/>
              <a:t>antara</a:t>
            </a:r>
            <a:r>
              <a:rPr lang="en-AU" dirty="0"/>
              <a:t> </a:t>
            </a:r>
            <a:r>
              <a:rPr lang="en-AU" dirty="0" err="1"/>
              <a:t>dua</a:t>
            </a:r>
            <a:r>
              <a:rPr lang="en-AU" dirty="0"/>
              <a:t> input)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kita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metode</a:t>
            </a:r>
            <a:r>
              <a:rPr lang="en-AU" dirty="0"/>
              <a:t> </a:t>
            </a:r>
            <a:r>
              <a:rPr lang="en-AU" dirty="0" err="1"/>
              <a:t>superposisi</a:t>
            </a:r>
            <a:r>
              <a:rPr lang="en-AU" dirty="0"/>
              <a:t>.</a:t>
            </a:r>
          </a:p>
          <a:p>
            <a:r>
              <a:rPr lang="en-AU" dirty="0"/>
              <a:t>Buka </a:t>
            </a:r>
            <a:r>
              <a:rPr lang="en-AU" dirty="0" err="1"/>
              <a:t>lagi</a:t>
            </a:r>
            <a:r>
              <a:rPr lang="en-AU" dirty="0"/>
              <a:t> </a:t>
            </a:r>
            <a:r>
              <a:rPr lang="en-AU" dirty="0" err="1"/>
              <a:t>catatan</a:t>
            </a:r>
            <a:r>
              <a:rPr lang="en-AU" dirty="0"/>
              <a:t> </a:t>
            </a:r>
            <a:r>
              <a:rPr lang="en-AU" dirty="0" err="1"/>
              <a:t>mengenai</a:t>
            </a:r>
            <a:r>
              <a:rPr lang="en-AU" dirty="0"/>
              <a:t> </a:t>
            </a:r>
            <a:r>
              <a:rPr lang="en-AU" dirty="0" err="1"/>
              <a:t>superposisi</a:t>
            </a:r>
            <a:r>
              <a:rPr lang="en-AU" dirty="0"/>
              <a:t> di </a:t>
            </a:r>
            <a:r>
              <a:rPr lang="en-AU" dirty="0" err="1"/>
              <a:t>makul</a:t>
            </a:r>
            <a:r>
              <a:rPr lang="en-AU" dirty="0"/>
              <a:t> </a:t>
            </a:r>
            <a:r>
              <a:rPr lang="en-AU" dirty="0" err="1"/>
              <a:t>Pengantar</a:t>
            </a:r>
            <a:r>
              <a:rPr lang="en-AU" dirty="0"/>
              <a:t> RE !!</a:t>
            </a:r>
          </a:p>
          <a:p>
            <a:r>
              <a:rPr lang="en-AU" dirty="0" err="1"/>
              <a:t>Dalam</a:t>
            </a:r>
            <a:r>
              <a:rPr lang="en-AU" dirty="0"/>
              <a:t> Analisa </a:t>
            </a:r>
            <a:r>
              <a:rPr lang="en-AU" dirty="0" err="1"/>
              <a:t>superposisi</a:t>
            </a:r>
            <a:r>
              <a:rPr lang="en-AU" dirty="0"/>
              <a:t> </a:t>
            </a:r>
            <a:r>
              <a:rPr lang="en-AU" dirty="0" err="1"/>
              <a:t>hanya</a:t>
            </a:r>
            <a:r>
              <a:rPr lang="en-AU" dirty="0"/>
              <a:t> </a:t>
            </a:r>
            <a:r>
              <a:rPr lang="en-AU" dirty="0" err="1"/>
              <a:t>satu</a:t>
            </a:r>
            <a:r>
              <a:rPr lang="en-AU" dirty="0"/>
              <a:t> </a:t>
            </a:r>
            <a:r>
              <a:rPr lang="en-AU" dirty="0" err="1"/>
              <a:t>sumber</a:t>
            </a:r>
            <a:r>
              <a:rPr lang="en-AU" dirty="0"/>
              <a:t> </a:t>
            </a:r>
            <a:r>
              <a:rPr lang="en-AU" dirty="0" err="1"/>
              <a:t>yg</a:t>
            </a:r>
            <a:r>
              <a:rPr lang="en-AU" dirty="0"/>
              <a:t> </a:t>
            </a:r>
            <a:r>
              <a:rPr lang="en-AU" dirty="0" err="1"/>
              <a:t>aktif</a:t>
            </a:r>
            <a:r>
              <a:rPr lang="en-AU" dirty="0"/>
              <a:t> </a:t>
            </a:r>
            <a:r>
              <a:rPr lang="en-AU" dirty="0" err="1"/>
              <a:t>sedangkan</a:t>
            </a:r>
            <a:r>
              <a:rPr lang="en-AU" dirty="0"/>
              <a:t> </a:t>
            </a:r>
            <a:r>
              <a:rPr lang="en-AU" dirty="0" err="1"/>
              <a:t>yg</a:t>
            </a:r>
            <a:r>
              <a:rPr lang="en-AU" dirty="0"/>
              <a:t> lain </a:t>
            </a:r>
            <a:r>
              <a:rPr lang="en-AU" dirty="0" err="1"/>
              <a:t>dalm</a:t>
            </a:r>
            <a:r>
              <a:rPr lang="en-AU" dirty="0"/>
              <a:t> </a:t>
            </a:r>
            <a:r>
              <a:rPr lang="en-AU" dirty="0" err="1"/>
              <a:t>kondisi</a:t>
            </a:r>
            <a:r>
              <a:rPr lang="en-AU" dirty="0"/>
              <a:t> off</a:t>
            </a:r>
          </a:p>
          <a:p>
            <a:r>
              <a:rPr lang="en-AU" dirty="0" err="1"/>
              <a:t>Jika</a:t>
            </a:r>
            <a:r>
              <a:rPr lang="en-AU" dirty="0"/>
              <a:t> </a:t>
            </a:r>
            <a:r>
              <a:rPr lang="en-AU" dirty="0" err="1"/>
              <a:t>itu</a:t>
            </a:r>
            <a:r>
              <a:rPr lang="en-AU" dirty="0"/>
              <a:t> </a:t>
            </a:r>
            <a:r>
              <a:rPr lang="en-AU" dirty="0" err="1"/>
              <a:t>sumber</a:t>
            </a:r>
            <a:r>
              <a:rPr lang="en-AU" dirty="0"/>
              <a:t> </a:t>
            </a:r>
            <a:r>
              <a:rPr lang="en-AU" dirty="0" err="1"/>
              <a:t>tegangan</a:t>
            </a:r>
            <a:r>
              <a:rPr lang="en-AU" dirty="0"/>
              <a:t> </a:t>
            </a:r>
            <a:r>
              <a:rPr lang="en-AU" dirty="0" err="1"/>
              <a:t>maka</a:t>
            </a:r>
            <a:r>
              <a:rPr lang="en-AU" dirty="0"/>
              <a:t> </a:t>
            </a:r>
            <a:r>
              <a:rPr lang="en-AU" dirty="0" err="1"/>
              <a:t>jika</a:t>
            </a:r>
            <a:r>
              <a:rPr lang="en-AU" dirty="0"/>
              <a:t> di off </a:t>
            </a:r>
            <a:r>
              <a:rPr lang="en-AU" dirty="0" err="1"/>
              <a:t>kan</a:t>
            </a:r>
            <a:r>
              <a:rPr lang="en-AU" dirty="0"/>
              <a:t> </a:t>
            </a:r>
            <a:r>
              <a:rPr lang="en-AU" dirty="0" err="1"/>
              <a:t>menjadi</a:t>
            </a:r>
            <a:r>
              <a:rPr lang="en-AU" dirty="0"/>
              <a:t> </a:t>
            </a:r>
            <a:r>
              <a:rPr lang="en-AU" dirty="0" err="1"/>
              <a:t>rangkaian</a:t>
            </a:r>
            <a:r>
              <a:rPr lang="en-AU" dirty="0"/>
              <a:t> short circuit, </a:t>
            </a:r>
            <a:r>
              <a:rPr lang="en-AU" dirty="0" err="1"/>
              <a:t>sedangkan</a:t>
            </a:r>
            <a:r>
              <a:rPr lang="en-AU" dirty="0"/>
              <a:t> </a:t>
            </a:r>
            <a:r>
              <a:rPr lang="en-AU" dirty="0" err="1"/>
              <a:t>sumber</a:t>
            </a:r>
            <a:r>
              <a:rPr lang="en-AU" dirty="0"/>
              <a:t> </a:t>
            </a:r>
            <a:r>
              <a:rPr lang="en-AU" dirty="0" err="1"/>
              <a:t>arus</a:t>
            </a:r>
            <a:r>
              <a:rPr lang="en-AU" dirty="0"/>
              <a:t> </a:t>
            </a:r>
            <a:r>
              <a:rPr lang="en-AU" dirty="0" err="1"/>
              <a:t>menjadi</a:t>
            </a:r>
            <a:r>
              <a:rPr lang="en-AU" dirty="0"/>
              <a:t> open circuit</a:t>
            </a:r>
            <a:endParaRPr lang="id-ID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6E96C9C-FB81-4675-8B11-68C6053CA5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9577" y="823214"/>
            <a:ext cx="480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difference</a:t>
            </a:r>
            <a:r>
              <a:rPr spc="-100" dirty="0"/>
              <a:t> </a:t>
            </a:r>
            <a:r>
              <a:rPr spc="-5" dirty="0"/>
              <a:t>amplifier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791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Symbol</vt:lpstr>
      <vt:lpstr>Times New Roman</vt:lpstr>
      <vt:lpstr>Verdana</vt:lpstr>
      <vt:lpstr>Office Theme</vt:lpstr>
      <vt:lpstr>Inverting Summer</vt:lpstr>
      <vt:lpstr>KCL at the Inverting Input</vt:lpstr>
      <vt:lpstr>KCL</vt:lpstr>
      <vt:lpstr>KCL</vt:lpstr>
      <vt:lpstr>Noninverting Summer</vt:lpstr>
      <vt:lpstr>PowerPoint Presentation</vt:lpstr>
      <vt:lpstr>i1  i2  i3  0</vt:lpstr>
      <vt:lpstr>The difference amplifier</vt:lpstr>
      <vt:lpstr>The difference amplifier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Op Amps</dc:title>
  <dc:creator>Mustafa Uyguroglu</dc:creator>
  <cp:lastModifiedBy>herwin suprijono</cp:lastModifiedBy>
  <cp:revision>23</cp:revision>
  <dcterms:created xsi:type="dcterms:W3CDTF">2020-04-01T12:55:00Z</dcterms:created>
  <dcterms:modified xsi:type="dcterms:W3CDTF">2020-04-01T23:40:25Z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2005-05-02T00:00:00Z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2020-04-01T00:00:00Z</vt:filetime>
  </property>
</Properties>
</file>