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92" r:id="rId14"/>
    <p:sldId id="277" r:id="rId15"/>
    <p:sldId id="278" r:id="rId16"/>
    <p:sldId id="279" r:id="rId17"/>
    <p:sldId id="280" r:id="rId18"/>
    <p:sldId id="281" r:id="rId19"/>
    <p:sldId id="282" r:id="rId20"/>
    <p:sldId id="283" r:id="rId21"/>
    <p:sldId id="293" r:id="rId22"/>
    <p:sldId id="284" r:id="rId23"/>
    <p:sldId id="285" r:id="rId24"/>
    <p:sldId id="286" r:id="rId25"/>
    <p:sldId id="287" r:id="rId26"/>
    <p:sldId id="288" r:id="rId27"/>
    <p:sldId id="289" r:id="rId28"/>
    <p:sldId id="290" r:id="rId29"/>
    <p:sldId id="291" r:id="rId30"/>
    <p:sldId id="294"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94"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78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F196412-3DBA-4894-A07A-E8964995F65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7049D1B-92E6-4CA2-9F6E-FC4E34C0E3D3}" type="slidenum">
              <a:rPr lang="en-US"/>
              <a:pPr/>
              <a:t>28</a:t>
            </a:fld>
            <a:endParaRPr lang="en-US"/>
          </a:p>
        </p:txBody>
      </p:sp>
      <p:sp>
        <p:nvSpPr>
          <p:cNvPr id="38914" name="Rectangle 2"/>
          <p:cNvSpPr>
            <a:spLocks noGrp="1" noRot="1" noChangeAspect="1" noChangeArrowheads="1" noTextEdit="1"/>
          </p:cNvSpPr>
          <p:nvPr>
            <p:ph type="sldImg"/>
          </p:nvPr>
        </p:nvSpPr>
        <p:spPr>
          <a:xfrm>
            <a:off x="2589213" y="831850"/>
            <a:ext cx="4041775" cy="3030538"/>
          </a:xfrm>
          <a:ln/>
        </p:spPr>
      </p:sp>
      <p:sp>
        <p:nvSpPr>
          <p:cNvPr id="38915" name="Rectangle 3"/>
          <p:cNvSpPr>
            <a:spLocks noGrp="1" noChangeArrowheads="1"/>
          </p:cNvSpPr>
          <p:nvPr>
            <p:ph type="body" idx="1"/>
          </p:nvPr>
        </p:nvSpPr>
        <p:spPr>
          <a:xfrm>
            <a:off x="2819400" y="4392613"/>
            <a:ext cx="3656013" cy="3938587"/>
          </a:xfrm>
        </p:spPr>
        <p:txBody>
          <a:bodyPr/>
          <a:lstStyle/>
          <a:p>
            <a:pPr>
              <a:spcBef>
                <a:spcPts val="500"/>
              </a:spcBef>
              <a:spcAft>
                <a:spcPts val="500"/>
              </a:spcAft>
            </a:pPr>
            <a:r>
              <a:rPr lang="en-US"/>
              <a:t>For each role you can specify the multiplicity</a:t>
            </a:r>
            <a:r>
              <a:rPr lang="en-US" i="1"/>
              <a:t> </a:t>
            </a:r>
            <a:r>
              <a:rPr lang="en-US"/>
              <a:t>of its class, how many objects of the class can be associated with one object of the other class. </a:t>
            </a:r>
          </a:p>
          <a:p>
            <a:pPr>
              <a:spcBef>
                <a:spcPts val="500"/>
              </a:spcBef>
              <a:spcAft>
                <a:spcPts val="500"/>
              </a:spcAft>
            </a:pPr>
            <a:r>
              <a:rPr lang="en-US"/>
              <a:t>Multiplicity is indicated by a text expression on the role. The expression is a comma-separated list of integer ranges. A range is indicated by an integer (the lower value), two dots, and an integer (the upper value).  A single integer is a valid range. </a:t>
            </a:r>
          </a:p>
          <a:p>
            <a:pPr>
              <a:spcBef>
                <a:spcPts val="500"/>
              </a:spcBef>
              <a:spcAft>
                <a:spcPts val="500"/>
              </a:spcAft>
            </a:pPr>
            <a:r>
              <a:rPr lang="en-US"/>
              <a:t>During analysis, assume a multiplicity of 0..* (zero to many) unless there is some clear evidence of something else. A multiplicity of zero implies that the association is optional; make sure you mean this; if an object might not be there, operations which use the association will have to adjust accordingly.  Narrower limits for multiplicity may be specified (such as 2..4). </a:t>
            </a:r>
          </a:p>
          <a:p>
            <a:r>
              <a:rPr lang="en-US"/>
              <a:t>Within multiplicity ranges, probabilities may be specified. Thus, if the multiplicity is 0..*, is expected to be between 10 and 20 in 85% of the cases, make note of it; this information will be of great importance during design.   For example, if persistent storage is to be implemented using a relational database, narrower limits will help better organize the database tables.</a:t>
            </a:r>
          </a:p>
        </p:txBody>
      </p:sp>
      <p:sp>
        <p:nvSpPr>
          <p:cNvPr id="38916" name="Text Box 4"/>
          <p:cNvSpPr txBox="1">
            <a:spLocks noChangeArrowheads="1"/>
          </p:cNvSpPr>
          <p:nvPr/>
        </p:nvSpPr>
        <p:spPr bwMode="auto">
          <a:xfrm>
            <a:off x="382588" y="1285875"/>
            <a:ext cx="1903412" cy="8332788"/>
          </a:xfrm>
          <a:prstGeom prst="rect">
            <a:avLst/>
          </a:prstGeom>
          <a:noFill/>
          <a:ln w="12700">
            <a:noFill/>
            <a:miter lim="800000"/>
            <a:headEnd type="none" w="sm" len="sm"/>
            <a:tailEnd type="none" w="lg" len="lg"/>
          </a:ln>
          <a:effectLst/>
        </p:spPr>
        <p:txBody>
          <a:bodyPr lIns="96186" tIns="48093" rIns="96186" bIns="48093">
            <a:spAutoFit/>
          </a:bodyPr>
          <a:lstStyle/>
          <a:p>
            <a:pPr defTabSz="962025" eaLnBrk="0" hangingPunct="0">
              <a:spcBef>
                <a:spcPct val="50000"/>
              </a:spcBef>
            </a:pPr>
            <a:r>
              <a:rPr lang="en-US" sz="1300"/>
              <a:t>Specification of multiplicity flushes out business rules and assumptions.  The lower bound is critical, as the lower bound is what determines whether or not the relationship is optional (e.g., a lower bound of 0 indicates that the relationship is optional).</a:t>
            </a:r>
          </a:p>
          <a:p>
            <a:pPr defTabSz="962025" eaLnBrk="0" hangingPunct="0">
              <a:spcBef>
                <a:spcPct val="50000"/>
              </a:spcBef>
            </a:pPr>
            <a:r>
              <a:rPr lang="en-US" sz="1300"/>
              <a:t>Multiplicity is needed on both ends of a relationship, even if you can only navigate in one direction. Even though there is no need to navigate in that direction, the multiplicity still provides valuable business information.   Sometimes navigation decisions are made for performance reasons, which may change over time.  The multiplicity should reflect the requirements.</a:t>
            </a:r>
          </a:p>
          <a:p>
            <a:pPr defTabSz="962025" eaLnBrk="0" hangingPunct="0">
              <a:spcBef>
                <a:spcPct val="50000"/>
              </a:spcBef>
            </a:pPr>
            <a:r>
              <a:rPr lang="en-US" sz="1300"/>
              <a:t>Navigation is discussed on later slides.</a:t>
            </a:r>
          </a:p>
          <a:p>
            <a:pPr defTabSz="962025" eaLnBrk="0" hangingPunct="0">
              <a:spcBef>
                <a:spcPct val="50000"/>
              </a:spcBef>
            </a:pPr>
            <a:r>
              <a:rPr lang="en-US" sz="1300"/>
              <a:t>The use of ‘N’ instead of ‘*’ is Booch, not UML (e.g., the use of “0..N” and ‘N’ is not UML).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48B1CF5-598D-4C3B-BDCA-F701008F3B1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8BAD098-C99E-4C97-B9B3-AC8E3A8F83A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EE78D3-DA82-471F-BD34-9F85F506080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6B27F71E-E8EF-40B6-BE1F-153BFF35812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2068F28-732C-41E2-9A1D-48DD9D783F4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5DD548-01FE-411B-9E70-968DEC47113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6DA5564-1B9F-420F-BC15-ACD5DCAFB68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21C6DE3-9FA7-45A2-9C10-2A364319515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79387F5-E3F6-43CC-8590-9272E7EBC47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EAD1039-2E64-4FEE-996F-A0C3EF99281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7987E68-24A2-4C1D-8004-43896B71903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178515E-F943-4182-9236-F4AEB46003B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377B229-A6EA-4F71-BD98-041BB8310F5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5.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4.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p:txBody>
          <a:bodyPr/>
          <a:lstStyle/>
          <a:p>
            <a:r>
              <a:rPr lang="en-US" sz="4800" b="1">
                <a:effectLst>
                  <a:outerShdw blurRad="38100" dist="38100" dir="2700000" algn="tl">
                    <a:srgbClr val="C0C0C0"/>
                  </a:outerShdw>
                </a:effectLst>
              </a:rPr>
              <a:t>USE CASE DIAGRAM</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3600" b="1" i="1"/>
              <a:t>Generalization/inheritance antara actor</a:t>
            </a:r>
            <a:r>
              <a:rPr lang="en-US" sz="3600"/>
              <a:t> </a:t>
            </a:r>
          </a:p>
        </p:txBody>
      </p:sp>
      <p:sp>
        <p:nvSpPr>
          <p:cNvPr id="20483" name="Rectangle 3"/>
          <p:cNvSpPr>
            <a:spLocks noGrp="1" noChangeArrowheads="1"/>
          </p:cNvSpPr>
          <p:nvPr>
            <p:ph type="body" idx="1"/>
          </p:nvPr>
        </p:nvSpPr>
        <p:spPr>
          <a:xfrm>
            <a:off x="457200" y="1143000"/>
            <a:ext cx="8229600" cy="1524000"/>
          </a:xfrm>
        </p:spPr>
        <p:txBody>
          <a:bodyPr/>
          <a:lstStyle/>
          <a:p>
            <a:r>
              <a:rPr lang="en-US"/>
              <a:t>Gambarkan generalization/inheritance antara actors secara vertical dengan inheriting actor dibawah base/parent use case</a:t>
            </a:r>
          </a:p>
        </p:txBody>
      </p:sp>
      <p:pic>
        <p:nvPicPr>
          <p:cNvPr id="20484" name="Picture 4" descr="useCaseRelationships"/>
          <p:cNvPicPr>
            <a:picLocks noChangeAspect="1" noChangeArrowheads="1"/>
          </p:cNvPicPr>
          <p:nvPr/>
        </p:nvPicPr>
        <p:blipFill>
          <a:blip r:embed="rId2"/>
          <a:srcRect/>
          <a:stretch>
            <a:fillRect/>
          </a:stretch>
        </p:blipFill>
        <p:spPr bwMode="auto">
          <a:xfrm>
            <a:off x="2057400" y="2667000"/>
            <a:ext cx="5257800" cy="32988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3200" b="1" i="1"/>
              <a:t>Use case System boundary boxes</a:t>
            </a:r>
          </a:p>
        </p:txBody>
      </p:sp>
      <p:sp>
        <p:nvSpPr>
          <p:cNvPr id="21507" name="Rectangle 3"/>
          <p:cNvSpPr>
            <a:spLocks noGrp="1" noChangeArrowheads="1"/>
          </p:cNvSpPr>
          <p:nvPr>
            <p:ph type="body" idx="1"/>
          </p:nvPr>
        </p:nvSpPr>
        <p:spPr>
          <a:xfrm>
            <a:off x="304800" y="1066800"/>
            <a:ext cx="8534400" cy="2590800"/>
          </a:xfrm>
        </p:spPr>
        <p:txBody>
          <a:bodyPr/>
          <a:lstStyle/>
          <a:p>
            <a:r>
              <a:rPr lang="en-US" sz="2400"/>
              <a:t>Digambarkan dengan kotak disekitar use case, untuk menggambarkan jangkauan system anda (scope of of your system).</a:t>
            </a:r>
            <a:endParaRPr lang="sv-SE" sz="2400"/>
          </a:p>
          <a:p>
            <a:r>
              <a:rPr lang="sv-SE" sz="2400"/>
              <a:t>Biasanya digunakan apabila memberikan beberapa alternative system yang dapat dijadikan pilihan</a:t>
            </a:r>
            <a:endParaRPr lang="en-US" sz="2400"/>
          </a:p>
          <a:p>
            <a:r>
              <a:rPr lang="en-US" sz="2400"/>
              <a:t>System boundary boxes dalam penggunaannya optional</a:t>
            </a:r>
          </a:p>
          <a:p>
            <a:endParaRPr lang="en-US" sz="2400"/>
          </a:p>
        </p:txBody>
      </p:sp>
      <p:pic>
        <p:nvPicPr>
          <p:cNvPr id="21508" name="Picture 4" descr="useCaseOnlineShopping"/>
          <p:cNvPicPr>
            <a:picLocks noChangeAspect="1" noChangeArrowheads="1"/>
          </p:cNvPicPr>
          <p:nvPr/>
        </p:nvPicPr>
        <p:blipFill>
          <a:blip r:embed="rId2"/>
          <a:srcRect/>
          <a:stretch>
            <a:fillRect/>
          </a:stretch>
        </p:blipFill>
        <p:spPr bwMode="auto">
          <a:xfrm>
            <a:off x="1905000" y="3733800"/>
            <a:ext cx="5410200" cy="29178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4000"/>
              <a:t/>
            </a:r>
            <a:br>
              <a:rPr lang="en-US" sz="4000"/>
            </a:br>
            <a:endParaRPr lang="en-US" sz="4000"/>
          </a:p>
        </p:txBody>
      </p:sp>
      <p:sp>
        <p:nvSpPr>
          <p:cNvPr id="22531" name="Rectangle 3"/>
          <p:cNvSpPr>
            <a:spLocks noGrp="1" noChangeArrowheads="1"/>
          </p:cNvSpPr>
          <p:nvPr>
            <p:ph type="body" idx="1"/>
          </p:nvPr>
        </p:nvSpPr>
        <p:spPr>
          <a:xfrm>
            <a:off x="381000" y="1295400"/>
            <a:ext cx="8534400" cy="5029200"/>
          </a:xfrm>
        </p:spPr>
        <p:txBody>
          <a:bodyPr/>
          <a:lstStyle/>
          <a:p>
            <a:pPr>
              <a:lnSpc>
                <a:spcPct val="80000"/>
              </a:lnSpc>
            </a:pPr>
            <a:r>
              <a:rPr lang="en-US" sz="2400" dirty="0" err="1"/>
              <a:t>Koperasi</a:t>
            </a:r>
            <a:r>
              <a:rPr lang="en-US" sz="2400" dirty="0"/>
              <a:t> </a:t>
            </a:r>
            <a:r>
              <a:rPr lang="en-US" sz="2400" dirty="0" smtClean="0"/>
              <a:t>UDINUS  </a:t>
            </a:r>
            <a:r>
              <a:rPr lang="en-US" sz="2400" dirty="0" err="1"/>
              <a:t>adalah</a:t>
            </a:r>
            <a:r>
              <a:rPr lang="en-US" sz="2400" dirty="0"/>
              <a:t> </a:t>
            </a:r>
            <a:r>
              <a:rPr lang="en-US" sz="2400" dirty="0" err="1"/>
              <a:t>sebuah</a:t>
            </a:r>
            <a:r>
              <a:rPr lang="en-US" sz="2400" dirty="0"/>
              <a:t> </a:t>
            </a:r>
            <a:r>
              <a:rPr lang="en-US" sz="2400" dirty="0" err="1"/>
              <a:t>koperasi</a:t>
            </a:r>
            <a:r>
              <a:rPr lang="en-US" sz="2400" dirty="0"/>
              <a:t> yang </a:t>
            </a:r>
            <a:r>
              <a:rPr lang="en-US" sz="2400" dirty="0" err="1"/>
              <a:t>mengelola</a:t>
            </a:r>
            <a:r>
              <a:rPr lang="en-US" sz="2400" dirty="0"/>
              <a:t> </a:t>
            </a:r>
            <a:r>
              <a:rPr lang="en-US" sz="2400" dirty="0" err="1"/>
              <a:t>simpan</a:t>
            </a:r>
            <a:r>
              <a:rPr lang="en-US" sz="2400" dirty="0"/>
              <a:t> </a:t>
            </a:r>
            <a:r>
              <a:rPr lang="en-US" sz="2400" dirty="0" err="1"/>
              <a:t>pinjam</a:t>
            </a:r>
            <a:r>
              <a:rPr lang="en-US" sz="2400" dirty="0"/>
              <a:t> </a:t>
            </a:r>
            <a:r>
              <a:rPr lang="en-US" sz="2400" dirty="0" err="1"/>
              <a:t>bagi</a:t>
            </a:r>
            <a:r>
              <a:rPr lang="en-US" sz="2400" dirty="0"/>
              <a:t> </a:t>
            </a:r>
            <a:r>
              <a:rPr lang="en-US" sz="2400" dirty="0" err="1"/>
              <a:t>para</a:t>
            </a:r>
            <a:r>
              <a:rPr lang="en-US" sz="2400" dirty="0"/>
              <a:t> </a:t>
            </a:r>
            <a:r>
              <a:rPr lang="en-US" sz="2400" dirty="0" err="1"/>
              <a:t>anggotanya</a:t>
            </a:r>
            <a:r>
              <a:rPr lang="en-US" sz="2400" dirty="0"/>
              <a:t>, </a:t>
            </a:r>
            <a:r>
              <a:rPr lang="en-US" sz="2400" dirty="0" err="1"/>
              <a:t>berikut</a:t>
            </a:r>
            <a:r>
              <a:rPr lang="en-US" sz="2400" dirty="0"/>
              <a:t> </a:t>
            </a:r>
            <a:r>
              <a:rPr lang="en-US" sz="2400" dirty="0" err="1"/>
              <a:t>ini</a:t>
            </a:r>
            <a:r>
              <a:rPr lang="en-US" sz="2400" dirty="0"/>
              <a:t> </a:t>
            </a:r>
            <a:r>
              <a:rPr lang="en-US" sz="2400" dirty="0" err="1"/>
              <a:t>adalah</a:t>
            </a:r>
            <a:r>
              <a:rPr lang="en-US" sz="2400" dirty="0"/>
              <a:t> </a:t>
            </a:r>
            <a:r>
              <a:rPr lang="en-US" sz="2400" dirty="0" err="1"/>
              <a:t>kegiatan</a:t>
            </a:r>
            <a:r>
              <a:rPr lang="en-US" sz="2400" dirty="0"/>
              <a:t> yang </a:t>
            </a:r>
            <a:r>
              <a:rPr lang="en-US" sz="2400" dirty="0" err="1"/>
              <a:t>dilakukan</a:t>
            </a:r>
            <a:r>
              <a:rPr lang="en-US" sz="2400" dirty="0"/>
              <a:t> </a:t>
            </a:r>
            <a:r>
              <a:rPr lang="en-US" sz="2400" dirty="0" err="1"/>
              <a:t>oleh</a:t>
            </a:r>
            <a:r>
              <a:rPr lang="en-US" sz="2400" dirty="0"/>
              <a:t> </a:t>
            </a:r>
            <a:r>
              <a:rPr lang="en-US" sz="2400" dirty="0" err="1"/>
              <a:t>bagian</a:t>
            </a:r>
            <a:r>
              <a:rPr lang="en-US" sz="2400" dirty="0"/>
              <a:t> </a:t>
            </a:r>
            <a:r>
              <a:rPr lang="en-US" sz="2400" dirty="0" err="1"/>
              <a:t>Kredit</a:t>
            </a:r>
            <a:r>
              <a:rPr lang="en-US" sz="2400" dirty="0"/>
              <a:t> </a:t>
            </a:r>
            <a:r>
              <a:rPr lang="en-US" sz="2400" dirty="0" err="1"/>
              <a:t>dalam</a:t>
            </a:r>
            <a:r>
              <a:rPr lang="en-US" sz="2400" dirty="0"/>
              <a:t> </a:t>
            </a:r>
            <a:r>
              <a:rPr lang="en-US" sz="2400" dirty="0" err="1"/>
              <a:t>menangani</a:t>
            </a:r>
            <a:r>
              <a:rPr lang="en-US" sz="2400" dirty="0"/>
              <a:t> </a:t>
            </a:r>
            <a:r>
              <a:rPr lang="en-US" sz="2400" dirty="0" err="1"/>
              <a:t>pemberian</a:t>
            </a:r>
            <a:r>
              <a:rPr lang="en-US" sz="2400" dirty="0"/>
              <a:t> </a:t>
            </a:r>
            <a:r>
              <a:rPr lang="en-US" sz="2400" dirty="0" err="1"/>
              <a:t>pinjaman</a:t>
            </a:r>
            <a:r>
              <a:rPr lang="en-US" sz="2400" dirty="0"/>
              <a:t> </a:t>
            </a:r>
            <a:r>
              <a:rPr lang="en-US" sz="2400" dirty="0" err="1"/>
              <a:t>bagi</a:t>
            </a:r>
            <a:r>
              <a:rPr lang="en-US" sz="2400" dirty="0"/>
              <a:t> </a:t>
            </a:r>
            <a:r>
              <a:rPr lang="en-US" sz="2400" dirty="0" err="1"/>
              <a:t>para</a:t>
            </a:r>
            <a:r>
              <a:rPr lang="en-US" sz="2400" dirty="0"/>
              <a:t> </a:t>
            </a:r>
            <a:r>
              <a:rPr lang="en-US" sz="2400" dirty="0" err="1"/>
              <a:t>anggotanya</a:t>
            </a:r>
            <a:r>
              <a:rPr lang="en-US" sz="2400" dirty="0"/>
              <a:t>. </a:t>
            </a:r>
          </a:p>
          <a:p>
            <a:pPr>
              <a:lnSpc>
                <a:spcPct val="80000"/>
              </a:lnSpc>
            </a:pPr>
            <a:r>
              <a:rPr lang="en-US" sz="2400" dirty="0" err="1"/>
              <a:t>Setiap</a:t>
            </a:r>
            <a:r>
              <a:rPr lang="en-US" sz="2400" dirty="0"/>
              <a:t> kali </a:t>
            </a:r>
            <a:r>
              <a:rPr lang="en-US" sz="2400" dirty="0" err="1"/>
              <a:t>bagian</a:t>
            </a:r>
            <a:r>
              <a:rPr lang="en-US" sz="2400" dirty="0"/>
              <a:t> </a:t>
            </a:r>
            <a:r>
              <a:rPr lang="en-US" sz="2400" dirty="0" err="1"/>
              <a:t>kredit</a:t>
            </a:r>
            <a:r>
              <a:rPr lang="en-US" sz="2400" dirty="0"/>
              <a:t> </a:t>
            </a:r>
            <a:r>
              <a:rPr lang="en-US" sz="2400" dirty="0" err="1"/>
              <a:t>akan</a:t>
            </a:r>
            <a:r>
              <a:rPr lang="en-US" sz="2400" dirty="0"/>
              <a:t> </a:t>
            </a:r>
            <a:r>
              <a:rPr lang="en-US" sz="2400" dirty="0" err="1"/>
              <a:t>memberikan</a:t>
            </a:r>
            <a:r>
              <a:rPr lang="en-US" sz="2400" dirty="0"/>
              <a:t> </a:t>
            </a:r>
            <a:r>
              <a:rPr lang="en-US" sz="2400" dirty="0" err="1"/>
              <a:t>pinjaman</a:t>
            </a:r>
            <a:r>
              <a:rPr lang="en-US" sz="2400" dirty="0"/>
              <a:t> </a:t>
            </a:r>
            <a:r>
              <a:rPr lang="en-US" sz="2400" dirty="0" err="1"/>
              <a:t>kepada</a:t>
            </a:r>
            <a:r>
              <a:rPr lang="en-US" sz="2400" dirty="0"/>
              <a:t> </a:t>
            </a:r>
            <a:r>
              <a:rPr lang="en-US" sz="2400" dirty="0" err="1"/>
              <a:t>Anggota</a:t>
            </a:r>
            <a:r>
              <a:rPr lang="en-US" sz="2400" dirty="0"/>
              <a:t> </a:t>
            </a:r>
            <a:r>
              <a:rPr lang="en-US" sz="2400" dirty="0" err="1"/>
              <a:t>maka</a:t>
            </a:r>
            <a:r>
              <a:rPr lang="en-US" sz="2400" dirty="0"/>
              <a:t> </a:t>
            </a:r>
            <a:r>
              <a:rPr lang="en-US" sz="2400" dirty="0" err="1"/>
              <a:t>Anggota</a:t>
            </a:r>
            <a:r>
              <a:rPr lang="en-US" sz="2400" dirty="0"/>
              <a:t> </a:t>
            </a:r>
            <a:r>
              <a:rPr lang="en-US" sz="2400" dirty="0" err="1"/>
              <a:t>diharuskan</a:t>
            </a:r>
            <a:r>
              <a:rPr lang="en-US" sz="2400" dirty="0"/>
              <a:t> </a:t>
            </a:r>
            <a:r>
              <a:rPr lang="en-US" sz="2400" dirty="0" err="1"/>
              <a:t>mengisi</a:t>
            </a:r>
            <a:r>
              <a:rPr lang="en-US" sz="2400" dirty="0"/>
              <a:t> </a:t>
            </a:r>
            <a:r>
              <a:rPr lang="en-US" sz="2400" dirty="0" err="1"/>
              <a:t>Formulir</a:t>
            </a:r>
            <a:r>
              <a:rPr lang="en-US" sz="2400" dirty="0"/>
              <a:t> </a:t>
            </a:r>
            <a:r>
              <a:rPr lang="en-US" sz="2400" dirty="0" err="1"/>
              <a:t>Permohonan</a:t>
            </a:r>
            <a:r>
              <a:rPr lang="en-US" sz="2400" dirty="0"/>
              <a:t> </a:t>
            </a:r>
            <a:r>
              <a:rPr lang="en-US" sz="2400" dirty="0" err="1"/>
              <a:t>Pinjaman</a:t>
            </a:r>
            <a:r>
              <a:rPr lang="en-US" sz="2400" dirty="0"/>
              <a:t> yang </a:t>
            </a:r>
            <a:r>
              <a:rPr lang="en-US" sz="2400" dirty="0" err="1"/>
              <a:t>berisi</a:t>
            </a:r>
            <a:r>
              <a:rPr lang="en-US" sz="2400" dirty="0"/>
              <a:t> </a:t>
            </a:r>
            <a:r>
              <a:rPr lang="en-US" sz="2400" i="1" dirty="0" err="1"/>
              <a:t>Nomor</a:t>
            </a:r>
            <a:r>
              <a:rPr lang="en-US" sz="2400" i="1" dirty="0"/>
              <a:t> FPP, </a:t>
            </a:r>
            <a:r>
              <a:rPr lang="en-US" sz="2400" i="1" dirty="0" err="1"/>
              <a:t>Tanggal</a:t>
            </a:r>
            <a:r>
              <a:rPr lang="en-US" sz="2400" i="1" dirty="0"/>
              <a:t> </a:t>
            </a:r>
            <a:r>
              <a:rPr lang="en-US" sz="2400" i="1" dirty="0" err="1"/>
              <a:t>Permohonan</a:t>
            </a:r>
            <a:r>
              <a:rPr lang="en-US" sz="2400" i="1" dirty="0"/>
              <a:t>, </a:t>
            </a:r>
            <a:r>
              <a:rPr lang="en-US" sz="2400" i="1" dirty="0" err="1"/>
              <a:t>Nomor</a:t>
            </a:r>
            <a:r>
              <a:rPr lang="en-US" sz="2400" i="1" dirty="0"/>
              <a:t> </a:t>
            </a:r>
            <a:r>
              <a:rPr lang="en-US" sz="2400" i="1" dirty="0" err="1"/>
              <a:t>Anggota</a:t>
            </a:r>
            <a:r>
              <a:rPr lang="en-US" sz="2400" i="1" dirty="0"/>
              <a:t>, </a:t>
            </a:r>
            <a:r>
              <a:rPr lang="en-US" sz="2400" i="1" dirty="0" err="1"/>
              <a:t>Nama</a:t>
            </a:r>
            <a:r>
              <a:rPr lang="en-US" sz="2400" i="1" dirty="0"/>
              <a:t> </a:t>
            </a:r>
            <a:r>
              <a:rPr lang="en-US" sz="2400" i="1" dirty="0" err="1"/>
              <a:t>Anggota</a:t>
            </a:r>
            <a:r>
              <a:rPr lang="en-US" sz="2400" i="1" dirty="0"/>
              <a:t>,  </a:t>
            </a:r>
            <a:r>
              <a:rPr lang="en-US" sz="2400" i="1" dirty="0" err="1"/>
              <a:t>Jumlah</a:t>
            </a:r>
            <a:r>
              <a:rPr lang="en-US" sz="2400" i="1" dirty="0"/>
              <a:t> </a:t>
            </a:r>
            <a:r>
              <a:rPr lang="en-US" sz="2400" i="1" dirty="0" err="1"/>
              <a:t>Permohonan</a:t>
            </a:r>
            <a:r>
              <a:rPr lang="en-US" sz="2400" i="1" dirty="0"/>
              <a:t> </a:t>
            </a:r>
            <a:r>
              <a:rPr lang="en-US" sz="2400" i="1" dirty="0" err="1"/>
              <a:t>dan</a:t>
            </a:r>
            <a:r>
              <a:rPr lang="en-US" sz="2400" i="1" dirty="0"/>
              <a:t> </a:t>
            </a:r>
            <a:r>
              <a:rPr lang="en-US" sz="2400" i="1" dirty="0" err="1"/>
              <a:t>Keperluan</a:t>
            </a:r>
            <a:r>
              <a:rPr lang="en-US" sz="2400" i="1" dirty="0"/>
              <a:t>.</a:t>
            </a:r>
            <a:r>
              <a:rPr lang="en-US" sz="2400" dirty="0"/>
              <a:t> </a:t>
            </a:r>
            <a:r>
              <a:rPr lang="sv-SE" sz="2400" dirty="0"/>
              <a:t>Yang kemudian oleh Bagian Kredit dicatat dan disimpan kedalam Arsip FPP. Berdasarkan Arsip FPP tersebut Bagian Kredit  membuat Bukti Peminjaman yang diberikan kepada Anggota yang berisi No. BP, tgl BP, Nomor Anggota, Nama Anggota, Jumlah Realisasi, Lama Angsuran, Jumlah Angsuran dan Bunga.</a:t>
            </a:r>
          </a:p>
        </p:txBody>
      </p:sp>
      <p:sp>
        <p:nvSpPr>
          <p:cNvPr id="22532" name="Text Box 4"/>
          <p:cNvSpPr txBox="1">
            <a:spLocks noChangeArrowheads="1"/>
          </p:cNvSpPr>
          <p:nvPr/>
        </p:nvSpPr>
        <p:spPr bwMode="auto">
          <a:xfrm>
            <a:off x="838200" y="457200"/>
            <a:ext cx="7696200" cy="579438"/>
          </a:xfrm>
          <a:prstGeom prst="rect">
            <a:avLst/>
          </a:prstGeom>
          <a:noFill/>
          <a:ln w="9525">
            <a:noFill/>
            <a:miter lim="800000"/>
            <a:headEnd/>
            <a:tailEnd/>
          </a:ln>
          <a:effectLst/>
        </p:spPr>
        <p:txBody>
          <a:bodyPr>
            <a:spAutoFit/>
          </a:bodyPr>
          <a:lstStyle/>
          <a:p>
            <a:pPr algn="ctr"/>
            <a:r>
              <a:rPr lang="en-US" sz="3200" dirty="0">
                <a:latin typeface="Tahoma" pitchFamily="34" charset="0"/>
              </a:rPr>
              <a:t>STUDI KASUS USE CASE DIAGRAM</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457200" y="685800"/>
            <a:ext cx="8229600" cy="4525963"/>
          </a:xfrm>
        </p:spPr>
        <p:txBody>
          <a:bodyPr/>
          <a:lstStyle/>
          <a:p>
            <a:pPr>
              <a:lnSpc>
                <a:spcPct val="90000"/>
              </a:lnSpc>
            </a:pPr>
            <a:r>
              <a:rPr lang="sv-SE" sz="2800" dirty="0"/>
              <a:t>Setiap Bulan Anggota diharuskan membayar Angsuran sejumlah Angsuran yang disepakati pada saat Peminjaman yang kemudian oleh bagian Kredit dicatat dan direkam kedalam Arsip Angsuran. Berdasarkan Arsip Angsuran tersebut bagian Kredit membuat  Bukti Angsuran yang diberikan kepada Anggota yang berisi No. BA, Tanggal BA, No. BP, Jumlah Angsur dan Bunga</a:t>
            </a:r>
          </a:p>
          <a:p>
            <a:pPr>
              <a:lnSpc>
                <a:spcPct val="90000"/>
              </a:lnSpc>
            </a:pPr>
            <a:r>
              <a:rPr lang="sv-SE" sz="2800" dirty="0"/>
              <a:t>Pada akhir bulan Bagian Kredit selalu membuat Laporan Peminjaman dan Laporan Angsuran yang diberikan Kepada Ketua Koperasi.</a:t>
            </a:r>
            <a:endParaRPr lang="en-US" sz="2800" dirty="0"/>
          </a:p>
          <a:p>
            <a:pPr>
              <a:lnSpc>
                <a:spcPct val="90000"/>
              </a:lnSpc>
            </a:pP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sv-SE" sz="3200" b="1" u="sng"/>
              <a:t>Latihan Use Case Diagram !</a:t>
            </a:r>
            <a:endParaRPr lang="en-US" sz="3200" b="1"/>
          </a:p>
        </p:txBody>
      </p:sp>
      <p:sp>
        <p:nvSpPr>
          <p:cNvPr id="23555" name="Rectangle 3"/>
          <p:cNvSpPr>
            <a:spLocks noGrp="1" noChangeArrowheads="1"/>
          </p:cNvSpPr>
          <p:nvPr>
            <p:ph type="body" idx="1"/>
          </p:nvPr>
        </p:nvSpPr>
        <p:spPr>
          <a:xfrm>
            <a:off x="228600" y="990600"/>
            <a:ext cx="8686800" cy="6172200"/>
          </a:xfrm>
        </p:spPr>
        <p:txBody>
          <a:bodyPr/>
          <a:lstStyle/>
          <a:p>
            <a:pPr marL="0" indent="0">
              <a:lnSpc>
                <a:spcPct val="80000"/>
              </a:lnSpc>
              <a:buFontTx/>
              <a:buNone/>
            </a:pPr>
            <a:r>
              <a:rPr lang="sv-SE" sz="1700" b="1" dirty="0"/>
              <a:t>PT. Nusantara</a:t>
            </a:r>
            <a:r>
              <a:rPr lang="sv-SE" sz="1700" dirty="0"/>
              <a:t> adalah sebuah perusahaan yang bergerak dibidang penjualan Tunai barang-barang elektronik. Semua transaksi di perusahaan masih dilakukan secara manual. Berikut ini adalah kegiatan kegiatan yang dilakukan oleh </a:t>
            </a:r>
            <a:r>
              <a:rPr lang="sv-SE" sz="1700" b="1" dirty="0"/>
              <a:t>bagian Penjualan</a:t>
            </a:r>
            <a:r>
              <a:rPr lang="sv-SE" sz="1700" dirty="0"/>
              <a:t> dalam melaksanakan transaksi penjualan Barang di dalam perusahaan.</a:t>
            </a:r>
            <a:endParaRPr lang="sv-SE" sz="1700" i="1" dirty="0"/>
          </a:p>
          <a:p>
            <a:pPr marL="0" indent="0">
              <a:lnSpc>
                <a:spcPct val="80000"/>
              </a:lnSpc>
              <a:buFontTx/>
              <a:buNone/>
            </a:pPr>
            <a:endParaRPr lang="sv-SE" sz="1700" i="1" dirty="0"/>
          </a:p>
          <a:p>
            <a:pPr marL="0" indent="0">
              <a:lnSpc>
                <a:spcPct val="80000"/>
              </a:lnSpc>
              <a:buFontTx/>
              <a:buNone/>
            </a:pPr>
            <a:r>
              <a:rPr lang="sv-SE" sz="1700" i="1" dirty="0"/>
              <a:t>1. Pemesanan barang</a:t>
            </a:r>
            <a:endParaRPr lang="en-US" sz="1700" dirty="0"/>
          </a:p>
          <a:p>
            <a:pPr marL="0" indent="0">
              <a:lnSpc>
                <a:spcPct val="80000"/>
              </a:lnSpc>
              <a:buFontTx/>
              <a:buNone/>
            </a:pPr>
            <a:r>
              <a:rPr lang="sv-SE" sz="1700" dirty="0"/>
              <a:t>      Setiap kali Bagian penjualan akan menjual barang ia selalu menerima </a:t>
            </a:r>
            <a:r>
              <a:rPr lang="sv-SE" sz="1700" b="1" dirty="0"/>
              <a:t>surat pesanan </a:t>
            </a:r>
            <a:r>
              <a:rPr lang="sv-SE" sz="1700" dirty="0"/>
              <a:t>dari </a:t>
            </a:r>
            <a:r>
              <a:rPr lang="sv-SE" sz="1700" b="1" dirty="0"/>
              <a:t>pelanggan</a:t>
            </a:r>
            <a:r>
              <a:rPr lang="sv-SE" sz="1700" dirty="0"/>
              <a:t>. Berdasarkan Surat pesanan tersebut bagian penjualan kemudian mencatat dan merekamnya kedalam Arsip Surat Pesanan. Berdasarkan Arsip surat pesanan  tersebut, bagian penjualan membuatkan </a:t>
            </a:r>
            <a:r>
              <a:rPr lang="sv-SE" sz="1700" b="1" dirty="0"/>
              <a:t>Faktur</a:t>
            </a:r>
            <a:r>
              <a:rPr lang="sv-SE" sz="1700" dirty="0"/>
              <a:t> dan </a:t>
            </a:r>
            <a:r>
              <a:rPr lang="sv-SE" sz="1700" b="1" dirty="0"/>
              <a:t>Surat Jalan</a:t>
            </a:r>
            <a:r>
              <a:rPr lang="sv-SE" sz="1700" dirty="0"/>
              <a:t> yang dikirimkan kepada </a:t>
            </a:r>
            <a:r>
              <a:rPr lang="sv-SE" sz="1700" b="1" dirty="0"/>
              <a:t>Pelanggan </a:t>
            </a:r>
            <a:r>
              <a:rPr lang="sv-SE" sz="1700" dirty="0"/>
              <a:t>sebagai bukti bahwa barang yang dipesan sudah terealisasi dan rangkapnya disimpan sebagai Arsip Faktur dan Arsip Surat Jalan.</a:t>
            </a:r>
            <a:endParaRPr lang="sv-SE" sz="1700" i="1" dirty="0"/>
          </a:p>
          <a:p>
            <a:pPr marL="0" indent="0">
              <a:lnSpc>
                <a:spcPct val="80000"/>
              </a:lnSpc>
              <a:buFontTx/>
              <a:buNone/>
            </a:pPr>
            <a:endParaRPr lang="sv-SE" sz="1700" i="1" dirty="0"/>
          </a:p>
          <a:p>
            <a:pPr marL="0" indent="0">
              <a:lnSpc>
                <a:spcPct val="80000"/>
              </a:lnSpc>
              <a:buFontTx/>
              <a:buNone/>
            </a:pPr>
            <a:r>
              <a:rPr lang="sv-SE" sz="1700" i="1" dirty="0"/>
              <a:t>2. Pembuatan Kwitansi</a:t>
            </a:r>
            <a:endParaRPr lang="sv-SE" sz="1700" dirty="0"/>
          </a:p>
          <a:p>
            <a:pPr marL="0" indent="0">
              <a:lnSpc>
                <a:spcPct val="80000"/>
              </a:lnSpc>
              <a:buFontTx/>
              <a:buNone/>
            </a:pPr>
            <a:r>
              <a:rPr lang="sv-SE" sz="1700" dirty="0"/>
              <a:t>      Apabila </a:t>
            </a:r>
            <a:r>
              <a:rPr lang="sv-SE" sz="1700" b="1" dirty="0"/>
              <a:t>Faktur</a:t>
            </a:r>
            <a:r>
              <a:rPr lang="sv-SE" sz="1700" dirty="0"/>
              <a:t>  dan Surat Jalan sudah sampai ditempat pelanggan, maka pelanggan megirimkan Pembayaran yang kemudian oleh </a:t>
            </a:r>
            <a:r>
              <a:rPr lang="sv-SE" sz="1700" b="1" dirty="0"/>
              <a:t>bagian penjualan </a:t>
            </a:r>
            <a:r>
              <a:rPr lang="sv-SE" sz="1700" dirty="0"/>
              <a:t> dibuatkan </a:t>
            </a:r>
            <a:r>
              <a:rPr lang="sv-SE" sz="1700" b="1" dirty="0"/>
              <a:t>Kwitansi</a:t>
            </a:r>
            <a:r>
              <a:rPr lang="sv-SE" sz="1700" dirty="0"/>
              <a:t> yang dibuat berdasarkan Arsip Faktur yang kemudian diserahkan kepada </a:t>
            </a:r>
            <a:r>
              <a:rPr lang="sv-SE" sz="1700" b="1" dirty="0"/>
              <a:t>pelanggan</a:t>
            </a:r>
            <a:r>
              <a:rPr lang="sv-SE" sz="1700" dirty="0"/>
              <a:t> sebagai bukti pembayaran dan rangkapnya disimpan kedalam Arsip Kwitansi</a:t>
            </a:r>
            <a:endParaRPr lang="sv-SE" sz="1700" i="1" dirty="0"/>
          </a:p>
          <a:p>
            <a:pPr marL="0" indent="0">
              <a:lnSpc>
                <a:spcPct val="80000"/>
              </a:lnSpc>
              <a:buFontTx/>
              <a:buNone/>
            </a:pPr>
            <a:endParaRPr lang="sv-SE" sz="1700" i="1" dirty="0"/>
          </a:p>
          <a:p>
            <a:pPr marL="0" indent="0">
              <a:lnSpc>
                <a:spcPct val="80000"/>
              </a:lnSpc>
              <a:buFontTx/>
              <a:buNone/>
            </a:pPr>
            <a:r>
              <a:rPr lang="sv-SE" sz="1700" i="1" dirty="0"/>
              <a:t>3. Pembuatan Laporan</a:t>
            </a:r>
            <a:endParaRPr lang="sv-SE" sz="1700" dirty="0"/>
          </a:p>
          <a:p>
            <a:pPr marL="0" indent="0">
              <a:lnSpc>
                <a:spcPct val="80000"/>
              </a:lnSpc>
              <a:buFontTx/>
              <a:buNone/>
            </a:pPr>
            <a:r>
              <a:rPr lang="sv-SE" sz="1700" dirty="0"/>
              <a:t>      Setiap akhir bulan </a:t>
            </a:r>
            <a:r>
              <a:rPr lang="sv-SE" sz="1700" b="1" dirty="0"/>
              <a:t>Bagian Penjualan</a:t>
            </a:r>
            <a:r>
              <a:rPr lang="sv-SE" sz="1700" dirty="0"/>
              <a:t> selalu membuat </a:t>
            </a:r>
            <a:r>
              <a:rPr lang="sv-SE" sz="1700" b="1" dirty="0"/>
              <a:t>Laporan Penjualan </a:t>
            </a:r>
            <a:r>
              <a:rPr lang="sv-SE" sz="1700" dirty="0"/>
              <a:t>berdasarkan</a:t>
            </a:r>
            <a:r>
              <a:rPr lang="sv-SE" sz="1700" b="1" dirty="0"/>
              <a:t> </a:t>
            </a:r>
            <a:r>
              <a:rPr lang="sv-SE" sz="1700" dirty="0"/>
              <a:t>Arsip Faktur</a:t>
            </a:r>
            <a:r>
              <a:rPr lang="sv-SE" sz="1700" b="1" dirty="0"/>
              <a:t> </a:t>
            </a:r>
            <a:r>
              <a:rPr lang="sv-SE" sz="1700" dirty="0"/>
              <a:t>dan </a:t>
            </a:r>
            <a:r>
              <a:rPr lang="sv-SE" sz="1700" b="1" dirty="0"/>
              <a:t>Laporan Pesanan </a:t>
            </a:r>
            <a:r>
              <a:rPr lang="sv-SE" sz="1700" dirty="0"/>
              <a:t>berdasarkan</a:t>
            </a:r>
            <a:r>
              <a:rPr lang="sv-SE" sz="1700" b="1" dirty="0"/>
              <a:t> </a:t>
            </a:r>
            <a:r>
              <a:rPr lang="sv-SE" sz="1700" dirty="0"/>
              <a:t>Arsip Pesanan</a:t>
            </a:r>
            <a:r>
              <a:rPr lang="sv-SE" sz="1700" b="1" dirty="0"/>
              <a:t> </a:t>
            </a:r>
            <a:r>
              <a:rPr lang="sv-SE" sz="1700" dirty="0"/>
              <a:t>dan</a:t>
            </a:r>
            <a:r>
              <a:rPr lang="sv-SE" sz="1700" b="1" dirty="0"/>
              <a:t> Laporan Pengiriman </a:t>
            </a:r>
            <a:r>
              <a:rPr lang="sv-SE" sz="1700" dirty="0"/>
              <a:t>berdasarkan Arsip Surat Jalan yang ditujukan kepada </a:t>
            </a:r>
            <a:r>
              <a:rPr lang="sv-SE" sz="1700" b="1" dirty="0"/>
              <a:t>Kepala Bagian Penjualan</a:t>
            </a:r>
            <a:endParaRPr lang="it-IT" sz="1700" u="sng" dirty="0"/>
          </a:p>
          <a:p>
            <a:pPr marL="0" indent="0">
              <a:lnSpc>
                <a:spcPct val="80000"/>
              </a:lnSpc>
              <a:buFontTx/>
              <a:buNone/>
            </a:pPr>
            <a:endParaRPr lang="it-IT" sz="1700" u="sng" dirty="0"/>
          </a:p>
          <a:p>
            <a:pPr marL="0" indent="0">
              <a:lnSpc>
                <a:spcPct val="80000"/>
              </a:lnSpc>
              <a:buFontTx/>
              <a:buNone/>
            </a:pPr>
            <a:r>
              <a:rPr lang="it-IT" sz="1700" u="sng" dirty="0"/>
              <a:t>Diminta :</a:t>
            </a:r>
            <a:endParaRPr lang="it-IT" sz="1700" dirty="0"/>
          </a:p>
          <a:p>
            <a:pPr marL="0" indent="0">
              <a:lnSpc>
                <a:spcPct val="80000"/>
              </a:lnSpc>
            </a:pPr>
            <a:r>
              <a:rPr lang="it-IT" sz="1700" dirty="0"/>
              <a:t>Buatlah Use case diagram dari data diatas !</a:t>
            </a:r>
            <a:endParaRPr lang="en-US" sz="17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p:txBody>
          <a:bodyPr/>
          <a:lstStyle/>
          <a:p>
            <a:r>
              <a:rPr lang="en-US" sz="4800" b="1"/>
              <a:t>ACTIVITY DIAGRAM</a:t>
            </a:r>
          </a:p>
        </p:txBody>
      </p:sp>
      <p:sp>
        <p:nvSpPr>
          <p:cNvPr id="24579" name="Rectangle 3"/>
          <p:cNvSpPr>
            <a:spLocks noGrp="1" noChangeArrowheads="1"/>
          </p:cNvSpPr>
          <p:nvPr>
            <p:ph type="subTitle"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533400"/>
            <a:ext cx="8229600" cy="571500"/>
          </a:xfrm>
        </p:spPr>
        <p:txBody>
          <a:bodyPr/>
          <a:lstStyle/>
          <a:p>
            <a:r>
              <a:rPr lang="en-US" sz="4000" b="1"/>
              <a:t>ACTIVITY DIAGRAM</a:t>
            </a:r>
          </a:p>
        </p:txBody>
      </p:sp>
      <p:sp>
        <p:nvSpPr>
          <p:cNvPr id="25603" name="Rectangle 3"/>
          <p:cNvSpPr>
            <a:spLocks noGrp="1" noChangeArrowheads="1"/>
          </p:cNvSpPr>
          <p:nvPr>
            <p:ph type="body" idx="1"/>
          </p:nvPr>
        </p:nvSpPr>
        <p:spPr>
          <a:xfrm>
            <a:off x="457200" y="1295400"/>
            <a:ext cx="8458200" cy="5029200"/>
          </a:xfrm>
        </p:spPr>
        <p:txBody>
          <a:bodyPr/>
          <a:lstStyle/>
          <a:p>
            <a:r>
              <a:rPr lang="sv-SE" sz="2800"/>
              <a:t>Menggambarkan proses bisnis dan urutan aktivitas dalam sebuah proses</a:t>
            </a:r>
          </a:p>
          <a:p>
            <a:r>
              <a:rPr lang="sv-SE" sz="2800"/>
              <a:t>Dipakai pada business modeling untuk memperlihatkan urutan aktifitas proses bisnis</a:t>
            </a:r>
          </a:p>
          <a:p>
            <a:r>
              <a:rPr lang="sv-SE" sz="2800"/>
              <a:t>Struktur diagram ini mirip flowchart atau Data Flow Diagram pada perancangan terstruktur </a:t>
            </a:r>
          </a:p>
          <a:p>
            <a:r>
              <a:rPr lang="sv-SE" sz="2800"/>
              <a:t>Sangat bermanfaat apabila kita membuat diagram ini terlebih dahulu dalam memodelkan sebuah proses untuk membantu memahami proses secara keseluruhan</a:t>
            </a:r>
            <a:endParaRPr lang="en-US" sz="2800"/>
          </a:p>
          <a:p>
            <a:r>
              <a:rPr lang="en-US" sz="2800"/>
              <a:t>Activity diagram dibuat berdasarkan sebuah atau beberapa use case pada use case diagram</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4000"/>
              <a:t>Simbol Activity Diagram</a:t>
            </a:r>
          </a:p>
        </p:txBody>
      </p:sp>
      <p:graphicFrame>
        <p:nvGraphicFramePr>
          <p:cNvPr id="26627" name="Object 3"/>
          <p:cNvGraphicFramePr>
            <a:graphicFrameLocks noChangeAspect="1"/>
          </p:cNvGraphicFramePr>
          <p:nvPr>
            <p:ph idx="1"/>
          </p:nvPr>
        </p:nvGraphicFramePr>
        <p:xfrm>
          <a:off x="1447800" y="1219200"/>
          <a:ext cx="5867400" cy="5062538"/>
        </p:xfrm>
        <a:graphic>
          <a:graphicData uri="http://schemas.openxmlformats.org/presentationml/2006/ole">
            <p:oleObj spid="_x0000_s26627" name="Document" r:id="rId3" imgW="5640271" imgH="5757974" progId="Word.Document.8">
              <p:embed/>
            </p:oleObj>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Activity diagram"/>
          <p:cNvPicPr>
            <a:picLocks noChangeAspect="1" noChangeArrowheads="1"/>
          </p:cNvPicPr>
          <p:nvPr/>
        </p:nvPicPr>
        <p:blipFill>
          <a:blip r:embed="rId2"/>
          <a:srcRect/>
          <a:stretch>
            <a:fillRect/>
          </a:stretch>
        </p:blipFill>
        <p:spPr bwMode="auto">
          <a:xfrm>
            <a:off x="1905000" y="457200"/>
            <a:ext cx="6400800" cy="6038850"/>
          </a:xfrm>
          <a:prstGeom prst="rect">
            <a:avLst/>
          </a:prstGeom>
          <a:noFill/>
          <a:ln w="9525">
            <a:noFill/>
            <a:miter lim="800000"/>
            <a:headEnd/>
            <a:tailEnd/>
          </a:ln>
        </p:spPr>
      </p:pic>
      <p:sp>
        <p:nvSpPr>
          <p:cNvPr id="27651" name="Text Box 3"/>
          <p:cNvSpPr txBox="1">
            <a:spLocks noChangeArrowheads="1"/>
          </p:cNvSpPr>
          <p:nvPr/>
        </p:nvSpPr>
        <p:spPr bwMode="auto">
          <a:xfrm>
            <a:off x="304800" y="1066800"/>
            <a:ext cx="1323975" cy="915988"/>
          </a:xfrm>
          <a:prstGeom prst="rect">
            <a:avLst/>
          </a:prstGeom>
          <a:noFill/>
          <a:ln w="9525">
            <a:noFill/>
            <a:miter lim="800000"/>
            <a:headEnd/>
            <a:tailEnd/>
          </a:ln>
          <a:effectLst/>
        </p:spPr>
        <p:txBody>
          <a:bodyPr wrap="none">
            <a:spAutoFit/>
          </a:bodyPr>
          <a:lstStyle/>
          <a:p>
            <a:r>
              <a:rPr lang="en-US" b="1">
                <a:latin typeface="Tahoma" pitchFamily="34" charset="0"/>
              </a:rPr>
              <a:t>CONTOH</a:t>
            </a:r>
          </a:p>
          <a:p>
            <a:r>
              <a:rPr lang="en-US" b="1">
                <a:latin typeface="Tahoma" pitchFamily="34" charset="0"/>
              </a:rPr>
              <a:t>ACTIVITY</a:t>
            </a:r>
          </a:p>
          <a:p>
            <a:r>
              <a:rPr lang="en-US" b="1">
                <a:latin typeface="Tahoma" pitchFamily="34" charset="0"/>
              </a:rPr>
              <a:t>DIAGRAM</a:t>
            </a:r>
          </a:p>
        </p:txBody>
      </p:sp>
      <p:sp>
        <p:nvSpPr>
          <p:cNvPr id="27652" name="Rectangle 4"/>
          <p:cNvSpPr>
            <a:spLocks noChangeArrowheads="1"/>
          </p:cNvSpPr>
          <p:nvPr/>
        </p:nvSpPr>
        <p:spPr bwMode="auto">
          <a:xfrm>
            <a:off x="152400" y="2438400"/>
            <a:ext cx="1524000" cy="1739900"/>
          </a:xfrm>
          <a:prstGeom prst="rect">
            <a:avLst/>
          </a:prstGeom>
          <a:noFill/>
          <a:ln w="9525">
            <a:noFill/>
            <a:miter lim="800000"/>
            <a:headEnd/>
            <a:tailEnd/>
          </a:ln>
          <a:effectLst/>
        </p:spPr>
        <p:txBody>
          <a:bodyPr anchor="ctr">
            <a:spAutoFit/>
          </a:bodyPr>
          <a:lstStyle/>
          <a:p>
            <a:pPr algn="ctr" fontAlgn="t"/>
            <a:r>
              <a:rPr lang="en-US" altLang="ja-JP" b="1">
                <a:latin typeface="Tahoma" pitchFamily="34" charset="0"/>
                <a:ea typeface="MS PGothic" pitchFamily="34" charset="-128"/>
              </a:rPr>
              <a:t>Penarikan Uang dari Account Bank Melalui ATM</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CONTOH ACTIVITY DIAGRAM</a:t>
            </a:r>
          </a:p>
        </p:txBody>
      </p:sp>
      <p:sp>
        <p:nvSpPr>
          <p:cNvPr id="28675" name="Rectangle 3"/>
          <p:cNvSpPr>
            <a:spLocks noChangeArrowheads="1"/>
          </p:cNvSpPr>
          <p:nvPr/>
        </p:nvSpPr>
        <p:spPr bwMode="auto">
          <a:xfrm>
            <a:off x="0" y="155733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8676" name="Object 4"/>
          <p:cNvGraphicFramePr>
            <a:graphicFrameLocks noChangeAspect="1"/>
          </p:cNvGraphicFramePr>
          <p:nvPr/>
        </p:nvGraphicFramePr>
        <p:xfrm>
          <a:off x="2362200" y="1219200"/>
          <a:ext cx="4441825" cy="5257800"/>
        </p:xfrm>
        <a:graphic>
          <a:graphicData uri="http://schemas.openxmlformats.org/presentationml/2006/ole">
            <p:oleObj spid="_x0000_s28676" name="Visio" r:id="rId3" imgW="3297079" imgH="3901916" progId="">
              <p:embed/>
            </p:oleObj>
          </a:graphicData>
        </a:graphic>
      </p:graphicFrame>
      <p:sp>
        <p:nvSpPr>
          <p:cNvPr id="28677" name="Rectangle 5"/>
          <p:cNvSpPr>
            <a:spLocks noChangeArrowheads="1"/>
          </p:cNvSpPr>
          <p:nvPr/>
        </p:nvSpPr>
        <p:spPr bwMode="auto">
          <a:xfrm>
            <a:off x="0" y="2414588"/>
            <a:ext cx="9144000" cy="0"/>
          </a:xfrm>
          <a:prstGeom prst="rect">
            <a:avLst/>
          </a:prstGeom>
          <a:noFill/>
          <a:ln w="9525">
            <a:noFill/>
            <a:miter lim="800000"/>
            <a:headEnd/>
            <a:tailEnd/>
          </a:ln>
          <a:effectLst/>
        </p:spPr>
        <p:txBody>
          <a:bodyPr wrap="none" anchor="ctr">
            <a:spAutoFit/>
          </a:bodyPr>
          <a:lstStyle/>
          <a:p>
            <a:endParaRPr lang="en-US"/>
          </a:p>
        </p:txBody>
      </p:sp>
      <p:sp>
        <p:nvSpPr>
          <p:cNvPr id="28678" name="Rectangle 6"/>
          <p:cNvSpPr>
            <a:spLocks noChangeArrowheads="1"/>
          </p:cNvSpPr>
          <p:nvPr/>
        </p:nvSpPr>
        <p:spPr bwMode="auto">
          <a:xfrm>
            <a:off x="0" y="2414588"/>
            <a:ext cx="9144000" cy="0"/>
          </a:xfrm>
          <a:prstGeom prst="rect">
            <a:avLst/>
          </a:prstGeom>
          <a:noFill/>
          <a:ln w="9525">
            <a:noFill/>
            <a:miter lim="800000"/>
            <a:headEnd/>
            <a:tailEnd/>
          </a:ln>
          <a:effectLst/>
        </p:spPr>
        <p:txBody>
          <a:bodyPr wrap="none" anchor="ctr">
            <a:spAutoFit/>
          </a:bodyPr>
          <a:lstStyle/>
          <a:p>
            <a:endParaRPr lang="en-US"/>
          </a:p>
        </p:txBody>
      </p:sp>
      <p:sp>
        <p:nvSpPr>
          <p:cNvPr id="28679" name="Rectangle 7"/>
          <p:cNvSpPr>
            <a:spLocks noChangeArrowheads="1"/>
          </p:cNvSpPr>
          <p:nvPr/>
        </p:nvSpPr>
        <p:spPr bwMode="auto">
          <a:xfrm>
            <a:off x="0" y="2414588"/>
            <a:ext cx="9144000" cy="0"/>
          </a:xfrm>
          <a:prstGeom prst="rect">
            <a:avLst/>
          </a:prstGeom>
          <a:noFill/>
          <a:ln w="9525">
            <a:noFill/>
            <a:miter lim="800000"/>
            <a:headEnd/>
            <a:tailEnd/>
          </a:ln>
          <a:effectLst/>
        </p:spPr>
        <p:txBody>
          <a:bodyPr wrap="none" anchor="ctr">
            <a:spAutoFit/>
          </a:bodyPr>
          <a:lstStyle/>
          <a:p>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715962"/>
          </a:xfrm>
        </p:spPr>
        <p:txBody>
          <a:bodyPr/>
          <a:lstStyle/>
          <a:p>
            <a:r>
              <a:rPr lang="en-US" sz="4000"/>
              <a:t>USE CASE DIAGRAM</a:t>
            </a:r>
          </a:p>
        </p:txBody>
      </p:sp>
      <p:sp>
        <p:nvSpPr>
          <p:cNvPr id="12291" name="Rectangle 3"/>
          <p:cNvSpPr>
            <a:spLocks noGrp="1" noChangeArrowheads="1"/>
          </p:cNvSpPr>
          <p:nvPr>
            <p:ph type="body" idx="1"/>
          </p:nvPr>
        </p:nvSpPr>
        <p:spPr>
          <a:xfrm>
            <a:off x="228600" y="990600"/>
            <a:ext cx="8686800" cy="5334000"/>
          </a:xfrm>
        </p:spPr>
        <p:txBody>
          <a:bodyPr/>
          <a:lstStyle/>
          <a:p>
            <a:pPr>
              <a:lnSpc>
                <a:spcPct val="90000"/>
              </a:lnSpc>
            </a:pPr>
            <a:r>
              <a:rPr lang="en-US" sz="2000"/>
              <a:t>Menggambarkan fungsionalitas yang diharapkan dari sebuah sistem. Yang ditekankan adalah “apa” yang diperbuat sistem, dan bukan “bagaimana”.</a:t>
            </a:r>
            <a:endParaRPr lang="sv-SE" sz="2000"/>
          </a:p>
          <a:p>
            <a:pPr>
              <a:lnSpc>
                <a:spcPct val="90000"/>
              </a:lnSpc>
            </a:pPr>
            <a:r>
              <a:rPr lang="sv-SE" sz="2000"/>
              <a:t>Menggambarkan kebutuhan system dari sudut pandang user</a:t>
            </a:r>
          </a:p>
          <a:p>
            <a:pPr>
              <a:lnSpc>
                <a:spcPct val="90000"/>
              </a:lnSpc>
            </a:pPr>
            <a:r>
              <a:rPr lang="sv-SE" sz="2000"/>
              <a:t>Mengfokuskan pada proses komputerisasi (automated processes)</a:t>
            </a:r>
            <a:endParaRPr lang="en-US" sz="2000"/>
          </a:p>
          <a:p>
            <a:pPr>
              <a:lnSpc>
                <a:spcPct val="90000"/>
              </a:lnSpc>
            </a:pPr>
            <a:r>
              <a:rPr lang="en-US" sz="2000"/>
              <a:t>Menggambarkan hubungan antara use case dan actor</a:t>
            </a:r>
          </a:p>
          <a:p>
            <a:pPr>
              <a:lnSpc>
                <a:spcPct val="90000"/>
              </a:lnSpc>
            </a:pPr>
            <a:r>
              <a:rPr lang="en-US" sz="2000"/>
              <a:t>Use case menggambarkan proses system (kebutuhan system dari sudut pandang user)</a:t>
            </a:r>
          </a:p>
          <a:p>
            <a:pPr>
              <a:lnSpc>
                <a:spcPct val="90000"/>
              </a:lnSpc>
            </a:pPr>
            <a:r>
              <a:rPr lang="en-US" sz="2000"/>
              <a:t>Secara umum use case adalah:</a:t>
            </a:r>
          </a:p>
          <a:p>
            <a:pPr lvl="1">
              <a:lnSpc>
                <a:spcPct val="90000"/>
              </a:lnSpc>
            </a:pPr>
            <a:r>
              <a:rPr lang="en-US" sz="2000"/>
              <a:t>Pola perilaku system</a:t>
            </a:r>
            <a:endParaRPr lang="sv-SE" sz="2000"/>
          </a:p>
          <a:p>
            <a:pPr lvl="1">
              <a:lnSpc>
                <a:spcPct val="90000"/>
              </a:lnSpc>
            </a:pPr>
            <a:r>
              <a:rPr lang="sv-SE" sz="2000"/>
              <a:t>Urutan transaksi yang berhubungan yang dilakukan oleh satu actor</a:t>
            </a:r>
            <a:endParaRPr lang="en-US" sz="2000"/>
          </a:p>
          <a:p>
            <a:pPr>
              <a:lnSpc>
                <a:spcPct val="90000"/>
              </a:lnSpc>
            </a:pPr>
            <a:r>
              <a:rPr lang="en-US" sz="2000"/>
              <a:t>Use case diagram terdiri dari</a:t>
            </a:r>
          </a:p>
          <a:p>
            <a:pPr lvl="1">
              <a:lnSpc>
                <a:spcPct val="90000"/>
              </a:lnSpc>
            </a:pPr>
            <a:r>
              <a:rPr lang="en-US" sz="2000"/>
              <a:t>Use case</a:t>
            </a:r>
          </a:p>
          <a:p>
            <a:pPr lvl="1">
              <a:lnSpc>
                <a:spcPct val="90000"/>
              </a:lnSpc>
            </a:pPr>
            <a:r>
              <a:rPr lang="en-US" sz="2000"/>
              <a:t>Actors</a:t>
            </a:r>
          </a:p>
          <a:p>
            <a:pPr lvl="1">
              <a:lnSpc>
                <a:spcPct val="90000"/>
              </a:lnSpc>
            </a:pPr>
            <a:r>
              <a:rPr lang="en-US" sz="2000"/>
              <a:t>Relationship</a:t>
            </a:r>
          </a:p>
          <a:p>
            <a:pPr lvl="1">
              <a:lnSpc>
                <a:spcPct val="90000"/>
              </a:lnSpc>
            </a:pPr>
            <a:r>
              <a:rPr lang="en-US" sz="2000"/>
              <a:t>System boundary boxes (optional)</a:t>
            </a:r>
          </a:p>
          <a:p>
            <a:pPr lvl="1">
              <a:lnSpc>
                <a:spcPct val="90000"/>
              </a:lnSpc>
            </a:pPr>
            <a:r>
              <a:rPr lang="en-US" sz="2000"/>
              <a:t>Packages (optional)</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4000" dirty="0"/>
              <a:t/>
            </a:r>
            <a:br>
              <a:rPr lang="en-US" sz="4000" dirty="0"/>
            </a:br>
            <a:endParaRPr lang="en-US" sz="4000" dirty="0"/>
          </a:p>
        </p:txBody>
      </p:sp>
      <p:sp>
        <p:nvSpPr>
          <p:cNvPr id="29699" name="Rectangle 3"/>
          <p:cNvSpPr>
            <a:spLocks noGrp="1" noChangeArrowheads="1"/>
          </p:cNvSpPr>
          <p:nvPr>
            <p:ph type="body" idx="1"/>
          </p:nvPr>
        </p:nvSpPr>
        <p:spPr>
          <a:xfrm>
            <a:off x="381000" y="1066800"/>
            <a:ext cx="8534400" cy="5029200"/>
          </a:xfrm>
        </p:spPr>
        <p:txBody>
          <a:bodyPr/>
          <a:lstStyle/>
          <a:p>
            <a:pPr>
              <a:lnSpc>
                <a:spcPct val="80000"/>
              </a:lnSpc>
            </a:pPr>
            <a:r>
              <a:rPr lang="en-US" sz="2400" dirty="0" err="1"/>
              <a:t>Koperasi</a:t>
            </a:r>
            <a:r>
              <a:rPr lang="en-US" sz="2400" dirty="0"/>
              <a:t> </a:t>
            </a:r>
            <a:r>
              <a:rPr lang="en-US" sz="2400" dirty="0" smtClean="0"/>
              <a:t>UDINUS  </a:t>
            </a:r>
            <a:r>
              <a:rPr lang="en-US" sz="2400" dirty="0" err="1"/>
              <a:t>adalah</a:t>
            </a:r>
            <a:r>
              <a:rPr lang="en-US" sz="2400" dirty="0"/>
              <a:t> </a:t>
            </a:r>
            <a:r>
              <a:rPr lang="en-US" sz="2400" dirty="0" err="1"/>
              <a:t>sebuah</a:t>
            </a:r>
            <a:r>
              <a:rPr lang="en-US" sz="2400" dirty="0"/>
              <a:t> </a:t>
            </a:r>
            <a:r>
              <a:rPr lang="en-US" sz="2400" dirty="0" err="1"/>
              <a:t>koperasi</a:t>
            </a:r>
            <a:r>
              <a:rPr lang="en-US" sz="2400" dirty="0"/>
              <a:t> yang </a:t>
            </a:r>
            <a:r>
              <a:rPr lang="en-US" sz="2400" dirty="0" err="1"/>
              <a:t>mengelola</a:t>
            </a:r>
            <a:r>
              <a:rPr lang="en-US" sz="2400" dirty="0"/>
              <a:t> </a:t>
            </a:r>
            <a:r>
              <a:rPr lang="en-US" sz="2400" dirty="0" err="1"/>
              <a:t>simpan</a:t>
            </a:r>
            <a:r>
              <a:rPr lang="en-US" sz="2400" dirty="0"/>
              <a:t> </a:t>
            </a:r>
            <a:r>
              <a:rPr lang="en-US" sz="2400" dirty="0" err="1"/>
              <a:t>pinjam</a:t>
            </a:r>
            <a:r>
              <a:rPr lang="en-US" sz="2400" dirty="0"/>
              <a:t> </a:t>
            </a:r>
            <a:r>
              <a:rPr lang="en-US" sz="2400" dirty="0" err="1"/>
              <a:t>bagi</a:t>
            </a:r>
            <a:r>
              <a:rPr lang="en-US" sz="2400" dirty="0"/>
              <a:t> </a:t>
            </a:r>
            <a:r>
              <a:rPr lang="en-US" sz="2400" dirty="0" err="1"/>
              <a:t>para</a:t>
            </a:r>
            <a:r>
              <a:rPr lang="en-US" sz="2400" dirty="0"/>
              <a:t> </a:t>
            </a:r>
            <a:r>
              <a:rPr lang="en-US" sz="2400" dirty="0" err="1"/>
              <a:t>anggotanya</a:t>
            </a:r>
            <a:r>
              <a:rPr lang="en-US" sz="2400" dirty="0"/>
              <a:t>, </a:t>
            </a:r>
            <a:r>
              <a:rPr lang="en-US" sz="2400" dirty="0" err="1"/>
              <a:t>berikut</a:t>
            </a:r>
            <a:r>
              <a:rPr lang="en-US" sz="2400" dirty="0"/>
              <a:t> </a:t>
            </a:r>
            <a:r>
              <a:rPr lang="en-US" sz="2400" dirty="0" err="1"/>
              <a:t>ini</a:t>
            </a:r>
            <a:r>
              <a:rPr lang="en-US" sz="2400" dirty="0"/>
              <a:t> </a:t>
            </a:r>
            <a:r>
              <a:rPr lang="en-US" sz="2400" dirty="0" err="1"/>
              <a:t>adalah</a:t>
            </a:r>
            <a:r>
              <a:rPr lang="en-US" sz="2400" dirty="0"/>
              <a:t> </a:t>
            </a:r>
            <a:r>
              <a:rPr lang="en-US" sz="2400" dirty="0" err="1"/>
              <a:t>kegiatan</a:t>
            </a:r>
            <a:r>
              <a:rPr lang="en-US" sz="2400" dirty="0"/>
              <a:t> yang </a:t>
            </a:r>
            <a:r>
              <a:rPr lang="en-US" sz="2400" dirty="0" err="1"/>
              <a:t>dilakukan</a:t>
            </a:r>
            <a:r>
              <a:rPr lang="en-US" sz="2400" dirty="0"/>
              <a:t> </a:t>
            </a:r>
            <a:r>
              <a:rPr lang="en-US" sz="2400" dirty="0" err="1"/>
              <a:t>oleh</a:t>
            </a:r>
            <a:r>
              <a:rPr lang="en-US" sz="2400" dirty="0"/>
              <a:t> </a:t>
            </a:r>
            <a:r>
              <a:rPr lang="en-US" sz="2400" dirty="0" err="1"/>
              <a:t>bagian</a:t>
            </a:r>
            <a:r>
              <a:rPr lang="en-US" sz="2400" dirty="0"/>
              <a:t> </a:t>
            </a:r>
            <a:r>
              <a:rPr lang="en-US" sz="2400" dirty="0" err="1"/>
              <a:t>Kredit</a:t>
            </a:r>
            <a:r>
              <a:rPr lang="en-US" sz="2400" dirty="0"/>
              <a:t> </a:t>
            </a:r>
            <a:r>
              <a:rPr lang="en-US" sz="2400" dirty="0" err="1"/>
              <a:t>dalam</a:t>
            </a:r>
            <a:r>
              <a:rPr lang="en-US" sz="2400" dirty="0"/>
              <a:t> </a:t>
            </a:r>
            <a:r>
              <a:rPr lang="en-US" sz="2400" dirty="0" err="1"/>
              <a:t>menangani</a:t>
            </a:r>
            <a:r>
              <a:rPr lang="en-US" sz="2400" dirty="0"/>
              <a:t> </a:t>
            </a:r>
            <a:r>
              <a:rPr lang="en-US" sz="2400" dirty="0" err="1"/>
              <a:t>pemberian</a:t>
            </a:r>
            <a:r>
              <a:rPr lang="en-US" sz="2400" dirty="0"/>
              <a:t> </a:t>
            </a:r>
            <a:r>
              <a:rPr lang="en-US" sz="2400" dirty="0" err="1"/>
              <a:t>pinjaman</a:t>
            </a:r>
            <a:r>
              <a:rPr lang="en-US" sz="2400" dirty="0"/>
              <a:t> </a:t>
            </a:r>
            <a:r>
              <a:rPr lang="en-US" sz="2400" dirty="0" err="1"/>
              <a:t>bagi</a:t>
            </a:r>
            <a:r>
              <a:rPr lang="en-US" sz="2400" dirty="0"/>
              <a:t> </a:t>
            </a:r>
            <a:r>
              <a:rPr lang="en-US" sz="2400" dirty="0" err="1"/>
              <a:t>para</a:t>
            </a:r>
            <a:r>
              <a:rPr lang="en-US" sz="2400" dirty="0"/>
              <a:t> </a:t>
            </a:r>
            <a:r>
              <a:rPr lang="en-US" sz="2400" dirty="0" err="1"/>
              <a:t>anggotanya</a:t>
            </a:r>
            <a:r>
              <a:rPr lang="en-US" sz="2400" dirty="0"/>
              <a:t>. </a:t>
            </a:r>
          </a:p>
          <a:p>
            <a:pPr>
              <a:lnSpc>
                <a:spcPct val="80000"/>
              </a:lnSpc>
            </a:pPr>
            <a:r>
              <a:rPr lang="en-US" sz="2400" dirty="0" err="1"/>
              <a:t>Setiap</a:t>
            </a:r>
            <a:r>
              <a:rPr lang="en-US" sz="2400" dirty="0"/>
              <a:t> kali </a:t>
            </a:r>
            <a:r>
              <a:rPr lang="en-US" sz="2400" dirty="0" err="1"/>
              <a:t>bagian</a:t>
            </a:r>
            <a:r>
              <a:rPr lang="en-US" sz="2400" dirty="0"/>
              <a:t> </a:t>
            </a:r>
            <a:r>
              <a:rPr lang="en-US" sz="2400" dirty="0" err="1"/>
              <a:t>kredit</a:t>
            </a:r>
            <a:r>
              <a:rPr lang="en-US" sz="2400" dirty="0"/>
              <a:t> </a:t>
            </a:r>
            <a:r>
              <a:rPr lang="en-US" sz="2400" dirty="0" err="1"/>
              <a:t>akan</a:t>
            </a:r>
            <a:r>
              <a:rPr lang="en-US" sz="2400" dirty="0"/>
              <a:t> </a:t>
            </a:r>
            <a:r>
              <a:rPr lang="en-US" sz="2400" dirty="0" err="1"/>
              <a:t>memberikan</a:t>
            </a:r>
            <a:r>
              <a:rPr lang="en-US" sz="2400" dirty="0"/>
              <a:t> </a:t>
            </a:r>
            <a:r>
              <a:rPr lang="en-US" sz="2400" dirty="0" err="1"/>
              <a:t>pinjaman</a:t>
            </a:r>
            <a:r>
              <a:rPr lang="en-US" sz="2400" dirty="0"/>
              <a:t> </a:t>
            </a:r>
            <a:r>
              <a:rPr lang="en-US" sz="2400" dirty="0" err="1"/>
              <a:t>kepada</a:t>
            </a:r>
            <a:r>
              <a:rPr lang="en-US" sz="2400" dirty="0"/>
              <a:t> </a:t>
            </a:r>
            <a:r>
              <a:rPr lang="en-US" sz="2400" dirty="0" err="1"/>
              <a:t>Anggota</a:t>
            </a:r>
            <a:r>
              <a:rPr lang="en-US" sz="2400" dirty="0"/>
              <a:t> </a:t>
            </a:r>
            <a:r>
              <a:rPr lang="en-US" sz="2400" dirty="0" err="1"/>
              <a:t>maka</a:t>
            </a:r>
            <a:r>
              <a:rPr lang="en-US" sz="2400" dirty="0"/>
              <a:t> </a:t>
            </a:r>
            <a:r>
              <a:rPr lang="en-US" sz="2400" dirty="0" err="1"/>
              <a:t>Anggota</a:t>
            </a:r>
            <a:r>
              <a:rPr lang="en-US" sz="2400" dirty="0"/>
              <a:t> </a:t>
            </a:r>
            <a:r>
              <a:rPr lang="en-US" sz="2400" dirty="0" err="1"/>
              <a:t>diharuskan</a:t>
            </a:r>
            <a:r>
              <a:rPr lang="en-US" sz="2400" dirty="0"/>
              <a:t> </a:t>
            </a:r>
            <a:r>
              <a:rPr lang="en-US" sz="2400" dirty="0" err="1"/>
              <a:t>mengisi</a:t>
            </a:r>
            <a:r>
              <a:rPr lang="en-US" sz="2400" dirty="0"/>
              <a:t> </a:t>
            </a:r>
            <a:r>
              <a:rPr lang="en-US" sz="2400" dirty="0" err="1"/>
              <a:t>Formulir</a:t>
            </a:r>
            <a:r>
              <a:rPr lang="en-US" sz="2400" dirty="0"/>
              <a:t> </a:t>
            </a:r>
            <a:r>
              <a:rPr lang="en-US" sz="2400" dirty="0" err="1"/>
              <a:t>Permohonan</a:t>
            </a:r>
            <a:r>
              <a:rPr lang="en-US" sz="2400" dirty="0"/>
              <a:t> </a:t>
            </a:r>
            <a:r>
              <a:rPr lang="en-US" sz="2400" dirty="0" err="1"/>
              <a:t>Pinjaman</a:t>
            </a:r>
            <a:r>
              <a:rPr lang="en-US" sz="2400" dirty="0"/>
              <a:t> yang </a:t>
            </a:r>
            <a:r>
              <a:rPr lang="en-US" sz="2400" dirty="0" err="1"/>
              <a:t>berisi</a:t>
            </a:r>
            <a:r>
              <a:rPr lang="en-US" sz="2400" dirty="0"/>
              <a:t> </a:t>
            </a:r>
            <a:r>
              <a:rPr lang="en-US" sz="2400" i="1" dirty="0" err="1"/>
              <a:t>Nomor</a:t>
            </a:r>
            <a:r>
              <a:rPr lang="en-US" sz="2400" i="1" dirty="0"/>
              <a:t> FPP, </a:t>
            </a:r>
            <a:r>
              <a:rPr lang="en-US" sz="2400" i="1" dirty="0" err="1"/>
              <a:t>Tanggal</a:t>
            </a:r>
            <a:r>
              <a:rPr lang="en-US" sz="2400" i="1" dirty="0"/>
              <a:t> </a:t>
            </a:r>
            <a:r>
              <a:rPr lang="en-US" sz="2400" i="1" dirty="0" err="1"/>
              <a:t>Permohonan</a:t>
            </a:r>
            <a:r>
              <a:rPr lang="en-US" sz="2400" i="1" dirty="0"/>
              <a:t>, </a:t>
            </a:r>
            <a:r>
              <a:rPr lang="en-US" sz="2400" i="1" dirty="0" err="1"/>
              <a:t>Nomor</a:t>
            </a:r>
            <a:r>
              <a:rPr lang="en-US" sz="2400" i="1" dirty="0"/>
              <a:t> </a:t>
            </a:r>
            <a:r>
              <a:rPr lang="en-US" sz="2400" i="1" dirty="0" err="1"/>
              <a:t>Anggota</a:t>
            </a:r>
            <a:r>
              <a:rPr lang="en-US" sz="2400" i="1" dirty="0"/>
              <a:t>, </a:t>
            </a:r>
            <a:r>
              <a:rPr lang="en-US" sz="2400" i="1" dirty="0" err="1"/>
              <a:t>Nama</a:t>
            </a:r>
            <a:r>
              <a:rPr lang="en-US" sz="2400" i="1" dirty="0"/>
              <a:t> </a:t>
            </a:r>
            <a:r>
              <a:rPr lang="en-US" sz="2400" i="1" dirty="0" err="1"/>
              <a:t>Anggota</a:t>
            </a:r>
            <a:r>
              <a:rPr lang="en-US" sz="2400" i="1" dirty="0"/>
              <a:t>,  </a:t>
            </a:r>
            <a:r>
              <a:rPr lang="en-US" sz="2400" i="1" dirty="0" err="1"/>
              <a:t>Jumlah</a:t>
            </a:r>
            <a:r>
              <a:rPr lang="en-US" sz="2400" i="1" dirty="0"/>
              <a:t> </a:t>
            </a:r>
            <a:r>
              <a:rPr lang="en-US" sz="2400" i="1" dirty="0" err="1"/>
              <a:t>Permohonan</a:t>
            </a:r>
            <a:r>
              <a:rPr lang="en-US" sz="2400" i="1" dirty="0"/>
              <a:t> </a:t>
            </a:r>
            <a:r>
              <a:rPr lang="en-US" sz="2400" i="1" dirty="0" err="1"/>
              <a:t>dan</a:t>
            </a:r>
            <a:r>
              <a:rPr lang="en-US" sz="2400" i="1" dirty="0"/>
              <a:t> </a:t>
            </a:r>
            <a:r>
              <a:rPr lang="en-US" sz="2400" i="1" dirty="0" err="1"/>
              <a:t>Keperluan</a:t>
            </a:r>
            <a:r>
              <a:rPr lang="en-US" sz="2400" i="1" dirty="0"/>
              <a:t>.</a:t>
            </a:r>
            <a:r>
              <a:rPr lang="en-US" sz="2400" dirty="0"/>
              <a:t> </a:t>
            </a:r>
            <a:r>
              <a:rPr lang="sv-SE" sz="2400" dirty="0"/>
              <a:t>Yang kemudian oleh Bagian Kredit dicatat dan disimpan kedalam Arsip FPP. Berdasarkan Arsip FPP tersebut Bagian Kredit  membuat Bukti Peminjaman yang diberikan kepada Anggota yang berisi No. BP, tgl BP, Nomor Anggota, Nama Anggota, Jumlah Realisasi, Lama Angsuran, Jumlah Angsuran dan Bunga.</a:t>
            </a:r>
          </a:p>
        </p:txBody>
      </p:sp>
      <p:sp>
        <p:nvSpPr>
          <p:cNvPr id="29700" name="Text Box 4"/>
          <p:cNvSpPr txBox="1">
            <a:spLocks noChangeArrowheads="1"/>
          </p:cNvSpPr>
          <p:nvPr/>
        </p:nvSpPr>
        <p:spPr bwMode="auto">
          <a:xfrm>
            <a:off x="838200" y="457200"/>
            <a:ext cx="7696200" cy="579438"/>
          </a:xfrm>
          <a:prstGeom prst="rect">
            <a:avLst/>
          </a:prstGeom>
          <a:noFill/>
          <a:ln w="9525">
            <a:noFill/>
            <a:miter lim="800000"/>
            <a:headEnd/>
            <a:tailEnd/>
          </a:ln>
          <a:effectLst/>
        </p:spPr>
        <p:txBody>
          <a:bodyPr>
            <a:spAutoFit/>
          </a:bodyPr>
          <a:lstStyle/>
          <a:p>
            <a:pPr algn="ctr"/>
            <a:r>
              <a:rPr lang="en-US" sz="3200">
                <a:latin typeface="Tahoma" pitchFamily="34" charset="0"/>
              </a:rPr>
              <a:t>STUDI KASUS ACTIVITY DIAGRAM</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533400" y="762000"/>
            <a:ext cx="8229600" cy="4525963"/>
          </a:xfrm>
        </p:spPr>
        <p:txBody>
          <a:bodyPr/>
          <a:lstStyle/>
          <a:p>
            <a:pPr>
              <a:lnSpc>
                <a:spcPct val="90000"/>
              </a:lnSpc>
            </a:pPr>
            <a:r>
              <a:rPr lang="sv-SE" sz="2800"/>
              <a:t>Setiap Bulan Anggota diharuskan membayar Angsuran sejumlah Angsuran yang disepakati pada saat Peminjaman yang kemudian oleh bagian Kredit dicatat dan direkam kedalam Arsip Angsuran. Berdasarkan Arsip Angsuran tersebut bagian Kredit membuat  Bukti Angsuran yang diberikan kepada Anggota yang berisi No. BA, Tanggal BA, No. BP, Jumlah Angsur dan Bunga</a:t>
            </a:r>
          </a:p>
          <a:p>
            <a:pPr>
              <a:lnSpc>
                <a:spcPct val="90000"/>
              </a:lnSpc>
            </a:pPr>
            <a:r>
              <a:rPr lang="sv-SE" sz="2800"/>
              <a:t>Pada akhir bulan Bagian Kredit selalu membuat Laporan Peminjaman dan Laporan Angsuran yang diberikan Kepada Ketua Koperasi.</a:t>
            </a:r>
            <a:endParaRPr lang="en-US" sz="2800"/>
          </a:p>
          <a:p>
            <a:pPr>
              <a:lnSpc>
                <a:spcPct val="90000"/>
              </a:lnSpc>
            </a:pPr>
            <a:endParaRPr lang="en-US" sz="28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487362"/>
          </a:xfrm>
        </p:spPr>
        <p:txBody>
          <a:bodyPr/>
          <a:lstStyle/>
          <a:p>
            <a:r>
              <a:rPr lang="sv-SE" sz="3200" b="1" u="sng"/>
              <a:t>Latihan Activity Diagram !</a:t>
            </a:r>
            <a:endParaRPr lang="en-US" sz="3200" b="1"/>
          </a:p>
        </p:txBody>
      </p:sp>
      <p:sp>
        <p:nvSpPr>
          <p:cNvPr id="30723" name="Rectangle 3"/>
          <p:cNvSpPr>
            <a:spLocks noGrp="1" noChangeArrowheads="1"/>
          </p:cNvSpPr>
          <p:nvPr>
            <p:ph type="body" idx="1"/>
          </p:nvPr>
        </p:nvSpPr>
        <p:spPr>
          <a:xfrm>
            <a:off x="228600" y="990600"/>
            <a:ext cx="8686800" cy="6172200"/>
          </a:xfrm>
        </p:spPr>
        <p:txBody>
          <a:bodyPr/>
          <a:lstStyle/>
          <a:p>
            <a:pPr marL="0" indent="0">
              <a:lnSpc>
                <a:spcPct val="80000"/>
              </a:lnSpc>
              <a:buFontTx/>
              <a:buNone/>
            </a:pPr>
            <a:r>
              <a:rPr lang="sv-SE" sz="1700" b="1" dirty="0"/>
              <a:t>PT. Nusantara</a:t>
            </a:r>
            <a:r>
              <a:rPr lang="sv-SE" sz="1700" dirty="0"/>
              <a:t> adalah sebuah perusahaan yang bergerak dibidang penjualan Tunai barang-barang elektronik. Semua transaksi di perusahaan masih dilakukan secara manual. Berikut ini adalah kegiatan kegiatan yang dilakukan oleh </a:t>
            </a:r>
            <a:r>
              <a:rPr lang="sv-SE" sz="1700" b="1" dirty="0"/>
              <a:t>bagian Penjualan</a:t>
            </a:r>
            <a:r>
              <a:rPr lang="sv-SE" sz="1700" dirty="0"/>
              <a:t> dalam melaksanakan transaksi penjualan Barang di dalam perusahaan.</a:t>
            </a:r>
            <a:endParaRPr lang="sv-SE" sz="1700" i="1" dirty="0"/>
          </a:p>
          <a:p>
            <a:pPr marL="0" indent="0">
              <a:lnSpc>
                <a:spcPct val="80000"/>
              </a:lnSpc>
              <a:buFontTx/>
              <a:buNone/>
            </a:pPr>
            <a:endParaRPr lang="sv-SE" sz="1700" i="1" dirty="0"/>
          </a:p>
          <a:p>
            <a:pPr marL="0" indent="0">
              <a:lnSpc>
                <a:spcPct val="80000"/>
              </a:lnSpc>
              <a:buFontTx/>
              <a:buNone/>
            </a:pPr>
            <a:r>
              <a:rPr lang="sv-SE" sz="1700" i="1" dirty="0"/>
              <a:t>1. Pemesanan barang</a:t>
            </a:r>
            <a:endParaRPr lang="en-US" sz="1700" dirty="0"/>
          </a:p>
          <a:p>
            <a:pPr marL="0" indent="0">
              <a:lnSpc>
                <a:spcPct val="80000"/>
              </a:lnSpc>
              <a:buFontTx/>
              <a:buNone/>
            </a:pPr>
            <a:r>
              <a:rPr lang="sv-SE" sz="1700" dirty="0"/>
              <a:t>      Setiap kali Bagian penjualan akan menjual barang ia selalu menerima </a:t>
            </a:r>
            <a:r>
              <a:rPr lang="sv-SE" sz="1700" b="1" dirty="0"/>
              <a:t>surat pesanan </a:t>
            </a:r>
            <a:r>
              <a:rPr lang="sv-SE" sz="1700" dirty="0"/>
              <a:t>dari </a:t>
            </a:r>
            <a:r>
              <a:rPr lang="sv-SE" sz="1700" b="1" dirty="0"/>
              <a:t>pelanggan</a:t>
            </a:r>
            <a:r>
              <a:rPr lang="sv-SE" sz="1700" dirty="0"/>
              <a:t>. Berdasarkan Surat pesanan tersebut bagian penjualan kemudian mencatat dan merekamnya kedalam Arsip Surat Pesanan. Berdasarkan Arsip surat pesanan  tersebut, bagian penjualan membuatkan </a:t>
            </a:r>
            <a:r>
              <a:rPr lang="sv-SE" sz="1700" b="1" dirty="0"/>
              <a:t>Faktur</a:t>
            </a:r>
            <a:r>
              <a:rPr lang="sv-SE" sz="1700" dirty="0"/>
              <a:t> dan </a:t>
            </a:r>
            <a:r>
              <a:rPr lang="sv-SE" sz="1700" b="1" dirty="0"/>
              <a:t>Surat Jalan</a:t>
            </a:r>
            <a:r>
              <a:rPr lang="sv-SE" sz="1700" dirty="0"/>
              <a:t> yang dikirimkan kepada </a:t>
            </a:r>
            <a:r>
              <a:rPr lang="sv-SE" sz="1700" b="1" dirty="0"/>
              <a:t>Pelanggan </a:t>
            </a:r>
            <a:r>
              <a:rPr lang="sv-SE" sz="1700" dirty="0"/>
              <a:t>sebagai bukti bahwa barang yang dipesan sudah terealisasi dan rangkapnya disimpan sebagai Arsip Faktur dan Arsip Surat Jalan.</a:t>
            </a:r>
            <a:endParaRPr lang="sv-SE" sz="1700" i="1" dirty="0"/>
          </a:p>
          <a:p>
            <a:pPr marL="0" indent="0">
              <a:lnSpc>
                <a:spcPct val="80000"/>
              </a:lnSpc>
              <a:buFontTx/>
              <a:buNone/>
            </a:pPr>
            <a:endParaRPr lang="sv-SE" sz="1700" i="1" dirty="0"/>
          </a:p>
          <a:p>
            <a:pPr marL="0" indent="0">
              <a:lnSpc>
                <a:spcPct val="80000"/>
              </a:lnSpc>
              <a:buFontTx/>
              <a:buNone/>
            </a:pPr>
            <a:r>
              <a:rPr lang="sv-SE" sz="1700" i="1" dirty="0"/>
              <a:t>2. Pembuatan Kwitansi</a:t>
            </a:r>
            <a:endParaRPr lang="sv-SE" sz="1700" dirty="0"/>
          </a:p>
          <a:p>
            <a:pPr marL="0" indent="0">
              <a:lnSpc>
                <a:spcPct val="80000"/>
              </a:lnSpc>
              <a:buFontTx/>
              <a:buNone/>
            </a:pPr>
            <a:r>
              <a:rPr lang="sv-SE" sz="1700" dirty="0"/>
              <a:t>      Apabila </a:t>
            </a:r>
            <a:r>
              <a:rPr lang="sv-SE" sz="1700" b="1" dirty="0"/>
              <a:t>Faktur</a:t>
            </a:r>
            <a:r>
              <a:rPr lang="sv-SE" sz="1700" dirty="0"/>
              <a:t>  dan Surat Jalan sudah sampai ditempat pelanggan, maka pelanggan megirimkan Pembayaran yang kemudian oleh </a:t>
            </a:r>
            <a:r>
              <a:rPr lang="sv-SE" sz="1700" b="1" dirty="0"/>
              <a:t>bagian penjualan </a:t>
            </a:r>
            <a:r>
              <a:rPr lang="sv-SE" sz="1700" dirty="0"/>
              <a:t> dibuatkan </a:t>
            </a:r>
            <a:r>
              <a:rPr lang="sv-SE" sz="1700" b="1" dirty="0"/>
              <a:t>Kwitansi</a:t>
            </a:r>
            <a:r>
              <a:rPr lang="sv-SE" sz="1700" dirty="0"/>
              <a:t> yang dibuat berdasarkan Arsip Faktur yang kemudian diserahkan kepada </a:t>
            </a:r>
            <a:r>
              <a:rPr lang="sv-SE" sz="1700" b="1" dirty="0"/>
              <a:t>pelanggan</a:t>
            </a:r>
            <a:r>
              <a:rPr lang="sv-SE" sz="1700" dirty="0"/>
              <a:t> sebagai bukti pembayaran dan rangkapnya disimpan kedalam Arsip Kwitansi</a:t>
            </a:r>
            <a:endParaRPr lang="sv-SE" sz="1700" i="1" dirty="0"/>
          </a:p>
          <a:p>
            <a:pPr marL="0" indent="0">
              <a:lnSpc>
                <a:spcPct val="80000"/>
              </a:lnSpc>
              <a:buFontTx/>
              <a:buNone/>
            </a:pPr>
            <a:endParaRPr lang="sv-SE" sz="1700" i="1" dirty="0"/>
          </a:p>
          <a:p>
            <a:pPr marL="0" indent="0">
              <a:lnSpc>
                <a:spcPct val="80000"/>
              </a:lnSpc>
              <a:buFontTx/>
              <a:buNone/>
            </a:pPr>
            <a:r>
              <a:rPr lang="sv-SE" sz="1700" i="1" dirty="0"/>
              <a:t>3. Pembuatan Laporan</a:t>
            </a:r>
            <a:endParaRPr lang="sv-SE" sz="1700" dirty="0"/>
          </a:p>
          <a:p>
            <a:pPr marL="0" indent="0">
              <a:lnSpc>
                <a:spcPct val="80000"/>
              </a:lnSpc>
              <a:buFontTx/>
              <a:buNone/>
            </a:pPr>
            <a:r>
              <a:rPr lang="sv-SE" sz="1700" dirty="0"/>
              <a:t>      Setiap akhir bulan </a:t>
            </a:r>
            <a:r>
              <a:rPr lang="sv-SE" sz="1700" b="1" dirty="0"/>
              <a:t>Bagian Penjualan</a:t>
            </a:r>
            <a:r>
              <a:rPr lang="sv-SE" sz="1700" dirty="0"/>
              <a:t> selalu membuat </a:t>
            </a:r>
            <a:r>
              <a:rPr lang="sv-SE" sz="1700" b="1" dirty="0"/>
              <a:t>Laporan Penjualan </a:t>
            </a:r>
            <a:r>
              <a:rPr lang="sv-SE" sz="1700" dirty="0"/>
              <a:t>berdasarkan</a:t>
            </a:r>
            <a:r>
              <a:rPr lang="sv-SE" sz="1700" b="1" dirty="0"/>
              <a:t> </a:t>
            </a:r>
            <a:r>
              <a:rPr lang="sv-SE" sz="1700" dirty="0"/>
              <a:t>Arsip Faktur</a:t>
            </a:r>
            <a:r>
              <a:rPr lang="sv-SE" sz="1700" b="1" dirty="0"/>
              <a:t> </a:t>
            </a:r>
            <a:r>
              <a:rPr lang="sv-SE" sz="1700" dirty="0"/>
              <a:t>dan </a:t>
            </a:r>
            <a:r>
              <a:rPr lang="sv-SE" sz="1700" b="1" dirty="0"/>
              <a:t>Laporan Pesanan </a:t>
            </a:r>
            <a:r>
              <a:rPr lang="sv-SE" sz="1700" dirty="0"/>
              <a:t>berdasarkan</a:t>
            </a:r>
            <a:r>
              <a:rPr lang="sv-SE" sz="1700" b="1" dirty="0"/>
              <a:t> </a:t>
            </a:r>
            <a:r>
              <a:rPr lang="sv-SE" sz="1700" dirty="0"/>
              <a:t>Arsip Pesanan</a:t>
            </a:r>
            <a:r>
              <a:rPr lang="sv-SE" sz="1700" b="1" dirty="0"/>
              <a:t> </a:t>
            </a:r>
            <a:r>
              <a:rPr lang="sv-SE" sz="1700" dirty="0"/>
              <a:t>dan</a:t>
            </a:r>
            <a:r>
              <a:rPr lang="sv-SE" sz="1700" b="1" dirty="0"/>
              <a:t> Laporan Pengiriman </a:t>
            </a:r>
            <a:r>
              <a:rPr lang="sv-SE" sz="1700" dirty="0"/>
              <a:t>berdasarkan Arsip Surat Jalan yang ditujukan kepada </a:t>
            </a:r>
            <a:r>
              <a:rPr lang="sv-SE" sz="1700" b="1" dirty="0"/>
              <a:t>Kepala Bagian Penjualan</a:t>
            </a:r>
            <a:endParaRPr lang="it-IT" sz="1700" u="sng" dirty="0"/>
          </a:p>
          <a:p>
            <a:pPr marL="0" indent="0">
              <a:lnSpc>
                <a:spcPct val="80000"/>
              </a:lnSpc>
              <a:buFontTx/>
              <a:buNone/>
            </a:pPr>
            <a:endParaRPr lang="it-IT" sz="1700" u="sng" dirty="0"/>
          </a:p>
          <a:p>
            <a:pPr marL="0" indent="0">
              <a:lnSpc>
                <a:spcPct val="80000"/>
              </a:lnSpc>
              <a:buFontTx/>
              <a:buNone/>
            </a:pPr>
            <a:r>
              <a:rPr lang="it-IT" sz="1700" u="sng" dirty="0"/>
              <a:t>Diminta :</a:t>
            </a:r>
            <a:endParaRPr lang="it-IT" sz="1700" dirty="0"/>
          </a:p>
          <a:p>
            <a:pPr marL="0" indent="0">
              <a:lnSpc>
                <a:spcPct val="80000"/>
              </a:lnSpc>
            </a:pPr>
            <a:r>
              <a:rPr lang="it-IT" sz="1700" dirty="0"/>
              <a:t>Buatlah Activity diagram dari data diatas !</a:t>
            </a:r>
            <a:endParaRPr lang="en-US" sz="1700"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1557338"/>
            <a:ext cx="9144000" cy="0"/>
          </a:xfrm>
          <a:prstGeom prst="rect">
            <a:avLst/>
          </a:prstGeom>
          <a:noFill/>
          <a:ln w="9525">
            <a:noFill/>
            <a:miter lim="800000"/>
            <a:headEnd/>
            <a:tailEnd/>
          </a:ln>
          <a:effectLst/>
        </p:spPr>
        <p:txBody>
          <a:bodyPr wrap="none" anchor="ctr">
            <a:spAutoFit/>
          </a:bodyPr>
          <a:lstStyle/>
          <a:p>
            <a:endParaRPr lang="en-US"/>
          </a:p>
        </p:txBody>
      </p:sp>
      <p:sp>
        <p:nvSpPr>
          <p:cNvPr id="31747" name="Text Box 3"/>
          <p:cNvSpPr txBox="1">
            <a:spLocks noChangeArrowheads="1"/>
          </p:cNvSpPr>
          <p:nvPr/>
        </p:nvSpPr>
        <p:spPr bwMode="auto">
          <a:xfrm>
            <a:off x="1127125" y="1789113"/>
            <a:ext cx="2073275" cy="366712"/>
          </a:xfrm>
          <a:prstGeom prst="rect">
            <a:avLst/>
          </a:prstGeom>
          <a:noFill/>
          <a:ln w="9525">
            <a:noFill/>
            <a:miter lim="800000"/>
            <a:headEnd/>
            <a:tailEnd/>
          </a:ln>
          <a:effectLst/>
        </p:spPr>
        <p:txBody>
          <a:bodyPr>
            <a:spAutoFit/>
          </a:bodyPr>
          <a:lstStyle/>
          <a:p>
            <a:endParaRPr lang="en-US"/>
          </a:p>
        </p:txBody>
      </p:sp>
      <p:sp>
        <p:nvSpPr>
          <p:cNvPr id="31748" name="Rectangle 4"/>
          <p:cNvSpPr>
            <a:spLocks noGrp="1" noChangeArrowheads="1"/>
          </p:cNvSpPr>
          <p:nvPr>
            <p:ph type="ctrTitle"/>
          </p:nvPr>
        </p:nvSpPr>
        <p:spPr/>
        <p:txBody>
          <a:bodyPr/>
          <a:lstStyle/>
          <a:p>
            <a:r>
              <a:rPr lang="en-US" sz="4800" b="1">
                <a:effectLst>
                  <a:outerShdw blurRad="38100" dist="38100" dir="2700000" algn="tl">
                    <a:srgbClr val="C0C0C0"/>
                  </a:outerShdw>
                </a:effectLst>
              </a:rPr>
              <a:t>CLASS DIAGRAM</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563562"/>
          </a:xfrm>
        </p:spPr>
        <p:txBody>
          <a:bodyPr/>
          <a:lstStyle/>
          <a:p>
            <a:r>
              <a:rPr lang="en-US" sz="4000" b="1"/>
              <a:t>CLASS DIAGRAM</a:t>
            </a:r>
          </a:p>
        </p:txBody>
      </p:sp>
      <p:sp>
        <p:nvSpPr>
          <p:cNvPr id="32771" name="Rectangle 3"/>
          <p:cNvSpPr>
            <a:spLocks noGrp="1" noChangeArrowheads="1"/>
          </p:cNvSpPr>
          <p:nvPr>
            <p:ph type="body" idx="1"/>
          </p:nvPr>
        </p:nvSpPr>
        <p:spPr>
          <a:xfrm>
            <a:off x="609600" y="1066800"/>
            <a:ext cx="8153400" cy="5105400"/>
          </a:xfrm>
        </p:spPr>
        <p:txBody>
          <a:bodyPr/>
          <a:lstStyle/>
          <a:p>
            <a:pPr>
              <a:lnSpc>
                <a:spcPct val="80000"/>
              </a:lnSpc>
            </a:pPr>
            <a:r>
              <a:rPr lang="en-US" sz="2400" i="1"/>
              <a:t>Class </a:t>
            </a:r>
            <a:r>
              <a:rPr lang="en-US" sz="2400"/>
              <a:t>adalah sebuah spesifikasi yang jika diinstansiasi akan menghasilkan sebuah objek dan merupakan inti dari pengembangan dan desain berorientasi objek.</a:t>
            </a:r>
          </a:p>
          <a:p>
            <a:pPr>
              <a:lnSpc>
                <a:spcPct val="80000"/>
              </a:lnSpc>
            </a:pPr>
            <a:r>
              <a:rPr lang="en-US" sz="2400" i="1"/>
              <a:t>Class </a:t>
            </a:r>
            <a:r>
              <a:rPr lang="en-US" sz="2400"/>
              <a:t>menggambarkan keadaan (atribut/properti) suatu sistem, sekaligus menawarkan layanan untuk memanipulasi keadaan tersebut (metoda/fungsi).</a:t>
            </a:r>
          </a:p>
          <a:p>
            <a:pPr>
              <a:lnSpc>
                <a:spcPct val="80000"/>
              </a:lnSpc>
            </a:pPr>
            <a:r>
              <a:rPr lang="en-US" sz="2400" i="1"/>
              <a:t>Class diagram </a:t>
            </a:r>
            <a:r>
              <a:rPr lang="en-US" sz="2400"/>
              <a:t>menggambarkan struktur dan deskripsi </a:t>
            </a:r>
            <a:r>
              <a:rPr lang="en-US" sz="2400" i="1"/>
              <a:t>class, package </a:t>
            </a:r>
            <a:r>
              <a:rPr lang="en-US" sz="2400"/>
              <a:t>dan objek beserta hubungan satu sama lain seperti </a:t>
            </a:r>
            <a:r>
              <a:rPr lang="en-US" sz="2400" i="1"/>
              <a:t>containment</a:t>
            </a:r>
            <a:r>
              <a:rPr lang="en-US" sz="2400"/>
              <a:t>, pewarisan, asosiasi, dan lain-lain.</a:t>
            </a:r>
          </a:p>
          <a:p>
            <a:pPr>
              <a:lnSpc>
                <a:spcPct val="80000"/>
              </a:lnSpc>
            </a:pPr>
            <a:r>
              <a:rPr lang="en-US" sz="2400" i="1"/>
              <a:t>Class </a:t>
            </a:r>
            <a:r>
              <a:rPr lang="en-US" sz="2400"/>
              <a:t>memiliki tiga area pokok :</a:t>
            </a:r>
          </a:p>
          <a:p>
            <a:pPr lvl="1">
              <a:lnSpc>
                <a:spcPct val="80000"/>
              </a:lnSpc>
            </a:pPr>
            <a:r>
              <a:rPr lang="en-US" sz="2400"/>
              <a:t>1. Nama (dan stereotype)</a:t>
            </a:r>
          </a:p>
          <a:p>
            <a:pPr lvl="1">
              <a:lnSpc>
                <a:spcPct val="80000"/>
              </a:lnSpc>
            </a:pPr>
            <a:r>
              <a:rPr lang="en-US" sz="2400"/>
              <a:t>2. Atribut</a:t>
            </a:r>
          </a:p>
          <a:p>
            <a:pPr lvl="1">
              <a:lnSpc>
                <a:spcPct val="80000"/>
              </a:lnSpc>
            </a:pPr>
            <a:r>
              <a:rPr lang="en-US" sz="2400"/>
              <a:t>3. Metoda</a:t>
            </a:r>
          </a:p>
          <a:p>
            <a:pPr>
              <a:lnSpc>
                <a:spcPct val="80000"/>
              </a:lnSpc>
            </a:pPr>
            <a:endParaRPr lang="en-US" sz="240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457200"/>
            <a:ext cx="8229600" cy="571500"/>
          </a:xfrm>
        </p:spPr>
        <p:txBody>
          <a:bodyPr/>
          <a:lstStyle/>
          <a:p>
            <a:r>
              <a:rPr lang="en-US" sz="4000" b="1"/>
              <a:t>CLASS DIAGRAM (LANJUTAN)</a:t>
            </a:r>
          </a:p>
        </p:txBody>
      </p:sp>
      <p:sp>
        <p:nvSpPr>
          <p:cNvPr id="33795" name="Rectangle 3"/>
          <p:cNvSpPr>
            <a:spLocks noGrp="1" noChangeArrowheads="1"/>
          </p:cNvSpPr>
          <p:nvPr>
            <p:ph type="body" idx="1"/>
          </p:nvPr>
        </p:nvSpPr>
        <p:spPr>
          <a:xfrm>
            <a:off x="533400" y="1143000"/>
            <a:ext cx="8229600" cy="4525963"/>
          </a:xfrm>
        </p:spPr>
        <p:txBody>
          <a:bodyPr/>
          <a:lstStyle/>
          <a:p>
            <a:r>
              <a:rPr lang="en-US" sz="2800"/>
              <a:t>Atribut dan metoda dapat memiliki salah satu sifat berikut :</a:t>
            </a:r>
          </a:p>
          <a:p>
            <a:pPr lvl="1"/>
            <a:r>
              <a:rPr lang="en-US" sz="2400" i="1"/>
              <a:t>Private</a:t>
            </a:r>
            <a:r>
              <a:rPr lang="en-US" sz="2400"/>
              <a:t>, tidak dapat dipanggil dari luar </a:t>
            </a:r>
            <a:r>
              <a:rPr lang="en-US" sz="2400" i="1"/>
              <a:t>class </a:t>
            </a:r>
            <a:r>
              <a:rPr lang="en-US" sz="2400"/>
              <a:t>yang bersangkutan</a:t>
            </a:r>
          </a:p>
          <a:p>
            <a:pPr lvl="1"/>
            <a:r>
              <a:rPr lang="en-US" sz="2400" i="1"/>
              <a:t>Protected</a:t>
            </a:r>
            <a:r>
              <a:rPr lang="en-US" sz="2400"/>
              <a:t>, hanya dapat dipanggil oleh </a:t>
            </a:r>
            <a:r>
              <a:rPr lang="en-US" sz="2400" i="1"/>
              <a:t>class </a:t>
            </a:r>
            <a:r>
              <a:rPr lang="en-US" sz="2400"/>
              <a:t>yang bersangkutan dan anak-anak yang mewarisinya</a:t>
            </a:r>
          </a:p>
          <a:p>
            <a:pPr lvl="1"/>
            <a:r>
              <a:rPr lang="en-US" sz="2400" i="1"/>
              <a:t>Public</a:t>
            </a:r>
            <a:r>
              <a:rPr lang="en-US" sz="2400"/>
              <a:t>, dapat dipanggil oleh siapa saja</a:t>
            </a:r>
          </a:p>
          <a:p>
            <a:endParaRPr lang="en-US" sz="2800"/>
          </a:p>
        </p:txBody>
      </p:sp>
      <p:pic>
        <p:nvPicPr>
          <p:cNvPr id="33796" name="Picture 4"/>
          <p:cNvPicPr>
            <a:picLocks noChangeAspect="1" noChangeArrowheads="1"/>
          </p:cNvPicPr>
          <p:nvPr/>
        </p:nvPicPr>
        <p:blipFill>
          <a:blip r:embed="rId2"/>
          <a:srcRect/>
          <a:stretch>
            <a:fillRect/>
          </a:stretch>
        </p:blipFill>
        <p:spPr bwMode="auto">
          <a:xfrm>
            <a:off x="2667000" y="4267200"/>
            <a:ext cx="3352800" cy="2266950"/>
          </a:xfrm>
          <a:prstGeom prst="rect">
            <a:avLst/>
          </a:prstGeom>
          <a:noFill/>
          <a:ln w="9525">
            <a:noFill/>
            <a:miter lim="800000"/>
            <a:headEnd/>
            <a:tailEnd/>
          </a:ln>
          <a:effectLst/>
        </p:spPr>
      </p:pic>
      <p:sp>
        <p:nvSpPr>
          <p:cNvPr id="33797" name="Line 5"/>
          <p:cNvSpPr>
            <a:spLocks noChangeShapeType="1"/>
          </p:cNvSpPr>
          <p:nvPr/>
        </p:nvSpPr>
        <p:spPr bwMode="auto">
          <a:xfrm>
            <a:off x="5715000" y="4572000"/>
            <a:ext cx="8382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33798" name="Line 6"/>
          <p:cNvSpPr>
            <a:spLocks noChangeShapeType="1"/>
          </p:cNvSpPr>
          <p:nvPr/>
        </p:nvSpPr>
        <p:spPr bwMode="auto">
          <a:xfrm>
            <a:off x="5715000" y="5105400"/>
            <a:ext cx="8382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33799" name="Line 7"/>
          <p:cNvSpPr>
            <a:spLocks noChangeShapeType="1"/>
          </p:cNvSpPr>
          <p:nvPr/>
        </p:nvSpPr>
        <p:spPr bwMode="auto">
          <a:xfrm>
            <a:off x="5638800" y="5791200"/>
            <a:ext cx="8382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33800" name="Text Box 8"/>
          <p:cNvSpPr txBox="1">
            <a:spLocks noChangeArrowheads="1"/>
          </p:cNvSpPr>
          <p:nvPr/>
        </p:nvSpPr>
        <p:spPr bwMode="auto">
          <a:xfrm>
            <a:off x="6842125" y="4379913"/>
            <a:ext cx="1428750" cy="366712"/>
          </a:xfrm>
          <a:prstGeom prst="rect">
            <a:avLst/>
          </a:prstGeom>
          <a:noFill/>
          <a:ln w="9525">
            <a:noFill/>
            <a:miter lim="800000"/>
            <a:headEnd/>
            <a:tailEnd/>
          </a:ln>
          <a:effectLst/>
        </p:spPr>
        <p:txBody>
          <a:bodyPr wrap="none">
            <a:spAutoFit/>
          </a:bodyPr>
          <a:lstStyle/>
          <a:p>
            <a:r>
              <a:rPr lang="en-US"/>
              <a:t>Nama Class</a:t>
            </a:r>
          </a:p>
        </p:txBody>
      </p:sp>
      <p:sp>
        <p:nvSpPr>
          <p:cNvPr id="33801" name="Text Box 9"/>
          <p:cNvSpPr txBox="1">
            <a:spLocks noChangeArrowheads="1"/>
          </p:cNvSpPr>
          <p:nvPr/>
        </p:nvSpPr>
        <p:spPr bwMode="auto">
          <a:xfrm>
            <a:off x="6858000" y="4953000"/>
            <a:ext cx="844550" cy="366713"/>
          </a:xfrm>
          <a:prstGeom prst="rect">
            <a:avLst/>
          </a:prstGeom>
          <a:noFill/>
          <a:ln w="9525">
            <a:noFill/>
            <a:miter lim="800000"/>
            <a:headEnd/>
            <a:tailEnd/>
          </a:ln>
          <a:effectLst/>
        </p:spPr>
        <p:txBody>
          <a:bodyPr wrap="none">
            <a:spAutoFit/>
          </a:bodyPr>
          <a:lstStyle/>
          <a:p>
            <a:r>
              <a:rPr lang="en-US"/>
              <a:t>Atribut</a:t>
            </a:r>
          </a:p>
        </p:txBody>
      </p:sp>
      <p:sp>
        <p:nvSpPr>
          <p:cNvPr id="33802" name="Text Box 10"/>
          <p:cNvSpPr txBox="1">
            <a:spLocks noChangeArrowheads="1"/>
          </p:cNvSpPr>
          <p:nvPr/>
        </p:nvSpPr>
        <p:spPr bwMode="auto">
          <a:xfrm>
            <a:off x="6858000" y="5638800"/>
            <a:ext cx="1758950" cy="366713"/>
          </a:xfrm>
          <a:prstGeom prst="rect">
            <a:avLst/>
          </a:prstGeom>
          <a:noFill/>
          <a:ln w="9525">
            <a:noFill/>
            <a:miter lim="800000"/>
            <a:headEnd/>
            <a:tailEnd/>
          </a:ln>
          <a:effectLst/>
        </p:spPr>
        <p:txBody>
          <a:bodyPr wrap="none">
            <a:spAutoFit/>
          </a:bodyPr>
          <a:lstStyle/>
          <a:p>
            <a:r>
              <a:rPr lang="en-US"/>
              <a:t>Metode/operasi</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533400"/>
            <a:ext cx="8229600" cy="571500"/>
          </a:xfrm>
        </p:spPr>
        <p:txBody>
          <a:bodyPr/>
          <a:lstStyle/>
          <a:p>
            <a:r>
              <a:rPr lang="en-US" sz="4000" b="1"/>
              <a:t>HUBUNGAN ANTAR CLASS</a:t>
            </a:r>
            <a:endParaRPr lang="en-US" sz="4000"/>
          </a:p>
        </p:txBody>
      </p:sp>
      <p:sp>
        <p:nvSpPr>
          <p:cNvPr id="34819" name="Rectangle 3"/>
          <p:cNvSpPr>
            <a:spLocks noGrp="1" noChangeArrowheads="1"/>
          </p:cNvSpPr>
          <p:nvPr>
            <p:ph type="body" idx="1"/>
          </p:nvPr>
        </p:nvSpPr>
        <p:spPr>
          <a:xfrm>
            <a:off x="228600" y="1295400"/>
            <a:ext cx="8686800" cy="5029200"/>
          </a:xfrm>
        </p:spPr>
        <p:txBody>
          <a:bodyPr/>
          <a:lstStyle/>
          <a:p>
            <a:pPr>
              <a:lnSpc>
                <a:spcPct val="90000"/>
              </a:lnSpc>
              <a:buFontTx/>
              <a:buNone/>
            </a:pPr>
            <a:r>
              <a:rPr lang="en-US" sz="2600"/>
              <a:t>1. Asosiasi, yaitu hubungan statis antar </a:t>
            </a:r>
            <a:r>
              <a:rPr lang="en-US" sz="2600" i="1"/>
              <a:t>class</a:t>
            </a:r>
            <a:r>
              <a:rPr lang="en-US" sz="2600"/>
              <a:t>. Umumnya menggambarkan </a:t>
            </a:r>
            <a:r>
              <a:rPr lang="en-US" sz="2600" i="1"/>
              <a:t>class </a:t>
            </a:r>
            <a:r>
              <a:rPr lang="en-US" sz="2600"/>
              <a:t>yang memiliki atribut berupa </a:t>
            </a:r>
            <a:r>
              <a:rPr lang="en-US" sz="2600" i="1"/>
              <a:t>class </a:t>
            </a:r>
            <a:r>
              <a:rPr lang="en-US" sz="2600"/>
              <a:t>lain, atau </a:t>
            </a:r>
            <a:r>
              <a:rPr lang="en-US" sz="2600" i="1"/>
              <a:t>class </a:t>
            </a:r>
            <a:r>
              <a:rPr lang="en-US" sz="2600"/>
              <a:t>yang harus mengetahui eksistensi </a:t>
            </a:r>
            <a:r>
              <a:rPr lang="en-US" sz="2600" i="1"/>
              <a:t>class </a:t>
            </a:r>
            <a:r>
              <a:rPr lang="en-US" sz="2600"/>
              <a:t>lain. Panah </a:t>
            </a:r>
            <a:r>
              <a:rPr lang="en-US" sz="2600" i="1"/>
              <a:t>navigability </a:t>
            </a:r>
            <a:r>
              <a:rPr lang="en-US" sz="2600"/>
              <a:t>menunjukkan arah </a:t>
            </a:r>
            <a:r>
              <a:rPr lang="en-US" sz="2600" i="1"/>
              <a:t>query </a:t>
            </a:r>
            <a:r>
              <a:rPr lang="en-US" sz="2600"/>
              <a:t>antar </a:t>
            </a:r>
            <a:r>
              <a:rPr lang="en-US" sz="2600" i="1"/>
              <a:t>class</a:t>
            </a:r>
            <a:r>
              <a:rPr lang="en-US" sz="2600"/>
              <a:t>.</a:t>
            </a:r>
          </a:p>
          <a:p>
            <a:pPr>
              <a:lnSpc>
                <a:spcPct val="90000"/>
              </a:lnSpc>
              <a:buFontTx/>
              <a:buNone/>
            </a:pPr>
            <a:r>
              <a:rPr lang="en-US" sz="2600"/>
              <a:t>2. Agregasi, yaitu hubungan yang menyatakan bagian (“terdiri atas..”).</a:t>
            </a:r>
          </a:p>
          <a:p>
            <a:pPr>
              <a:lnSpc>
                <a:spcPct val="90000"/>
              </a:lnSpc>
              <a:buFontTx/>
              <a:buNone/>
            </a:pPr>
            <a:r>
              <a:rPr lang="en-US" sz="2600"/>
              <a:t>3. Pewarisan, yaitu hubungan hirarkis antar </a:t>
            </a:r>
            <a:r>
              <a:rPr lang="en-US" sz="2600" i="1"/>
              <a:t>class</a:t>
            </a:r>
            <a:r>
              <a:rPr lang="en-US" sz="2600"/>
              <a:t>. </a:t>
            </a:r>
            <a:r>
              <a:rPr lang="en-US" sz="2600" i="1"/>
              <a:t>Class </a:t>
            </a:r>
            <a:r>
              <a:rPr lang="en-US" sz="2600"/>
              <a:t>dapat diturunkan dari </a:t>
            </a:r>
            <a:r>
              <a:rPr lang="en-US" sz="2600" i="1"/>
              <a:t>class </a:t>
            </a:r>
            <a:r>
              <a:rPr lang="en-US" sz="2600"/>
              <a:t>lain dan mewarisi semua atribut dan metoda </a:t>
            </a:r>
            <a:r>
              <a:rPr lang="en-US" sz="2600" i="1"/>
              <a:t>class </a:t>
            </a:r>
            <a:r>
              <a:rPr lang="en-US" sz="2600"/>
              <a:t>asalnya dan menambahkan fungsionalitas baru, sehingga ia disebut anak dari </a:t>
            </a:r>
            <a:r>
              <a:rPr lang="en-US" sz="2600" i="1"/>
              <a:t>class </a:t>
            </a:r>
            <a:r>
              <a:rPr lang="en-US" sz="2600"/>
              <a:t>yang diwarisinya. Kebalikan dari pewarisan adalah generalisasi.</a:t>
            </a:r>
          </a:p>
          <a:p>
            <a:pPr>
              <a:lnSpc>
                <a:spcPct val="90000"/>
              </a:lnSpc>
              <a:buFontTx/>
              <a:buNone/>
            </a:pPr>
            <a:r>
              <a:rPr lang="en-US" sz="2600"/>
              <a:t>4. Hubungan dinamis, yaitu rangkaian pesan (</a:t>
            </a:r>
            <a:r>
              <a:rPr lang="en-US" sz="2600" i="1"/>
              <a:t>message</a:t>
            </a:r>
            <a:r>
              <a:rPr lang="en-US" sz="2600"/>
              <a:t>) yang di-</a:t>
            </a:r>
            <a:r>
              <a:rPr lang="en-US" sz="2600" i="1"/>
              <a:t>passing </a:t>
            </a:r>
            <a:r>
              <a:rPr lang="en-US" sz="2600"/>
              <a:t>dari satu </a:t>
            </a:r>
            <a:r>
              <a:rPr lang="en-US" sz="2600" i="1"/>
              <a:t>class </a:t>
            </a:r>
            <a:r>
              <a:rPr lang="en-US" sz="2600"/>
              <a:t>kepada </a:t>
            </a:r>
            <a:r>
              <a:rPr lang="en-US" sz="2600" i="1"/>
              <a:t>class </a:t>
            </a:r>
            <a:r>
              <a:rPr lang="en-US" sz="2600"/>
              <a:t>lain. Hubungan dinamis dapat digambarkan dengan menggunakan </a:t>
            </a:r>
            <a:r>
              <a:rPr lang="en-US" sz="2600" i="1"/>
              <a:t>sequence diagram </a:t>
            </a:r>
            <a:r>
              <a:rPr lang="en-US" sz="2600"/>
              <a:t>yang akan dijelaskan kemudian.</a:t>
            </a:r>
          </a:p>
          <a:p>
            <a:pPr>
              <a:lnSpc>
                <a:spcPct val="90000"/>
              </a:lnSpc>
            </a:pPr>
            <a:endParaRPr lang="en-US" sz="260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4000"/>
              <a:t>CONTOH CLASS DIAGRAM</a:t>
            </a:r>
          </a:p>
        </p:txBody>
      </p:sp>
      <p:pic>
        <p:nvPicPr>
          <p:cNvPr id="35843" name="Picture 3"/>
          <p:cNvPicPr>
            <a:picLocks noChangeAspect="1" noChangeArrowheads="1"/>
          </p:cNvPicPr>
          <p:nvPr/>
        </p:nvPicPr>
        <p:blipFill>
          <a:blip r:embed="rId2"/>
          <a:srcRect/>
          <a:stretch>
            <a:fillRect/>
          </a:stretch>
        </p:blipFill>
        <p:spPr bwMode="auto">
          <a:xfrm>
            <a:off x="-304800" y="1219200"/>
            <a:ext cx="9829800" cy="500697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81000" y="457200"/>
            <a:ext cx="8229600" cy="571500"/>
          </a:xfrm>
        </p:spPr>
        <p:txBody>
          <a:bodyPr/>
          <a:lstStyle/>
          <a:p>
            <a:r>
              <a:rPr lang="en-US"/>
              <a:t>MULTIPLICITY</a:t>
            </a:r>
          </a:p>
        </p:txBody>
      </p:sp>
      <p:sp>
        <p:nvSpPr>
          <p:cNvPr id="36867" name="Line 3"/>
          <p:cNvSpPr>
            <a:spLocks noChangeShapeType="1"/>
          </p:cNvSpPr>
          <p:nvPr/>
        </p:nvSpPr>
        <p:spPr bwMode="auto">
          <a:xfrm>
            <a:off x="6172200" y="1350963"/>
            <a:ext cx="2362200" cy="0"/>
          </a:xfrm>
          <a:prstGeom prst="line">
            <a:avLst/>
          </a:prstGeom>
          <a:noFill/>
          <a:ln w="28575">
            <a:solidFill>
              <a:schemeClr val="tx1"/>
            </a:solidFill>
            <a:round/>
            <a:headEnd type="none" w="sm" len="sm"/>
            <a:tailEnd type="none" w="lg" len="lg"/>
          </a:ln>
          <a:effectLst/>
        </p:spPr>
        <p:txBody>
          <a:bodyPr wrap="none" lIns="0" tIns="0" rIns="0" bIns="0" anchor="ctr"/>
          <a:lstStyle/>
          <a:p>
            <a:endParaRPr lang="en-US"/>
          </a:p>
        </p:txBody>
      </p:sp>
      <p:sp>
        <p:nvSpPr>
          <p:cNvPr id="36868" name="Line 4"/>
          <p:cNvSpPr>
            <a:spLocks noChangeShapeType="1"/>
          </p:cNvSpPr>
          <p:nvPr/>
        </p:nvSpPr>
        <p:spPr bwMode="auto">
          <a:xfrm>
            <a:off x="6172200" y="1858963"/>
            <a:ext cx="2362200" cy="0"/>
          </a:xfrm>
          <a:prstGeom prst="line">
            <a:avLst/>
          </a:prstGeom>
          <a:noFill/>
          <a:ln w="28575">
            <a:solidFill>
              <a:schemeClr val="tx1"/>
            </a:solidFill>
            <a:round/>
            <a:headEnd type="none" w="sm" len="sm"/>
            <a:tailEnd type="none" w="lg" len="lg"/>
          </a:ln>
          <a:effectLst/>
        </p:spPr>
        <p:txBody>
          <a:bodyPr wrap="none" lIns="0" tIns="0" rIns="0" bIns="0" anchor="ctr"/>
          <a:lstStyle/>
          <a:p>
            <a:endParaRPr lang="en-US"/>
          </a:p>
        </p:txBody>
      </p:sp>
      <p:grpSp>
        <p:nvGrpSpPr>
          <p:cNvPr id="36869" name="Group 5"/>
          <p:cNvGrpSpPr>
            <a:grpSpLocks/>
          </p:cNvGrpSpPr>
          <p:nvPr/>
        </p:nvGrpSpPr>
        <p:grpSpPr bwMode="auto">
          <a:xfrm>
            <a:off x="6172200" y="4398963"/>
            <a:ext cx="2362200" cy="325437"/>
            <a:chOff x="2208" y="2416"/>
            <a:chExt cx="1488" cy="205"/>
          </a:xfrm>
        </p:grpSpPr>
        <p:sp>
          <p:nvSpPr>
            <p:cNvPr id="36870" name="Line 6"/>
            <p:cNvSpPr>
              <a:spLocks noChangeShapeType="1"/>
            </p:cNvSpPr>
            <p:nvPr/>
          </p:nvSpPr>
          <p:spPr bwMode="auto">
            <a:xfrm>
              <a:off x="2208" y="2416"/>
              <a:ext cx="1488" cy="0"/>
            </a:xfrm>
            <a:prstGeom prst="line">
              <a:avLst/>
            </a:prstGeom>
            <a:noFill/>
            <a:ln w="28575">
              <a:solidFill>
                <a:schemeClr val="tx1"/>
              </a:solidFill>
              <a:round/>
              <a:headEnd type="none" w="sm" len="sm"/>
              <a:tailEnd type="none" w="lg" len="lg"/>
            </a:ln>
            <a:effectLst/>
          </p:spPr>
          <p:txBody>
            <a:bodyPr wrap="none" lIns="0" tIns="0" rIns="0" bIns="0" anchor="ctr"/>
            <a:lstStyle/>
            <a:p>
              <a:endParaRPr lang="en-US"/>
            </a:p>
          </p:txBody>
        </p:sp>
        <p:sp>
          <p:nvSpPr>
            <p:cNvPr id="36871" name="Text Box 7"/>
            <p:cNvSpPr txBox="1">
              <a:spLocks noChangeArrowheads="1"/>
            </p:cNvSpPr>
            <p:nvPr/>
          </p:nvSpPr>
          <p:spPr bwMode="auto">
            <a:xfrm>
              <a:off x="2208" y="2448"/>
              <a:ext cx="240" cy="173"/>
            </a:xfrm>
            <a:prstGeom prst="rect">
              <a:avLst/>
            </a:prstGeom>
            <a:noFill/>
            <a:ln w="28575">
              <a:noFill/>
              <a:miter lim="800000"/>
              <a:headEnd type="none" w="sm" len="sm"/>
              <a:tailEnd type="none" w="lg" len="lg"/>
            </a:ln>
            <a:effectLst/>
          </p:spPr>
          <p:txBody>
            <a:bodyPr wrap="none" lIns="0" tIns="0" rIns="0" bIns="0">
              <a:spAutoFit/>
            </a:bodyPr>
            <a:lstStyle/>
            <a:p>
              <a:pPr eaLnBrk="0" hangingPunct="0"/>
              <a:r>
                <a:rPr lang="en-US"/>
                <a:t>2..4</a:t>
              </a:r>
            </a:p>
          </p:txBody>
        </p:sp>
      </p:grpSp>
      <p:grpSp>
        <p:nvGrpSpPr>
          <p:cNvPr id="36872" name="Group 8"/>
          <p:cNvGrpSpPr>
            <a:grpSpLocks/>
          </p:cNvGrpSpPr>
          <p:nvPr/>
        </p:nvGrpSpPr>
        <p:grpSpPr bwMode="auto">
          <a:xfrm>
            <a:off x="6172200" y="3890963"/>
            <a:ext cx="2362200" cy="300037"/>
            <a:chOff x="2208" y="2096"/>
            <a:chExt cx="1488" cy="189"/>
          </a:xfrm>
        </p:grpSpPr>
        <p:sp>
          <p:nvSpPr>
            <p:cNvPr id="36873" name="Line 9"/>
            <p:cNvSpPr>
              <a:spLocks noChangeShapeType="1"/>
            </p:cNvSpPr>
            <p:nvPr/>
          </p:nvSpPr>
          <p:spPr bwMode="auto">
            <a:xfrm>
              <a:off x="2208" y="2096"/>
              <a:ext cx="1488" cy="0"/>
            </a:xfrm>
            <a:prstGeom prst="line">
              <a:avLst/>
            </a:prstGeom>
            <a:noFill/>
            <a:ln w="28575">
              <a:solidFill>
                <a:schemeClr val="tx1"/>
              </a:solidFill>
              <a:round/>
              <a:headEnd type="none" w="sm" len="sm"/>
              <a:tailEnd type="none" w="lg" len="lg"/>
            </a:ln>
            <a:effectLst/>
          </p:spPr>
          <p:txBody>
            <a:bodyPr wrap="none" lIns="0" tIns="0" rIns="0" bIns="0" anchor="ctr"/>
            <a:lstStyle/>
            <a:p>
              <a:endParaRPr lang="en-US"/>
            </a:p>
          </p:txBody>
        </p:sp>
        <p:sp>
          <p:nvSpPr>
            <p:cNvPr id="36874" name="Text Box 10"/>
            <p:cNvSpPr txBox="1">
              <a:spLocks noChangeArrowheads="1"/>
            </p:cNvSpPr>
            <p:nvPr/>
          </p:nvSpPr>
          <p:spPr bwMode="auto">
            <a:xfrm>
              <a:off x="2208" y="2112"/>
              <a:ext cx="240" cy="173"/>
            </a:xfrm>
            <a:prstGeom prst="rect">
              <a:avLst/>
            </a:prstGeom>
            <a:noFill/>
            <a:ln w="28575">
              <a:noFill/>
              <a:miter lim="800000"/>
              <a:headEnd type="none" w="sm" len="sm"/>
              <a:tailEnd type="none" w="lg" len="lg"/>
            </a:ln>
            <a:effectLst/>
          </p:spPr>
          <p:txBody>
            <a:bodyPr wrap="none" lIns="0" tIns="0" rIns="0" bIns="0">
              <a:spAutoFit/>
            </a:bodyPr>
            <a:lstStyle/>
            <a:p>
              <a:pPr eaLnBrk="0" hangingPunct="0"/>
              <a:r>
                <a:rPr lang="en-US"/>
                <a:t>0..1</a:t>
              </a:r>
            </a:p>
          </p:txBody>
        </p:sp>
      </p:grpSp>
      <p:grpSp>
        <p:nvGrpSpPr>
          <p:cNvPr id="36875" name="Group 11"/>
          <p:cNvGrpSpPr>
            <a:grpSpLocks/>
          </p:cNvGrpSpPr>
          <p:nvPr/>
        </p:nvGrpSpPr>
        <p:grpSpPr bwMode="auto">
          <a:xfrm>
            <a:off x="6172200" y="3382963"/>
            <a:ext cx="2362200" cy="274637"/>
            <a:chOff x="2208" y="1776"/>
            <a:chExt cx="1488" cy="173"/>
          </a:xfrm>
        </p:grpSpPr>
        <p:sp>
          <p:nvSpPr>
            <p:cNvPr id="36876" name="Line 12"/>
            <p:cNvSpPr>
              <a:spLocks noChangeShapeType="1"/>
            </p:cNvSpPr>
            <p:nvPr/>
          </p:nvSpPr>
          <p:spPr bwMode="auto">
            <a:xfrm>
              <a:off x="2208" y="1776"/>
              <a:ext cx="1488" cy="0"/>
            </a:xfrm>
            <a:prstGeom prst="line">
              <a:avLst/>
            </a:prstGeom>
            <a:noFill/>
            <a:ln w="28575">
              <a:solidFill>
                <a:schemeClr val="tx1"/>
              </a:solidFill>
              <a:round/>
              <a:headEnd type="none" w="sm" len="sm"/>
              <a:tailEnd type="none" w="lg" len="lg"/>
            </a:ln>
            <a:effectLst/>
          </p:spPr>
          <p:txBody>
            <a:bodyPr wrap="none" lIns="0" tIns="0" rIns="0" bIns="0" anchor="ctr"/>
            <a:lstStyle/>
            <a:p>
              <a:endParaRPr lang="en-US"/>
            </a:p>
          </p:txBody>
        </p:sp>
        <p:sp>
          <p:nvSpPr>
            <p:cNvPr id="36877" name="Text Box 13"/>
            <p:cNvSpPr txBox="1">
              <a:spLocks noChangeArrowheads="1"/>
            </p:cNvSpPr>
            <p:nvPr/>
          </p:nvSpPr>
          <p:spPr bwMode="auto">
            <a:xfrm>
              <a:off x="2208" y="1776"/>
              <a:ext cx="216" cy="173"/>
            </a:xfrm>
            <a:prstGeom prst="rect">
              <a:avLst/>
            </a:prstGeom>
            <a:noFill/>
            <a:ln w="28575">
              <a:noFill/>
              <a:miter lim="800000"/>
              <a:headEnd type="none" w="sm" len="sm"/>
              <a:tailEnd type="none" w="lg" len="lg"/>
            </a:ln>
            <a:effectLst/>
          </p:spPr>
          <p:txBody>
            <a:bodyPr wrap="none" lIns="0" tIns="0" rIns="0" bIns="0">
              <a:spAutoFit/>
            </a:bodyPr>
            <a:lstStyle/>
            <a:p>
              <a:pPr eaLnBrk="0" hangingPunct="0"/>
              <a:r>
                <a:rPr lang="en-US"/>
                <a:t>1..*</a:t>
              </a:r>
            </a:p>
          </p:txBody>
        </p:sp>
      </p:grpSp>
      <p:grpSp>
        <p:nvGrpSpPr>
          <p:cNvPr id="36878" name="Group 14"/>
          <p:cNvGrpSpPr>
            <a:grpSpLocks/>
          </p:cNvGrpSpPr>
          <p:nvPr/>
        </p:nvGrpSpPr>
        <p:grpSpPr bwMode="auto">
          <a:xfrm>
            <a:off x="6172200" y="2366963"/>
            <a:ext cx="2362200" cy="325437"/>
            <a:chOff x="2208" y="1456"/>
            <a:chExt cx="1488" cy="205"/>
          </a:xfrm>
        </p:grpSpPr>
        <p:sp>
          <p:nvSpPr>
            <p:cNvPr id="36879" name="Line 15"/>
            <p:cNvSpPr>
              <a:spLocks noChangeShapeType="1"/>
            </p:cNvSpPr>
            <p:nvPr/>
          </p:nvSpPr>
          <p:spPr bwMode="auto">
            <a:xfrm>
              <a:off x="2208" y="1456"/>
              <a:ext cx="1488" cy="0"/>
            </a:xfrm>
            <a:prstGeom prst="line">
              <a:avLst/>
            </a:prstGeom>
            <a:noFill/>
            <a:ln w="28575">
              <a:solidFill>
                <a:schemeClr val="tx1"/>
              </a:solidFill>
              <a:round/>
              <a:headEnd type="none" w="sm" len="sm"/>
              <a:tailEnd type="none" w="lg" len="lg"/>
            </a:ln>
            <a:effectLst/>
          </p:spPr>
          <p:txBody>
            <a:bodyPr wrap="none" lIns="0" tIns="0" rIns="0" bIns="0" anchor="ctr"/>
            <a:lstStyle/>
            <a:p>
              <a:endParaRPr lang="en-US"/>
            </a:p>
          </p:txBody>
        </p:sp>
        <p:sp>
          <p:nvSpPr>
            <p:cNvPr id="36880" name="Text Box 16"/>
            <p:cNvSpPr txBox="1">
              <a:spLocks noChangeArrowheads="1"/>
            </p:cNvSpPr>
            <p:nvPr/>
          </p:nvSpPr>
          <p:spPr bwMode="auto">
            <a:xfrm>
              <a:off x="2208" y="1488"/>
              <a:ext cx="216" cy="173"/>
            </a:xfrm>
            <a:prstGeom prst="rect">
              <a:avLst/>
            </a:prstGeom>
            <a:noFill/>
            <a:ln w="28575">
              <a:noFill/>
              <a:miter lim="800000"/>
              <a:headEnd type="none" w="sm" len="sm"/>
              <a:tailEnd type="none" w="lg" len="lg"/>
            </a:ln>
            <a:effectLst/>
          </p:spPr>
          <p:txBody>
            <a:bodyPr wrap="none" lIns="0" tIns="0" rIns="0" bIns="0">
              <a:spAutoFit/>
            </a:bodyPr>
            <a:lstStyle/>
            <a:p>
              <a:pPr eaLnBrk="0" hangingPunct="0"/>
              <a:r>
                <a:rPr lang="en-US"/>
                <a:t>0..*</a:t>
              </a:r>
            </a:p>
          </p:txBody>
        </p:sp>
      </p:grpSp>
      <p:sp>
        <p:nvSpPr>
          <p:cNvPr id="36881" name="Text Box 17"/>
          <p:cNvSpPr txBox="1">
            <a:spLocks noChangeArrowheads="1"/>
          </p:cNvSpPr>
          <p:nvPr/>
        </p:nvSpPr>
        <p:spPr bwMode="auto">
          <a:xfrm>
            <a:off x="6172200" y="1884363"/>
            <a:ext cx="127000" cy="274637"/>
          </a:xfrm>
          <a:prstGeom prst="rect">
            <a:avLst/>
          </a:prstGeom>
          <a:noFill/>
          <a:ln w="28575">
            <a:noFill/>
            <a:miter lim="800000"/>
            <a:headEnd type="none" w="sm" len="sm"/>
            <a:tailEnd type="none" w="lg" len="lg"/>
          </a:ln>
          <a:effectLst/>
        </p:spPr>
        <p:txBody>
          <a:bodyPr wrap="none" lIns="0" tIns="0" rIns="0" bIns="0">
            <a:spAutoFit/>
          </a:bodyPr>
          <a:lstStyle/>
          <a:p>
            <a:pPr eaLnBrk="0" hangingPunct="0"/>
            <a:r>
              <a:rPr lang="en-US"/>
              <a:t>1</a:t>
            </a:r>
          </a:p>
        </p:txBody>
      </p:sp>
      <p:grpSp>
        <p:nvGrpSpPr>
          <p:cNvPr id="36882" name="Group 18"/>
          <p:cNvGrpSpPr>
            <a:grpSpLocks/>
          </p:cNvGrpSpPr>
          <p:nvPr/>
        </p:nvGrpSpPr>
        <p:grpSpPr bwMode="auto">
          <a:xfrm>
            <a:off x="6172200" y="2874963"/>
            <a:ext cx="2362200" cy="325437"/>
            <a:chOff x="2208" y="1456"/>
            <a:chExt cx="1488" cy="205"/>
          </a:xfrm>
        </p:grpSpPr>
        <p:sp>
          <p:nvSpPr>
            <p:cNvPr id="36883" name="Line 19"/>
            <p:cNvSpPr>
              <a:spLocks noChangeShapeType="1"/>
            </p:cNvSpPr>
            <p:nvPr/>
          </p:nvSpPr>
          <p:spPr bwMode="auto">
            <a:xfrm>
              <a:off x="2208" y="1456"/>
              <a:ext cx="1488" cy="0"/>
            </a:xfrm>
            <a:prstGeom prst="line">
              <a:avLst/>
            </a:prstGeom>
            <a:noFill/>
            <a:ln w="28575">
              <a:solidFill>
                <a:schemeClr val="tx1"/>
              </a:solidFill>
              <a:round/>
              <a:headEnd type="none" w="sm" len="sm"/>
              <a:tailEnd type="none" w="lg" len="lg"/>
            </a:ln>
            <a:effectLst/>
          </p:spPr>
          <p:txBody>
            <a:bodyPr wrap="none" lIns="0" tIns="0" rIns="0" bIns="0" anchor="ctr"/>
            <a:lstStyle/>
            <a:p>
              <a:endParaRPr lang="en-US"/>
            </a:p>
          </p:txBody>
        </p:sp>
        <p:sp>
          <p:nvSpPr>
            <p:cNvPr id="36884" name="Text Box 20"/>
            <p:cNvSpPr txBox="1">
              <a:spLocks noChangeArrowheads="1"/>
            </p:cNvSpPr>
            <p:nvPr/>
          </p:nvSpPr>
          <p:spPr bwMode="auto">
            <a:xfrm>
              <a:off x="2208" y="1488"/>
              <a:ext cx="56" cy="173"/>
            </a:xfrm>
            <a:prstGeom prst="rect">
              <a:avLst/>
            </a:prstGeom>
            <a:noFill/>
            <a:ln w="28575">
              <a:noFill/>
              <a:miter lim="800000"/>
              <a:headEnd type="none" w="sm" len="sm"/>
              <a:tailEnd type="none" w="lg" len="lg"/>
            </a:ln>
            <a:effectLst/>
          </p:spPr>
          <p:txBody>
            <a:bodyPr wrap="none" lIns="0" tIns="0" rIns="0" bIns="0">
              <a:spAutoFit/>
            </a:bodyPr>
            <a:lstStyle/>
            <a:p>
              <a:pPr eaLnBrk="0" hangingPunct="0"/>
              <a:r>
                <a:rPr lang="en-US"/>
                <a:t>*</a:t>
              </a:r>
            </a:p>
          </p:txBody>
        </p:sp>
      </p:grpSp>
      <p:sp>
        <p:nvSpPr>
          <p:cNvPr id="36885" name="Rectangle 21"/>
          <p:cNvSpPr>
            <a:spLocks noGrp="1" noChangeArrowheads="1"/>
          </p:cNvSpPr>
          <p:nvPr>
            <p:ph type="body" idx="1"/>
          </p:nvPr>
        </p:nvSpPr>
        <p:spPr>
          <a:xfrm>
            <a:off x="304800" y="1219200"/>
            <a:ext cx="8458200" cy="4419600"/>
          </a:xfrm>
        </p:spPr>
        <p:txBody>
          <a:bodyPr/>
          <a:lstStyle/>
          <a:p>
            <a:r>
              <a:rPr lang="en-US" dirty="0"/>
              <a:t>Unspecified</a:t>
            </a:r>
          </a:p>
          <a:p>
            <a:r>
              <a:rPr lang="en-US" dirty="0"/>
              <a:t>Exactly one</a:t>
            </a:r>
          </a:p>
          <a:p>
            <a:r>
              <a:rPr lang="en-US" dirty="0"/>
              <a:t>Zero or more (many, unlimited)</a:t>
            </a:r>
          </a:p>
          <a:p>
            <a:endParaRPr lang="en-US" dirty="0"/>
          </a:p>
          <a:p>
            <a:r>
              <a:rPr lang="en-US" dirty="0"/>
              <a:t>One or more</a:t>
            </a:r>
          </a:p>
          <a:p>
            <a:r>
              <a:rPr lang="en-US" dirty="0"/>
              <a:t>Zero or one (optional scalar role)</a:t>
            </a:r>
          </a:p>
          <a:p>
            <a:r>
              <a:rPr lang="en-US" dirty="0"/>
              <a:t>Specified range</a:t>
            </a:r>
          </a:p>
          <a:p>
            <a:r>
              <a:rPr lang="en-US" dirty="0"/>
              <a:t>Multiple, disjoint ranges</a:t>
            </a:r>
          </a:p>
        </p:txBody>
      </p:sp>
      <p:grpSp>
        <p:nvGrpSpPr>
          <p:cNvPr id="36886" name="Group 22"/>
          <p:cNvGrpSpPr>
            <a:grpSpLocks/>
          </p:cNvGrpSpPr>
          <p:nvPr/>
        </p:nvGrpSpPr>
        <p:grpSpPr bwMode="auto">
          <a:xfrm>
            <a:off x="6172200" y="4932363"/>
            <a:ext cx="2362200" cy="325437"/>
            <a:chOff x="2208" y="2416"/>
            <a:chExt cx="1488" cy="205"/>
          </a:xfrm>
        </p:grpSpPr>
        <p:sp>
          <p:nvSpPr>
            <p:cNvPr id="36887" name="Line 23"/>
            <p:cNvSpPr>
              <a:spLocks noChangeShapeType="1"/>
            </p:cNvSpPr>
            <p:nvPr/>
          </p:nvSpPr>
          <p:spPr bwMode="auto">
            <a:xfrm>
              <a:off x="2208" y="2416"/>
              <a:ext cx="1488" cy="0"/>
            </a:xfrm>
            <a:prstGeom prst="line">
              <a:avLst/>
            </a:prstGeom>
            <a:noFill/>
            <a:ln w="28575">
              <a:solidFill>
                <a:schemeClr val="tx1"/>
              </a:solidFill>
              <a:round/>
              <a:headEnd type="none" w="sm" len="sm"/>
              <a:tailEnd type="none" w="lg" len="lg"/>
            </a:ln>
            <a:effectLst/>
          </p:spPr>
          <p:txBody>
            <a:bodyPr wrap="none" lIns="0" tIns="0" rIns="0" bIns="0" anchor="ctr"/>
            <a:lstStyle/>
            <a:p>
              <a:endParaRPr lang="en-US"/>
            </a:p>
          </p:txBody>
        </p:sp>
        <p:sp>
          <p:nvSpPr>
            <p:cNvPr id="36888" name="Text Box 24"/>
            <p:cNvSpPr txBox="1">
              <a:spLocks noChangeArrowheads="1"/>
            </p:cNvSpPr>
            <p:nvPr/>
          </p:nvSpPr>
          <p:spPr bwMode="auto">
            <a:xfrm>
              <a:off x="2208" y="2448"/>
              <a:ext cx="400" cy="173"/>
            </a:xfrm>
            <a:prstGeom prst="rect">
              <a:avLst/>
            </a:prstGeom>
            <a:noFill/>
            <a:ln w="28575">
              <a:noFill/>
              <a:miter lim="800000"/>
              <a:headEnd type="none" w="sm" len="sm"/>
              <a:tailEnd type="none" w="lg" len="lg"/>
            </a:ln>
            <a:effectLst/>
          </p:spPr>
          <p:txBody>
            <a:bodyPr wrap="none" lIns="0" tIns="0" rIns="0" bIns="0">
              <a:spAutoFit/>
            </a:bodyPr>
            <a:lstStyle/>
            <a:p>
              <a:pPr eaLnBrk="0" hangingPunct="0"/>
              <a:r>
                <a:rPr lang="en-US"/>
                <a:t>2, 4..6</a:t>
              </a:r>
            </a:p>
          </p:txBody>
        </p:sp>
      </p:gr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9938" name="Object 2"/>
          <p:cNvGraphicFramePr>
            <a:graphicFrameLocks noChangeAspect="1"/>
          </p:cNvGraphicFramePr>
          <p:nvPr>
            <p:ph sz="half" idx="1"/>
          </p:nvPr>
        </p:nvGraphicFramePr>
        <p:xfrm>
          <a:off x="381000" y="609600"/>
          <a:ext cx="4000500" cy="4570413"/>
        </p:xfrm>
        <a:graphic>
          <a:graphicData uri="http://schemas.openxmlformats.org/presentationml/2006/ole">
            <p:oleObj spid="_x0000_s39938" name="Visio" r:id="rId3" imgW="4631460" imgH="5289702" progId="">
              <p:embed/>
            </p:oleObj>
          </a:graphicData>
        </a:graphic>
      </p:graphicFrame>
      <p:graphicFrame>
        <p:nvGraphicFramePr>
          <p:cNvPr id="39939" name="Object 3"/>
          <p:cNvGraphicFramePr>
            <a:graphicFrameLocks noChangeAspect="1"/>
          </p:cNvGraphicFramePr>
          <p:nvPr>
            <p:ph sz="half" idx="2"/>
          </p:nvPr>
        </p:nvGraphicFramePr>
        <p:xfrm>
          <a:off x="4572000" y="611188"/>
          <a:ext cx="4146550" cy="4568825"/>
        </p:xfrm>
        <a:graphic>
          <a:graphicData uri="http://schemas.openxmlformats.org/presentationml/2006/ole">
            <p:oleObj spid="_x0000_s39939" name="Visio" r:id="rId4" imgW="4889325" imgH="5388051" progId="">
              <p:embed/>
            </p:oleObj>
          </a:graphicData>
        </a:graphic>
      </p:graphicFrame>
      <p:sp>
        <p:nvSpPr>
          <p:cNvPr id="39940" name="Text Box 4"/>
          <p:cNvSpPr txBox="1">
            <a:spLocks noChangeArrowheads="1"/>
          </p:cNvSpPr>
          <p:nvPr/>
        </p:nvSpPr>
        <p:spPr bwMode="auto">
          <a:xfrm>
            <a:off x="457200" y="5086350"/>
            <a:ext cx="8153400" cy="942975"/>
          </a:xfrm>
          <a:prstGeom prst="rect">
            <a:avLst/>
          </a:prstGeom>
          <a:noFill/>
          <a:ln w="9525">
            <a:noFill/>
            <a:miter lim="800000"/>
            <a:headEnd/>
            <a:tailEnd/>
          </a:ln>
          <a:effectLst/>
        </p:spPr>
        <p:txBody>
          <a:bodyPr>
            <a:spAutoFit/>
          </a:bodyPr>
          <a:lstStyle/>
          <a:p>
            <a:pPr marL="174625" indent="-174625"/>
            <a:r>
              <a:rPr lang="en-US" sz="1400" b="1" i="1" u="sng">
                <a:latin typeface="Tahoma" pitchFamily="34" charset="0"/>
              </a:rPr>
              <a:t>Asumsi :</a:t>
            </a:r>
            <a:endParaRPr lang="en-US" sz="1400">
              <a:latin typeface="Tahoma" pitchFamily="34" charset="0"/>
            </a:endParaRPr>
          </a:p>
          <a:p>
            <a:pPr marL="174625" indent="-174625">
              <a:buFontTx/>
              <a:buChar char="•"/>
            </a:pPr>
            <a:r>
              <a:rPr lang="en-US" sz="1400">
                <a:latin typeface="Tahoma" pitchFamily="34" charset="0"/>
              </a:rPr>
              <a:t>Setiap Unit dapat membuat  Lebih dari satu Form Permintaan Barang. </a:t>
            </a:r>
          </a:p>
          <a:p>
            <a:pPr marL="174625" indent="-174625">
              <a:buFontTx/>
              <a:buChar char="•"/>
            </a:pPr>
            <a:r>
              <a:rPr lang="en-US" sz="1400">
                <a:latin typeface="Tahoma" pitchFamily="34" charset="0"/>
              </a:rPr>
              <a:t>Satu Form Permintaan Barang dapat membuat Lebih dari satu Bukti Penyerahan   Barang, karena dapat dimungkinkan Jumlah yang diminta dapat tidak sama dengan  jumlah yang diserahkan.</a:t>
            </a:r>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609600"/>
            <a:ext cx="8229600" cy="571500"/>
          </a:xfrm>
        </p:spPr>
        <p:txBody>
          <a:bodyPr/>
          <a:lstStyle/>
          <a:p>
            <a:r>
              <a:rPr lang="en-US"/>
              <a:t>USE CASE</a:t>
            </a:r>
          </a:p>
        </p:txBody>
      </p:sp>
      <p:sp>
        <p:nvSpPr>
          <p:cNvPr id="13315" name="Rectangle 3"/>
          <p:cNvSpPr>
            <a:spLocks noGrp="1" noChangeArrowheads="1"/>
          </p:cNvSpPr>
          <p:nvPr>
            <p:ph type="body" idx="1"/>
          </p:nvPr>
        </p:nvSpPr>
        <p:spPr>
          <a:xfrm>
            <a:off x="457200" y="1371600"/>
            <a:ext cx="8229600" cy="5029200"/>
          </a:xfrm>
        </p:spPr>
        <p:txBody>
          <a:bodyPr/>
          <a:lstStyle/>
          <a:p>
            <a:r>
              <a:rPr lang="en-US" sz="2600"/>
              <a:t>Use case dibuat berdasar keperluan actor, merupakan “apa” yang dikerjakan system, bukan “bagaimana” system mengerjakannya</a:t>
            </a:r>
          </a:p>
          <a:p>
            <a:r>
              <a:rPr lang="en-US" sz="2600"/>
              <a:t>Use case diberi nama yang menyatakan apa hal yang dicapai dari hasil interaksinya dengan actor.</a:t>
            </a:r>
            <a:endParaRPr lang="en-US" sz="2600" i="1"/>
          </a:p>
          <a:p>
            <a:r>
              <a:rPr lang="en-US" sz="2600" i="1"/>
              <a:t>Use case</a:t>
            </a:r>
            <a:r>
              <a:rPr lang="en-US" sz="2600"/>
              <a:t> dinotasikan dengan gambar (horizontal ellipse)</a:t>
            </a:r>
          </a:p>
          <a:p>
            <a:r>
              <a:rPr lang="en-US" sz="2600"/>
              <a:t>Use case biasanya menggunakan  kata kerja </a:t>
            </a:r>
          </a:p>
          <a:p>
            <a:r>
              <a:rPr lang="en-US" sz="2600"/>
              <a:t>Nama use case boleh terdiri dari beberapa kata dan tidak boleh ada 2 use case yang memiliki nama yang sama</a:t>
            </a:r>
          </a:p>
        </p:txBody>
      </p:sp>
      <p:sp>
        <p:nvSpPr>
          <p:cNvPr id="13316" name="Oval 4"/>
          <p:cNvSpPr>
            <a:spLocks noChangeArrowheads="1"/>
          </p:cNvSpPr>
          <p:nvPr/>
        </p:nvSpPr>
        <p:spPr bwMode="auto">
          <a:xfrm>
            <a:off x="7162800" y="533400"/>
            <a:ext cx="1447800" cy="838200"/>
          </a:xfrm>
          <a:prstGeom prst="ellipse">
            <a:avLst/>
          </a:prstGeom>
          <a:noFill/>
          <a:ln w="9525">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p:cNvPicPr>
          <p:nvPr>
            <p:ph sz="half" idx="1"/>
          </p:nvPr>
        </p:nvPicPr>
        <p:blipFill>
          <a:blip r:embed="rId2"/>
          <a:srcRect/>
          <a:stretch>
            <a:fillRect/>
          </a:stretch>
        </p:blipFill>
        <p:spPr bwMode="auto">
          <a:xfrm>
            <a:off x="886574" y="1600200"/>
            <a:ext cx="5590426" cy="452596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4000"/>
              <a:t>ACTOR</a:t>
            </a:r>
          </a:p>
        </p:txBody>
      </p:sp>
      <p:sp>
        <p:nvSpPr>
          <p:cNvPr id="14339" name="Rectangle 3"/>
          <p:cNvSpPr>
            <a:spLocks noGrp="1" noChangeArrowheads="1"/>
          </p:cNvSpPr>
          <p:nvPr>
            <p:ph type="body" idx="1"/>
          </p:nvPr>
        </p:nvSpPr>
        <p:spPr>
          <a:xfrm>
            <a:off x="381000" y="1295400"/>
            <a:ext cx="8534400" cy="5029200"/>
          </a:xfrm>
        </p:spPr>
        <p:txBody>
          <a:bodyPr/>
          <a:lstStyle/>
          <a:p>
            <a:pPr>
              <a:lnSpc>
                <a:spcPct val="80000"/>
              </a:lnSpc>
            </a:pPr>
            <a:r>
              <a:rPr lang="sv-SE" sz="2400"/>
              <a:t>Actor menggambarkan orang, system atau external entitas / stakeholder yang menyediakan atau menerima informasi dari system </a:t>
            </a:r>
          </a:p>
          <a:p>
            <a:pPr>
              <a:lnSpc>
                <a:spcPct val="80000"/>
              </a:lnSpc>
            </a:pPr>
            <a:r>
              <a:rPr lang="sv-SE" sz="2400"/>
              <a:t>Actor menggambarkan sebuah tugas/peran dan bukannya posisi sebuah jabatan</a:t>
            </a:r>
          </a:p>
          <a:p>
            <a:pPr>
              <a:lnSpc>
                <a:spcPct val="80000"/>
              </a:lnSpc>
            </a:pPr>
            <a:r>
              <a:rPr lang="sv-SE" sz="2400"/>
              <a:t>Actor memberi input atau menerima informasi dari system</a:t>
            </a:r>
            <a:endParaRPr lang="en-US" sz="2400"/>
          </a:p>
          <a:p>
            <a:pPr>
              <a:lnSpc>
                <a:spcPct val="80000"/>
              </a:lnSpc>
            </a:pPr>
            <a:r>
              <a:rPr lang="en-US" sz="2400"/>
              <a:t>Actor biasanya menggunakan Kata benda</a:t>
            </a:r>
          </a:p>
          <a:p>
            <a:pPr>
              <a:lnSpc>
                <a:spcPct val="80000"/>
              </a:lnSpc>
            </a:pPr>
            <a:r>
              <a:rPr lang="en-US" sz="2400"/>
              <a:t>Tidak boleh ada komunikasi langsung antar actor </a:t>
            </a:r>
          </a:p>
          <a:p>
            <a:pPr>
              <a:lnSpc>
                <a:spcPct val="80000"/>
              </a:lnSpc>
            </a:pPr>
            <a:r>
              <a:rPr lang="sv-SE" sz="2400"/>
              <a:t>Indikasi &lt;&lt;system&gt;&gt; untuk sebuah actor yang merupakan sebuah system</a:t>
            </a:r>
            <a:endParaRPr lang="en-US" sz="2400"/>
          </a:p>
          <a:p>
            <a:pPr>
              <a:lnSpc>
                <a:spcPct val="80000"/>
              </a:lnSpc>
            </a:pPr>
            <a:r>
              <a:rPr lang="en-US" sz="2400"/>
              <a:t>Adanya actor bernama “Time” yang mengindikasikan scheduled events (suatu kejadian yang terjadi secara periodik/bulanan)</a:t>
            </a:r>
          </a:p>
          <a:p>
            <a:pPr>
              <a:lnSpc>
                <a:spcPct val="80000"/>
              </a:lnSpc>
            </a:pPr>
            <a:r>
              <a:rPr lang="en-US" sz="2400"/>
              <a:t>Letakkan actor utama anda pada pojok kiri atas dari diagram </a:t>
            </a:r>
          </a:p>
          <a:p>
            <a:pPr>
              <a:lnSpc>
                <a:spcPct val="80000"/>
              </a:lnSpc>
            </a:pPr>
            <a:endParaRPr lang="en-US" sz="2400"/>
          </a:p>
        </p:txBody>
      </p:sp>
      <p:grpSp>
        <p:nvGrpSpPr>
          <p:cNvPr id="14340" name="Group 4"/>
          <p:cNvGrpSpPr>
            <a:grpSpLocks/>
          </p:cNvGrpSpPr>
          <p:nvPr/>
        </p:nvGrpSpPr>
        <p:grpSpPr bwMode="auto">
          <a:xfrm>
            <a:off x="7467600" y="457200"/>
            <a:ext cx="379413" cy="827088"/>
            <a:chOff x="507" y="1775"/>
            <a:chExt cx="239" cy="521"/>
          </a:xfrm>
        </p:grpSpPr>
        <p:sp>
          <p:nvSpPr>
            <p:cNvPr id="14341" name="Oval 5"/>
            <p:cNvSpPr>
              <a:spLocks noChangeArrowheads="1"/>
            </p:cNvSpPr>
            <p:nvPr/>
          </p:nvSpPr>
          <p:spPr bwMode="auto">
            <a:xfrm>
              <a:off x="534" y="1775"/>
              <a:ext cx="200" cy="197"/>
            </a:xfrm>
            <a:prstGeom prst="ellipse">
              <a:avLst/>
            </a:prstGeom>
            <a:noFill/>
            <a:ln w="25400">
              <a:solidFill>
                <a:schemeClr val="tx1"/>
              </a:solidFill>
              <a:round/>
              <a:headEnd/>
              <a:tailEnd/>
            </a:ln>
            <a:effectLst/>
          </p:spPr>
          <p:txBody>
            <a:bodyPr wrap="none" anchor="ctr"/>
            <a:lstStyle/>
            <a:p>
              <a:endParaRPr lang="en-US"/>
            </a:p>
          </p:txBody>
        </p:sp>
        <p:grpSp>
          <p:nvGrpSpPr>
            <p:cNvPr id="14342" name="Group 6"/>
            <p:cNvGrpSpPr>
              <a:grpSpLocks/>
            </p:cNvGrpSpPr>
            <p:nvPr/>
          </p:nvGrpSpPr>
          <p:grpSpPr bwMode="auto">
            <a:xfrm>
              <a:off x="507" y="2154"/>
              <a:ext cx="239" cy="142"/>
              <a:chOff x="507" y="2154"/>
              <a:chExt cx="239" cy="142"/>
            </a:xfrm>
          </p:grpSpPr>
          <p:sp>
            <p:nvSpPr>
              <p:cNvPr id="14343" name="Line 7"/>
              <p:cNvSpPr>
                <a:spLocks noChangeShapeType="1"/>
              </p:cNvSpPr>
              <p:nvPr/>
            </p:nvSpPr>
            <p:spPr bwMode="auto">
              <a:xfrm flipH="1">
                <a:off x="507" y="2154"/>
                <a:ext cx="136" cy="142"/>
              </a:xfrm>
              <a:prstGeom prst="line">
                <a:avLst/>
              </a:prstGeom>
              <a:noFill/>
              <a:ln w="25400">
                <a:solidFill>
                  <a:schemeClr val="tx1"/>
                </a:solidFill>
                <a:round/>
                <a:headEnd/>
                <a:tailEnd/>
              </a:ln>
              <a:effectLst/>
            </p:spPr>
            <p:txBody>
              <a:bodyPr wrap="none" anchor="ctr"/>
              <a:lstStyle/>
              <a:p>
                <a:endParaRPr lang="en-US"/>
              </a:p>
            </p:txBody>
          </p:sp>
          <p:sp>
            <p:nvSpPr>
              <p:cNvPr id="14344" name="Line 8"/>
              <p:cNvSpPr>
                <a:spLocks noChangeShapeType="1"/>
              </p:cNvSpPr>
              <p:nvPr/>
            </p:nvSpPr>
            <p:spPr bwMode="auto">
              <a:xfrm>
                <a:off x="642" y="2154"/>
                <a:ext cx="104" cy="142"/>
              </a:xfrm>
              <a:prstGeom prst="line">
                <a:avLst/>
              </a:prstGeom>
              <a:noFill/>
              <a:ln w="25400">
                <a:solidFill>
                  <a:schemeClr val="tx1"/>
                </a:solidFill>
                <a:round/>
                <a:headEnd/>
                <a:tailEnd/>
              </a:ln>
              <a:effectLst/>
            </p:spPr>
            <p:txBody>
              <a:bodyPr wrap="none" anchor="ctr"/>
              <a:lstStyle/>
              <a:p>
                <a:endParaRPr lang="en-US"/>
              </a:p>
            </p:txBody>
          </p:sp>
        </p:grpSp>
        <p:grpSp>
          <p:nvGrpSpPr>
            <p:cNvPr id="14345" name="Group 9"/>
            <p:cNvGrpSpPr>
              <a:grpSpLocks/>
            </p:cNvGrpSpPr>
            <p:nvPr/>
          </p:nvGrpSpPr>
          <p:grpSpPr bwMode="auto">
            <a:xfrm>
              <a:off x="524" y="1988"/>
              <a:ext cx="221" cy="146"/>
              <a:chOff x="524" y="1988"/>
              <a:chExt cx="221" cy="146"/>
            </a:xfrm>
          </p:grpSpPr>
          <p:sp>
            <p:nvSpPr>
              <p:cNvPr id="14346" name="Line 10"/>
              <p:cNvSpPr>
                <a:spLocks noChangeShapeType="1"/>
              </p:cNvSpPr>
              <p:nvPr/>
            </p:nvSpPr>
            <p:spPr bwMode="auto">
              <a:xfrm>
                <a:off x="634" y="1988"/>
                <a:ext cx="0" cy="146"/>
              </a:xfrm>
              <a:prstGeom prst="line">
                <a:avLst/>
              </a:prstGeom>
              <a:noFill/>
              <a:ln w="25400">
                <a:solidFill>
                  <a:schemeClr val="tx1"/>
                </a:solidFill>
                <a:round/>
                <a:headEnd/>
                <a:tailEnd/>
              </a:ln>
              <a:effectLst/>
            </p:spPr>
            <p:txBody>
              <a:bodyPr wrap="none" anchor="ctr"/>
              <a:lstStyle/>
              <a:p>
                <a:endParaRPr lang="en-US"/>
              </a:p>
            </p:txBody>
          </p:sp>
          <p:sp>
            <p:nvSpPr>
              <p:cNvPr id="14347" name="Line 11"/>
              <p:cNvSpPr>
                <a:spLocks noChangeShapeType="1"/>
              </p:cNvSpPr>
              <p:nvPr/>
            </p:nvSpPr>
            <p:spPr bwMode="auto">
              <a:xfrm>
                <a:off x="524" y="2040"/>
                <a:ext cx="221" cy="0"/>
              </a:xfrm>
              <a:prstGeom prst="line">
                <a:avLst/>
              </a:prstGeom>
              <a:noFill/>
              <a:ln w="25400">
                <a:solidFill>
                  <a:schemeClr val="tx1"/>
                </a:solidFill>
                <a:round/>
                <a:headEnd/>
                <a:tailEnd/>
              </a:ln>
              <a:effectLst/>
            </p:spPr>
            <p:txBody>
              <a:bodyPr wrap="none" anchor="ctr"/>
              <a:lstStyle/>
              <a:p>
                <a:endParaRPr lang="en-US"/>
              </a:p>
            </p:txBody>
          </p:sp>
        </p:gr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4000"/>
              <a:t>Association</a:t>
            </a:r>
          </a:p>
        </p:txBody>
      </p:sp>
      <p:sp>
        <p:nvSpPr>
          <p:cNvPr id="15363" name="Rectangle 3"/>
          <p:cNvSpPr>
            <a:spLocks noGrp="1" noChangeArrowheads="1"/>
          </p:cNvSpPr>
          <p:nvPr>
            <p:ph type="body" idx="1"/>
          </p:nvPr>
        </p:nvSpPr>
        <p:spPr>
          <a:xfrm>
            <a:off x="457200" y="1143000"/>
            <a:ext cx="8229600" cy="5029200"/>
          </a:xfrm>
        </p:spPr>
        <p:txBody>
          <a:bodyPr/>
          <a:lstStyle/>
          <a:p>
            <a:pPr marL="533400" indent="-533400">
              <a:lnSpc>
                <a:spcPct val="90000"/>
              </a:lnSpc>
            </a:pPr>
            <a:r>
              <a:rPr lang="sv-SE"/>
              <a:t>Associations bukan menggambarkan aliran data/informasi</a:t>
            </a:r>
            <a:endParaRPr lang="en-US"/>
          </a:p>
          <a:p>
            <a:pPr marL="533400" indent="-533400">
              <a:lnSpc>
                <a:spcPct val="90000"/>
              </a:lnSpc>
            </a:pPr>
            <a:r>
              <a:rPr lang="en-US"/>
              <a:t>Associations digunakan untuk menggambarkan bagaimana actor terlibat dalam use case</a:t>
            </a:r>
            <a:endParaRPr lang="sv-SE"/>
          </a:p>
          <a:p>
            <a:pPr marL="533400" indent="-533400">
              <a:lnSpc>
                <a:spcPct val="90000"/>
              </a:lnSpc>
            </a:pPr>
            <a:r>
              <a:rPr lang="en-US"/>
              <a:t>Ada 4 jenis relasi yang bisa timbul pada use case diagram</a:t>
            </a:r>
          </a:p>
          <a:p>
            <a:pPr marL="1447800" lvl="2" indent="-533400">
              <a:lnSpc>
                <a:spcPct val="90000"/>
              </a:lnSpc>
              <a:buFontTx/>
              <a:buAutoNum type="arabicPeriod"/>
            </a:pPr>
            <a:r>
              <a:rPr lang="en-US"/>
              <a:t>Association antara actor dan use case</a:t>
            </a:r>
          </a:p>
          <a:p>
            <a:pPr marL="1447800" lvl="2" indent="-533400">
              <a:lnSpc>
                <a:spcPct val="90000"/>
              </a:lnSpc>
              <a:buFontTx/>
              <a:buAutoNum type="arabicPeriod"/>
            </a:pPr>
            <a:r>
              <a:rPr lang="en-US"/>
              <a:t>Association antara use case</a:t>
            </a:r>
          </a:p>
          <a:p>
            <a:pPr marL="1447800" lvl="2" indent="-533400">
              <a:lnSpc>
                <a:spcPct val="90000"/>
              </a:lnSpc>
              <a:buFontTx/>
              <a:buAutoNum type="arabicPeriod"/>
            </a:pPr>
            <a:r>
              <a:rPr lang="en-US"/>
              <a:t>Generalization/Inheritance antara use case</a:t>
            </a:r>
          </a:p>
          <a:p>
            <a:pPr marL="1447800" lvl="2" indent="-533400">
              <a:lnSpc>
                <a:spcPct val="90000"/>
              </a:lnSpc>
              <a:buFontTx/>
              <a:buAutoNum type="arabicPeriod"/>
            </a:pPr>
            <a:r>
              <a:rPr lang="en-US"/>
              <a:t>Generalization/Inheritance antara actors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686800" cy="639762"/>
          </a:xfrm>
        </p:spPr>
        <p:txBody>
          <a:bodyPr/>
          <a:lstStyle/>
          <a:p>
            <a:r>
              <a:rPr lang="en-US" sz="3200" b="1" i="1"/>
              <a:t>Association antara actor dan use case</a:t>
            </a:r>
          </a:p>
        </p:txBody>
      </p:sp>
      <p:sp>
        <p:nvSpPr>
          <p:cNvPr id="16387" name="Rectangle 3"/>
          <p:cNvSpPr>
            <a:spLocks noGrp="1" noChangeArrowheads="1"/>
          </p:cNvSpPr>
          <p:nvPr>
            <p:ph type="body" idx="1"/>
          </p:nvPr>
        </p:nvSpPr>
        <p:spPr>
          <a:xfrm>
            <a:off x="304800" y="1219200"/>
            <a:ext cx="8458200" cy="5029200"/>
          </a:xfrm>
        </p:spPr>
        <p:txBody>
          <a:bodyPr/>
          <a:lstStyle/>
          <a:p>
            <a:pPr>
              <a:lnSpc>
                <a:spcPct val="90000"/>
              </a:lnSpc>
            </a:pPr>
            <a:r>
              <a:rPr lang="en-US" sz="2800"/>
              <a:t>Ujung panah pada association antara actor dan use case mengindikasikan </a:t>
            </a:r>
            <a:r>
              <a:rPr lang="en-US" sz="2800" b="1" i="1"/>
              <a:t>siapa/apa</a:t>
            </a:r>
            <a:r>
              <a:rPr lang="en-US" sz="2800"/>
              <a:t> yang meminta interaksi dan bukannya mengindikasikan aliran data</a:t>
            </a:r>
          </a:p>
          <a:p>
            <a:pPr>
              <a:lnSpc>
                <a:spcPct val="90000"/>
              </a:lnSpc>
            </a:pPr>
            <a:r>
              <a:rPr lang="en-US" sz="2800"/>
              <a:t>Sebaiknya gunakan </a:t>
            </a:r>
            <a:r>
              <a:rPr lang="en-US" sz="2800" b="1"/>
              <a:t>Garis tanpa panah</a:t>
            </a:r>
            <a:r>
              <a:rPr lang="en-US" sz="2800"/>
              <a:t> untuk association antara actor dan use case</a:t>
            </a:r>
          </a:p>
          <a:p>
            <a:pPr>
              <a:lnSpc>
                <a:spcPct val="90000"/>
              </a:lnSpc>
            </a:pPr>
            <a:endParaRPr lang="sv-SE" sz="2800"/>
          </a:p>
          <a:p>
            <a:pPr>
              <a:lnSpc>
                <a:spcPct val="90000"/>
              </a:lnSpc>
            </a:pPr>
            <a:r>
              <a:rPr lang="sv-SE" sz="2800"/>
              <a:t>association antara actor dan use case yang menggunakan </a:t>
            </a:r>
            <a:r>
              <a:rPr lang="sv-SE" sz="2800" b="1"/>
              <a:t>panah terbuka</a:t>
            </a:r>
            <a:r>
              <a:rPr lang="sv-SE" sz="2800"/>
              <a:t> untuk mengindikasikan bila actor berinteraksi secara </a:t>
            </a:r>
            <a:r>
              <a:rPr lang="sv-SE" sz="2800" b="1" i="1"/>
              <a:t>pasif</a:t>
            </a:r>
            <a:r>
              <a:rPr lang="sv-SE" sz="2800"/>
              <a:t> dengan system anda</a:t>
            </a:r>
            <a:endParaRPr lang="en-US" sz="2800"/>
          </a:p>
        </p:txBody>
      </p:sp>
      <p:sp>
        <p:nvSpPr>
          <p:cNvPr id="16388" name="Line 4"/>
          <p:cNvSpPr>
            <a:spLocks noChangeShapeType="1"/>
          </p:cNvSpPr>
          <p:nvPr/>
        </p:nvSpPr>
        <p:spPr bwMode="auto">
          <a:xfrm>
            <a:off x="1676400" y="3886200"/>
            <a:ext cx="3657600" cy="0"/>
          </a:xfrm>
          <a:prstGeom prst="line">
            <a:avLst/>
          </a:prstGeom>
          <a:noFill/>
          <a:ln w="9525">
            <a:solidFill>
              <a:schemeClr val="tx1"/>
            </a:solidFill>
            <a:miter lim="800000"/>
            <a:headEnd/>
            <a:tailEnd/>
          </a:ln>
          <a:effectLst/>
        </p:spPr>
        <p:txBody>
          <a:bodyPr wrap="none"/>
          <a:lstStyle/>
          <a:p>
            <a:endParaRPr lang="en-US"/>
          </a:p>
        </p:txBody>
      </p:sp>
      <p:grpSp>
        <p:nvGrpSpPr>
          <p:cNvPr id="16389" name="Group 5"/>
          <p:cNvGrpSpPr>
            <a:grpSpLocks/>
          </p:cNvGrpSpPr>
          <p:nvPr/>
        </p:nvGrpSpPr>
        <p:grpSpPr bwMode="auto">
          <a:xfrm>
            <a:off x="2438400" y="5943600"/>
            <a:ext cx="3048000" cy="304800"/>
            <a:chOff x="1536" y="3744"/>
            <a:chExt cx="1920" cy="192"/>
          </a:xfrm>
        </p:grpSpPr>
        <p:sp>
          <p:nvSpPr>
            <p:cNvPr id="16390" name="Line 6"/>
            <p:cNvSpPr>
              <a:spLocks noChangeShapeType="1"/>
            </p:cNvSpPr>
            <p:nvPr/>
          </p:nvSpPr>
          <p:spPr bwMode="auto">
            <a:xfrm>
              <a:off x="1536" y="3840"/>
              <a:ext cx="1920" cy="0"/>
            </a:xfrm>
            <a:prstGeom prst="line">
              <a:avLst/>
            </a:prstGeom>
            <a:noFill/>
            <a:ln w="9525">
              <a:solidFill>
                <a:schemeClr val="tx1"/>
              </a:solidFill>
              <a:miter lim="800000"/>
              <a:headEnd/>
              <a:tailEnd/>
            </a:ln>
            <a:effectLst/>
          </p:spPr>
          <p:txBody>
            <a:bodyPr wrap="none"/>
            <a:lstStyle/>
            <a:p>
              <a:endParaRPr lang="en-US"/>
            </a:p>
          </p:txBody>
        </p:sp>
        <p:sp>
          <p:nvSpPr>
            <p:cNvPr id="16391" name="Line 7"/>
            <p:cNvSpPr>
              <a:spLocks noChangeShapeType="1"/>
            </p:cNvSpPr>
            <p:nvPr/>
          </p:nvSpPr>
          <p:spPr bwMode="auto">
            <a:xfrm>
              <a:off x="3312" y="3744"/>
              <a:ext cx="144" cy="96"/>
            </a:xfrm>
            <a:prstGeom prst="line">
              <a:avLst/>
            </a:prstGeom>
            <a:noFill/>
            <a:ln w="9525">
              <a:solidFill>
                <a:schemeClr val="tx1"/>
              </a:solidFill>
              <a:miter lim="800000"/>
              <a:headEnd/>
              <a:tailEnd/>
            </a:ln>
            <a:effectLst/>
          </p:spPr>
          <p:txBody>
            <a:bodyPr wrap="none"/>
            <a:lstStyle/>
            <a:p>
              <a:endParaRPr lang="en-US"/>
            </a:p>
          </p:txBody>
        </p:sp>
        <p:sp>
          <p:nvSpPr>
            <p:cNvPr id="16392" name="Line 8"/>
            <p:cNvSpPr>
              <a:spLocks noChangeShapeType="1"/>
            </p:cNvSpPr>
            <p:nvPr/>
          </p:nvSpPr>
          <p:spPr bwMode="auto">
            <a:xfrm flipH="1">
              <a:off x="3312" y="3840"/>
              <a:ext cx="144" cy="96"/>
            </a:xfrm>
            <a:prstGeom prst="line">
              <a:avLst/>
            </a:prstGeom>
            <a:noFill/>
            <a:ln w="9525">
              <a:solidFill>
                <a:schemeClr val="tx1"/>
              </a:solidFill>
              <a:miter lim="800000"/>
              <a:headEnd/>
              <a:tailEnd/>
            </a:ln>
            <a:effectLst/>
          </p:spPr>
          <p:txBody>
            <a:bodyPr wrap="none"/>
            <a:lstStyle/>
            <a:p>
              <a:endParaRPr lang="en-US"/>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533400"/>
            <a:ext cx="8229600" cy="571500"/>
          </a:xfrm>
        </p:spPr>
        <p:txBody>
          <a:bodyPr/>
          <a:lstStyle/>
          <a:p>
            <a:r>
              <a:rPr lang="en-US" sz="4000" b="1" i="1"/>
              <a:t>Association antara use case</a:t>
            </a:r>
            <a:endParaRPr lang="en-US" sz="4000"/>
          </a:p>
        </p:txBody>
      </p:sp>
      <p:sp>
        <p:nvSpPr>
          <p:cNvPr id="17411" name="Rectangle 3"/>
          <p:cNvSpPr>
            <a:spLocks noGrp="1" noChangeArrowheads="1"/>
          </p:cNvSpPr>
          <p:nvPr>
            <p:ph type="body" idx="1"/>
          </p:nvPr>
        </p:nvSpPr>
        <p:spPr/>
        <p:txBody>
          <a:bodyPr/>
          <a:lstStyle/>
          <a:p>
            <a:r>
              <a:rPr lang="en-US" sz="2800"/>
              <a:t>&lt;&lt;include&gt;&gt;	termasuk didalam use case lain (required) / (diharuskan)	</a:t>
            </a:r>
          </a:p>
          <a:p>
            <a:pPr lvl="1"/>
            <a:r>
              <a:rPr lang="en-US" sz="2400"/>
              <a:t>Pemanggilan use case oleh use case lain, contohnya adalah  </a:t>
            </a:r>
            <a:r>
              <a:rPr lang="sv-SE" sz="2400"/>
              <a:t>pemanggilan sebuah fungsi program</a:t>
            </a:r>
          </a:p>
          <a:p>
            <a:pPr lvl="1"/>
            <a:r>
              <a:rPr lang="sv-SE" sz="2400"/>
              <a:t>Tanda panah terbuka harus terarah ke sub use case</a:t>
            </a:r>
            <a:endParaRPr lang="en-US" sz="2400" i="1"/>
          </a:p>
          <a:p>
            <a:pPr lvl="1"/>
            <a:r>
              <a:rPr lang="en-US" sz="2400"/>
              <a:t>Gambarkan association include secara horizontal </a:t>
            </a:r>
          </a:p>
        </p:txBody>
      </p:sp>
      <p:sp>
        <p:nvSpPr>
          <p:cNvPr id="17412" name="Rectangle 4"/>
          <p:cNvSpPr>
            <a:spLocks noChangeArrowheads="1"/>
          </p:cNvSpPr>
          <p:nvPr/>
        </p:nvSpPr>
        <p:spPr bwMode="auto">
          <a:xfrm>
            <a:off x="0" y="2771775"/>
            <a:ext cx="9144000" cy="0"/>
          </a:xfrm>
          <a:prstGeom prst="rect">
            <a:avLst/>
          </a:prstGeom>
          <a:noFill/>
          <a:ln w="9525">
            <a:noFill/>
            <a:miter lim="800000"/>
            <a:headEnd/>
            <a:tailEnd/>
          </a:ln>
          <a:effectLst/>
        </p:spPr>
        <p:txBody>
          <a:bodyPr wrap="none" anchor="ctr">
            <a:spAutoFit/>
          </a:bodyPr>
          <a:lstStyle/>
          <a:p>
            <a:endParaRPr lang="en-US"/>
          </a:p>
        </p:txBody>
      </p:sp>
      <p:sp>
        <p:nvSpPr>
          <p:cNvPr id="17413" name="Rectangle 5"/>
          <p:cNvSpPr>
            <a:spLocks noChangeArrowheads="1"/>
          </p:cNvSpPr>
          <p:nvPr/>
        </p:nvSpPr>
        <p:spPr bwMode="auto">
          <a:xfrm>
            <a:off x="0" y="287655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17414" name="Object 6"/>
          <p:cNvGraphicFramePr>
            <a:graphicFrameLocks noChangeAspect="1"/>
          </p:cNvGraphicFramePr>
          <p:nvPr/>
        </p:nvGraphicFramePr>
        <p:xfrm>
          <a:off x="381000" y="4572000"/>
          <a:ext cx="4572000" cy="1627188"/>
        </p:xfrm>
        <a:graphic>
          <a:graphicData uri="http://schemas.openxmlformats.org/presentationml/2006/ole">
            <p:oleObj spid="_x0000_s17414" name="Visio" r:id="rId3" imgW="3795480" imgH="1350720" progId="">
              <p:embed/>
            </p:oleObj>
          </a:graphicData>
        </a:graphic>
      </p:graphicFrame>
      <p:grpSp>
        <p:nvGrpSpPr>
          <p:cNvPr id="17415" name="Group 7"/>
          <p:cNvGrpSpPr>
            <a:grpSpLocks/>
          </p:cNvGrpSpPr>
          <p:nvPr/>
        </p:nvGrpSpPr>
        <p:grpSpPr bwMode="auto">
          <a:xfrm>
            <a:off x="5253038" y="4267200"/>
            <a:ext cx="3890962" cy="2320925"/>
            <a:chOff x="2785" y="2287"/>
            <a:chExt cx="2451" cy="1462"/>
          </a:xfrm>
        </p:grpSpPr>
        <p:sp>
          <p:nvSpPr>
            <p:cNvPr id="17416" name="Oval 8"/>
            <p:cNvSpPr>
              <a:spLocks noChangeArrowheads="1"/>
            </p:cNvSpPr>
            <p:nvPr/>
          </p:nvSpPr>
          <p:spPr bwMode="auto">
            <a:xfrm>
              <a:off x="2939" y="2287"/>
              <a:ext cx="493" cy="257"/>
            </a:xfrm>
            <a:prstGeom prst="ellipse">
              <a:avLst/>
            </a:prstGeom>
            <a:noFill/>
            <a:ln w="12700">
              <a:solidFill>
                <a:schemeClr val="tx1"/>
              </a:solidFill>
              <a:round/>
              <a:headEnd/>
              <a:tailEnd/>
            </a:ln>
            <a:effectLst/>
          </p:spPr>
          <p:txBody>
            <a:bodyPr wrap="none" anchor="ctr"/>
            <a:lstStyle/>
            <a:p>
              <a:endParaRPr lang="en-US"/>
            </a:p>
          </p:txBody>
        </p:sp>
        <p:sp>
          <p:nvSpPr>
            <p:cNvPr id="17417" name="Rectangle 9"/>
            <p:cNvSpPr>
              <a:spLocks noChangeArrowheads="1"/>
            </p:cNvSpPr>
            <p:nvPr/>
          </p:nvSpPr>
          <p:spPr bwMode="auto">
            <a:xfrm>
              <a:off x="2785" y="2620"/>
              <a:ext cx="999" cy="134"/>
            </a:xfrm>
            <a:prstGeom prst="rect">
              <a:avLst/>
            </a:prstGeom>
            <a:noFill/>
            <a:ln w="12700">
              <a:noFill/>
              <a:miter lim="800000"/>
              <a:headEnd/>
              <a:tailEnd/>
            </a:ln>
            <a:effectLst/>
          </p:spPr>
          <p:txBody>
            <a:bodyPr wrap="none" lIns="0" tIns="0" rIns="0" bIns="0">
              <a:spAutoFit/>
            </a:bodyPr>
            <a:lstStyle/>
            <a:p>
              <a:pPr eaLnBrk="0" hangingPunct="0"/>
              <a:r>
                <a:rPr lang="en-GB" sz="1400"/>
                <a:t>Register for courses</a:t>
              </a:r>
            </a:p>
          </p:txBody>
        </p:sp>
        <p:sp>
          <p:nvSpPr>
            <p:cNvPr id="17418" name="Rectangle 10"/>
            <p:cNvSpPr>
              <a:spLocks noChangeArrowheads="1"/>
            </p:cNvSpPr>
            <p:nvPr/>
          </p:nvSpPr>
          <p:spPr bwMode="auto">
            <a:xfrm>
              <a:off x="3744" y="2352"/>
              <a:ext cx="614" cy="134"/>
            </a:xfrm>
            <a:prstGeom prst="rect">
              <a:avLst/>
            </a:prstGeom>
            <a:noFill/>
            <a:ln w="12700">
              <a:noFill/>
              <a:miter lim="800000"/>
              <a:headEnd/>
              <a:tailEnd/>
            </a:ln>
            <a:effectLst/>
          </p:spPr>
          <p:txBody>
            <a:bodyPr wrap="none" lIns="0" tIns="0" rIns="0" bIns="0">
              <a:spAutoFit/>
            </a:bodyPr>
            <a:lstStyle/>
            <a:p>
              <a:pPr eaLnBrk="0" hangingPunct="0"/>
              <a:r>
                <a:rPr lang="en-GB" sz="1400"/>
                <a:t>&lt;&lt;include&gt;&gt;</a:t>
              </a:r>
            </a:p>
          </p:txBody>
        </p:sp>
        <p:sp>
          <p:nvSpPr>
            <p:cNvPr id="17419" name="Line 11"/>
            <p:cNvSpPr>
              <a:spLocks noChangeShapeType="1"/>
            </p:cNvSpPr>
            <p:nvPr/>
          </p:nvSpPr>
          <p:spPr bwMode="auto">
            <a:xfrm>
              <a:off x="3434" y="2482"/>
              <a:ext cx="1050" cy="277"/>
            </a:xfrm>
            <a:prstGeom prst="line">
              <a:avLst/>
            </a:prstGeom>
            <a:noFill/>
            <a:ln w="12700">
              <a:solidFill>
                <a:schemeClr val="tx1"/>
              </a:solidFill>
              <a:round/>
              <a:headEnd/>
              <a:tailEnd/>
            </a:ln>
            <a:effectLst/>
          </p:spPr>
          <p:txBody>
            <a:bodyPr wrap="none" anchor="ctr"/>
            <a:lstStyle/>
            <a:p>
              <a:endParaRPr lang="en-US"/>
            </a:p>
          </p:txBody>
        </p:sp>
        <p:sp>
          <p:nvSpPr>
            <p:cNvPr id="17420" name="Freeform 12"/>
            <p:cNvSpPr>
              <a:spLocks/>
            </p:cNvSpPr>
            <p:nvPr/>
          </p:nvSpPr>
          <p:spPr bwMode="auto">
            <a:xfrm>
              <a:off x="4345" y="2677"/>
              <a:ext cx="144" cy="101"/>
            </a:xfrm>
            <a:custGeom>
              <a:avLst/>
              <a:gdLst/>
              <a:ahLst/>
              <a:cxnLst>
                <a:cxn ang="0">
                  <a:pos x="143" y="86"/>
                </a:cxn>
                <a:cxn ang="0">
                  <a:pos x="21" y="0"/>
                </a:cxn>
                <a:cxn ang="0">
                  <a:pos x="0" y="100"/>
                </a:cxn>
                <a:cxn ang="0">
                  <a:pos x="143" y="86"/>
                </a:cxn>
              </a:cxnLst>
              <a:rect l="0" t="0" r="r" b="b"/>
              <a:pathLst>
                <a:path w="144" h="101">
                  <a:moveTo>
                    <a:pt x="143" y="86"/>
                  </a:moveTo>
                  <a:lnTo>
                    <a:pt x="21" y="0"/>
                  </a:lnTo>
                  <a:lnTo>
                    <a:pt x="0" y="100"/>
                  </a:lnTo>
                  <a:lnTo>
                    <a:pt x="143" y="86"/>
                  </a:lnTo>
                </a:path>
              </a:pathLst>
            </a:custGeom>
            <a:solidFill>
              <a:srgbClr val="0000FF"/>
            </a:solidFill>
            <a:ln w="12700" cap="rnd" cmpd="sng">
              <a:solidFill>
                <a:schemeClr val="tx1"/>
              </a:solidFill>
              <a:prstDash val="solid"/>
              <a:round/>
              <a:headEnd type="none" w="med" len="med"/>
              <a:tailEnd type="none" w="med" len="med"/>
            </a:ln>
            <a:effectLst/>
          </p:spPr>
          <p:txBody>
            <a:bodyPr/>
            <a:lstStyle/>
            <a:p>
              <a:endParaRPr lang="en-US"/>
            </a:p>
          </p:txBody>
        </p:sp>
        <p:sp>
          <p:nvSpPr>
            <p:cNvPr id="17421" name="Oval 13"/>
            <p:cNvSpPr>
              <a:spLocks noChangeArrowheads="1"/>
            </p:cNvSpPr>
            <p:nvPr/>
          </p:nvSpPr>
          <p:spPr bwMode="auto">
            <a:xfrm>
              <a:off x="4499" y="2710"/>
              <a:ext cx="493" cy="257"/>
            </a:xfrm>
            <a:prstGeom prst="ellipse">
              <a:avLst/>
            </a:prstGeom>
            <a:noFill/>
            <a:ln w="12700">
              <a:solidFill>
                <a:schemeClr val="tx1"/>
              </a:solidFill>
              <a:round/>
              <a:headEnd/>
              <a:tailEnd/>
            </a:ln>
            <a:effectLst/>
          </p:spPr>
          <p:txBody>
            <a:bodyPr wrap="none" anchor="ctr"/>
            <a:lstStyle/>
            <a:p>
              <a:endParaRPr lang="en-US"/>
            </a:p>
          </p:txBody>
        </p:sp>
        <p:sp>
          <p:nvSpPr>
            <p:cNvPr id="17422" name="Rectangle 14"/>
            <p:cNvSpPr>
              <a:spLocks noChangeArrowheads="1"/>
            </p:cNvSpPr>
            <p:nvPr/>
          </p:nvSpPr>
          <p:spPr bwMode="auto">
            <a:xfrm>
              <a:off x="4423" y="3050"/>
              <a:ext cx="813" cy="134"/>
            </a:xfrm>
            <a:prstGeom prst="rect">
              <a:avLst/>
            </a:prstGeom>
            <a:noFill/>
            <a:ln w="12700">
              <a:noFill/>
              <a:miter lim="800000"/>
              <a:headEnd/>
              <a:tailEnd/>
            </a:ln>
            <a:effectLst/>
          </p:spPr>
          <p:txBody>
            <a:bodyPr wrap="none" lIns="0" tIns="0" rIns="0" bIns="0">
              <a:spAutoFit/>
            </a:bodyPr>
            <a:lstStyle/>
            <a:p>
              <a:pPr eaLnBrk="0" hangingPunct="0"/>
              <a:r>
                <a:rPr lang="en-GB" sz="1400"/>
                <a:t>Logon validation</a:t>
              </a:r>
            </a:p>
          </p:txBody>
        </p:sp>
        <p:sp>
          <p:nvSpPr>
            <p:cNvPr id="17423" name="Rectangle 15"/>
            <p:cNvSpPr>
              <a:spLocks noChangeArrowheads="1"/>
            </p:cNvSpPr>
            <p:nvPr/>
          </p:nvSpPr>
          <p:spPr bwMode="auto">
            <a:xfrm>
              <a:off x="3504" y="2928"/>
              <a:ext cx="614" cy="134"/>
            </a:xfrm>
            <a:prstGeom prst="rect">
              <a:avLst/>
            </a:prstGeom>
            <a:noFill/>
            <a:ln w="12700">
              <a:noFill/>
              <a:miter lim="800000"/>
              <a:headEnd/>
              <a:tailEnd/>
            </a:ln>
            <a:effectLst/>
          </p:spPr>
          <p:txBody>
            <a:bodyPr wrap="none" lIns="0" tIns="0" rIns="0" bIns="0">
              <a:spAutoFit/>
            </a:bodyPr>
            <a:lstStyle/>
            <a:p>
              <a:pPr eaLnBrk="0" hangingPunct="0"/>
              <a:r>
                <a:rPr lang="en-GB" sz="1400"/>
                <a:t>&lt;&lt;include&gt;&gt;</a:t>
              </a:r>
            </a:p>
          </p:txBody>
        </p:sp>
        <p:sp>
          <p:nvSpPr>
            <p:cNvPr id="17424" name="Line 16"/>
            <p:cNvSpPr>
              <a:spLocks noChangeShapeType="1"/>
            </p:cNvSpPr>
            <p:nvPr/>
          </p:nvSpPr>
          <p:spPr bwMode="auto">
            <a:xfrm flipV="1">
              <a:off x="3433" y="2918"/>
              <a:ext cx="1050" cy="393"/>
            </a:xfrm>
            <a:prstGeom prst="line">
              <a:avLst/>
            </a:prstGeom>
            <a:noFill/>
            <a:ln w="12700">
              <a:solidFill>
                <a:schemeClr val="tx1"/>
              </a:solidFill>
              <a:round/>
              <a:headEnd/>
              <a:tailEnd/>
            </a:ln>
            <a:effectLst/>
          </p:spPr>
          <p:txBody>
            <a:bodyPr wrap="none" anchor="ctr"/>
            <a:lstStyle/>
            <a:p>
              <a:endParaRPr lang="en-US"/>
            </a:p>
          </p:txBody>
        </p:sp>
        <p:sp>
          <p:nvSpPr>
            <p:cNvPr id="17425" name="Freeform 17"/>
            <p:cNvSpPr>
              <a:spLocks/>
            </p:cNvSpPr>
            <p:nvPr/>
          </p:nvSpPr>
          <p:spPr bwMode="auto">
            <a:xfrm>
              <a:off x="4345" y="2921"/>
              <a:ext cx="144" cy="101"/>
            </a:xfrm>
            <a:custGeom>
              <a:avLst/>
              <a:gdLst/>
              <a:ahLst/>
              <a:cxnLst>
                <a:cxn ang="0">
                  <a:pos x="143" y="0"/>
                </a:cxn>
                <a:cxn ang="0">
                  <a:pos x="35" y="100"/>
                </a:cxn>
                <a:cxn ang="0">
                  <a:pos x="0" y="0"/>
                </a:cxn>
                <a:cxn ang="0">
                  <a:pos x="143" y="0"/>
                </a:cxn>
              </a:cxnLst>
              <a:rect l="0" t="0" r="r" b="b"/>
              <a:pathLst>
                <a:path w="144" h="101">
                  <a:moveTo>
                    <a:pt x="143" y="0"/>
                  </a:moveTo>
                  <a:lnTo>
                    <a:pt x="35" y="100"/>
                  </a:lnTo>
                  <a:lnTo>
                    <a:pt x="0" y="0"/>
                  </a:lnTo>
                  <a:lnTo>
                    <a:pt x="143" y="0"/>
                  </a:lnTo>
                </a:path>
              </a:pathLst>
            </a:custGeom>
            <a:solidFill>
              <a:srgbClr val="0000FF"/>
            </a:solidFill>
            <a:ln w="12700" cap="rnd" cmpd="sng">
              <a:solidFill>
                <a:schemeClr val="tx1"/>
              </a:solidFill>
              <a:prstDash val="solid"/>
              <a:round/>
              <a:headEnd type="none" w="med" len="med"/>
              <a:tailEnd type="none" w="med" len="med"/>
            </a:ln>
            <a:effectLst/>
          </p:spPr>
          <p:txBody>
            <a:bodyPr/>
            <a:lstStyle/>
            <a:p>
              <a:endParaRPr lang="en-US"/>
            </a:p>
          </p:txBody>
        </p:sp>
        <p:sp>
          <p:nvSpPr>
            <p:cNvPr id="17426" name="Oval 18"/>
            <p:cNvSpPr>
              <a:spLocks noChangeArrowheads="1"/>
            </p:cNvSpPr>
            <p:nvPr/>
          </p:nvSpPr>
          <p:spPr bwMode="auto">
            <a:xfrm>
              <a:off x="2939" y="3283"/>
              <a:ext cx="493" cy="257"/>
            </a:xfrm>
            <a:prstGeom prst="ellipse">
              <a:avLst/>
            </a:prstGeom>
            <a:noFill/>
            <a:ln w="12700">
              <a:solidFill>
                <a:schemeClr val="tx1"/>
              </a:solidFill>
              <a:round/>
              <a:headEnd/>
              <a:tailEnd/>
            </a:ln>
            <a:effectLst/>
          </p:spPr>
          <p:txBody>
            <a:bodyPr wrap="none" anchor="ctr"/>
            <a:lstStyle/>
            <a:p>
              <a:endParaRPr lang="en-US"/>
            </a:p>
          </p:txBody>
        </p:sp>
        <p:sp>
          <p:nvSpPr>
            <p:cNvPr id="17427" name="Rectangle 19"/>
            <p:cNvSpPr>
              <a:spLocks noChangeArrowheads="1"/>
            </p:cNvSpPr>
            <p:nvPr/>
          </p:nvSpPr>
          <p:spPr bwMode="auto">
            <a:xfrm>
              <a:off x="2800" y="3615"/>
              <a:ext cx="968" cy="134"/>
            </a:xfrm>
            <a:prstGeom prst="rect">
              <a:avLst/>
            </a:prstGeom>
            <a:noFill/>
            <a:ln w="12700">
              <a:noFill/>
              <a:miter lim="800000"/>
              <a:headEnd/>
              <a:tailEnd/>
            </a:ln>
            <a:effectLst/>
          </p:spPr>
          <p:txBody>
            <a:bodyPr wrap="none" lIns="0" tIns="0" rIns="0" bIns="0">
              <a:spAutoFit/>
            </a:bodyPr>
            <a:lstStyle/>
            <a:p>
              <a:pPr eaLnBrk="0" hangingPunct="0"/>
              <a:r>
                <a:rPr lang="en-GB" sz="1400"/>
                <a:t>Maintain curriculum</a:t>
              </a:r>
            </a:p>
          </p:txBody>
        </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sz="half" idx="1"/>
          </p:nvPr>
        </p:nvSpPr>
        <p:spPr>
          <a:xfrm>
            <a:off x="533400" y="1066800"/>
            <a:ext cx="8305800" cy="3352800"/>
          </a:xfrm>
        </p:spPr>
        <p:txBody>
          <a:bodyPr/>
          <a:lstStyle/>
          <a:p>
            <a:r>
              <a:rPr lang="en-US" sz="2600"/>
              <a:t>&lt;&lt;extend&gt;&gt; perluasan dari use case lain jika kondisi atau syarat terpenuhi</a:t>
            </a:r>
          </a:p>
          <a:p>
            <a:pPr lvl="1"/>
            <a:r>
              <a:rPr lang="en-US" sz="2200"/>
              <a:t>Kurangi penggunaan association Extend ini, terlalu banyak  pemakaian association ini membuat diagram sulit dipahami.</a:t>
            </a:r>
          </a:p>
          <a:p>
            <a:pPr lvl="1"/>
            <a:r>
              <a:rPr lang="en-US" sz="2200"/>
              <a:t>Tanda panah terbuka harus terarah ke parent/base use case</a:t>
            </a:r>
            <a:endParaRPr lang="en-US" sz="2200" i="1"/>
          </a:p>
          <a:p>
            <a:pPr lvl="1"/>
            <a:r>
              <a:rPr lang="en-US" sz="2200"/>
              <a:t>Gambarkan association extend secara vertical</a:t>
            </a:r>
          </a:p>
        </p:txBody>
      </p:sp>
      <p:graphicFrame>
        <p:nvGraphicFramePr>
          <p:cNvPr id="18435" name="Object 3"/>
          <p:cNvGraphicFramePr>
            <a:graphicFrameLocks noChangeAspect="1"/>
          </p:cNvGraphicFramePr>
          <p:nvPr>
            <p:ph sz="half" idx="2"/>
          </p:nvPr>
        </p:nvGraphicFramePr>
        <p:xfrm>
          <a:off x="2286000" y="4495800"/>
          <a:ext cx="3124200" cy="2001838"/>
        </p:xfrm>
        <a:graphic>
          <a:graphicData uri="http://schemas.openxmlformats.org/presentationml/2006/ole">
            <p:oleObj spid="_x0000_s18435" name="Visio" r:id="rId3" imgW="2315880" imgH="1649880" progId="">
              <p:embed/>
            </p:oleObj>
          </a:graphicData>
        </a:graphic>
      </p:graphicFrame>
      <p:sp>
        <p:nvSpPr>
          <p:cNvPr id="18436" name="Rectangle 4"/>
          <p:cNvSpPr>
            <a:spLocks noGrp="1" noChangeArrowheads="1"/>
          </p:cNvSpPr>
          <p:nvPr>
            <p:ph type="title"/>
          </p:nvPr>
        </p:nvSpPr>
        <p:spPr>
          <a:noFill/>
          <a:ln/>
        </p:spPr>
        <p:txBody>
          <a:bodyPr/>
          <a:lstStyle/>
          <a:p>
            <a:r>
              <a:rPr lang="en-US" sz="3200" b="1" i="1"/>
              <a:t>Association antara use case (Lanjut)</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3600" b="1" i="1"/>
              <a:t>Generalization/inheritance antara use case</a:t>
            </a:r>
          </a:p>
        </p:txBody>
      </p:sp>
      <p:sp>
        <p:nvSpPr>
          <p:cNvPr id="19459" name="Rectangle 3"/>
          <p:cNvSpPr>
            <a:spLocks noGrp="1" noChangeArrowheads="1"/>
          </p:cNvSpPr>
          <p:nvPr>
            <p:ph type="body" idx="1"/>
          </p:nvPr>
        </p:nvSpPr>
        <p:spPr>
          <a:xfrm>
            <a:off x="457200" y="1447800"/>
            <a:ext cx="8229600" cy="4114800"/>
          </a:xfrm>
        </p:spPr>
        <p:txBody>
          <a:bodyPr/>
          <a:lstStyle/>
          <a:p>
            <a:r>
              <a:rPr lang="en-US" sz="2000"/>
              <a:t>Generalization/inheritance digambarkan dengan sebuah garis berpanah tertutup pada salah satu ujungnya yang menunjukkan lebih umum </a:t>
            </a:r>
          </a:p>
          <a:p>
            <a:endParaRPr lang="en-US" sz="2000"/>
          </a:p>
          <a:p>
            <a:r>
              <a:rPr lang="en-US" sz="2000"/>
              <a:t>Gambarkan generalization/inheritance antara use case secara vertical dengan inheriting use case dibawah base/parent use case</a:t>
            </a:r>
          </a:p>
          <a:p>
            <a:r>
              <a:rPr lang="en-US" sz="2000"/>
              <a:t>Generalization/inheritance dipakai ketika ada sebuah keadaan yang lain sendiri/perlakuan khusus </a:t>
            </a:r>
            <a:r>
              <a:rPr lang="en-US" sz="2000" i="1"/>
              <a:t>(single condition)</a:t>
            </a:r>
            <a:r>
              <a:rPr lang="en-US" sz="2000"/>
              <a:t> </a:t>
            </a:r>
          </a:p>
        </p:txBody>
      </p:sp>
      <p:sp>
        <p:nvSpPr>
          <p:cNvPr id="19460" name="Line 4"/>
          <p:cNvSpPr>
            <a:spLocks noChangeShapeType="1"/>
          </p:cNvSpPr>
          <p:nvPr/>
        </p:nvSpPr>
        <p:spPr bwMode="auto">
          <a:xfrm>
            <a:off x="2514600" y="2514600"/>
            <a:ext cx="26670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19461" name="Rectangle 5"/>
          <p:cNvSpPr>
            <a:spLocks noChangeArrowheads="1"/>
          </p:cNvSpPr>
          <p:nvPr/>
        </p:nvSpPr>
        <p:spPr bwMode="auto">
          <a:xfrm>
            <a:off x="0" y="268605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19462" name="Object 6"/>
          <p:cNvGraphicFramePr>
            <a:graphicFrameLocks noChangeAspect="1"/>
          </p:cNvGraphicFramePr>
          <p:nvPr/>
        </p:nvGraphicFramePr>
        <p:xfrm>
          <a:off x="2819400" y="4343400"/>
          <a:ext cx="2590800" cy="2084388"/>
        </p:xfrm>
        <a:graphic>
          <a:graphicData uri="http://schemas.openxmlformats.org/presentationml/2006/ole">
            <p:oleObj spid="_x0000_s19462" name="Visio" r:id="rId3" imgW="1833480" imgH="1478520" progId="">
              <p:embed/>
            </p:oleObj>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TotalTime>
  <Words>2155</Words>
  <Application>Microsoft Office PowerPoint</Application>
  <PresentationFormat>On-screen Show (4:3)</PresentationFormat>
  <Paragraphs>174</Paragraphs>
  <Slides>30</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3" baseType="lpstr">
      <vt:lpstr>Default Design</vt:lpstr>
      <vt:lpstr>Visio</vt:lpstr>
      <vt:lpstr>Document</vt:lpstr>
      <vt:lpstr>USE CASE DIAGRAM</vt:lpstr>
      <vt:lpstr>USE CASE DIAGRAM</vt:lpstr>
      <vt:lpstr>USE CASE</vt:lpstr>
      <vt:lpstr>ACTOR</vt:lpstr>
      <vt:lpstr>Association</vt:lpstr>
      <vt:lpstr>Association antara actor dan use case</vt:lpstr>
      <vt:lpstr>Association antara use case</vt:lpstr>
      <vt:lpstr>Association antara use case (Lanjut)</vt:lpstr>
      <vt:lpstr>Generalization/inheritance antara use case</vt:lpstr>
      <vt:lpstr>Generalization/inheritance antara actor </vt:lpstr>
      <vt:lpstr>Use case System boundary boxes</vt:lpstr>
      <vt:lpstr> </vt:lpstr>
      <vt:lpstr>Slide 13</vt:lpstr>
      <vt:lpstr>Latihan Use Case Diagram !</vt:lpstr>
      <vt:lpstr>ACTIVITY DIAGRAM</vt:lpstr>
      <vt:lpstr>ACTIVITY DIAGRAM</vt:lpstr>
      <vt:lpstr>Simbol Activity Diagram</vt:lpstr>
      <vt:lpstr>Slide 18</vt:lpstr>
      <vt:lpstr>CONTOH ACTIVITY DIAGRAM</vt:lpstr>
      <vt:lpstr> </vt:lpstr>
      <vt:lpstr>Slide 21</vt:lpstr>
      <vt:lpstr>Latihan Activity Diagram !</vt:lpstr>
      <vt:lpstr>CLASS DIAGRAM</vt:lpstr>
      <vt:lpstr>CLASS DIAGRAM</vt:lpstr>
      <vt:lpstr>CLASS DIAGRAM (LANJUTAN)</vt:lpstr>
      <vt:lpstr>HUBUNGAN ANTAR CLASS</vt:lpstr>
      <vt:lpstr>CONTOH CLASS DIAGRAM</vt:lpstr>
      <vt:lpstr>MULTIPLICITY</vt:lpstr>
      <vt:lpstr>Slide 29</vt:lpstr>
      <vt:lpstr>Slide 30</vt:lpstr>
    </vt:vector>
  </TitlesOfParts>
  <Company>profesi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 DIAGRAM</dc:title>
  <dc:creator>de</dc:creator>
  <cp:lastModifiedBy>candra</cp:lastModifiedBy>
  <cp:revision>63</cp:revision>
  <dcterms:created xsi:type="dcterms:W3CDTF">2009-12-24T07:37:30Z</dcterms:created>
  <dcterms:modified xsi:type="dcterms:W3CDTF">2011-06-16T08:56:54Z</dcterms:modified>
</cp:coreProperties>
</file>