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302" r:id="rId25"/>
    <p:sldId id="280" r:id="rId26"/>
    <p:sldId id="281" r:id="rId27"/>
    <p:sldId id="282" r:id="rId28"/>
    <p:sldId id="301" r:id="rId29"/>
    <p:sldId id="283" r:id="rId30"/>
    <p:sldId id="284" r:id="rId31"/>
    <p:sldId id="306" r:id="rId32"/>
    <p:sldId id="285" r:id="rId33"/>
    <p:sldId id="307" r:id="rId34"/>
    <p:sldId id="286" r:id="rId35"/>
    <p:sldId id="309" r:id="rId36"/>
    <p:sldId id="311" r:id="rId37"/>
    <p:sldId id="288" r:id="rId38"/>
    <p:sldId id="289" r:id="rId39"/>
    <p:sldId id="290" r:id="rId40"/>
    <p:sldId id="303" r:id="rId41"/>
    <p:sldId id="304" r:id="rId42"/>
    <p:sldId id="305" r:id="rId43"/>
    <p:sldId id="291" r:id="rId44"/>
    <p:sldId id="292" r:id="rId45"/>
    <p:sldId id="293" r:id="rId46"/>
    <p:sldId id="294" r:id="rId47"/>
    <p:sldId id="295" r:id="rId48"/>
    <p:sldId id="296" r:id="rId49"/>
    <p:sldId id="297" r:id="rId50"/>
    <p:sldId id="298" r:id="rId51"/>
    <p:sldId id="299" r:id="rId52"/>
    <p:sldId id="300" r:id="rId53"/>
    <p:sldId id="308" r:id="rId5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210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2BC54D-80CC-46CE-9F1C-64714CEF6617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48FCC2-E8BB-475B-A2BC-8B67E4E223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5DDAE-14B7-45AD-B09D-E6329FBF571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48FCC2-E8BB-475B-A2BC-8B67E4E2235F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48FCC2-E8BB-475B-A2BC-8B67E4E2235F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48FCC2-E8BB-475B-A2BC-8B67E4E2235F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48FCC2-E8BB-475B-A2BC-8B67E4E2235F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48FCC2-E8BB-475B-A2BC-8B67E4E2235F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48FCC2-E8BB-475B-A2BC-8B67E4E2235F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48FCC2-E8BB-475B-A2BC-8B67E4E2235F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48FCC2-E8BB-475B-A2BC-8B67E4E2235F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48FCC2-E8BB-475B-A2BC-8B67E4E2235F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48FCC2-E8BB-475B-A2BC-8B67E4E2235F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48FCC2-E8BB-475B-A2BC-8B67E4E2235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48FCC2-E8BB-475B-A2BC-8B67E4E2235F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48FCC2-E8BB-475B-A2BC-8B67E4E2235F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48FCC2-E8BB-475B-A2BC-8B67E4E2235F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48FCC2-E8BB-475B-A2BC-8B67E4E2235F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48FCC2-E8BB-475B-A2BC-8B67E4E2235F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48FCC2-E8BB-475B-A2BC-8B67E4E2235F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48FCC2-E8BB-475B-A2BC-8B67E4E2235F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48FCC2-E8BB-475B-A2BC-8B67E4E2235F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48FCC2-E8BB-475B-A2BC-8B67E4E2235F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48FCC2-E8BB-475B-A2BC-8B67E4E2235F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48FCC2-E8BB-475B-A2BC-8B67E4E2235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48FCC2-E8BB-475B-A2BC-8B67E4E2235F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48FCC2-E8BB-475B-A2BC-8B67E4E2235F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48FCC2-E8BB-475B-A2BC-8B67E4E2235F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48FCC2-E8BB-475B-A2BC-8B67E4E2235F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48FCC2-E8BB-475B-A2BC-8B67E4E2235F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48FCC2-E8BB-475B-A2BC-8B67E4E2235F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48FCC2-E8BB-475B-A2BC-8B67E4E2235F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48FCC2-E8BB-475B-A2BC-8B67E4E2235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48FCC2-E8BB-475B-A2BC-8B67E4E2235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48FCC2-E8BB-475B-A2BC-8B67E4E2235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48FCC2-E8BB-475B-A2BC-8B67E4E2235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48FCC2-E8BB-475B-A2BC-8B67E4E2235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48FCC2-E8BB-475B-A2BC-8B67E4E2235F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EE4D7-F3B6-41CA-A30D-6C822DC81A8A}" type="datetime1">
              <a:rPr lang="en-US" smtClean="0"/>
              <a:pPr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79FBB-9AFC-47CB-BBD5-E96137D80E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6E4A4-198F-4CC2-8CC1-7E5C1BF8FDCA}" type="datetime1">
              <a:rPr lang="en-US" smtClean="0"/>
              <a:pPr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79FBB-9AFC-47CB-BBD5-E96137D80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1C552-1BA0-4938-86E1-594FB6E57D89}" type="datetime1">
              <a:rPr lang="en-US" smtClean="0"/>
              <a:pPr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79FBB-9AFC-47CB-BBD5-E96137D80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5ABB5-F35C-41BE-8833-457DD8A3A13B}" type="datetime1">
              <a:rPr lang="en-US" smtClean="0"/>
              <a:pPr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79FBB-9AFC-47CB-BBD5-E96137D80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406DF-3957-4991-85F4-D11E2B16E2A1}" type="datetime1">
              <a:rPr lang="en-US" smtClean="0"/>
              <a:pPr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79FBB-9AFC-47CB-BBD5-E96137D80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A72E2-553F-4D9D-929D-56E11664B8B7}" type="datetime1">
              <a:rPr lang="en-US" smtClean="0"/>
              <a:pPr/>
              <a:t>11/24/2015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79FBB-9AFC-47CB-BBD5-E96137D80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67654-AB83-4438-9E1E-A8005599D636}" type="datetime1">
              <a:rPr lang="en-US" smtClean="0"/>
              <a:pPr/>
              <a:t>11/24/2015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79FBB-9AFC-47CB-BBD5-E96137D80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F7213-736F-4838-B96F-D2E325D9035B}" type="datetime1">
              <a:rPr lang="en-US" smtClean="0"/>
              <a:pPr/>
              <a:t>11/24/2015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79FBB-9AFC-47CB-BBD5-E96137D80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1BA1-CA8C-4070-A595-D26CFD2D1DAE}" type="datetime1">
              <a:rPr lang="en-US" smtClean="0"/>
              <a:pPr/>
              <a:t>11/24/2015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79FBB-9AFC-47CB-BBD5-E96137D80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C2F5C-1DBB-4853-B526-63333406A163}" type="datetime1">
              <a:rPr lang="en-US" smtClean="0"/>
              <a:pPr/>
              <a:t>11/24/2015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79FBB-9AFC-47CB-BBD5-E96137D80E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3BE305C5-D608-4DAF-B430-EF80605EC018}" type="datetime1">
              <a:rPr lang="en-US" smtClean="0"/>
              <a:pPr/>
              <a:t>11/24/2015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A7879FBB-9AFC-47CB-BBD5-E96137D80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97DB7BB-DFC5-4E4F-A338-2D852C4C4504}" type="datetime1">
              <a:rPr lang="en-US" smtClean="0"/>
              <a:pPr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7879FBB-9AFC-47CB-BBD5-E96137D80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14612" y="2714620"/>
            <a:ext cx="5572164" cy="428046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TRANSACTION MANAGEMENT</a:t>
            </a:r>
            <a:endParaRPr lang="en-US" sz="2800" b="1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DBMS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79FBB-9AFC-47CB-BBD5-E96137D80E9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Konsep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Transaksi</a:t>
            </a:r>
            <a:r>
              <a:rPr lang="en-US" dirty="0" smtClean="0">
                <a:solidFill>
                  <a:schemeClr val="bg1"/>
                </a:solidFill>
              </a:rPr>
              <a:t> (7)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u="sng" dirty="0" err="1" smtClean="0"/>
              <a:t>Kebutuhan</a:t>
            </a:r>
            <a:r>
              <a:rPr lang="en-US" u="sng" dirty="0" smtClean="0"/>
              <a:t> </a:t>
            </a:r>
            <a:r>
              <a:rPr lang="en-US" u="sng" dirty="0" err="1" smtClean="0"/>
              <a:t>Durabilitas</a:t>
            </a:r>
            <a:r>
              <a:rPr lang="en-US" u="sng" dirty="0" smtClean="0"/>
              <a:t> </a:t>
            </a:r>
            <a:r>
              <a:rPr lang="en-US" i="1" u="sng" dirty="0" smtClean="0"/>
              <a:t>(Durability) </a:t>
            </a:r>
            <a:r>
              <a:rPr lang="en-US" u="sng" dirty="0" smtClean="0"/>
              <a:t>: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eksekusi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user yang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diberitahu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transfer yang </a:t>
            </a:r>
            <a:r>
              <a:rPr lang="en-US" dirty="0" err="1" smtClean="0"/>
              <a:t>dilakukannya</a:t>
            </a:r>
            <a:r>
              <a:rPr lang="en-US" dirty="0" smtClean="0"/>
              <a:t> </a:t>
            </a:r>
            <a:r>
              <a:rPr lang="en-US" dirty="0" err="1" smtClean="0"/>
              <a:t>sukses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dipastikan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yang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hilangnya</a:t>
            </a:r>
            <a:r>
              <a:rPr lang="en-US" dirty="0" smtClean="0"/>
              <a:t> data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transfer </a:t>
            </a:r>
            <a:r>
              <a:rPr lang="en-US" dirty="0" err="1" smtClean="0"/>
              <a:t>tersebut</a:t>
            </a:r>
            <a:r>
              <a:rPr lang="en-US" dirty="0" smtClean="0"/>
              <a:t> .</a:t>
            </a:r>
          </a:p>
          <a:p>
            <a:pPr>
              <a:buNone/>
            </a:pPr>
            <a:endParaRPr lang="en-US" dirty="0" smtClean="0"/>
          </a:p>
          <a:p>
            <a:r>
              <a:rPr lang="en-US" u="sng" dirty="0" err="1" smtClean="0"/>
              <a:t>Kebutuhan</a:t>
            </a:r>
            <a:r>
              <a:rPr lang="en-US" u="sng" dirty="0" smtClean="0"/>
              <a:t> </a:t>
            </a:r>
            <a:r>
              <a:rPr lang="en-US" u="sng" dirty="0" err="1" smtClean="0"/>
              <a:t>Isolasi</a:t>
            </a:r>
            <a:r>
              <a:rPr lang="en-US" u="sng" dirty="0" smtClean="0"/>
              <a:t> </a:t>
            </a:r>
            <a:r>
              <a:rPr lang="en-US" i="1" u="sng" dirty="0" smtClean="0"/>
              <a:t>(Isolation) </a:t>
            </a:r>
            <a:r>
              <a:rPr lang="en-US" u="sng" dirty="0" smtClean="0"/>
              <a:t>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diantara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ke-3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ke-6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lain yang </a:t>
            </a:r>
            <a:r>
              <a:rPr lang="en-US" dirty="0" err="1" smtClean="0"/>
              <a:t>disisipkan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inkonsistensi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database (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rekening</a:t>
            </a:r>
            <a:r>
              <a:rPr lang="en-US" dirty="0" smtClean="0"/>
              <a:t> A+B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berkurang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yang </a:t>
            </a:r>
            <a:r>
              <a:rPr lang="en-US" dirty="0" err="1" smtClean="0"/>
              <a:t>seharusnya</a:t>
            </a:r>
            <a:r>
              <a:rPr lang="en-US" dirty="0" smtClean="0"/>
              <a:t>).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dieksekusi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serial.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walaubagaimanapun</a:t>
            </a:r>
            <a:r>
              <a:rPr lang="en-US" dirty="0" smtClean="0"/>
              <a:t>, </a:t>
            </a:r>
            <a:r>
              <a:rPr lang="en-US" dirty="0" err="1" smtClean="0"/>
              <a:t>eksekusi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– </a:t>
            </a:r>
            <a:r>
              <a:rPr lang="en-US" dirty="0" err="1" smtClean="0"/>
              <a:t>sama</a:t>
            </a:r>
            <a:r>
              <a:rPr lang="en-US" dirty="0" smtClean="0"/>
              <a:t> (</a:t>
            </a:r>
            <a:r>
              <a:rPr lang="en-US" dirty="0" err="1" smtClean="0"/>
              <a:t>konkuren</a:t>
            </a:r>
            <a:r>
              <a:rPr lang="en-US" dirty="0" smtClean="0"/>
              <a:t>)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483F-C472-4D41-946E-B1C694E905D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State </a:t>
            </a:r>
            <a:r>
              <a:rPr lang="en-US" dirty="0" err="1" smtClean="0">
                <a:solidFill>
                  <a:schemeClr val="bg1"/>
                </a:solidFill>
              </a:rPr>
              <a:t>Transaksi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Supaya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 – </a:t>
            </a:r>
            <a:r>
              <a:rPr lang="en-US" dirty="0" err="1" smtClean="0"/>
              <a:t>benar</a:t>
            </a:r>
            <a:r>
              <a:rPr lang="en-US" dirty="0" smtClean="0"/>
              <a:t> </a:t>
            </a:r>
            <a:r>
              <a:rPr lang="en-US" dirty="0" err="1" smtClean="0"/>
              <a:t>sukses</a:t>
            </a:r>
            <a:r>
              <a:rPr lang="en-US" dirty="0" smtClean="0"/>
              <a:t> </a:t>
            </a:r>
            <a:r>
              <a:rPr lang="en-US" dirty="0" err="1" smtClean="0"/>
              <a:t>dipenuhi</a:t>
            </a:r>
            <a:r>
              <a:rPr lang="en-US" dirty="0" smtClean="0"/>
              <a:t> (</a:t>
            </a:r>
            <a:r>
              <a:rPr lang="en-US" i="1" dirty="0" smtClean="0"/>
              <a:t>successfully completion</a:t>
            </a:r>
            <a:r>
              <a:rPr lang="en-US" dirty="0" smtClean="0"/>
              <a:t>),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state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</a:p>
          <a:p>
            <a:pPr lvl="1"/>
            <a:r>
              <a:rPr lang="en-US" b="1" dirty="0" smtClean="0"/>
              <a:t>Active</a:t>
            </a:r>
          </a:p>
          <a:p>
            <a:pPr lvl="1"/>
            <a:r>
              <a:rPr lang="en-US" b="1" dirty="0" smtClean="0"/>
              <a:t>Partially committed</a:t>
            </a:r>
          </a:p>
          <a:p>
            <a:pPr lvl="1"/>
            <a:r>
              <a:rPr lang="en-US" b="1" dirty="0" smtClean="0"/>
              <a:t>Failed</a:t>
            </a:r>
          </a:p>
          <a:p>
            <a:pPr lvl="1"/>
            <a:r>
              <a:rPr lang="en-US" b="1" dirty="0" smtClean="0"/>
              <a:t>Aborted</a:t>
            </a:r>
          </a:p>
          <a:p>
            <a:pPr lvl="1"/>
            <a:r>
              <a:rPr lang="en-US" b="1" dirty="0" err="1" smtClean="0"/>
              <a:t>Commited</a:t>
            </a:r>
            <a:endParaRPr lang="en-US" b="1" dirty="0" smtClean="0"/>
          </a:p>
          <a:p>
            <a:pPr lvl="1"/>
            <a:endParaRPr lang="en-US" b="1" dirty="0" smtClean="0"/>
          </a:p>
          <a:p>
            <a:r>
              <a:rPr lang="en-US" dirty="0" smtClean="0"/>
              <a:t>State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direpresentasikan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model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abstrak</a:t>
            </a:r>
            <a:r>
              <a:rPr lang="en-US" dirty="0" smtClean="0"/>
              <a:t> yang </a:t>
            </a:r>
            <a:r>
              <a:rPr lang="en-US" dirty="0" err="1" smtClean="0"/>
              <a:t>sederhana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483F-C472-4D41-946E-B1C694E905D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State </a:t>
            </a:r>
            <a:r>
              <a:rPr lang="en-US" dirty="0" err="1" smtClean="0">
                <a:solidFill>
                  <a:schemeClr val="bg1"/>
                </a:solidFill>
              </a:rPr>
              <a:t>Transaksi</a:t>
            </a:r>
            <a:r>
              <a:rPr lang="en-US" dirty="0" smtClean="0">
                <a:solidFill>
                  <a:schemeClr val="bg1"/>
                </a:solidFill>
              </a:rPr>
              <a:t> (2)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Active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merupakan</a:t>
            </a:r>
            <a:r>
              <a:rPr lang="en-US" dirty="0" smtClean="0"/>
              <a:t> initial state,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state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eksekusi</a:t>
            </a:r>
            <a:endParaRPr lang="en-US" dirty="0" smtClean="0"/>
          </a:p>
          <a:p>
            <a:r>
              <a:rPr lang="en-US" b="1" dirty="0" smtClean="0"/>
              <a:t>Partially Committed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Setelah</a:t>
            </a:r>
            <a:r>
              <a:rPr lang="en-US" dirty="0" smtClean="0"/>
              <a:t> statement final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dieksekusi</a:t>
            </a:r>
            <a:endParaRPr lang="en-US" dirty="0" smtClean="0"/>
          </a:p>
          <a:p>
            <a:r>
              <a:rPr lang="en-US" b="1" dirty="0" smtClean="0"/>
              <a:t>Failed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ditelusuri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eksekusi</a:t>
            </a:r>
            <a:r>
              <a:rPr lang="en-US" dirty="0" smtClean="0"/>
              <a:t> normal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diproses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endParaRPr lang="en-US" b="1" dirty="0" smtClean="0"/>
          </a:p>
          <a:p>
            <a:r>
              <a:rPr lang="en-US" b="1" dirty="0" smtClean="0"/>
              <a:t>Aborted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-rolled back </a:t>
            </a:r>
            <a:r>
              <a:rPr lang="en-US" dirty="0" err="1" smtClean="0"/>
              <a:t>dan</a:t>
            </a:r>
            <a:r>
              <a:rPr lang="en-US" dirty="0" smtClean="0"/>
              <a:t> database </a:t>
            </a:r>
            <a:r>
              <a:rPr lang="en-US" dirty="0" err="1" smtClean="0"/>
              <a:t>direstore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dimulai</a:t>
            </a:r>
            <a:endParaRPr lang="en-US" b="1" dirty="0" smtClean="0"/>
          </a:p>
          <a:p>
            <a:r>
              <a:rPr lang="en-US" b="1" dirty="0" smtClean="0"/>
              <a:t>Committed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sukses</a:t>
            </a:r>
            <a:r>
              <a:rPr lang="en-US" dirty="0" smtClean="0"/>
              <a:t> </a:t>
            </a:r>
            <a:r>
              <a:rPr lang="en-US" dirty="0" err="1" smtClean="0"/>
              <a:t>dipenuhi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483F-C472-4D41-946E-B1C694E905D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State </a:t>
            </a:r>
            <a:r>
              <a:rPr lang="en-US" dirty="0" err="1" smtClean="0">
                <a:solidFill>
                  <a:schemeClr val="bg1"/>
                </a:solidFill>
              </a:rPr>
              <a:t>Transaksi</a:t>
            </a:r>
            <a:r>
              <a:rPr lang="en-US" dirty="0" smtClean="0">
                <a:solidFill>
                  <a:schemeClr val="bg1"/>
                </a:solidFill>
              </a:rPr>
              <a:t> (3)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483F-C472-4D41-946E-B1C694E905DD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10333" t="3268" r="11909" b="1634"/>
          <a:stretch>
            <a:fillRect/>
          </a:stretch>
        </p:blipFill>
        <p:spPr bwMode="auto">
          <a:xfrm>
            <a:off x="3286116" y="2857496"/>
            <a:ext cx="3707200" cy="3400428"/>
          </a:xfrm>
          <a:prstGeom prst="rect">
            <a:avLst/>
          </a:prstGeom>
          <a:noFill/>
          <a:ln w="76200" cmpd="tri">
            <a:solidFill>
              <a:schemeClr val="tx2"/>
            </a:solidFill>
            <a:miter lim="800000"/>
            <a:headEnd/>
            <a:tailEnd/>
          </a:ln>
          <a:effectLst/>
        </p:spPr>
      </p:pic>
      <p:sp>
        <p:nvSpPr>
          <p:cNvPr id="9" name="Content Placeholder 3"/>
          <p:cNvSpPr txBox="1">
            <a:spLocks/>
          </p:cNvSpPr>
          <p:nvPr/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Diagram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state yang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menggambarkan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proses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transaksi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State </a:t>
            </a:r>
            <a:r>
              <a:rPr lang="en-US" dirty="0" err="1" smtClean="0">
                <a:solidFill>
                  <a:schemeClr val="bg1"/>
                </a:solidFill>
              </a:rPr>
              <a:t>Transaksi</a:t>
            </a:r>
            <a:r>
              <a:rPr lang="en-US" dirty="0" smtClean="0">
                <a:solidFill>
                  <a:schemeClr val="bg1"/>
                </a:solidFill>
              </a:rPr>
              <a:t> (4)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483F-C472-4D41-946E-B1C694E905DD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 fontScale="62500" lnSpcReduction="20000"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en-US" sz="3200" dirty="0" err="1" smtClean="0"/>
              <a:t>Transaksi</a:t>
            </a:r>
            <a:r>
              <a:rPr lang="en-US" sz="3200" dirty="0" smtClean="0"/>
              <a:t> </a:t>
            </a:r>
            <a:r>
              <a:rPr lang="en-US" sz="3200" dirty="0" err="1" smtClean="0"/>
              <a:t>dimulai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keadaan</a:t>
            </a:r>
            <a:r>
              <a:rPr lang="en-US" sz="3200" dirty="0" smtClean="0"/>
              <a:t> state </a:t>
            </a:r>
            <a:r>
              <a:rPr lang="en-US" sz="3200" i="1" dirty="0" smtClean="0"/>
              <a:t>active.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saat</a:t>
            </a:r>
            <a:r>
              <a:rPr lang="en-US" sz="3200" dirty="0" smtClean="0"/>
              <a:t> </a:t>
            </a:r>
            <a:r>
              <a:rPr lang="en-US" sz="3200" dirty="0" err="1" smtClean="0"/>
              <a:t>menyelesaikan</a:t>
            </a:r>
            <a:r>
              <a:rPr lang="en-US" sz="3200" dirty="0" smtClean="0"/>
              <a:t> statement </a:t>
            </a:r>
            <a:r>
              <a:rPr lang="en-US" sz="3200" dirty="0" err="1" smtClean="0"/>
              <a:t>terakhirnya</a:t>
            </a:r>
            <a:r>
              <a:rPr lang="en-US" sz="3200" dirty="0" smtClean="0"/>
              <a:t>, </a:t>
            </a:r>
            <a:r>
              <a:rPr lang="en-US" sz="3200" dirty="0" err="1" smtClean="0"/>
              <a:t>transaksi</a:t>
            </a:r>
            <a:r>
              <a:rPr lang="en-US" sz="3200" dirty="0" smtClean="0"/>
              <a:t> </a:t>
            </a:r>
            <a:r>
              <a:rPr lang="en-US" sz="3200" dirty="0" err="1" smtClean="0"/>
              <a:t>masuk</a:t>
            </a:r>
            <a:r>
              <a:rPr lang="en-US" sz="3200" dirty="0" smtClean="0"/>
              <a:t> </a:t>
            </a:r>
            <a:r>
              <a:rPr lang="en-US" sz="3200" dirty="0" err="1" smtClean="0"/>
              <a:t>ke</a:t>
            </a:r>
            <a:r>
              <a:rPr lang="en-US" sz="3200" dirty="0" smtClean="0"/>
              <a:t> </a:t>
            </a:r>
            <a:r>
              <a:rPr lang="en-US" sz="3200" dirty="0" err="1" smtClean="0"/>
              <a:t>kondisi</a:t>
            </a:r>
            <a:r>
              <a:rPr lang="en-US" sz="3200" dirty="0" smtClean="0"/>
              <a:t> state </a:t>
            </a:r>
            <a:r>
              <a:rPr lang="en-US" sz="3200" i="1" dirty="0" smtClean="0"/>
              <a:t>partially </a:t>
            </a:r>
            <a:r>
              <a:rPr lang="en-US" sz="3200" i="1" dirty="0" err="1" smtClean="0"/>
              <a:t>commited</a:t>
            </a:r>
            <a:r>
              <a:rPr lang="en-US" sz="3200" i="1" dirty="0" smtClean="0"/>
              <a:t>.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kumimoji="0" lang="en-US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keadaan</a:t>
            </a:r>
            <a:r>
              <a:rPr lang="en-US" sz="3200" dirty="0" smtClean="0"/>
              <a:t> state </a:t>
            </a:r>
            <a:r>
              <a:rPr lang="en-US" sz="3200" dirty="0" err="1" smtClean="0"/>
              <a:t>tersebut</a:t>
            </a:r>
            <a:r>
              <a:rPr lang="en-US" sz="3200" dirty="0" smtClean="0"/>
              <a:t>, </a:t>
            </a:r>
            <a:r>
              <a:rPr lang="en-US" sz="3200" dirty="0" err="1" smtClean="0"/>
              <a:t>transaksi</a:t>
            </a:r>
            <a:r>
              <a:rPr lang="en-US" sz="3200" dirty="0" smtClean="0"/>
              <a:t> </a:t>
            </a:r>
            <a:r>
              <a:rPr lang="en-US" sz="3200" dirty="0" err="1" smtClean="0"/>
              <a:t>telah</a:t>
            </a:r>
            <a:r>
              <a:rPr lang="en-US" sz="3200" dirty="0" smtClean="0"/>
              <a:t> </a:t>
            </a:r>
            <a:r>
              <a:rPr lang="en-US" sz="3200" dirty="0" err="1" smtClean="0"/>
              <a:t>selesai</a:t>
            </a:r>
            <a:r>
              <a:rPr lang="en-US" sz="3200" dirty="0" smtClean="0"/>
              <a:t> </a:t>
            </a:r>
            <a:r>
              <a:rPr lang="en-US" sz="3200" dirty="0" err="1" smtClean="0"/>
              <a:t>dieksekusi</a:t>
            </a:r>
            <a:r>
              <a:rPr lang="en-US" sz="3200" dirty="0" smtClean="0"/>
              <a:t>, </a:t>
            </a:r>
            <a:r>
              <a:rPr lang="en-US" sz="3200" dirty="0" err="1" smtClean="0"/>
              <a:t>tapi</a:t>
            </a:r>
            <a:r>
              <a:rPr lang="en-US" sz="3200" dirty="0" smtClean="0"/>
              <a:t> </a:t>
            </a:r>
            <a:r>
              <a:rPr lang="en-US" sz="3200" dirty="0" err="1" smtClean="0"/>
              <a:t>masih</a:t>
            </a:r>
            <a:r>
              <a:rPr lang="en-US" sz="3200" dirty="0" smtClean="0"/>
              <a:t> </a:t>
            </a:r>
            <a:r>
              <a:rPr lang="en-US" sz="3200" dirty="0" err="1" smtClean="0"/>
              <a:t>mungkin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dibatalkan</a:t>
            </a:r>
            <a:r>
              <a:rPr lang="en-US" sz="3200" dirty="0" smtClean="0"/>
              <a:t> (</a:t>
            </a:r>
            <a:r>
              <a:rPr lang="en-US" sz="3200" i="1" dirty="0" smtClean="0"/>
              <a:t>aborted</a:t>
            </a:r>
            <a:r>
              <a:rPr lang="en-US" sz="3200" dirty="0" smtClean="0"/>
              <a:t>) </a:t>
            </a:r>
            <a:r>
              <a:rPr lang="en-US" sz="3200" dirty="0" err="1" smtClean="0"/>
              <a:t>hanya</a:t>
            </a:r>
            <a:r>
              <a:rPr lang="en-US" sz="3200" dirty="0" smtClean="0"/>
              <a:t> </a:t>
            </a:r>
            <a:r>
              <a:rPr lang="en-US" sz="3200" dirty="0" err="1" smtClean="0"/>
              <a:t>jika</a:t>
            </a:r>
            <a:r>
              <a:rPr lang="en-US" sz="3200" dirty="0" smtClean="0"/>
              <a:t> </a:t>
            </a:r>
            <a:r>
              <a:rPr lang="en-US" sz="3200" dirty="0" err="1" smtClean="0"/>
              <a:t>transaksi</a:t>
            </a:r>
            <a:r>
              <a:rPr lang="en-US" sz="3200" dirty="0" smtClean="0"/>
              <a:t> </a:t>
            </a:r>
            <a:r>
              <a:rPr lang="en-US" sz="3200" dirty="0" err="1" smtClean="0"/>
              <a:t>memasuki</a:t>
            </a:r>
            <a:r>
              <a:rPr lang="en-US" sz="3200" dirty="0" smtClean="0"/>
              <a:t> state </a:t>
            </a:r>
            <a:r>
              <a:rPr lang="en-US" sz="3200" i="1" dirty="0" smtClean="0"/>
              <a:t>aborted</a:t>
            </a:r>
            <a:r>
              <a:rPr lang="en-US" sz="3200" dirty="0" smtClean="0"/>
              <a:t>, </a:t>
            </a:r>
            <a:r>
              <a:rPr lang="en-US" sz="3200" dirty="0" err="1" smtClean="0"/>
              <a:t>karena</a:t>
            </a:r>
            <a:r>
              <a:rPr lang="en-US" sz="3200" dirty="0" smtClean="0"/>
              <a:t> output yang </a:t>
            </a:r>
            <a:r>
              <a:rPr lang="en-US" sz="3200" dirty="0" err="1" smtClean="0"/>
              <a:t>sesungguhnya</a:t>
            </a:r>
            <a:r>
              <a:rPr lang="en-US" sz="3200" dirty="0" smtClean="0"/>
              <a:t> </a:t>
            </a:r>
            <a:r>
              <a:rPr lang="en-US" sz="3200" dirty="0" err="1" smtClean="0"/>
              <a:t>masih</a:t>
            </a:r>
            <a:r>
              <a:rPr lang="en-US" sz="3200" dirty="0" smtClean="0"/>
              <a:t> </a:t>
            </a:r>
            <a:r>
              <a:rPr lang="en-US" sz="3200" dirty="0" err="1" smtClean="0"/>
              <a:t>berada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 </a:t>
            </a:r>
            <a:r>
              <a:rPr lang="en-US" sz="3200" dirty="0" err="1" smtClean="0"/>
              <a:t>tempat</a:t>
            </a:r>
            <a:r>
              <a:rPr lang="en-US" sz="3200" dirty="0" smtClean="0"/>
              <a:t> </a:t>
            </a:r>
            <a:r>
              <a:rPr lang="en-US" sz="3200" dirty="0" err="1" smtClean="0"/>
              <a:t>penyimpanan</a:t>
            </a:r>
            <a:r>
              <a:rPr lang="en-US" sz="3200" dirty="0" smtClean="0"/>
              <a:t> </a:t>
            </a:r>
            <a:r>
              <a:rPr lang="en-US" sz="3200" dirty="0" err="1" smtClean="0"/>
              <a:t>sementara</a:t>
            </a:r>
            <a:r>
              <a:rPr lang="en-US" sz="3200" dirty="0" smtClean="0"/>
              <a:t>/main memory,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karenanya</a:t>
            </a:r>
            <a:r>
              <a:rPr lang="en-US" sz="3200" dirty="0" smtClean="0"/>
              <a:t> </a:t>
            </a:r>
            <a:r>
              <a:rPr lang="en-US" sz="3200" dirty="0" err="1" smtClean="0"/>
              <a:t>kesalahan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hardware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mempengaruhi</a:t>
            </a:r>
            <a:r>
              <a:rPr lang="en-US" sz="3200" dirty="0" smtClean="0"/>
              <a:t> </a:t>
            </a:r>
            <a:r>
              <a:rPr lang="en-US" sz="3200" dirty="0" err="1" smtClean="0"/>
              <a:t>kesuksesan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penyelesaian</a:t>
            </a:r>
            <a:r>
              <a:rPr lang="en-US" sz="3200" dirty="0" smtClean="0"/>
              <a:t> </a:t>
            </a:r>
            <a:r>
              <a:rPr lang="en-US" sz="3200" dirty="0" err="1" smtClean="0"/>
              <a:t>transaksi</a:t>
            </a:r>
            <a:endParaRPr lang="en-US" sz="3200" dirty="0" smtClean="0"/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kumimoji="0" lang="en-US" sz="3200" b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3200" b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Sistem</a:t>
            </a:r>
            <a:r>
              <a:rPr kumimoji="0" lang="en-US" sz="32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Basis Data </a:t>
            </a:r>
            <a:r>
              <a:rPr kumimoji="0" lang="en-US" sz="3200" b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kemudian</a:t>
            </a:r>
            <a:r>
              <a:rPr kumimoji="0" lang="en-US" sz="32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menuliskan</a:t>
            </a:r>
            <a:r>
              <a:rPr kumimoji="0" lang="en-US" sz="32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informasi</a:t>
            </a:r>
            <a:r>
              <a:rPr kumimoji="0" lang="en-US" sz="32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3200" b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dibutuhkan</a:t>
            </a:r>
            <a:r>
              <a:rPr kumimoji="0" lang="en-US" sz="32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n-US" sz="32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write</a:t>
            </a:r>
            <a:r>
              <a:rPr kumimoji="0" lang="en-US" sz="32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en-US" sz="3200" b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</a:t>
            </a:r>
            <a:r>
              <a:rPr kumimoji="0" lang="en-US" sz="32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dalam</a:t>
            </a:r>
            <a:r>
              <a:rPr kumimoji="0" lang="en-US" sz="32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disk, </a:t>
            </a:r>
            <a:r>
              <a:rPr kumimoji="0" lang="en-US" sz="3200" b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bahwa</a:t>
            </a:r>
            <a:r>
              <a:rPr kumimoji="0" lang="en-US" sz="32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3200" dirty="0" err="1" smtClean="0"/>
              <a:t>perubahan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dilakukan</a:t>
            </a:r>
            <a:r>
              <a:rPr lang="en-US" sz="3200" dirty="0" smtClean="0"/>
              <a:t> </a:t>
            </a:r>
            <a:r>
              <a:rPr lang="en-US" sz="3200" dirty="0" err="1" smtClean="0"/>
              <a:t>oleh</a:t>
            </a:r>
            <a:r>
              <a:rPr lang="en-US" sz="3200" dirty="0" smtClean="0"/>
              <a:t> </a:t>
            </a:r>
            <a:r>
              <a:rPr lang="en-US" sz="3200" dirty="0" err="1" smtClean="0"/>
              <a:t>transaksi</a:t>
            </a:r>
            <a:r>
              <a:rPr lang="en-US" sz="3200" dirty="0" smtClean="0"/>
              <a:t>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dibuat</a:t>
            </a:r>
            <a:r>
              <a:rPr lang="en-US" sz="3200" dirty="0" smtClean="0"/>
              <a:t> </a:t>
            </a:r>
            <a:r>
              <a:rPr lang="en-US" sz="3200" dirty="0" err="1" smtClean="0"/>
              <a:t>kembali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saat</a:t>
            </a:r>
            <a:r>
              <a:rPr lang="en-US" sz="3200" dirty="0" smtClean="0"/>
              <a:t> </a:t>
            </a:r>
            <a:r>
              <a:rPr lang="en-US" sz="3200" dirty="0" err="1" smtClean="0"/>
              <a:t>sistem</a:t>
            </a:r>
            <a:r>
              <a:rPr lang="en-US" sz="3200" dirty="0" smtClean="0"/>
              <a:t> restart </a:t>
            </a:r>
            <a:r>
              <a:rPr lang="en-US" sz="3200" dirty="0" err="1" smtClean="0"/>
              <a:t>jika</a:t>
            </a:r>
            <a:r>
              <a:rPr lang="en-US" sz="3200" dirty="0" smtClean="0"/>
              <a:t> </a:t>
            </a:r>
            <a:r>
              <a:rPr lang="en-US" sz="3200" dirty="0" err="1" smtClean="0"/>
              <a:t>terjadi</a:t>
            </a:r>
            <a:r>
              <a:rPr lang="en-US" sz="3200" dirty="0" smtClean="0"/>
              <a:t> </a:t>
            </a:r>
            <a:r>
              <a:rPr lang="en-US" sz="3200" dirty="0" err="1" smtClean="0"/>
              <a:t>kegagalan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sistem</a:t>
            </a:r>
            <a:r>
              <a:rPr lang="en-US" sz="3200" dirty="0" smtClean="0"/>
              <a:t>.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kumimoji="0" lang="en-US" sz="3200" b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saat</a:t>
            </a:r>
            <a:r>
              <a:rPr lang="en-US" sz="3200" dirty="0" smtClean="0"/>
              <a:t> </a:t>
            </a:r>
            <a:r>
              <a:rPr lang="en-US" sz="3200" dirty="0" err="1" smtClean="0"/>
              <a:t>informasi</a:t>
            </a:r>
            <a:r>
              <a:rPr lang="en-US" sz="3200" dirty="0" smtClean="0"/>
              <a:t> </a:t>
            </a:r>
            <a:r>
              <a:rPr lang="en-US" sz="3200" dirty="0" err="1" smtClean="0"/>
              <a:t>terakhir</a:t>
            </a:r>
            <a:r>
              <a:rPr lang="en-US" sz="3200" dirty="0" smtClean="0"/>
              <a:t> </a:t>
            </a:r>
            <a:r>
              <a:rPr lang="en-US" sz="3200" dirty="0" err="1" smtClean="0"/>
              <a:t>dituliskan</a:t>
            </a:r>
            <a:r>
              <a:rPr lang="en-US" sz="3200" dirty="0" smtClean="0"/>
              <a:t>, </a:t>
            </a:r>
            <a:r>
              <a:rPr lang="en-US" sz="3200" dirty="0" err="1" smtClean="0"/>
              <a:t>maka</a:t>
            </a:r>
            <a:r>
              <a:rPr lang="en-US" sz="3200" dirty="0" smtClean="0"/>
              <a:t> </a:t>
            </a:r>
            <a:r>
              <a:rPr lang="en-US" sz="3200" dirty="0" err="1" smtClean="0"/>
              <a:t>transaksi</a:t>
            </a:r>
            <a:r>
              <a:rPr lang="en-US" sz="3200" dirty="0" smtClean="0"/>
              <a:t> </a:t>
            </a:r>
            <a:r>
              <a:rPr lang="en-US" sz="3200" dirty="0" err="1" smtClean="0"/>
              <a:t>masuk</a:t>
            </a:r>
            <a:r>
              <a:rPr lang="en-US" sz="3200" dirty="0" smtClean="0"/>
              <a:t> </a:t>
            </a:r>
            <a:r>
              <a:rPr lang="en-US" sz="3200" dirty="0" err="1" smtClean="0"/>
              <a:t>ke</a:t>
            </a:r>
            <a:r>
              <a:rPr lang="en-US" sz="3200" dirty="0" smtClean="0"/>
              <a:t> </a:t>
            </a:r>
            <a:r>
              <a:rPr lang="en-US" sz="3200" dirty="0" err="1" smtClean="0"/>
              <a:t>kondisi</a:t>
            </a:r>
            <a:r>
              <a:rPr lang="en-US" sz="3200" dirty="0" smtClean="0"/>
              <a:t> state </a:t>
            </a:r>
            <a:r>
              <a:rPr lang="en-US" sz="3200" i="1" dirty="0" err="1" smtClean="0"/>
              <a:t>commited</a:t>
            </a:r>
            <a:r>
              <a:rPr lang="en-US" sz="3200" dirty="0" smtClean="0"/>
              <a:t>.</a:t>
            </a:r>
            <a:endParaRPr kumimoji="0" lang="en-US" sz="3200" b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State </a:t>
            </a:r>
            <a:r>
              <a:rPr lang="en-US" dirty="0" err="1" smtClean="0">
                <a:solidFill>
                  <a:schemeClr val="bg1"/>
                </a:solidFill>
              </a:rPr>
              <a:t>Transaksi</a:t>
            </a:r>
            <a:r>
              <a:rPr lang="en-US" dirty="0" smtClean="0">
                <a:solidFill>
                  <a:schemeClr val="bg1"/>
                </a:solidFill>
              </a:rPr>
              <a:t> (5)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483F-C472-4D41-946E-B1C694E905DD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 fontScale="77500" lnSpcReduction="20000"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en-US" sz="3200" dirty="0" err="1" smtClean="0"/>
              <a:t>Sebuah</a:t>
            </a:r>
            <a:r>
              <a:rPr lang="en-US" sz="3200" dirty="0" smtClean="0"/>
              <a:t> </a:t>
            </a:r>
            <a:r>
              <a:rPr lang="en-US" sz="3200" dirty="0" err="1" smtClean="0"/>
              <a:t>transaksi</a:t>
            </a:r>
            <a:r>
              <a:rPr lang="en-US" sz="3200" dirty="0" smtClean="0"/>
              <a:t> </a:t>
            </a:r>
            <a:r>
              <a:rPr lang="en-US" sz="3200" dirty="0" err="1" smtClean="0"/>
              <a:t>akan</a:t>
            </a:r>
            <a:r>
              <a:rPr lang="en-US" sz="3200" dirty="0" smtClean="0"/>
              <a:t> </a:t>
            </a:r>
            <a:r>
              <a:rPr lang="en-US" sz="3200" dirty="0" err="1" smtClean="0"/>
              <a:t>memasuki</a:t>
            </a:r>
            <a:r>
              <a:rPr lang="en-US" sz="3200" dirty="0" smtClean="0"/>
              <a:t> </a:t>
            </a:r>
            <a:r>
              <a:rPr lang="en-US" sz="3200" dirty="0" err="1" smtClean="0"/>
              <a:t>kondisi</a:t>
            </a:r>
            <a:r>
              <a:rPr lang="en-US" sz="3200" dirty="0" smtClean="0"/>
              <a:t> state </a:t>
            </a:r>
            <a:r>
              <a:rPr lang="en-US" sz="3200" i="1" dirty="0" smtClean="0"/>
              <a:t>failed </a:t>
            </a:r>
            <a:r>
              <a:rPr lang="en-US" sz="3200" dirty="0" err="1" smtClean="0"/>
              <a:t>jika</a:t>
            </a:r>
            <a:r>
              <a:rPr lang="en-US" sz="3200" dirty="0" smtClean="0"/>
              <a:t> </a:t>
            </a:r>
            <a:r>
              <a:rPr lang="en-US" sz="3200" dirty="0" err="1" smtClean="0"/>
              <a:t>setelah</a:t>
            </a:r>
            <a:r>
              <a:rPr lang="en-US" sz="3200" dirty="0" smtClean="0"/>
              <a:t> </a:t>
            </a:r>
            <a:r>
              <a:rPr lang="en-US" sz="3200" dirty="0" err="1" smtClean="0"/>
              <a:t>sistem</a:t>
            </a:r>
            <a:r>
              <a:rPr lang="en-US" sz="3200" dirty="0" smtClean="0"/>
              <a:t> </a:t>
            </a:r>
            <a:r>
              <a:rPr lang="en-US" sz="3200" dirty="0" err="1" smtClean="0"/>
              <a:t>melakukan</a:t>
            </a:r>
            <a:r>
              <a:rPr lang="en-US" sz="3200" dirty="0" smtClean="0"/>
              <a:t> </a:t>
            </a:r>
            <a:r>
              <a:rPr lang="en-US" sz="3200" dirty="0" err="1" smtClean="0"/>
              <a:t>pemeriksaan</a:t>
            </a:r>
            <a:r>
              <a:rPr lang="en-US" sz="3200" dirty="0" smtClean="0"/>
              <a:t>, </a:t>
            </a:r>
            <a:r>
              <a:rPr lang="en-US" sz="3200" dirty="0" err="1" smtClean="0"/>
              <a:t>transaksi</a:t>
            </a:r>
            <a:r>
              <a:rPr lang="en-US" sz="3200" dirty="0" smtClean="0"/>
              <a:t>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lagi</a:t>
            </a:r>
            <a:r>
              <a:rPr lang="en-US" sz="3200" dirty="0" smtClean="0"/>
              <a:t> </a:t>
            </a:r>
            <a:r>
              <a:rPr lang="en-US" sz="3200" dirty="0" err="1" smtClean="0"/>
              <a:t>diproses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eksekusi</a:t>
            </a:r>
            <a:r>
              <a:rPr lang="en-US" sz="3200" dirty="0" smtClean="0"/>
              <a:t> normal (</a:t>
            </a:r>
            <a:r>
              <a:rPr lang="en-US" sz="3200" dirty="0" err="1" smtClean="0"/>
              <a:t>misal</a:t>
            </a:r>
            <a:r>
              <a:rPr lang="en-US" sz="3200" dirty="0" smtClean="0"/>
              <a:t> </a:t>
            </a:r>
            <a:r>
              <a:rPr lang="en-US" sz="3200" dirty="0" err="1" smtClean="0"/>
              <a:t>karena</a:t>
            </a:r>
            <a:r>
              <a:rPr lang="en-US" sz="3200" dirty="0" smtClean="0"/>
              <a:t> </a:t>
            </a:r>
            <a:r>
              <a:rPr lang="en-US" sz="3200" dirty="0" err="1" smtClean="0"/>
              <a:t>kerusakan</a:t>
            </a:r>
            <a:r>
              <a:rPr lang="en-US" sz="3200" dirty="0" smtClean="0"/>
              <a:t> hardware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kesalahan</a:t>
            </a:r>
            <a:r>
              <a:rPr lang="en-US" sz="3200" dirty="0" smtClean="0"/>
              <a:t> </a:t>
            </a:r>
            <a:r>
              <a:rPr lang="en-US" sz="3200" dirty="0" err="1" smtClean="0"/>
              <a:t>logika</a:t>
            </a:r>
            <a:r>
              <a:rPr lang="en-US" sz="3200" dirty="0" smtClean="0"/>
              <a:t>).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lang="en-US" sz="3200" dirty="0" smtClean="0"/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3200" b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Jika</a:t>
            </a:r>
            <a:r>
              <a:rPr kumimoji="0" lang="en-US" sz="32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berada</a:t>
            </a:r>
            <a:r>
              <a:rPr kumimoji="0" lang="en-US" sz="32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en-US" sz="32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dalam</a:t>
            </a:r>
            <a:r>
              <a:rPr kumimoji="0" lang="en-US" sz="32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kondisi</a:t>
            </a:r>
            <a:r>
              <a:rPr kumimoji="0" lang="en-US" sz="32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tersebut</a:t>
            </a:r>
            <a:r>
              <a:rPr kumimoji="0" lang="en-US" sz="32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maka</a:t>
            </a:r>
            <a:r>
              <a:rPr kumimoji="0" lang="en-US" sz="32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transaksi</a:t>
            </a:r>
            <a:r>
              <a:rPr kumimoji="0" lang="en-US" sz="32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harus</a:t>
            </a:r>
            <a:r>
              <a:rPr kumimoji="0" lang="en-US" sz="32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en-US" sz="32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rolled back</a:t>
            </a:r>
            <a:r>
              <a:rPr lang="en-US" sz="3200" i="1" dirty="0" smtClean="0"/>
              <a:t>,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kemudian</a:t>
            </a:r>
            <a:r>
              <a:rPr lang="en-US" sz="3200" dirty="0" smtClean="0"/>
              <a:t> </a:t>
            </a:r>
            <a:r>
              <a:rPr lang="en-US" sz="3200" dirty="0" err="1" smtClean="0"/>
              <a:t>selanjutnya</a:t>
            </a:r>
            <a:r>
              <a:rPr lang="en-US" sz="3200" dirty="0" smtClean="0"/>
              <a:t> </a:t>
            </a:r>
            <a:r>
              <a:rPr lang="en-US" sz="3200" dirty="0" err="1" smtClean="0"/>
              <a:t>memasuki</a:t>
            </a:r>
            <a:r>
              <a:rPr lang="en-US" sz="3200" dirty="0" smtClean="0"/>
              <a:t> </a:t>
            </a:r>
            <a:r>
              <a:rPr lang="en-US" sz="3200" dirty="0" err="1" smtClean="0"/>
              <a:t>kondisi</a:t>
            </a:r>
            <a:r>
              <a:rPr lang="en-US" sz="3200" dirty="0" smtClean="0"/>
              <a:t> state </a:t>
            </a:r>
            <a:r>
              <a:rPr lang="en-US" sz="3200" i="1" dirty="0" smtClean="0"/>
              <a:t>aborted </a:t>
            </a:r>
            <a:r>
              <a:rPr lang="en-US" sz="3200" dirty="0" smtClean="0"/>
              <a:t>(</a:t>
            </a:r>
            <a:r>
              <a:rPr lang="en-US" sz="3200" dirty="0" err="1" smtClean="0"/>
              <a:t>pembatalan</a:t>
            </a:r>
            <a:r>
              <a:rPr lang="en-US" sz="3200" dirty="0" smtClean="0"/>
              <a:t> </a:t>
            </a:r>
            <a:r>
              <a:rPr lang="en-US" sz="3200" dirty="0" err="1" smtClean="0"/>
              <a:t>transaksi</a:t>
            </a:r>
            <a:r>
              <a:rPr lang="en-US" sz="3200" dirty="0" smtClean="0"/>
              <a:t>).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kumimoji="0" lang="en-US" sz="3200" b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titik</a:t>
            </a:r>
            <a:r>
              <a:rPr lang="en-US" sz="3200" dirty="0" smtClean="0"/>
              <a:t> </a:t>
            </a:r>
            <a:r>
              <a:rPr lang="en-US" sz="3200" dirty="0" err="1" smtClean="0"/>
              <a:t>ini</a:t>
            </a:r>
            <a:r>
              <a:rPr lang="en-US" sz="3200" dirty="0" smtClean="0"/>
              <a:t>, </a:t>
            </a:r>
            <a:r>
              <a:rPr lang="en-US" sz="3200" dirty="0" err="1" smtClean="0"/>
              <a:t>sistem</a:t>
            </a:r>
            <a:r>
              <a:rPr lang="en-US" sz="3200" dirty="0" smtClean="0"/>
              <a:t> </a:t>
            </a:r>
            <a:r>
              <a:rPr lang="en-US" sz="3200" dirty="0" err="1" smtClean="0"/>
              <a:t>memiliki</a:t>
            </a:r>
            <a:r>
              <a:rPr lang="en-US" sz="3200" dirty="0" smtClean="0"/>
              <a:t> </a:t>
            </a:r>
            <a:r>
              <a:rPr lang="en-US" sz="3200" dirty="0" err="1" smtClean="0"/>
              <a:t>dua</a:t>
            </a:r>
            <a:r>
              <a:rPr lang="en-US" sz="3200" dirty="0" smtClean="0"/>
              <a:t> </a:t>
            </a:r>
            <a:r>
              <a:rPr lang="en-US" sz="3200" dirty="0" err="1" smtClean="0"/>
              <a:t>opsi</a:t>
            </a:r>
            <a:r>
              <a:rPr lang="en-US" sz="3200" dirty="0" smtClean="0"/>
              <a:t>, </a:t>
            </a:r>
            <a:r>
              <a:rPr lang="en-US" sz="3200" dirty="0" err="1" smtClean="0"/>
              <a:t>ulangi</a:t>
            </a:r>
            <a:r>
              <a:rPr lang="en-US" sz="3200" dirty="0" smtClean="0"/>
              <a:t> </a:t>
            </a:r>
            <a:r>
              <a:rPr lang="en-US" sz="3200" dirty="0" err="1" smtClean="0"/>
              <a:t>transaksi</a:t>
            </a:r>
            <a:r>
              <a:rPr lang="en-US" sz="3200" dirty="0" smtClean="0"/>
              <a:t> (</a:t>
            </a:r>
            <a:r>
              <a:rPr lang="en-US" sz="3200" b="1" i="1" dirty="0" smtClean="0"/>
              <a:t>restart </a:t>
            </a:r>
            <a:r>
              <a:rPr lang="en-US" sz="3200" i="1" dirty="0" smtClean="0"/>
              <a:t>the transaction</a:t>
            </a:r>
            <a:r>
              <a:rPr lang="en-US" sz="3200" dirty="0" smtClean="0"/>
              <a:t>)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hapus</a:t>
            </a:r>
            <a:r>
              <a:rPr lang="en-US" sz="3200" dirty="0" smtClean="0"/>
              <a:t> </a:t>
            </a:r>
            <a:r>
              <a:rPr lang="en-US" sz="3200" dirty="0" err="1" smtClean="0"/>
              <a:t>transaksi</a:t>
            </a:r>
            <a:r>
              <a:rPr lang="en-US" sz="3200" dirty="0" smtClean="0"/>
              <a:t> (</a:t>
            </a:r>
            <a:r>
              <a:rPr lang="en-US" sz="3200" b="1" i="1" dirty="0" smtClean="0"/>
              <a:t>kill </a:t>
            </a:r>
            <a:r>
              <a:rPr lang="en-US" sz="3200" i="1" dirty="0" smtClean="0"/>
              <a:t>the transaction</a:t>
            </a:r>
            <a:r>
              <a:rPr lang="en-US" sz="32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State </a:t>
            </a:r>
            <a:r>
              <a:rPr lang="en-US" dirty="0" err="1" smtClean="0">
                <a:solidFill>
                  <a:schemeClr val="bg1"/>
                </a:solidFill>
              </a:rPr>
              <a:t>Transaksi</a:t>
            </a:r>
            <a:r>
              <a:rPr lang="en-US" dirty="0" smtClean="0">
                <a:solidFill>
                  <a:schemeClr val="bg1"/>
                </a:solidFill>
              </a:rPr>
              <a:t> (6)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483F-C472-4D41-946E-B1C694E905DD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 fontScale="77500" lnSpcReduction="20000"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en-US" sz="3200" dirty="0" err="1" smtClean="0"/>
              <a:t>Opsi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state </a:t>
            </a:r>
            <a:r>
              <a:rPr lang="en-US" sz="3200" i="1" dirty="0" smtClean="0"/>
              <a:t>aborted</a:t>
            </a:r>
            <a:r>
              <a:rPr lang="en-US" sz="3200" dirty="0" smtClean="0"/>
              <a:t> :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lang="en-US" sz="3200" dirty="0" smtClean="0"/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3200" dirty="0" err="1" smtClean="0"/>
              <a:t>Sistem</a:t>
            </a:r>
            <a:r>
              <a:rPr lang="en-US" sz="3200" dirty="0" smtClean="0"/>
              <a:t>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mengulang</a:t>
            </a:r>
            <a:r>
              <a:rPr lang="en-US" sz="3200" dirty="0" smtClean="0"/>
              <a:t> </a:t>
            </a:r>
            <a:r>
              <a:rPr lang="en-US" sz="3200" dirty="0" err="1" smtClean="0"/>
              <a:t>transaksi</a:t>
            </a:r>
            <a:r>
              <a:rPr lang="en-US" sz="3200" dirty="0" smtClean="0"/>
              <a:t> (</a:t>
            </a:r>
            <a:r>
              <a:rPr lang="en-US" sz="3200" b="1" dirty="0" smtClean="0"/>
              <a:t>restart </a:t>
            </a:r>
            <a:r>
              <a:rPr lang="en-US" sz="3200" dirty="0" smtClean="0"/>
              <a:t>the transaction), </a:t>
            </a:r>
            <a:r>
              <a:rPr lang="en-US" sz="3200" dirty="0" err="1" smtClean="0"/>
              <a:t>tapi</a:t>
            </a:r>
            <a:r>
              <a:rPr lang="en-US" sz="3200" dirty="0" smtClean="0"/>
              <a:t> </a:t>
            </a:r>
            <a:r>
              <a:rPr lang="en-US" sz="3200" dirty="0" err="1" smtClean="0"/>
              <a:t>hanya</a:t>
            </a:r>
            <a:r>
              <a:rPr lang="en-US" sz="3200" dirty="0" smtClean="0"/>
              <a:t> </a:t>
            </a:r>
            <a:r>
              <a:rPr lang="en-US" sz="3200" dirty="0" err="1" smtClean="0"/>
              <a:t>jika</a:t>
            </a:r>
            <a:r>
              <a:rPr lang="en-US" sz="3200" dirty="0" smtClean="0"/>
              <a:t> </a:t>
            </a:r>
            <a:r>
              <a:rPr lang="en-US" sz="3200" dirty="0" err="1" smtClean="0"/>
              <a:t>transaksi</a:t>
            </a:r>
            <a:r>
              <a:rPr lang="en-US" sz="3200" dirty="0" smtClean="0"/>
              <a:t> </a:t>
            </a:r>
            <a:r>
              <a:rPr lang="en-US" sz="3200" dirty="0" err="1" smtClean="0"/>
              <a:t>dibatalkan</a:t>
            </a:r>
            <a:r>
              <a:rPr lang="en-US" sz="3200" dirty="0" smtClean="0"/>
              <a:t> </a:t>
            </a:r>
            <a:r>
              <a:rPr lang="en-US" sz="3200" dirty="0" err="1" smtClean="0"/>
              <a:t>karena</a:t>
            </a:r>
            <a:r>
              <a:rPr lang="en-US" sz="3200" dirty="0" smtClean="0"/>
              <a:t> </a:t>
            </a:r>
            <a:r>
              <a:rPr lang="en-US" sz="3200" dirty="0" err="1" smtClean="0"/>
              <a:t>adanya</a:t>
            </a:r>
            <a:r>
              <a:rPr lang="en-US" sz="3200" dirty="0" smtClean="0"/>
              <a:t> </a:t>
            </a:r>
            <a:r>
              <a:rPr lang="en-US" sz="3200" dirty="0" err="1" smtClean="0"/>
              <a:t>kerusakan</a:t>
            </a:r>
            <a:r>
              <a:rPr lang="en-US" sz="3200" dirty="0" smtClean="0"/>
              <a:t> software </a:t>
            </a:r>
            <a:r>
              <a:rPr lang="en-US" sz="3200" dirty="0" err="1" smtClean="0"/>
              <a:t>atau</a:t>
            </a:r>
            <a:r>
              <a:rPr lang="en-US" sz="3200" dirty="0" smtClean="0"/>
              <a:t> hardware yang </a:t>
            </a:r>
            <a:r>
              <a:rPr lang="en-US" sz="3200" dirty="0" err="1" smtClean="0"/>
              <a:t>bukan</a:t>
            </a:r>
            <a:r>
              <a:rPr lang="en-US" sz="3200" dirty="0" smtClean="0"/>
              <a:t> </a:t>
            </a:r>
            <a:r>
              <a:rPr lang="en-US" sz="3200" dirty="0" err="1" smtClean="0"/>
              <a:t>berasal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logika</a:t>
            </a:r>
            <a:r>
              <a:rPr lang="en-US" sz="3200" dirty="0" smtClean="0"/>
              <a:t> internal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transaksinya</a:t>
            </a:r>
            <a:r>
              <a:rPr lang="en-US" sz="3200" dirty="0" smtClean="0"/>
              <a:t>.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endParaRPr lang="en-US" sz="3200" dirty="0" smtClean="0"/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3200" dirty="0" err="1" smtClean="0"/>
              <a:t>Sistem</a:t>
            </a:r>
            <a:r>
              <a:rPr lang="en-US" sz="3200" dirty="0" smtClean="0"/>
              <a:t>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menghapus</a:t>
            </a:r>
            <a:r>
              <a:rPr lang="en-US" sz="3200" dirty="0" smtClean="0"/>
              <a:t> </a:t>
            </a:r>
            <a:r>
              <a:rPr lang="en-US" sz="3200" dirty="0" err="1" smtClean="0"/>
              <a:t>transaksi</a:t>
            </a:r>
            <a:r>
              <a:rPr lang="en-US" sz="3200" dirty="0" smtClean="0"/>
              <a:t> (</a:t>
            </a:r>
            <a:r>
              <a:rPr lang="en-US" sz="3200" b="1" dirty="0" smtClean="0"/>
              <a:t>kill </a:t>
            </a:r>
            <a:r>
              <a:rPr lang="en-US" sz="3200" dirty="0" smtClean="0"/>
              <a:t>the transaction). </a:t>
            </a:r>
            <a:r>
              <a:rPr lang="en-US" sz="3200" dirty="0" err="1" smtClean="0"/>
              <a:t>Biasanya</a:t>
            </a:r>
            <a:r>
              <a:rPr lang="en-US" sz="3200" dirty="0" smtClean="0"/>
              <a:t> </a:t>
            </a:r>
            <a:r>
              <a:rPr lang="en-US" sz="3200" dirty="0" err="1" smtClean="0"/>
              <a:t>terjadi</a:t>
            </a:r>
            <a:r>
              <a:rPr lang="en-US" sz="3200" dirty="0" smtClean="0"/>
              <a:t> </a:t>
            </a:r>
            <a:r>
              <a:rPr lang="en-US" sz="3200" dirty="0" err="1" smtClean="0"/>
              <a:t>karena</a:t>
            </a:r>
            <a:r>
              <a:rPr lang="en-US" sz="3200" dirty="0" smtClean="0"/>
              <a:t> </a:t>
            </a:r>
            <a:r>
              <a:rPr lang="en-US" sz="3200" dirty="0" err="1" smtClean="0"/>
              <a:t>adanya</a:t>
            </a:r>
            <a:r>
              <a:rPr lang="en-US" sz="3200" dirty="0" smtClean="0"/>
              <a:t> </a:t>
            </a:r>
            <a:r>
              <a:rPr lang="en-US" sz="3200" dirty="0" err="1" smtClean="0"/>
              <a:t>kesalahan</a:t>
            </a:r>
            <a:r>
              <a:rPr lang="en-US" sz="3200" dirty="0" smtClean="0"/>
              <a:t> </a:t>
            </a:r>
            <a:r>
              <a:rPr lang="en-US" sz="3200" dirty="0" err="1" smtClean="0"/>
              <a:t>logika</a:t>
            </a:r>
            <a:r>
              <a:rPr lang="en-US" sz="3200" dirty="0" smtClean="0"/>
              <a:t> internal yang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diperbaiki</a:t>
            </a:r>
            <a:r>
              <a:rPr lang="en-US" sz="3200" dirty="0" smtClean="0"/>
              <a:t> </a:t>
            </a:r>
            <a:r>
              <a:rPr lang="en-US" sz="3200" dirty="0" err="1" smtClean="0"/>
              <a:t>hanya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menulis</a:t>
            </a:r>
            <a:r>
              <a:rPr lang="en-US" sz="3200" dirty="0" smtClean="0"/>
              <a:t> </a:t>
            </a:r>
            <a:r>
              <a:rPr lang="en-US" sz="3200" dirty="0" err="1" smtClean="0"/>
              <a:t>kembali</a:t>
            </a:r>
            <a:r>
              <a:rPr lang="en-US" sz="3200" dirty="0" smtClean="0"/>
              <a:t> program </a:t>
            </a:r>
            <a:r>
              <a:rPr lang="en-US" sz="3200" dirty="0" err="1" smtClean="0"/>
              <a:t>aplikasinya</a:t>
            </a:r>
            <a:r>
              <a:rPr lang="en-US" sz="3200" dirty="0" smtClean="0"/>
              <a:t>,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karena</a:t>
            </a:r>
            <a:r>
              <a:rPr lang="en-US" sz="3200" dirty="0" smtClean="0"/>
              <a:t> </a:t>
            </a:r>
            <a:r>
              <a:rPr lang="en-US" sz="3200" dirty="0" err="1" smtClean="0"/>
              <a:t>inputan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baik</a:t>
            </a:r>
            <a:r>
              <a:rPr lang="en-US" sz="3200" dirty="0" smtClean="0"/>
              <a:t>,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karena</a:t>
            </a:r>
            <a:r>
              <a:rPr lang="en-US" sz="3200" dirty="0" smtClean="0"/>
              <a:t> data yang </a:t>
            </a:r>
            <a:r>
              <a:rPr lang="en-US" sz="3200" dirty="0" err="1" smtClean="0"/>
              <a:t>diinginkan</a:t>
            </a:r>
            <a:r>
              <a:rPr lang="en-US" sz="3200" dirty="0" smtClean="0"/>
              <a:t>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ada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 database.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Implementasi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Atomik</a:t>
            </a:r>
            <a:r>
              <a:rPr lang="en-US" i="1" dirty="0" smtClean="0">
                <a:solidFill>
                  <a:schemeClr val="bg1"/>
                </a:solidFill>
              </a:rPr>
              <a:t> (Atomicity)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Durabilitas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i="1" dirty="0" smtClean="0">
                <a:solidFill>
                  <a:schemeClr val="bg1"/>
                </a:solidFill>
              </a:rPr>
              <a:t>(Durability)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483F-C472-4D41-946E-B1C694E905DD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lang="en-US" sz="3200" dirty="0" smtClean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609600" y="19275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 fontScale="92500" lnSpcReduction="20000"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en-US" sz="3200" dirty="0" err="1" smtClean="0"/>
              <a:t>Komponen</a:t>
            </a:r>
            <a:r>
              <a:rPr lang="en-US" sz="3200" dirty="0" smtClean="0"/>
              <a:t> </a:t>
            </a:r>
            <a:r>
              <a:rPr lang="en-US" sz="3200" dirty="0" err="1" smtClean="0"/>
              <a:t>manajemen</a:t>
            </a:r>
            <a:r>
              <a:rPr lang="en-US" sz="3200" dirty="0" smtClean="0"/>
              <a:t> recovery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sistem</a:t>
            </a:r>
            <a:r>
              <a:rPr lang="en-US" sz="3200" dirty="0" smtClean="0"/>
              <a:t> basis data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mendukung</a:t>
            </a:r>
            <a:r>
              <a:rPr lang="en-US" sz="3200" dirty="0" smtClean="0"/>
              <a:t> </a:t>
            </a:r>
            <a:r>
              <a:rPr lang="en-US" sz="3200" dirty="0" err="1" smtClean="0"/>
              <a:t>atomisitas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durabilitas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berbagai</a:t>
            </a:r>
            <a:r>
              <a:rPr lang="en-US" sz="3200" dirty="0" smtClean="0"/>
              <a:t> </a:t>
            </a:r>
            <a:r>
              <a:rPr lang="en-US" sz="3200" dirty="0" err="1" smtClean="0"/>
              <a:t>macam</a:t>
            </a:r>
            <a:r>
              <a:rPr lang="en-US" sz="3200" dirty="0" smtClean="0"/>
              <a:t> </a:t>
            </a:r>
            <a:r>
              <a:rPr lang="en-US" sz="3200" dirty="0" err="1" smtClean="0"/>
              <a:t>skema</a:t>
            </a:r>
            <a:r>
              <a:rPr lang="en-US" sz="3200" dirty="0" smtClean="0"/>
              <a:t>.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lang="en-US" sz="3200" dirty="0" smtClean="0"/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en-US" sz="3200" dirty="0" err="1" smtClean="0"/>
              <a:t>Salah</a:t>
            </a:r>
            <a:r>
              <a:rPr lang="en-US" sz="3200" dirty="0" smtClean="0"/>
              <a:t> </a:t>
            </a:r>
            <a:r>
              <a:rPr lang="en-US" sz="3200" dirty="0" err="1" smtClean="0"/>
              <a:t>satu</a:t>
            </a:r>
            <a:r>
              <a:rPr lang="en-US" sz="3200" dirty="0" smtClean="0"/>
              <a:t> </a:t>
            </a:r>
            <a:r>
              <a:rPr lang="en-US" sz="3200" dirty="0" err="1" smtClean="0"/>
              <a:t>skema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dikenal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shadow copy, 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lang="en-US" sz="3200" i="1" dirty="0" smtClean="0"/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en-US" sz="3200" i="1" dirty="0" smtClean="0"/>
              <a:t>Shadow copy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salah</a:t>
            </a:r>
            <a:r>
              <a:rPr lang="en-US" sz="3200" dirty="0" smtClean="0"/>
              <a:t> </a:t>
            </a:r>
            <a:r>
              <a:rPr lang="en-US" sz="3200" dirty="0" err="1" smtClean="0"/>
              <a:t>satu</a:t>
            </a:r>
            <a:r>
              <a:rPr lang="en-US" sz="3200" dirty="0" smtClean="0"/>
              <a:t> </a:t>
            </a:r>
            <a:r>
              <a:rPr lang="en-US" sz="3200" dirty="0" err="1" smtClean="0"/>
              <a:t>skema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digunakan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mendukung</a:t>
            </a:r>
            <a:r>
              <a:rPr lang="en-US" sz="3200" dirty="0" smtClean="0"/>
              <a:t> </a:t>
            </a:r>
            <a:r>
              <a:rPr lang="en-US" sz="3200" dirty="0" err="1" smtClean="0"/>
              <a:t>atomisitas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durabilitas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transaksi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membuat</a:t>
            </a:r>
            <a:r>
              <a:rPr lang="en-US" sz="3200" dirty="0" smtClean="0"/>
              <a:t> </a:t>
            </a:r>
            <a:r>
              <a:rPr lang="en-US" sz="3200" dirty="0" err="1" smtClean="0"/>
              <a:t>salinan</a:t>
            </a:r>
            <a:r>
              <a:rPr lang="en-US" sz="3200" dirty="0" smtClean="0"/>
              <a:t> / copy </a:t>
            </a:r>
            <a:r>
              <a:rPr lang="en-US" sz="3200" dirty="0" err="1" smtClean="0"/>
              <a:t>dari</a:t>
            </a:r>
            <a:r>
              <a:rPr lang="en-US" sz="3200" dirty="0" smtClean="0"/>
              <a:t> database yang </a:t>
            </a:r>
            <a:r>
              <a:rPr lang="en-US" sz="3200" dirty="0" err="1" smtClean="0"/>
              <a:t>ada</a:t>
            </a:r>
            <a:r>
              <a:rPr lang="en-US" sz="3200" dirty="0" smtClean="0"/>
              <a:t>. 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Implementasi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Atomik</a:t>
            </a:r>
            <a:r>
              <a:rPr lang="en-US" i="1" dirty="0" smtClean="0">
                <a:solidFill>
                  <a:schemeClr val="bg1"/>
                </a:solidFill>
              </a:rPr>
              <a:t> (Atomicity)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Durabilitas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i="1" dirty="0" smtClean="0">
                <a:solidFill>
                  <a:schemeClr val="bg1"/>
                </a:solidFill>
              </a:rPr>
              <a:t>(Durability) – (2)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483F-C472-4D41-946E-B1C694E905DD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lang="en-US" sz="3200" dirty="0" smtClean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609600" y="19275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 fontScale="77500" lnSpcReduction="20000"/>
          </a:bodyPr>
          <a:lstStyle/>
          <a:p>
            <a:pPr marL="438912" lvl="0" indent="-320040">
              <a:buClr>
                <a:schemeClr val="accent1"/>
              </a:buClr>
              <a:buSzPct val="80000"/>
              <a:defRPr/>
            </a:pPr>
            <a:r>
              <a:rPr lang="en-US" sz="3200" u="sng" dirty="0" err="1" smtClean="0"/>
              <a:t>Skema</a:t>
            </a:r>
            <a:r>
              <a:rPr lang="en-US" sz="3200" u="sng" dirty="0" smtClean="0"/>
              <a:t> </a:t>
            </a:r>
            <a:r>
              <a:rPr lang="en-US" sz="3200" i="1" u="sng" dirty="0" smtClean="0"/>
              <a:t>shadow-database :</a:t>
            </a:r>
          </a:p>
          <a:p>
            <a:pPr marL="438912" lvl="0" indent="-320040">
              <a:buClr>
                <a:schemeClr val="accent1"/>
              </a:buClr>
              <a:buSzPct val="80000"/>
              <a:defRPr/>
            </a:pPr>
            <a:endParaRPr lang="en-US" sz="3200" dirty="0" smtClean="0"/>
          </a:p>
          <a:p>
            <a:pPr marL="438912" lvl="0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3200" dirty="0" err="1" smtClean="0"/>
              <a:t>Mengasumsikan</a:t>
            </a:r>
            <a:r>
              <a:rPr lang="en-US" sz="3200" dirty="0" smtClean="0"/>
              <a:t> </a:t>
            </a:r>
            <a:r>
              <a:rPr lang="en-US" sz="3200" dirty="0" err="1" smtClean="0"/>
              <a:t>bahwa</a:t>
            </a:r>
            <a:r>
              <a:rPr lang="en-US" sz="3200" dirty="0" smtClean="0"/>
              <a:t> </a:t>
            </a:r>
            <a:r>
              <a:rPr lang="en-US" sz="3200" dirty="0" err="1" smtClean="0"/>
              <a:t>hanya</a:t>
            </a:r>
            <a:r>
              <a:rPr lang="en-US" sz="3200" dirty="0" smtClean="0"/>
              <a:t> </a:t>
            </a:r>
            <a:r>
              <a:rPr lang="en-US" sz="3200" dirty="0" err="1" smtClean="0"/>
              <a:t>satu</a:t>
            </a:r>
            <a:r>
              <a:rPr lang="en-US" sz="3200" dirty="0" smtClean="0"/>
              <a:t> </a:t>
            </a:r>
            <a:r>
              <a:rPr lang="en-US" sz="3200" dirty="0" err="1" smtClean="0"/>
              <a:t>transaksi</a:t>
            </a:r>
            <a:r>
              <a:rPr lang="en-US" sz="3200" dirty="0" smtClean="0"/>
              <a:t> yang </a:t>
            </a:r>
            <a:r>
              <a:rPr lang="en-US" sz="3200" dirty="0" err="1" smtClean="0"/>
              <a:t>aktif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waktu</a:t>
            </a:r>
            <a:r>
              <a:rPr lang="en-US" sz="3200" dirty="0" smtClean="0"/>
              <a:t> </a:t>
            </a:r>
            <a:r>
              <a:rPr lang="en-US" sz="3200" dirty="0" err="1" smtClean="0"/>
              <a:t>bersamaan</a:t>
            </a:r>
            <a:r>
              <a:rPr lang="en-US" sz="3200" dirty="0" smtClean="0"/>
              <a:t> (</a:t>
            </a:r>
            <a:r>
              <a:rPr lang="en-US" sz="3200" dirty="0" err="1" smtClean="0"/>
              <a:t>simpel</a:t>
            </a:r>
            <a:r>
              <a:rPr lang="en-US" sz="3200" dirty="0" smtClean="0"/>
              <a:t> </a:t>
            </a:r>
            <a:r>
              <a:rPr lang="en-US" sz="3200" dirty="0" err="1" smtClean="0"/>
              <a:t>tapi</a:t>
            </a:r>
            <a:r>
              <a:rPr lang="en-US" sz="3200" dirty="0" smtClean="0"/>
              <a:t>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efisien</a:t>
            </a:r>
            <a:r>
              <a:rPr lang="en-US" sz="3200" dirty="0" smtClean="0"/>
              <a:t>).</a:t>
            </a:r>
          </a:p>
          <a:p>
            <a:pPr marL="438912" lvl="0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endParaRPr lang="en-US" sz="3200" dirty="0" smtClean="0"/>
          </a:p>
          <a:p>
            <a:pPr marL="438912" lvl="0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3200" dirty="0" err="1" smtClean="0"/>
              <a:t>Mengasumsikan</a:t>
            </a:r>
            <a:r>
              <a:rPr lang="en-US" sz="3200" dirty="0" smtClean="0"/>
              <a:t> </a:t>
            </a:r>
            <a:r>
              <a:rPr lang="en-US" sz="3200" dirty="0" err="1" smtClean="0"/>
              <a:t>bahwa</a:t>
            </a:r>
            <a:r>
              <a:rPr lang="en-US" sz="3200" dirty="0" smtClean="0"/>
              <a:t> database </a:t>
            </a:r>
            <a:r>
              <a:rPr lang="en-US" sz="3200" dirty="0" err="1" smtClean="0"/>
              <a:t>secara</a:t>
            </a:r>
            <a:r>
              <a:rPr lang="en-US" sz="3200" dirty="0" smtClean="0"/>
              <a:t> </a:t>
            </a:r>
            <a:r>
              <a:rPr lang="en-US" sz="3200" dirty="0" err="1" smtClean="0"/>
              <a:t>sederhana</a:t>
            </a:r>
            <a:r>
              <a:rPr lang="en-US" sz="3200" dirty="0" smtClean="0"/>
              <a:t> </a:t>
            </a:r>
            <a:r>
              <a:rPr lang="en-US" sz="3200" dirty="0" err="1" smtClean="0"/>
              <a:t>merupakan</a:t>
            </a:r>
            <a:r>
              <a:rPr lang="en-US" sz="3200" dirty="0" smtClean="0"/>
              <a:t> </a:t>
            </a:r>
            <a:r>
              <a:rPr lang="en-US" sz="3200" dirty="0" err="1" smtClean="0"/>
              <a:t>sebuah</a:t>
            </a:r>
            <a:r>
              <a:rPr lang="en-US" sz="3200" dirty="0" smtClean="0"/>
              <a:t> file </a:t>
            </a:r>
            <a:r>
              <a:rPr lang="en-US" sz="3200" dirty="0" err="1" smtClean="0"/>
              <a:t>di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disk.</a:t>
            </a:r>
          </a:p>
          <a:p>
            <a:pPr marL="438912" lvl="0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endParaRPr lang="en-US" sz="3200" dirty="0" smtClean="0"/>
          </a:p>
          <a:p>
            <a:pPr marL="438912" lvl="0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3200" dirty="0" err="1" smtClean="0"/>
              <a:t>Sebuah</a:t>
            </a:r>
            <a:r>
              <a:rPr lang="en-US" sz="3200" dirty="0" smtClean="0"/>
              <a:t> pointer yang </a:t>
            </a:r>
            <a:r>
              <a:rPr lang="en-US" sz="3200" dirty="0" err="1" smtClean="0"/>
              <a:t>bernama</a:t>
            </a:r>
            <a:r>
              <a:rPr lang="en-US" sz="3200" dirty="0" smtClean="0"/>
              <a:t> </a:t>
            </a:r>
            <a:r>
              <a:rPr lang="en-US" sz="3200" i="1" dirty="0" smtClean="0"/>
              <a:t>db-pointer </a:t>
            </a:r>
            <a:r>
              <a:rPr lang="en-US" sz="3200" dirty="0" err="1" smtClean="0"/>
              <a:t>digunakan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disk yang </a:t>
            </a:r>
            <a:r>
              <a:rPr lang="en-US" sz="3200" dirty="0" err="1" smtClean="0"/>
              <a:t>selalu</a:t>
            </a:r>
            <a:r>
              <a:rPr lang="en-US" sz="3200" dirty="0" smtClean="0"/>
              <a:t> </a:t>
            </a:r>
            <a:r>
              <a:rPr lang="en-US" sz="3200" dirty="0" err="1" smtClean="0"/>
              <a:t>mengarah</a:t>
            </a:r>
            <a:r>
              <a:rPr lang="en-US" sz="3200" dirty="0" smtClean="0"/>
              <a:t> </a:t>
            </a:r>
            <a:r>
              <a:rPr lang="en-US" sz="3200" dirty="0" err="1" smtClean="0"/>
              <a:t>ke</a:t>
            </a:r>
            <a:r>
              <a:rPr lang="en-US" sz="3200" dirty="0" smtClean="0"/>
              <a:t> copy database </a:t>
            </a:r>
            <a:r>
              <a:rPr lang="en-US" sz="3200" dirty="0" err="1" smtClean="0"/>
              <a:t>tersebut</a:t>
            </a:r>
            <a:endParaRPr lang="en-US" sz="3200" dirty="0" smtClean="0"/>
          </a:p>
          <a:p>
            <a:pPr marL="438912" lvl="0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endParaRPr lang="en-US" sz="3200" dirty="0" smtClean="0"/>
          </a:p>
          <a:p>
            <a:pPr marL="438912" lvl="0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3200" dirty="0" err="1" smtClean="0"/>
              <a:t>Sebelum</a:t>
            </a:r>
            <a:r>
              <a:rPr lang="en-US" sz="3200" dirty="0" smtClean="0"/>
              <a:t> </a:t>
            </a:r>
            <a:r>
              <a:rPr lang="en-US" sz="3200" dirty="0" err="1" smtClean="0"/>
              <a:t>transaksi</a:t>
            </a:r>
            <a:r>
              <a:rPr lang="en-US" sz="3200" dirty="0" smtClean="0"/>
              <a:t> </a:t>
            </a:r>
            <a:r>
              <a:rPr lang="en-US" sz="3200" dirty="0" err="1" smtClean="0"/>
              <a:t>mengupdate</a:t>
            </a:r>
            <a:r>
              <a:rPr lang="en-US" sz="3200" dirty="0" smtClean="0"/>
              <a:t> database, copy </a:t>
            </a:r>
            <a:r>
              <a:rPr lang="en-US" sz="3200" dirty="0" err="1" smtClean="0"/>
              <a:t>untuk</a:t>
            </a:r>
            <a:r>
              <a:rPr lang="en-US" sz="3200" dirty="0" smtClean="0"/>
              <a:t> database </a:t>
            </a:r>
            <a:r>
              <a:rPr lang="en-US" sz="3200" dirty="0" err="1" smtClean="0"/>
              <a:t>tersebut</a:t>
            </a:r>
            <a:r>
              <a:rPr lang="en-US" sz="3200" dirty="0" smtClean="0"/>
              <a:t> </a:t>
            </a:r>
            <a:r>
              <a:rPr lang="en-US" sz="3200" dirty="0" err="1" smtClean="0"/>
              <a:t>dibuat</a:t>
            </a:r>
            <a:r>
              <a:rPr lang="en-US" sz="3200" dirty="0" smtClean="0"/>
              <a:t> </a:t>
            </a:r>
            <a:r>
              <a:rPr lang="en-US" sz="3200" dirty="0" err="1" smtClean="0"/>
              <a:t>terlebih</a:t>
            </a:r>
            <a:r>
              <a:rPr lang="en-US" sz="3200" dirty="0" smtClean="0"/>
              <a:t> </a:t>
            </a:r>
            <a:r>
              <a:rPr lang="en-US" sz="3200" dirty="0" err="1" smtClean="0"/>
              <a:t>dahulu</a:t>
            </a:r>
            <a:r>
              <a:rPr lang="en-US" sz="3200" dirty="0" smtClean="0"/>
              <a:t> </a:t>
            </a:r>
            <a:r>
              <a:rPr lang="en-US" sz="3200" dirty="0" err="1" smtClean="0"/>
              <a:t>sepenuhnya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Implementasi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Atomik</a:t>
            </a:r>
            <a:r>
              <a:rPr lang="en-US" i="1" dirty="0" smtClean="0">
                <a:solidFill>
                  <a:schemeClr val="bg1"/>
                </a:solidFill>
              </a:rPr>
              <a:t> (Atomicity)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Durabilitas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i="1" dirty="0" smtClean="0">
                <a:solidFill>
                  <a:schemeClr val="bg1"/>
                </a:solidFill>
              </a:rPr>
              <a:t>(Durability) – (3)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483F-C472-4D41-946E-B1C694E905DD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lang="en-US" sz="3200" dirty="0" smtClean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609600" y="19275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 fontScale="77500" lnSpcReduction="20000"/>
          </a:bodyPr>
          <a:lstStyle/>
          <a:p>
            <a:pPr marL="438912" lvl="0" indent="-320040">
              <a:buClr>
                <a:schemeClr val="accent1"/>
              </a:buClr>
              <a:buSzPct val="80000"/>
              <a:defRPr/>
            </a:pPr>
            <a:r>
              <a:rPr lang="en-US" sz="3200" u="sng" dirty="0" err="1" smtClean="0"/>
              <a:t>Skema</a:t>
            </a:r>
            <a:r>
              <a:rPr lang="en-US" sz="3200" u="sng" dirty="0" smtClean="0"/>
              <a:t> </a:t>
            </a:r>
            <a:r>
              <a:rPr lang="en-US" sz="3200" i="1" u="sng" dirty="0" smtClean="0"/>
              <a:t>shadow-database :</a:t>
            </a:r>
          </a:p>
          <a:p>
            <a:pPr marL="438912" lvl="0" indent="-320040">
              <a:buClr>
                <a:schemeClr val="accent1"/>
              </a:buClr>
              <a:buSzPct val="80000"/>
              <a:defRPr/>
            </a:pPr>
            <a:endParaRPr lang="en-US" sz="3200" dirty="0" smtClean="0"/>
          </a:p>
          <a:p>
            <a:pPr marL="438912" lvl="0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3200" dirty="0" err="1" smtClean="0"/>
              <a:t>Semua</a:t>
            </a:r>
            <a:r>
              <a:rPr lang="en-US" sz="3200" dirty="0" smtClean="0"/>
              <a:t> update </a:t>
            </a:r>
            <a:r>
              <a:rPr lang="en-US" sz="3200" dirty="0" err="1" smtClean="0"/>
              <a:t>dilakukan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 </a:t>
            </a:r>
            <a:r>
              <a:rPr lang="en-US" sz="3200" dirty="0" err="1" smtClean="0"/>
              <a:t>salinan</a:t>
            </a:r>
            <a:r>
              <a:rPr lang="en-US" sz="3200" dirty="0" smtClean="0"/>
              <a:t> database yang </a:t>
            </a:r>
            <a:r>
              <a:rPr lang="en-US" sz="3200" dirty="0" err="1" smtClean="0"/>
              <a:t>baru</a:t>
            </a:r>
            <a:r>
              <a:rPr lang="en-US" sz="3200" dirty="0" smtClean="0"/>
              <a:t>,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i="1" dirty="0" err="1" smtClean="0"/>
              <a:t>db_pointer</a:t>
            </a:r>
            <a:r>
              <a:rPr lang="en-US" sz="3200" i="1" dirty="0" smtClean="0"/>
              <a:t> </a:t>
            </a:r>
            <a:r>
              <a:rPr lang="en-US" sz="3200" dirty="0" err="1" smtClean="0"/>
              <a:t>akan</a:t>
            </a:r>
            <a:r>
              <a:rPr lang="en-US" sz="3200" dirty="0" smtClean="0"/>
              <a:t> </a:t>
            </a:r>
            <a:r>
              <a:rPr lang="en-US" sz="3200" dirty="0" err="1" smtClean="0"/>
              <a:t>mengarah</a:t>
            </a:r>
            <a:r>
              <a:rPr lang="en-US" sz="3200" dirty="0" smtClean="0"/>
              <a:t> </a:t>
            </a:r>
            <a:r>
              <a:rPr lang="en-US" sz="3200" dirty="0" err="1" smtClean="0"/>
              <a:t>ke</a:t>
            </a:r>
            <a:r>
              <a:rPr lang="en-US" sz="3200" dirty="0" smtClean="0"/>
              <a:t> </a:t>
            </a:r>
            <a:r>
              <a:rPr lang="en-US" sz="3200" dirty="0" err="1" smtClean="0"/>
              <a:t>salinan</a:t>
            </a:r>
            <a:r>
              <a:rPr lang="en-US" sz="3200" dirty="0" smtClean="0"/>
              <a:t> </a:t>
            </a:r>
            <a:r>
              <a:rPr lang="en-US" sz="3200" dirty="0" err="1" smtClean="0"/>
              <a:t>baru</a:t>
            </a:r>
            <a:r>
              <a:rPr lang="en-US" sz="3200" dirty="0" smtClean="0"/>
              <a:t> </a:t>
            </a:r>
            <a:r>
              <a:rPr lang="en-US" sz="3200" dirty="0" err="1" smtClean="0"/>
              <a:t>tersebut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catatan</a:t>
            </a:r>
            <a:r>
              <a:rPr lang="en-US" sz="3200" dirty="0" smtClean="0"/>
              <a:t> </a:t>
            </a:r>
            <a:r>
              <a:rPr lang="en-US" sz="3200" dirty="0" err="1" smtClean="0"/>
              <a:t>semua</a:t>
            </a:r>
            <a:r>
              <a:rPr lang="en-US" sz="3200" dirty="0" smtClean="0"/>
              <a:t> </a:t>
            </a:r>
            <a:r>
              <a:rPr lang="en-US" sz="3200" dirty="0" err="1" smtClean="0"/>
              <a:t>transaksi</a:t>
            </a:r>
            <a:r>
              <a:rPr lang="en-US" sz="3200" dirty="0" smtClean="0"/>
              <a:t> </a:t>
            </a:r>
            <a:r>
              <a:rPr lang="en-US" sz="3200" dirty="0" err="1" smtClean="0"/>
              <a:t>telah</a:t>
            </a:r>
            <a:r>
              <a:rPr lang="en-US" sz="3200" dirty="0" smtClean="0"/>
              <a:t> </a:t>
            </a:r>
            <a:r>
              <a:rPr lang="en-US" sz="3200" dirty="0" err="1" smtClean="0"/>
              <a:t>mencapai</a:t>
            </a:r>
            <a:r>
              <a:rPr lang="en-US" sz="3200" dirty="0" smtClean="0"/>
              <a:t> state </a:t>
            </a:r>
            <a:r>
              <a:rPr lang="en-US" sz="3200" i="1" dirty="0" smtClean="0"/>
              <a:t>partial committed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semua</a:t>
            </a:r>
            <a:r>
              <a:rPr lang="en-US" sz="3200" dirty="0" smtClean="0"/>
              <a:t> update </a:t>
            </a:r>
            <a:r>
              <a:rPr lang="en-US" sz="3200" dirty="0" err="1" smtClean="0"/>
              <a:t>pagesnya</a:t>
            </a:r>
            <a:r>
              <a:rPr lang="en-US" sz="3200" dirty="0" smtClean="0"/>
              <a:t> </a:t>
            </a:r>
            <a:r>
              <a:rPr lang="en-US" sz="3200" dirty="0" err="1" smtClean="0"/>
              <a:t>telah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-</a:t>
            </a:r>
            <a:r>
              <a:rPr lang="en-US" sz="3200" i="1" dirty="0" smtClean="0"/>
              <a:t>flush </a:t>
            </a:r>
            <a:r>
              <a:rPr lang="en-US" sz="3200" dirty="0" err="1" smtClean="0"/>
              <a:t>ke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disk.</a:t>
            </a:r>
          </a:p>
          <a:p>
            <a:pPr marL="438912" lvl="0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endParaRPr lang="en-US" sz="3200" dirty="0" smtClean="0"/>
          </a:p>
          <a:p>
            <a:pPr marL="438912" lvl="0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3200" dirty="0" err="1" smtClean="0"/>
              <a:t>Salinan</a:t>
            </a:r>
            <a:r>
              <a:rPr lang="en-US" sz="3200" dirty="0" smtClean="0"/>
              <a:t> database </a:t>
            </a:r>
            <a:r>
              <a:rPr lang="en-US" sz="3200" dirty="0" err="1" smtClean="0"/>
              <a:t>tersebut</a:t>
            </a:r>
            <a:r>
              <a:rPr lang="en-US" sz="3200" dirty="0" smtClean="0"/>
              <a:t> </a:t>
            </a:r>
            <a:r>
              <a:rPr lang="en-US" sz="3200" dirty="0" err="1" smtClean="0"/>
              <a:t>kemudian</a:t>
            </a:r>
            <a:r>
              <a:rPr lang="en-US" sz="3200" dirty="0" smtClean="0"/>
              <a:t> </a:t>
            </a:r>
            <a:r>
              <a:rPr lang="en-US" sz="3200" dirty="0" err="1" smtClean="0"/>
              <a:t>menjadi</a:t>
            </a:r>
            <a:r>
              <a:rPr lang="en-US" sz="3200" dirty="0" smtClean="0"/>
              <a:t> database </a:t>
            </a:r>
            <a:r>
              <a:rPr lang="en-US" sz="3200" dirty="0" err="1" smtClean="0"/>
              <a:t>utama</a:t>
            </a:r>
            <a:r>
              <a:rPr lang="en-US" sz="3200" dirty="0" smtClean="0"/>
              <a:t>, </a:t>
            </a:r>
            <a:r>
              <a:rPr lang="en-US" sz="3200" dirty="0" err="1" smtClean="0"/>
              <a:t>dan</a:t>
            </a:r>
            <a:r>
              <a:rPr lang="en-US" sz="3200" dirty="0" smtClean="0"/>
              <a:t> database yang lama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dihapus</a:t>
            </a:r>
            <a:r>
              <a:rPr lang="en-US" sz="3200" dirty="0" smtClean="0"/>
              <a:t>.</a:t>
            </a:r>
          </a:p>
          <a:p>
            <a:pPr marL="438912" lvl="0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endParaRPr lang="en-US" sz="3200" dirty="0" smtClean="0"/>
          </a:p>
          <a:p>
            <a:pPr marL="438912" lvl="0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3200" dirty="0" err="1" smtClean="0"/>
              <a:t>Jika</a:t>
            </a:r>
            <a:r>
              <a:rPr lang="en-US" sz="3200" dirty="0" smtClean="0"/>
              <a:t> </a:t>
            </a:r>
            <a:r>
              <a:rPr lang="en-US" sz="3200" dirty="0" err="1" smtClean="0"/>
              <a:t>transaksi</a:t>
            </a:r>
            <a:r>
              <a:rPr lang="en-US" sz="3200" dirty="0" smtClean="0"/>
              <a:t> </a:t>
            </a:r>
            <a:r>
              <a:rPr lang="en-US" sz="3200" dirty="0" err="1" smtClean="0"/>
              <a:t>gagal</a:t>
            </a:r>
            <a:r>
              <a:rPr lang="en-US" sz="3200" dirty="0" smtClean="0"/>
              <a:t>, </a:t>
            </a:r>
            <a:r>
              <a:rPr lang="en-US" sz="3200" dirty="0" err="1" smtClean="0"/>
              <a:t>maka</a:t>
            </a:r>
            <a:r>
              <a:rPr lang="en-US" sz="3200" dirty="0" smtClean="0"/>
              <a:t> </a:t>
            </a:r>
            <a:r>
              <a:rPr lang="en-US" sz="3200" i="1" dirty="0" err="1" smtClean="0"/>
              <a:t>db_pointer</a:t>
            </a:r>
            <a:r>
              <a:rPr lang="en-US" sz="3200" i="1" dirty="0" smtClean="0"/>
              <a:t> </a:t>
            </a:r>
            <a:r>
              <a:rPr lang="en-US" sz="3200" dirty="0" err="1" smtClean="0"/>
              <a:t>akan</a:t>
            </a:r>
            <a:r>
              <a:rPr lang="en-US" sz="3200" dirty="0" smtClean="0"/>
              <a:t> </a:t>
            </a:r>
            <a:r>
              <a:rPr lang="en-US" sz="3200" dirty="0" err="1" smtClean="0"/>
              <a:t>kembali</a:t>
            </a:r>
            <a:r>
              <a:rPr lang="en-US" sz="3200" dirty="0" smtClean="0"/>
              <a:t> </a:t>
            </a:r>
            <a:r>
              <a:rPr lang="en-US" sz="3200" dirty="0" err="1" smtClean="0"/>
              <a:t>mengarah</a:t>
            </a:r>
            <a:r>
              <a:rPr lang="en-US" sz="3200" dirty="0" smtClean="0"/>
              <a:t> </a:t>
            </a:r>
            <a:r>
              <a:rPr lang="en-US" sz="3200" dirty="0" err="1" smtClean="0"/>
              <a:t>ke</a:t>
            </a:r>
            <a:r>
              <a:rPr lang="en-US" sz="3200" dirty="0" smtClean="0"/>
              <a:t> database lama,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salinan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database yang </a:t>
            </a:r>
            <a:r>
              <a:rPr lang="en-US" sz="3200" dirty="0" err="1" smtClean="0"/>
              <a:t>telah</a:t>
            </a:r>
            <a:r>
              <a:rPr lang="en-US" sz="3200" dirty="0" smtClean="0"/>
              <a:t> </a:t>
            </a:r>
            <a:r>
              <a:rPr lang="en-US" sz="3200" dirty="0" err="1" smtClean="0"/>
              <a:t>dibuat</a:t>
            </a:r>
            <a:r>
              <a:rPr lang="en-US" sz="3200" dirty="0" smtClean="0"/>
              <a:t> </a:t>
            </a:r>
            <a:r>
              <a:rPr lang="en-US" sz="3200" dirty="0" err="1" smtClean="0"/>
              <a:t>tersebut</a:t>
            </a:r>
            <a:r>
              <a:rPr lang="en-US" sz="3200" dirty="0" smtClean="0"/>
              <a:t>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dihapus</a:t>
            </a:r>
            <a:r>
              <a:rPr lang="en-US" sz="32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IKHTISAR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endParaRPr lang="en-US" dirty="0" smtClean="0"/>
          </a:p>
          <a:p>
            <a:r>
              <a:rPr lang="en-US" dirty="0" smtClean="0"/>
              <a:t>State </a:t>
            </a:r>
            <a:r>
              <a:rPr lang="en-US" dirty="0" err="1" smtClean="0"/>
              <a:t>Transaksi</a:t>
            </a:r>
            <a:endParaRPr lang="en-US" dirty="0" smtClean="0"/>
          </a:p>
          <a:p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Atomik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Durabilitas</a:t>
            </a:r>
            <a:endParaRPr lang="en-US" dirty="0" smtClean="0"/>
          </a:p>
          <a:p>
            <a:r>
              <a:rPr lang="en-US" dirty="0" err="1" smtClean="0"/>
              <a:t>Eksekusi</a:t>
            </a:r>
            <a:r>
              <a:rPr lang="en-US" dirty="0" smtClean="0"/>
              <a:t> </a:t>
            </a:r>
            <a:r>
              <a:rPr lang="en-US" dirty="0" err="1" smtClean="0"/>
              <a:t>Konkuren</a:t>
            </a:r>
            <a:endParaRPr lang="en-US" dirty="0" smtClean="0"/>
          </a:p>
          <a:p>
            <a:r>
              <a:rPr lang="en-US" dirty="0" err="1" smtClean="0"/>
              <a:t>Serializability</a:t>
            </a:r>
            <a:endParaRPr lang="en-US" dirty="0" smtClean="0"/>
          </a:p>
          <a:p>
            <a:r>
              <a:rPr lang="en-US" dirty="0" smtClean="0"/>
              <a:t>Recoverability</a:t>
            </a:r>
          </a:p>
          <a:p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Isolasi</a:t>
            </a:r>
            <a:endParaRPr lang="en-US" dirty="0" smtClean="0"/>
          </a:p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SQL</a:t>
            </a:r>
          </a:p>
          <a:p>
            <a:r>
              <a:rPr lang="en-US" dirty="0" err="1" smtClean="0"/>
              <a:t>Tes</a:t>
            </a:r>
            <a:r>
              <a:rPr lang="en-US" dirty="0" smtClean="0"/>
              <a:t> </a:t>
            </a:r>
            <a:r>
              <a:rPr lang="en-US" dirty="0" err="1" smtClean="0"/>
              <a:t>Serializability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483F-C472-4D41-946E-B1C694E905D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Implementasi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Atomik</a:t>
            </a:r>
            <a:r>
              <a:rPr lang="en-US" i="1" dirty="0" smtClean="0">
                <a:solidFill>
                  <a:schemeClr val="bg1"/>
                </a:solidFill>
              </a:rPr>
              <a:t> (Atomicity)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Durabilitas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i="1" dirty="0" smtClean="0">
                <a:solidFill>
                  <a:schemeClr val="bg1"/>
                </a:solidFill>
              </a:rPr>
              <a:t>(Durability) – (4)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483F-C472-4D41-946E-B1C694E905DD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 fontScale="92500" lnSpcReduction="10000"/>
          </a:bodyPr>
          <a:lstStyle/>
          <a:p>
            <a:pPr marL="438912" lvl="0" indent="-320040">
              <a:buClr>
                <a:schemeClr val="accent1"/>
              </a:buClr>
              <a:buSzPct val="80000"/>
              <a:defRPr/>
            </a:pPr>
            <a:r>
              <a:rPr lang="en-US" sz="2400" u="sng" dirty="0" err="1" smtClean="0"/>
              <a:t>Skema</a:t>
            </a:r>
            <a:r>
              <a:rPr lang="en-US" sz="2400" u="sng" dirty="0" smtClean="0"/>
              <a:t> </a:t>
            </a:r>
            <a:r>
              <a:rPr lang="en-US" sz="2400" i="1" u="sng" dirty="0" smtClean="0"/>
              <a:t>shadow-database :</a:t>
            </a:r>
          </a:p>
          <a:p>
            <a:pPr marL="438912" lvl="0" indent="-320040">
              <a:buClr>
                <a:schemeClr val="accent1"/>
              </a:buClr>
              <a:buSzPct val="80000"/>
              <a:defRPr/>
            </a:pPr>
            <a:endParaRPr lang="en-US" sz="2400" i="1" u="sng" dirty="0" smtClean="0"/>
          </a:p>
          <a:p>
            <a:pPr marL="438912" lvl="0" indent="-320040">
              <a:buClr>
                <a:schemeClr val="accent1"/>
              </a:buClr>
              <a:buSzPct val="80000"/>
              <a:defRPr/>
            </a:pPr>
            <a:endParaRPr lang="en-US" sz="2400" i="1" u="sng" dirty="0" smtClean="0"/>
          </a:p>
          <a:p>
            <a:pPr marL="438912" lvl="0" indent="-320040">
              <a:buClr>
                <a:schemeClr val="accent1"/>
              </a:buClr>
              <a:buSzPct val="80000"/>
              <a:defRPr/>
            </a:pPr>
            <a:endParaRPr lang="en-US" sz="2400" i="1" u="sng" dirty="0" smtClean="0"/>
          </a:p>
          <a:p>
            <a:pPr marL="438912" lvl="0" indent="-320040">
              <a:buClr>
                <a:schemeClr val="accent1"/>
              </a:buClr>
              <a:buSzPct val="80000"/>
              <a:defRPr/>
            </a:pPr>
            <a:endParaRPr lang="en-US" sz="2400" i="1" u="sng" dirty="0" smtClean="0"/>
          </a:p>
          <a:p>
            <a:pPr marL="438912" lvl="0" indent="-320040">
              <a:buClr>
                <a:schemeClr val="accent1"/>
              </a:buClr>
              <a:buSzPct val="80000"/>
              <a:defRPr/>
            </a:pPr>
            <a:endParaRPr lang="en-US" sz="2400" i="1" u="sng" dirty="0" smtClean="0"/>
          </a:p>
          <a:p>
            <a:pPr marL="438912" lvl="0" indent="-320040">
              <a:buClr>
                <a:schemeClr val="accent1"/>
              </a:buClr>
              <a:buSzPct val="80000"/>
              <a:defRPr/>
            </a:pPr>
            <a:endParaRPr lang="en-US" sz="2400" i="1" u="sng" dirty="0" smtClean="0"/>
          </a:p>
          <a:p>
            <a:pPr marL="438912" lvl="0" indent="-320040">
              <a:buClr>
                <a:schemeClr val="accent1"/>
              </a:buClr>
              <a:buSzPct val="80000"/>
              <a:defRPr/>
            </a:pPr>
            <a:endParaRPr lang="en-US" sz="2400" i="1" u="sng" dirty="0" smtClean="0"/>
          </a:p>
          <a:p>
            <a:pPr marL="438912" lvl="0" indent="-320040">
              <a:buClr>
                <a:schemeClr val="accent1"/>
              </a:buClr>
              <a:buSzPct val="80000"/>
              <a:defRPr/>
            </a:pPr>
            <a:endParaRPr lang="en-US" sz="2400" i="1" u="sng" dirty="0" smtClean="0"/>
          </a:p>
          <a:p>
            <a:pPr marL="438912" lvl="0" indent="-320040">
              <a:buClr>
                <a:schemeClr val="accent1"/>
              </a:buClr>
              <a:buSzPct val="80000"/>
              <a:defRPr/>
            </a:pPr>
            <a:endParaRPr lang="en-US" sz="2400" i="1" u="sng" dirty="0" smtClean="0"/>
          </a:p>
          <a:p>
            <a:pPr marL="438912" lvl="0" indent="-320040">
              <a:buClr>
                <a:schemeClr val="accent1"/>
              </a:buClr>
              <a:buSzPct val="80000"/>
              <a:defRPr/>
            </a:pPr>
            <a:endParaRPr lang="en-US" sz="2400" i="1" u="sng" dirty="0" smtClean="0"/>
          </a:p>
          <a:p>
            <a:pPr marL="438912" lvl="0" indent="-320040">
              <a:buClr>
                <a:schemeClr val="accent1"/>
              </a:buClr>
              <a:buSzPct val="80000"/>
              <a:buFont typeface="Arial" pitchFamily="34" charset="0"/>
              <a:buChar char="•"/>
              <a:defRPr/>
            </a:pPr>
            <a:r>
              <a:rPr lang="en-US" sz="2400" dirty="0" err="1" smtClean="0"/>
              <a:t>Asumsi</a:t>
            </a:r>
            <a:r>
              <a:rPr lang="en-US" sz="2400" dirty="0" smtClean="0"/>
              <a:t> </a:t>
            </a:r>
            <a:r>
              <a:rPr lang="en-US" sz="2400" dirty="0" err="1" smtClean="0"/>
              <a:t>transaksi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gagal</a:t>
            </a:r>
            <a:endParaRPr lang="en-US" sz="2400" dirty="0" smtClean="0"/>
          </a:p>
          <a:p>
            <a:pPr marL="438912" lvl="0" indent="-320040">
              <a:buClr>
                <a:schemeClr val="accent1"/>
              </a:buClr>
              <a:buSzPct val="80000"/>
              <a:buFont typeface="Arial" pitchFamily="34" charset="0"/>
              <a:buChar char="•"/>
              <a:defRPr/>
            </a:pPr>
            <a:r>
              <a:rPr lang="en-US" sz="2400" dirty="0" err="1" smtClean="0"/>
              <a:t>Berguna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teks</a:t>
            </a:r>
            <a:r>
              <a:rPr lang="en-US" sz="2400" dirty="0" smtClean="0"/>
              <a:t> editor, </a:t>
            </a:r>
            <a:r>
              <a:rPr lang="en-US" sz="2400" dirty="0" err="1" smtClean="0"/>
              <a:t>tapi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efisien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database </a:t>
            </a:r>
            <a:r>
              <a:rPr lang="en-US" sz="2400" dirty="0" err="1" smtClean="0"/>
              <a:t>berukuran</a:t>
            </a:r>
            <a:r>
              <a:rPr lang="en-US" sz="2400" dirty="0" smtClean="0"/>
              <a:t> </a:t>
            </a:r>
            <a:r>
              <a:rPr lang="en-US" sz="2400" dirty="0" err="1" smtClean="0"/>
              <a:t>besar</a:t>
            </a:r>
            <a:endParaRPr lang="en-US" sz="2400" dirty="0" smtClean="0"/>
          </a:p>
          <a:p>
            <a:pPr marL="438912" lvl="0" indent="-320040">
              <a:buClr>
                <a:schemeClr val="accent1"/>
              </a:buClr>
              <a:buSzPct val="80000"/>
              <a:defRPr/>
            </a:pPr>
            <a:endParaRPr lang="en-US" sz="2400" dirty="0" smtClean="0"/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lang="en-US" sz="2400" dirty="0" smtClean="0"/>
          </a:p>
        </p:txBody>
      </p:sp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3" cstate="print"/>
          <a:srcRect l="2135" t="18980" r="1779" b="19217"/>
          <a:stretch>
            <a:fillRect/>
          </a:stretch>
        </p:blipFill>
        <p:spPr bwMode="auto">
          <a:xfrm>
            <a:off x="2000232" y="2428868"/>
            <a:ext cx="5254616" cy="2535480"/>
          </a:xfrm>
          <a:prstGeom prst="rect">
            <a:avLst/>
          </a:prstGeom>
          <a:noFill/>
          <a:ln w="76200" cmpd="tri">
            <a:solidFill>
              <a:schemeClr val="tx2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Eksekusi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Konkurensi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483F-C472-4D41-946E-B1C694E905DD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 fontScale="85000" lnSpcReduction="20000"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eksekusi</a:t>
            </a:r>
            <a:r>
              <a:rPr lang="en-US" sz="3200" dirty="0" smtClean="0"/>
              <a:t> </a:t>
            </a:r>
            <a:r>
              <a:rPr lang="en-US" sz="3200" dirty="0" err="1" smtClean="0"/>
              <a:t>konkurensi</a:t>
            </a:r>
            <a:r>
              <a:rPr lang="en-US" sz="3200" dirty="0" smtClean="0"/>
              <a:t>, </a:t>
            </a:r>
            <a:r>
              <a:rPr lang="en-US" sz="3200" dirty="0" err="1" smtClean="0"/>
              <a:t>banyak</a:t>
            </a:r>
            <a:r>
              <a:rPr lang="en-US" sz="3200" dirty="0" smtClean="0"/>
              <a:t> </a:t>
            </a:r>
            <a:r>
              <a:rPr lang="en-US" sz="3200" dirty="0" err="1" smtClean="0"/>
              <a:t>transaksi</a:t>
            </a:r>
            <a:r>
              <a:rPr lang="en-US" sz="3200" dirty="0" smtClean="0"/>
              <a:t> </a:t>
            </a:r>
            <a:r>
              <a:rPr lang="en-US" sz="3200" dirty="0" err="1" smtClean="0"/>
              <a:t>dimungkinkan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diproses</a:t>
            </a:r>
            <a:r>
              <a:rPr lang="en-US" sz="3200" dirty="0" smtClean="0"/>
              <a:t> </a:t>
            </a:r>
            <a:r>
              <a:rPr lang="en-US" sz="3200" dirty="0" err="1" smtClean="0"/>
              <a:t>secara</a:t>
            </a:r>
            <a:r>
              <a:rPr lang="en-US" sz="3200" dirty="0" smtClean="0"/>
              <a:t> </a:t>
            </a:r>
            <a:r>
              <a:rPr lang="en-US" sz="3200" dirty="0" err="1" smtClean="0"/>
              <a:t>bersama</a:t>
            </a:r>
            <a:r>
              <a:rPr lang="en-US" sz="3200" dirty="0" smtClean="0"/>
              <a:t> – </a:t>
            </a:r>
            <a:r>
              <a:rPr lang="en-US" sz="3200" dirty="0" err="1" smtClean="0"/>
              <a:t>sama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suatu</a:t>
            </a:r>
            <a:r>
              <a:rPr lang="en-US" sz="3200" dirty="0" smtClean="0"/>
              <a:t> </a:t>
            </a:r>
            <a:r>
              <a:rPr lang="en-US" sz="3200" dirty="0" err="1" smtClean="0"/>
              <a:t>sistem</a:t>
            </a:r>
            <a:r>
              <a:rPr lang="en-US" sz="3200" dirty="0" smtClean="0"/>
              <a:t>.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lang="en-US" sz="3200" dirty="0" smtClean="0"/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en-US" sz="3200" dirty="0" err="1" smtClean="0"/>
              <a:t>Memperbolehkan</a:t>
            </a:r>
            <a:r>
              <a:rPr lang="en-US" sz="3200" dirty="0" smtClean="0"/>
              <a:t> </a:t>
            </a:r>
            <a:r>
              <a:rPr lang="en-US" sz="3200" dirty="0" err="1" smtClean="0"/>
              <a:t>banyak</a:t>
            </a:r>
            <a:r>
              <a:rPr lang="en-US" sz="3200" dirty="0" smtClean="0"/>
              <a:t> </a:t>
            </a:r>
            <a:r>
              <a:rPr lang="en-US" sz="3200" dirty="0" err="1" smtClean="0"/>
              <a:t>transaksi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mengupdate</a:t>
            </a:r>
            <a:r>
              <a:rPr lang="en-US" sz="3200" dirty="0" smtClean="0"/>
              <a:t> data </a:t>
            </a:r>
            <a:r>
              <a:rPr lang="en-US" sz="3200" dirty="0" err="1" smtClean="0"/>
              <a:t>secara</a:t>
            </a:r>
            <a:r>
              <a:rPr lang="en-US" sz="3200" dirty="0" smtClean="0"/>
              <a:t> </a:t>
            </a:r>
            <a:r>
              <a:rPr lang="en-US" sz="3200" dirty="0" err="1" smtClean="0"/>
              <a:t>konkuren</a:t>
            </a:r>
            <a:r>
              <a:rPr lang="en-US" sz="3200" dirty="0" smtClean="0"/>
              <a:t> </a:t>
            </a:r>
            <a:r>
              <a:rPr lang="en-US" sz="3200" dirty="0" err="1" smtClean="0"/>
              <a:t>akan</a:t>
            </a:r>
            <a:r>
              <a:rPr lang="en-US" sz="3200" dirty="0" smtClean="0"/>
              <a:t> </a:t>
            </a:r>
            <a:r>
              <a:rPr lang="en-US" sz="3200" dirty="0" err="1" smtClean="0"/>
              <a:t>menyebabkan</a:t>
            </a:r>
            <a:r>
              <a:rPr lang="en-US" sz="3200" dirty="0" smtClean="0"/>
              <a:t> </a:t>
            </a:r>
            <a:r>
              <a:rPr lang="en-US" sz="3200" dirty="0" err="1" smtClean="0"/>
              <a:t>beberapa</a:t>
            </a:r>
            <a:r>
              <a:rPr lang="en-US" sz="3200" dirty="0" smtClean="0"/>
              <a:t> </a:t>
            </a:r>
            <a:r>
              <a:rPr lang="en-US" sz="3200" dirty="0" err="1" smtClean="0"/>
              <a:t>komplikasi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konsistensi</a:t>
            </a:r>
            <a:r>
              <a:rPr lang="en-US" sz="3200" dirty="0" smtClean="0"/>
              <a:t> data.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lang="en-US" sz="3200" dirty="0" smtClean="0"/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memastikan</a:t>
            </a:r>
            <a:r>
              <a:rPr lang="en-US" sz="3200" dirty="0" smtClean="0"/>
              <a:t> </a:t>
            </a:r>
            <a:r>
              <a:rPr lang="en-US" sz="3200" dirty="0" err="1" smtClean="0"/>
              <a:t>bahwa</a:t>
            </a:r>
            <a:r>
              <a:rPr lang="en-US" sz="3200" dirty="0" smtClean="0"/>
              <a:t> </a:t>
            </a:r>
            <a:r>
              <a:rPr lang="en-US" sz="3200" dirty="0" err="1" smtClean="0"/>
              <a:t>konsistensi</a:t>
            </a:r>
            <a:r>
              <a:rPr lang="en-US" sz="3200" dirty="0" smtClean="0"/>
              <a:t> </a:t>
            </a:r>
            <a:r>
              <a:rPr lang="en-US" sz="3200" dirty="0" err="1" smtClean="0"/>
              <a:t>tetap</a:t>
            </a:r>
            <a:r>
              <a:rPr lang="en-US" sz="3200" dirty="0" smtClean="0"/>
              <a:t> </a:t>
            </a:r>
            <a:r>
              <a:rPr lang="en-US" sz="3200" dirty="0" err="1" smtClean="0"/>
              <a:t>terjaga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baik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eksekusi</a:t>
            </a:r>
            <a:r>
              <a:rPr lang="en-US" sz="3200" dirty="0" smtClean="0"/>
              <a:t> </a:t>
            </a:r>
            <a:r>
              <a:rPr lang="en-US" sz="3200" dirty="0" err="1" smtClean="0"/>
              <a:t>konkuren</a:t>
            </a:r>
            <a:r>
              <a:rPr lang="en-US" sz="3200" dirty="0" smtClean="0"/>
              <a:t>, </a:t>
            </a:r>
            <a:r>
              <a:rPr lang="en-US" sz="3200" dirty="0" err="1" smtClean="0"/>
              <a:t>membutuhkan</a:t>
            </a:r>
            <a:r>
              <a:rPr lang="en-US" sz="3200" dirty="0" smtClean="0"/>
              <a:t> </a:t>
            </a:r>
            <a:r>
              <a:rPr lang="en-US" sz="3200" dirty="0" err="1" smtClean="0"/>
              <a:t>usaha</a:t>
            </a:r>
            <a:r>
              <a:rPr lang="en-US" sz="3200" dirty="0" smtClean="0"/>
              <a:t> yang </a:t>
            </a:r>
            <a:r>
              <a:rPr lang="en-US" sz="3200" dirty="0" err="1" smtClean="0"/>
              <a:t>lebih</a:t>
            </a:r>
            <a:r>
              <a:rPr lang="en-US" sz="3200" dirty="0" smtClean="0"/>
              <a:t> </a:t>
            </a:r>
            <a:r>
              <a:rPr lang="en-US" sz="3200" dirty="0" err="1" smtClean="0"/>
              <a:t>kuat</a:t>
            </a:r>
            <a:r>
              <a:rPr lang="en-US" sz="3200" dirty="0" smtClean="0"/>
              <a:t>. </a:t>
            </a:r>
            <a:r>
              <a:rPr lang="en-US" sz="3200" dirty="0" err="1" smtClean="0"/>
              <a:t>Akan</a:t>
            </a:r>
            <a:r>
              <a:rPr lang="en-US" sz="3200" dirty="0" smtClean="0"/>
              <a:t> </a:t>
            </a:r>
            <a:r>
              <a:rPr lang="en-US" sz="3200" dirty="0" err="1" smtClean="0"/>
              <a:t>lebih</a:t>
            </a:r>
            <a:r>
              <a:rPr lang="en-US" sz="3200" dirty="0" smtClean="0"/>
              <a:t> </a:t>
            </a:r>
            <a:r>
              <a:rPr lang="en-US" sz="3200" dirty="0" err="1" smtClean="0"/>
              <a:t>mudah</a:t>
            </a:r>
            <a:r>
              <a:rPr lang="en-US" sz="3200" dirty="0" smtClean="0"/>
              <a:t> </a:t>
            </a:r>
            <a:r>
              <a:rPr lang="en-US" sz="3200" dirty="0" err="1" smtClean="0"/>
              <a:t>jika</a:t>
            </a:r>
            <a:r>
              <a:rPr lang="en-US" sz="3200" dirty="0" smtClean="0"/>
              <a:t> </a:t>
            </a:r>
            <a:r>
              <a:rPr lang="en-US" sz="3200" dirty="0" err="1" smtClean="0"/>
              <a:t>transaksi</a:t>
            </a:r>
            <a:r>
              <a:rPr lang="en-US" sz="3200" dirty="0" smtClean="0"/>
              <a:t> </a:t>
            </a:r>
            <a:r>
              <a:rPr lang="en-US" sz="3200" dirty="0" err="1" smtClean="0"/>
              <a:t>berjalan</a:t>
            </a:r>
            <a:r>
              <a:rPr lang="en-US" sz="3200" dirty="0" smtClean="0"/>
              <a:t> </a:t>
            </a:r>
            <a:r>
              <a:rPr lang="en-US" sz="3200" dirty="0" err="1" smtClean="0"/>
              <a:t>secara</a:t>
            </a:r>
            <a:r>
              <a:rPr lang="en-US" sz="3200" dirty="0" smtClean="0"/>
              <a:t> serial.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Eksekusi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Konkurensi</a:t>
            </a:r>
            <a:r>
              <a:rPr lang="en-US" dirty="0" smtClean="0">
                <a:solidFill>
                  <a:schemeClr val="bg1"/>
                </a:solidFill>
              </a:rPr>
              <a:t> (2)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483F-C472-4D41-946E-B1C694E905DD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 fontScale="85000" lnSpcReduction="20000"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en-US" sz="3200" dirty="0" err="1" smtClean="0"/>
              <a:t>Keuntungan</a:t>
            </a:r>
            <a:r>
              <a:rPr lang="en-US" sz="3200" dirty="0" smtClean="0"/>
              <a:t> </a:t>
            </a:r>
            <a:r>
              <a:rPr lang="en-US" sz="3200" dirty="0" err="1" smtClean="0"/>
              <a:t>konkurensi</a:t>
            </a:r>
            <a:r>
              <a:rPr lang="en-US" sz="3200" dirty="0" smtClean="0"/>
              <a:t> :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2800" dirty="0" err="1" smtClean="0"/>
              <a:t>Meningkatkan</a:t>
            </a:r>
            <a:r>
              <a:rPr lang="en-US" sz="2800" dirty="0" smtClean="0"/>
              <a:t> </a:t>
            </a:r>
            <a:r>
              <a:rPr lang="en-US" sz="2800" dirty="0" err="1" smtClean="0"/>
              <a:t>utilitas</a:t>
            </a:r>
            <a:r>
              <a:rPr lang="en-US" sz="2800" dirty="0" smtClean="0"/>
              <a:t> disk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prosesor</a:t>
            </a:r>
            <a:endParaRPr lang="en-US" sz="2800" dirty="0" smtClean="0"/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2800" dirty="0" err="1" smtClean="0"/>
              <a:t>Mengurangi</a:t>
            </a:r>
            <a:r>
              <a:rPr lang="en-US" sz="2800" dirty="0" smtClean="0"/>
              <a:t> rata – rata </a:t>
            </a:r>
            <a:r>
              <a:rPr lang="en-US" sz="2800" dirty="0" err="1" smtClean="0"/>
              <a:t>waktu</a:t>
            </a:r>
            <a:r>
              <a:rPr lang="en-US" sz="2800" dirty="0" smtClean="0"/>
              <a:t> </a:t>
            </a:r>
            <a:r>
              <a:rPr lang="en-US" sz="2800" dirty="0" err="1" smtClean="0"/>
              <a:t>respon</a:t>
            </a:r>
            <a:r>
              <a:rPr lang="en-US" sz="2800" dirty="0" smtClean="0"/>
              <a:t> </a:t>
            </a:r>
            <a:r>
              <a:rPr lang="en-US" sz="2800" dirty="0" err="1" smtClean="0"/>
              <a:t>transaksi</a:t>
            </a:r>
            <a:endParaRPr lang="en-US" sz="2800" dirty="0" smtClean="0"/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endParaRPr lang="en-US" sz="2800" dirty="0" smtClean="0"/>
          </a:p>
          <a:p>
            <a:pPr marL="438912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konkurensi</a:t>
            </a:r>
            <a:r>
              <a:rPr lang="en-US" sz="3200" dirty="0" smtClean="0"/>
              <a:t> </a:t>
            </a:r>
            <a:r>
              <a:rPr lang="en-US" sz="3200" dirty="0" err="1" smtClean="0"/>
              <a:t>dikenal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konsep</a:t>
            </a:r>
            <a:r>
              <a:rPr lang="en-US" sz="3200" dirty="0" smtClean="0"/>
              <a:t> </a:t>
            </a:r>
            <a:r>
              <a:rPr lang="en-US" sz="3200" dirty="0" err="1" smtClean="0"/>
              <a:t>penjadwalan</a:t>
            </a:r>
            <a:r>
              <a:rPr lang="en-US" sz="3200" dirty="0" smtClean="0"/>
              <a:t> </a:t>
            </a:r>
            <a:r>
              <a:rPr lang="en-US" sz="3200" i="1" dirty="0" smtClean="0"/>
              <a:t>(schedule)</a:t>
            </a:r>
            <a:r>
              <a:rPr lang="en-US" sz="3200" dirty="0" smtClean="0"/>
              <a:t> yang </a:t>
            </a:r>
            <a:r>
              <a:rPr lang="en-US" sz="3200" dirty="0" err="1" smtClean="0"/>
              <a:t>akan</a:t>
            </a:r>
            <a:r>
              <a:rPr lang="en-US" sz="3200" dirty="0" smtClean="0"/>
              <a:t> </a:t>
            </a:r>
            <a:r>
              <a:rPr lang="en-US" sz="3200" dirty="0" err="1" smtClean="0"/>
              <a:t>membantu</a:t>
            </a:r>
            <a:r>
              <a:rPr lang="en-US" sz="3200" dirty="0" smtClean="0"/>
              <a:t> </a:t>
            </a:r>
            <a:r>
              <a:rPr lang="en-US" sz="3200" dirty="0" err="1" smtClean="0"/>
              <a:t>mengidentifikasi</a:t>
            </a:r>
            <a:r>
              <a:rPr lang="en-US" sz="3200" dirty="0" smtClean="0"/>
              <a:t> </a:t>
            </a:r>
            <a:r>
              <a:rPr lang="en-US" sz="3200" dirty="0" err="1" smtClean="0"/>
              <a:t>eksekusi</a:t>
            </a:r>
            <a:r>
              <a:rPr lang="en-US" sz="3200" dirty="0" smtClean="0"/>
              <a:t> agar </a:t>
            </a:r>
            <a:r>
              <a:rPr lang="en-US" sz="3200" dirty="0" err="1" smtClean="0"/>
              <a:t>konsistensi</a:t>
            </a:r>
            <a:r>
              <a:rPr lang="en-US" sz="3200" dirty="0" smtClean="0"/>
              <a:t> </a:t>
            </a:r>
            <a:r>
              <a:rPr lang="en-US" sz="3200" dirty="0" err="1" smtClean="0"/>
              <a:t>datanya</a:t>
            </a:r>
            <a:r>
              <a:rPr lang="en-US" sz="3200" dirty="0" smtClean="0"/>
              <a:t> </a:t>
            </a:r>
            <a:r>
              <a:rPr lang="en-US" sz="3200" dirty="0" err="1" smtClean="0"/>
              <a:t>tetap</a:t>
            </a:r>
            <a:r>
              <a:rPr lang="en-US" sz="3200" dirty="0" smtClean="0"/>
              <a:t> </a:t>
            </a:r>
            <a:r>
              <a:rPr lang="en-US" sz="3200" dirty="0" err="1" smtClean="0"/>
              <a:t>terjaga</a:t>
            </a:r>
            <a:r>
              <a:rPr lang="en-US" sz="3200" dirty="0" smtClean="0"/>
              <a:t>.</a:t>
            </a:r>
          </a:p>
          <a:p>
            <a:pPr marL="438912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endParaRPr lang="en-US" sz="3200" dirty="0" smtClean="0"/>
          </a:p>
          <a:p>
            <a:pPr marL="438912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3200" dirty="0" err="1" smtClean="0"/>
              <a:t>Sistem</a:t>
            </a:r>
            <a:r>
              <a:rPr lang="en-US" sz="3200" dirty="0" smtClean="0"/>
              <a:t> Basis Data </a:t>
            </a:r>
            <a:r>
              <a:rPr lang="en-US" sz="3200" dirty="0" err="1" smtClean="0"/>
              <a:t>harus</a:t>
            </a:r>
            <a:r>
              <a:rPr lang="en-US" sz="3200" dirty="0" smtClean="0"/>
              <a:t> </a:t>
            </a:r>
            <a:r>
              <a:rPr lang="en-US" sz="3200" dirty="0" err="1" smtClean="0"/>
              <a:t>mengontrol</a:t>
            </a:r>
            <a:r>
              <a:rPr lang="en-US" sz="3200" dirty="0" smtClean="0"/>
              <a:t> </a:t>
            </a:r>
            <a:r>
              <a:rPr lang="en-US" sz="3200" dirty="0" err="1" smtClean="0"/>
              <a:t>interaksi</a:t>
            </a:r>
            <a:r>
              <a:rPr lang="en-US" sz="3200" dirty="0" smtClean="0"/>
              <a:t> </a:t>
            </a:r>
            <a:r>
              <a:rPr lang="en-US" sz="3200" dirty="0" err="1" smtClean="0"/>
              <a:t>diantara</a:t>
            </a:r>
            <a:r>
              <a:rPr lang="en-US" sz="3200" dirty="0" smtClean="0"/>
              <a:t> </a:t>
            </a:r>
            <a:r>
              <a:rPr lang="en-US" sz="3200" dirty="0" err="1" smtClean="0"/>
              <a:t>transaksi</a:t>
            </a:r>
            <a:r>
              <a:rPr lang="en-US" sz="3200" dirty="0" smtClean="0"/>
              <a:t> </a:t>
            </a:r>
            <a:r>
              <a:rPr lang="en-US" sz="3200" dirty="0" err="1" smtClean="0"/>
              <a:t>konkuren</a:t>
            </a:r>
            <a:r>
              <a:rPr lang="en-US" sz="3200" dirty="0" smtClean="0"/>
              <a:t> </a:t>
            </a:r>
            <a:r>
              <a:rPr lang="en-US" sz="3200" dirty="0" err="1" smtClean="0"/>
              <a:t>supaya</a:t>
            </a:r>
            <a:r>
              <a:rPr lang="en-US" sz="3200" dirty="0" smtClean="0"/>
              <a:t> </a:t>
            </a:r>
            <a:r>
              <a:rPr lang="en-US" sz="3200" dirty="0" err="1" smtClean="0"/>
              <a:t>transaksi</a:t>
            </a:r>
            <a:r>
              <a:rPr lang="en-US" sz="3200" dirty="0" smtClean="0"/>
              <a:t> – </a:t>
            </a:r>
            <a:r>
              <a:rPr lang="en-US" sz="3200" dirty="0" err="1" smtClean="0"/>
              <a:t>transaksi</a:t>
            </a:r>
            <a:r>
              <a:rPr lang="en-US" sz="3200" dirty="0" smtClean="0"/>
              <a:t> </a:t>
            </a:r>
            <a:r>
              <a:rPr lang="en-US" sz="3200" dirty="0" err="1" smtClean="0"/>
              <a:t>tersebut</a:t>
            </a:r>
            <a:r>
              <a:rPr lang="en-US" sz="3200" dirty="0" smtClean="0"/>
              <a:t>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menghancurkan</a:t>
            </a:r>
            <a:r>
              <a:rPr lang="en-US" sz="3200" dirty="0" smtClean="0"/>
              <a:t> </a:t>
            </a:r>
            <a:r>
              <a:rPr lang="en-US" sz="3200" dirty="0" err="1" smtClean="0"/>
              <a:t>konsistensi</a:t>
            </a:r>
            <a:r>
              <a:rPr lang="en-US" sz="3200" dirty="0" smtClean="0"/>
              <a:t> basis </a:t>
            </a:r>
            <a:r>
              <a:rPr lang="en-US" sz="3200" dirty="0" err="1" smtClean="0"/>
              <a:t>datanya</a:t>
            </a:r>
            <a:r>
              <a:rPr lang="en-US" sz="3200" dirty="0" smtClean="0"/>
              <a:t> (data </a:t>
            </a:r>
            <a:r>
              <a:rPr lang="en-US" sz="3200" dirty="0" err="1" smtClean="0"/>
              <a:t>menjadi</a:t>
            </a:r>
            <a:r>
              <a:rPr lang="en-US" sz="3200" dirty="0" smtClean="0"/>
              <a:t>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konsisten</a:t>
            </a:r>
            <a:r>
              <a:rPr lang="en-US" sz="3200" dirty="0" smtClean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Eksekusi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Konkurensi</a:t>
            </a:r>
            <a:r>
              <a:rPr lang="en-US" dirty="0" smtClean="0">
                <a:solidFill>
                  <a:schemeClr val="bg1"/>
                </a:solidFill>
              </a:rPr>
              <a:t> - Schedule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483F-C472-4D41-946E-B1C694E905DD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 fontScale="92500" lnSpcReduction="10000"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en-US" sz="3200" dirty="0" err="1" smtClean="0"/>
              <a:t>Penjadwalan</a:t>
            </a:r>
            <a:r>
              <a:rPr lang="en-US" sz="3200" dirty="0" smtClean="0"/>
              <a:t> / </a:t>
            </a:r>
            <a:r>
              <a:rPr lang="en-US" sz="3200" i="1" dirty="0" smtClean="0"/>
              <a:t>Schedule</a:t>
            </a:r>
            <a:r>
              <a:rPr lang="en-US" sz="3200" dirty="0" smtClean="0"/>
              <a:t> </a:t>
            </a:r>
            <a:r>
              <a:rPr lang="en-US" sz="3200" dirty="0" err="1" smtClean="0"/>
              <a:t>merupakan</a:t>
            </a:r>
            <a:r>
              <a:rPr lang="en-US" sz="3200" dirty="0" smtClean="0"/>
              <a:t> </a:t>
            </a:r>
            <a:r>
              <a:rPr lang="en-US" sz="3200" dirty="0" err="1" smtClean="0"/>
              <a:t>urutan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mengindikasikan</a:t>
            </a:r>
            <a:r>
              <a:rPr lang="en-US" sz="3200" dirty="0" smtClean="0"/>
              <a:t> </a:t>
            </a:r>
            <a:r>
              <a:rPr lang="en-US" sz="3200" dirty="0" err="1" smtClean="0"/>
              <a:t>urutan</a:t>
            </a:r>
            <a:r>
              <a:rPr lang="en-US" sz="3200" dirty="0" smtClean="0"/>
              <a:t> </a:t>
            </a:r>
            <a:r>
              <a:rPr lang="en-US" sz="3200" dirty="0" err="1" smtClean="0"/>
              <a:t>kronologis</a:t>
            </a:r>
            <a:r>
              <a:rPr lang="en-US" sz="3200" dirty="0" smtClean="0"/>
              <a:t> </a:t>
            </a:r>
            <a:r>
              <a:rPr lang="en-US" sz="3200" dirty="0" err="1" smtClean="0"/>
              <a:t>instruksi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transaksi</a:t>
            </a:r>
            <a:r>
              <a:rPr lang="en-US" sz="3200" dirty="0" smtClean="0"/>
              <a:t> </a:t>
            </a:r>
            <a:r>
              <a:rPr lang="en-US" sz="3200" dirty="0" err="1" smtClean="0"/>
              <a:t>konkuren</a:t>
            </a:r>
            <a:r>
              <a:rPr lang="en-US" sz="3200" dirty="0" smtClean="0"/>
              <a:t> yang </a:t>
            </a:r>
            <a:r>
              <a:rPr lang="en-US" sz="3200" dirty="0" err="1" smtClean="0"/>
              <a:t>akan</a:t>
            </a:r>
            <a:r>
              <a:rPr lang="en-US" sz="3200" dirty="0" smtClean="0"/>
              <a:t> </a:t>
            </a:r>
            <a:r>
              <a:rPr lang="en-US" sz="3200" dirty="0" err="1" smtClean="0"/>
              <a:t>dieksekusi</a:t>
            </a:r>
            <a:r>
              <a:rPr lang="en-US" sz="3200" dirty="0" smtClean="0"/>
              <a:t>.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lang="en-US" sz="3200" dirty="0" smtClean="0"/>
          </a:p>
          <a:p>
            <a:pPr marL="438912" lvl="0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3200" dirty="0" err="1" smtClean="0"/>
              <a:t>Sebuah</a:t>
            </a:r>
            <a:r>
              <a:rPr lang="en-US" sz="3200" dirty="0" smtClean="0"/>
              <a:t> </a:t>
            </a:r>
            <a:r>
              <a:rPr lang="en-US" sz="3200" i="1" dirty="0" smtClean="0"/>
              <a:t>Schedule </a:t>
            </a:r>
            <a:r>
              <a:rPr lang="en-US" sz="3200" dirty="0" err="1" smtClean="0"/>
              <a:t>merupakan</a:t>
            </a:r>
            <a:r>
              <a:rPr lang="en-US" sz="3200" dirty="0" smtClean="0"/>
              <a:t> </a:t>
            </a:r>
            <a:r>
              <a:rPr lang="en-US" sz="3200" dirty="0" err="1" smtClean="0"/>
              <a:t>bagian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suatu</a:t>
            </a:r>
            <a:r>
              <a:rPr lang="en-US" sz="3200" dirty="0" smtClean="0"/>
              <a:t> </a:t>
            </a:r>
            <a:r>
              <a:rPr lang="en-US" sz="3200" dirty="0" err="1" smtClean="0"/>
              <a:t>transaksi</a:t>
            </a:r>
            <a:r>
              <a:rPr lang="en-US" sz="3200" dirty="0" smtClean="0"/>
              <a:t> yang </a:t>
            </a:r>
            <a:r>
              <a:rPr lang="en-US" sz="3200" dirty="0" err="1" smtClean="0"/>
              <a:t>harus</a:t>
            </a:r>
            <a:r>
              <a:rPr lang="en-US" sz="3200" dirty="0" smtClean="0"/>
              <a:t> </a:t>
            </a:r>
            <a:r>
              <a:rPr lang="en-US" sz="3200" dirty="0" err="1" smtClean="0"/>
              <a:t>terdiri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semua</a:t>
            </a:r>
            <a:r>
              <a:rPr lang="en-US" sz="3200" dirty="0" smtClean="0"/>
              <a:t> </a:t>
            </a:r>
            <a:r>
              <a:rPr lang="en-US" sz="3200" dirty="0" err="1" smtClean="0"/>
              <a:t>instruksi</a:t>
            </a:r>
            <a:r>
              <a:rPr lang="en-US" sz="3200" dirty="0" smtClean="0"/>
              <a:t> yang </a:t>
            </a:r>
            <a:r>
              <a:rPr lang="en-US" sz="3200" dirty="0" err="1" smtClean="0"/>
              <a:t>ada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 </a:t>
            </a:r>
            <a:r>
              <a:rPr lang="en-US" sz="3200" dirty="0" err="1" smtClean="0"/>
              <a:t>dalamnya</a:t>
            </a:r>
            <a:r>
              <a:rPr lang="en-US" sz="3200" dirty="0" smtClean="0"/>
              <a:t>.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lang="en-US" sz="3200" dirty="0" smtClean="0"/>
          </a:p>
          <a:p>
            <a:pPr marL="438912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3200" dirty="0" err="1" smtClean="0"/>
              <a:t>Sebuah</a:t>
            </a:r>
            <a:r>
              <a:rPr lang="en-US" sz="3200" dirty="0" smtClean="0"/>
              <a:t> </a:t>
            </a:r>
            <a:r>
              <a:rPr lang="en-US" sz="3200" dirty="0" err="1" smtClean="0"/>
              <a:t>jadwal</a:t>
            </a:r>
            <a:r>
              <a:rPr lang="en-US" sz="3200" dirty="0" smtClean="0"/>
              <a:t> </a:t>
            </a:r>
            <a:r>
              <a:rPr lang="en-US" sz="3200" dirty="0" err="1" smtClean="0"/>
              <a:t>harus</a:t>
            </a:r>
            <a:r>
              <a:rPr lang="en-US" sz="3200" dirty="0" smtClean="0"/>
              <a:t> </a:t>
            </a:r>
            <a:r>
              <a:rPr lang="en-US" sz="3200" dirty="0" err="1" smtClean="0"/>
              <a:t>menjaga</a:t>
            </a:r>
            <a:r>
              <a:rPr lang="en-US" sz="3200" dirty="0" smtClean="0"/>
              <a:t> </a:t>
            </a:r>
            <a:r>
              <a:rPr lang="en-US" sz="3200" dirty="0" err="1" smtClean="0"/>
              <a:t>urutan</a:t>
            </a:r>
            <a:r>
              <a:rPr lang="en-US" sz="3200" dirty="0" smtClean="0"/>
              <a:t> </a:t>
            </a:r>
            <a:r>
              <a:rPr lang="en-US" sz="3200" dirty="0" err="1" smtClean="0"/>
              <a:t>instruksi</a:t>
            </a:r>
            <a:r>
              <a:rPr lang="en-US" sz="3200" dirty="0" smtClean="0"/>
              <a:t> yang </a:t>
            </a:r>
            <a:r>
              <a:rPr lang="en-US" sz="3200" dirty="0" err="1" smtClean="0"/>
              <a:t>muncul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 </a:t>
            </a:r>
            <a:r>
              <a:rPr lang="en-US" sz="3200" dirty="0" err="1" smtClean="0"/>
              <a:t>setiap</a:t>
            </a:r>
            <a:r>
              <a:rPr lang="en-US" sz="3200" dirty="0" smtClean="0"/>
              <a:t> </a:t>
            </a:r>
            <a:r>
              <a:rPr lang="en-US" sz="3200" dirty="0" err="1" smtClean="0"/>
              <a:t>transaksi</a:t>
            </a:r>
            <a:r>
              <a:rPr lang="en-US" sz="32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bg1"/>
                </a:solidFill>
              </a:rPr>
              <a:t>Schedule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329642" cy="486851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Serial Schedule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i="1" dirty="0" smtClean="0"/>
              <a:t>schedule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dijalankan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berurutan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tarnsaksi</a:t>
            </a:r>
            <a:r>
              <a:rPr lang="en-US" dirty="0" smtClean="0"/>
              <a:t> yang </a:t>
            </a:r>
            <a:r>
              <a:rPr lang="en-US" dirty="0" err="1" smtClean="0"/>
              <a:t>mengganggu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i="1" dirty="0" err="1" smtClean="0"/>
              <a:t>NonSerial</a:t>
            </a:r>
            <a:r>
              <a:rPr lang="en-US" i="1" dirty="0" smtClean="0"/>
              <a:t> Schedule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i="1" dirty="0" smtClean="0"/>
              <a:t>schedule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operasi-operasi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set </a:t>
            </a:r>
            <a:r>
              <a:rPr lang="en-US" i="1" dirty="0" smtClean="0"/>
              <a:t>concurrent transactions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i="1" dirty="0" smtClean="0"/>
              <a:t>interleaved</a:t>
            </a:r>
          </a:p>
          <a:p>
            <a:endParaRPr lang="en-US" dirty="0" smtClean="0"/>
          </a:p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i="1" dirty="0" err="1" smtClean="0"/>
              <a:t>serializibility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i="1" dirty="0" smtClean="0"/>
              <a:t>non serial schedule</a:t>
            </a:r>
            <a:r>
              <a:rPr lang="en-US" dirty="0" smtClean="0"/>
              <a:t> yang </a:t>
            </a:r>
            <a:r>
              <a:rPr lang="en-US" dirty="0" err="1" smtClean="0"/>
              <a:t>mengijinkan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bersamaan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mengganggu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lain,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memproduksi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state database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diproduksi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eksekusi</a:t>
            </a:r>
            <a:r>
              <a:rPr lang="en-US" dirty="0" smtClean="0"/>
              <a:t> serial.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79FBB-9AFC-47CB-BBD5-E96137D80E9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Eksekusi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Konkurensi</a:t>
            </a:r>
            <a:r>
              <a:rPr lang="en-US" dirty="0" smtClean="0">
                <a:solidFill>
                  <a:schemeClr val="bg1"/>
                </a:solidFill>
              </a:rPr>
              <a:t> – Schedule (2)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483F-C472-4D41-946E-B1C694E905DD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en-US" sz="2000" dirty="0" err="1" smtClean="0"/>
              <a:t>Misal</a:t>
            </a:r>
            <a:r>
              <a:rPr lang="en-US" sz="2000" dirty="0" smtClean="0"/>
              <a:t> T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transaksi</a:t>
            </a:r>
            <a:r>
              <a:rPr lang="en-US" sz="2000" dirty="0" smtClean="0"/>
              <a:t> transfer $50 </a:t>
            </a:r>
            <a:r>
              <a:rPr lang="en-US" sz="2000" dirty="0" err="1" smtClean="0"/>
              <a:t>dari</a:t>
            </a:r>
            <a:r>
              <a:rPr lang="en-US" sz="2000" dirty="0" smtClean="0"/>
              <a:t> A </a:t>
            </a:r>
            <a:r>
              <a:rPr lang="en-US" sz="2000" dirty="0" err="1" smtClean="0"/>
              <a:t>ke</a:t>
            </a:r>
            <a:r>
              <a:rPr lang="en-US" sz="2000" dirty="0" smtClean="0"/>
              <a:t> B, </a:t>
            </a:r>
            <a:r>
              <a:rPr lang="en-US" sz="2000" dirty="0" err="1" smtClean="0"/>
              <a:t>dan</a:t>
            </a:r>
            <a:r>
              <a:rPr lang="en-US" sz="2000" dirty="0" smtClean="0"/>
              <a:t> T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transfer 10%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jumlah</a:t>
            </a:r>
            <a:r>
              <a:rPr lang="en-US" sz="2000" dirty="0" smtClean="0"/>
              <a:t> </a:t>
            </a:r>
            <a:r>
              <a:rPr lang="en-US" sz="2000" dirty="0" err="1" smtClean="0"/>
              <a:t>rekening</a:t>
            </a:r>
            <a:r>
              <a:rPr lang="en-US" sz="2000" dirty="0" smtClean="0"/>
              <a:t> A </a:t>
            </a:r>
            <a:r>
              <a:rPr lang="en-US" sz="2000" dirty="0" err="1" smtClean="0"/>
              <a:t>ke</a:t>
            </a:r>
            <a:r>
              <a:rPr lang="en-US" sz="2000" dirty="0" smtClean="0"/>
              <a:t> B. </a:t>
            </a:r>
            <a:r>
              <a:rPr lang="en-US" sz="2000" dirty="0" err="1" smtClean="0"/>
              <a:t>Penjadwalan</a:t>
            </a:r>
            <a:r>
              <a:rPr lang="en-US" sz="2000" dirty="0" smtClean="0"/>
              <a:t> </a:t>
            </a:r>
            <a:r>
              <a:rPr lang="en-US" sz="2000" dirty="0" err="1" smtClean="0"/>
              <a:t>berikut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transaksi</a:t>
            </a:r>
            <a:r>
              <a:rPr lang="en-US" sz="2000" dirty="0" smtClean="0"/>
              <a:t> serial, </a:t>
            </a:r>
            <a:r>
              <a:rPr lang="en-US" sz="2000" dirty="0" err="1" smtClean="0"/>
              <a:t>dimana</a:t>
            </a:r>
            <a:r>
              <a:rPr lang="en-US" sz="2000" dirty="0" smtClean="0"/>
              <a:t> T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</a:t>
            </a:r>
            <a:r>
              <a:rPr lang="en-US" sz="2000" dirty="0" err="1" smtClean="0"/>
              <a:t>dulu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diselesaikan</a:t>
            </a:r>
            <a:r>
              <a:rPr lang="en-US" sz="2000" dirty="0" smtClean="0"/>
              <a:t> </a:t>
            </a:r>
            <a:r>
              <a:rPr lang="en-US" sz="2000" dirty="0" err="1" smtClean="0"/>
              <a:t>baru</a:t>
            </a:r>
            <a:r>
              <a:rPr lang="en-US" sz="2000" dirty="0" smtClean="0"/>
              <a:t> </a:t>
            </a:r>
            <a:r>
              <a:rPr lang="en-US" sz="2000" dirty="0" err="1" smtClean="0"/>
              <a:t>diikuti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T</a:t>
            </a:r>
            <a:r>
              <a:rPr lang="en-US" sz="2000" baseline="-25000" dirty="0" smtClean="0"/>
              <a:t>2</a:t>
            </a:r>
            <a:endParaRPr lang="en-US" sz="2000" dirty="0" smtClean="0"/>
          </a:p>
        </p:txBody>
      </p:sp>
      <p:pic>
        <p:nvPicPr>
          <p:cNvPr id="12" name="Picture 7"/>
          <p:cNvPicPr>
            <a:picLocks noChangeAspect="1" noChangeArrowheads="1"/>
          </p:cNvPicPr>
          <p:nvPr/>
        </p:nvPicPr>
        <p:blipFill>
          <a:blip r:embed="rId3" cstate="print"/>
          <a:srcRect l="20467" t="3107" r="23128" b="2663"/>
          <a:stretch>
            <a:fillRect/>
          </a:stretch>
        </p:blipFill>
        <p:spPr bwMode="auto">
          <a:xfrm>
            <a:off x="3214678" y="2928254"/>
            <a:ext cx="2851340" cy="3572579"/>
          </a:xfrm>
          <a:prstGeom prst="rect">
            <a:avLst/>
          </a:prstGeom>
          <a:noFill/>
          <a:ln w="76200" cmpd="tri">
            <a:solidFill>
              <a:schemeClr val="tx2"/>
            </a:solidFill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6143636" y="6143644"/>
            <a:ext cx="2734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Penjadwalan</a:t>
            </a:r>
            <a:r>
              <a:rPr lang="en-US" dirty="0" smtClean="0"/>
              <a:t> 1 </a:t>
            </a:r>
            <a:r>
              <a:rPr lang="en-US" dirty="0" err="1" smtClean="0"/>
              <a:t>di</a:t>
            </a:r>
            <a:r>
              <a:rPr lang="en-US" dirty="0" smtClean="0"/>
              <a:t> text book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Eksekusi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Konkurensi</a:t>
            </a:r>
            <a:r>
              <a:rPr lang="en-US" dirty="0" smtClean="0">
                <a:solidFill>
                  <a:schemeClr val="bg1"/>
                </a:solidFill>
              </a:rPr>
              <a:t> – Schedule (3)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483F-C472-4D41-946E-B1C694E905DD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en-US" sz="2000" dirty="0" err="1" smtClean="0"/>
              <a:t>Contoh</a:t>
            </a:r>
            <a:r>
              <a:rPr lang="en-US" sz="2000" dirty="0" smtClean="0"/>
              <a:t> </a:t>
            </a:r>
            <a:r>
              <a:rPr lang="en-US" sz="2000" dirty="0" err="1" smtClean="0"/>
              <a:t>penjadwalan</a:t>
            </a:r>
            <a:r>
              <a:rPr lang="en-US" sz="2000" dirty="0" smtClean="0"/>
              <a:t> </a:t>
            </a:r>
            <a:r>
              <a:rPr lang="en-US" sz="2000" dirty="0" err="1" smtClean="0"/>
              <a:t>selanjutnya</a:t>
            </a:r>
            <a:r>
              <a:rPr lang="en-US" sz="2000" dirty="0" smtClean="0"/>
              <a:t>,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transaksi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sama</a:t>
            </a:r>
            <a:r>
              <a:rPr lang="en-US" sz="2000" dirty="0" smtClean="0"/>
              <a:t>, </a:t>
            </a:r>
            <a:r>
              <a:rPr lang="en-US" sz="2000" dirty="0" err="1" smtClean="0"/>
              <a:t>tetapi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 smtClean="0"/>
              <a:t> </a:t>
            </a:r>
            <a:r>
              <a:rPr lang="en-US" sz="2000" dirty="0" err="1" smtClean="0"/>
              <a:t>transaksi</a:t>
            </a:r>
            <a:r>
              <a:rPr lang="en-US" sz="2000" dirty="0" smtClean="0"/>
              <a:t> </a:t>
            </a:r>
            <a:r>
              <a:rPr lang="en-US" sz="2000" dirty="0" err="1" smtClean="0"/>
              <a:t>konkurensi</a:t>
            </a:r>
            <a:r>
              <a:rPr lang="en-US" sz="2000" dirty="0" smtClean="0"/>
              <a:t>, </a:t>
            </a:r>
            <a:r>
              <a:rPr lang="en-US" sz="2000" dirty="0" err="1" smtClean="0"/>
              <a:t>tapi</a:t>
            </a:r>
            <a:r>
              <a:rPr lang="en-US" sz="2000" dirty="0" smtClean="0"/>
              <a:t> </a:t>
            </a:r>
            <a:r>
              <a:rPr lang="en-US" sz="2000" dirty="0" err="1" smtClean="0"/>
              <a:t>ekivalen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penjadwalan</a:t>
            </a:r>
            <a:r>
              <a:rPr lang="en-US" sz="2000" dirty="0" smtClean="0"/>
              <a:t> </a:t>
            </a:r>
            <a:r>
              <a:rPr lang="en-US" sz="2000" dirty="0" err="1" smtClean="0"/>
              <a:t>sebelumnya</a:t>
            </a:r>
            <a:r>
              <a:rPr lang="en-US" sz="2000" dirty="0" smtClean="0"/>
              <a:t>.</a:t>
            </a:r>
          </a:p>
        </p:txBody>
      </p:sp>
      <p:pic>
        <p:nvPicPr>
          <p:cNvPr id="11" name="Picture 8"/>
          <p:cNvPicPr>
            <a:picLocks noChangeAspect="1" noChangeArrowheads="1"/>
          </p:cNvPicPr>
          <p:nvPr/>
        </p:nvPicPr>
        <p:blipFill>
          <a:blip r:embed="rId3" cstate="print"/>
          <a:srcRect l="21800" t="4266" r="23801" b="5333"/>
          <a:stretch>
            <a:fillRect/>
          </a:stretch>
        </p:blipFill>
        <p:spPr bwMode="auto">
          <a:xfrm>
            <a:off x="2959100" y="2710040"/>
            <a:ext cx="2984174" cy="3719356"/>
          </a:xfrm>
          <a:prstGeom prst="rect">
            <a:avLst/>
          </a:prstGeom>
          <a:noFill/>
          <a:ln w="76200" cmpd="tri">
            <a:solidFill>
              <a:schemeClr val="tx2"/>
            </a:solidFill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6072198" y="5357826"/>
            <a:ext cx="21205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Penjadwalan</a:t>
            </a:r>
            <a:r>
              <a:rPr lang="en-US" dirty="0" smtClean="0"/>
              <a:t> 3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</a:p>
          <a:p>
            <a:r>
              <a:rPr lang="en-US" dirty="0" smtClean="0"/>
              <a:t>Text book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Eksekusi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Konkurensi</a:t>
            </a:r>
            <a:r>
              <a:rPr lang="en-US" dirty="0" smtClean="0">
                <a:solidFill>
                  <a:schemeClr val="bg1"/>
                </a:solidFill>
              </a:rPr>
              <a:t> – Schedule (3)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483F-C472-4D41-946E-B1C694E905DD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contoh</a:t>
            </a:r>
            <a:r>
              <a:rPr lang="en-US" sz="2000" dirty="0" smtClean="0"/>
              <a:t> </a:t>
            </a:r>
            <a:r>
              <a:rPr lang="en-US" sz="2000" dirty="0" err="1" smtClean="0"/>
              <a:t>penjadwalan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pertama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kedua</a:t>
            </a:r>
            <a:r>
              <a:rPr lang="en-US" sz="2000" dirty="0" smtClean="0"/>
              <a:t>, </a:t>
            </a:r>
            <a:r>
              <a:rPr lang="en-US" sz="2000" dirty="0" err="1" smtClean="0"/>
              <a:t>jumlah</a:t>
            </a:r>
            <a:r>
              <a:rPr lang="en-US" sz="2000" dirty="0" smtClean="0"/>
              <a:t> </a:t>
            </a:r>
            <a:r>
              <a:rPr lang="en-US" sz="2000" dirty="0" err="1" smtClean="0"/>
              <a:t>rekening</a:t>
            </a:r>
            <a:r>
              <a:rPr lang="en-US" sz="2000" dirty="0" smtClean="0"/>
              <a:t> A + B </a:t>
            </a:r>
            <a:r>
              <a:rPr lang="en-US" sz="2000" dirty="0" err="1" smtClean="0"/>
              <a:t>sebelum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sesudah</a:t>
            </a:r>
            <a:r>
              <a:rPr lang="en-US" sz="2000" dirty="0" smtClean="0"/>
              <a:t> </a:t>
            </a:r>
            <a:r>
              <a:rPr lang="en-US" sz="2000" dirty="0" err="1" smtClean="0"/>
              <a:t>transaksi</a:t>
            </a:r>
            <a:r>
              <a:rPr lang="en-US" sz="2000" dirty="0" smtClean="0"/>
              <a:t> </a:t>
            </a:r>
            <a:r>
              <a:rPr lang="en-US" sz="2000" dirty="0" err="1" smtClean="0"/>
              <a:t>sama</a:t>
            </a:r>
            <a:r>
              <a:rPr lang="en-US" sz="2000" dirty="0" smtClean="0"/>
              <a:t>, </a:t>
            </a:r>
            <a:r>
              <a:rPr lang="en-US" sz="2000" dirty="0" err="1" smtClean="0"/>
              <a:t>tapi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contoh</a:t>
            </a:r>
            <a:r>
              <a:rPr lang="en-US" sz="2000" dirty="0" smtClean="0"/>
              <a:t> </a:t>
            </a:r>
            <a:r>
              <a:rPr lang="en-US" sz="2000" dirty="0" err="1" smtClean="0"/>
              <a:t>penjawalan</a:t>
            </a:r>
            <a:r>
              <a:rPr lang="en-US" sz="2000" dirty="0" smtClean="0"/>
              <a:t> </a:t>
            </a:r>
            <a:r>
              <a:rPr lang="en-US" sz="2000" dirty="0" err="1" smtClean="0"/>
              <a:t>konkurensi</a:t>
            </a:r>
            <a:r>
              <a:rPr lang="en-US" sz="2000" dirty="0" smtClean="0"/>
              <a:t> </a:t>
            </a:r>
            <a:r>
              <a:rPr lang="en-US" sz="2000" dirty="0" err="1" smtClean="0"/>
              <a:t>berikut</a:t>
            </a:r>
            <a:r>
              <a:rPr lang="en-US" sz="2000" dirty="0" smtClean="0"/>
              <a:t> :</a:t>
            </a:r>
          </a:p>
        </p:txBody>
      </p:sp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3" cstate="print"/>
          <a:srcRect l="20827" t="2644" r="22644" b="3967"/>
          <a:stretch>
            <a:fillRect/>
          </a:stretch>
        </p:blipFill>
        <p:spPr bwMode="auto">
          <a:xfrm>
            <a:off x="3133153" y="2928934"/>
            <a:ext cx="2867607" cy="3552997"/>
          </a:xfrm>
          <a:prstGeom prst="rect">
            <a:avLst/>
          </a:prstGeom>
          <a:noFill/>
          <a:ln w="76200" cmpd="tri">
            <a:solidFill>
              <a:schemeClr val="tx2"/>
            </a:solidFill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6215074" y="5429264"/>
            <a:ext cx="16156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Penjadwalan</a:t>
            </a:r>
            <a:r>
              <a:rPr lang="en-US" dirty="0" smtClean="0"/>
              <a:t> 4 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text book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Serializability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err="1" smtClean="0"/>
              <a:t>Serializability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menjadwalkan</a:t>
            </a:r>
            <a:r>
              <a:rPr lang="en-US" dirty="0" smtClean="0"/>
              <a:t> </a:t>
            </a:r>
            <a:r>
              <a:rPr lang="en-US" dirty="0" err="1" smtClean="0"/>
              <a:t>proses-proses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yang </a:t>
            </a:r>
            <a:r>
              <a:rPr lang="en-US" dirty="0" err="1" smtClean="0"/>
              <a:t>dijalankan</a:t>
            </a:r>
            <a:r>
              <a:rPr lang="en-US" dirty="0" smtClean="0"/>
              <a:t> </a:t>
            </a:r>
            <a:r>
              <a:rPr lang="en-US" dirty="0" err="1" smtClean="0"/>
              <a:t>hampir</a:t>
            </a:r>
            <a:r>
              <a:rPr lang="en-US" dirty="0" smtClean="0"/>
              <a:t> </a:t>
            </a:r>
            <a:r>
              <a:rPr lang="en-US" dirty="0" err="1" smtClean="0"/>
              <a:t>bersamaan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konsistensi</a:t>
            </a:r>
            <a:r>
              <a:rPr lang="en-US" dirty="0" smtClean="0"/>
              <a:t> data </a:t>
            </a:r>
            <a:r>
              <a:rPr lang="en-US" dirty="0" err="1" smtClean="0"/>
              <a:t>seolah-olah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transaksi-transaksi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dijalankan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smtClean="0"/>
              <a:t>serial</a:t>
            </a:r>
          </a:p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lain,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i="1" dirty="0" err="1" smtClean="0"/>
              <a:t>nonserialschedule</a:t>
            </a:r>
            <a:r>
              <a:rPr lang="en-US" dirty="0" smtClean="0"/>
              <a:t> yang </a:t>
            </a:r>
            <a:r>
              <a:rPr lang="en-US" dirty="0" err="1" smtClean="0"/>
              <a:t>ekuivalen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beberapaserial</a:t>
            </a:r>
            <a:r>
              <a:rPr lang="en-US" dirty="0" smtClean="0"/>
              <a:t> schedule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serializability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79FBB-9AFC-47CB-BBD5-E96137D80E9C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Serializability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483F-C472-4D41-946E-B1C694E905DD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 fontScale="62500" lnSpcReduction="20000"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en-US" sz="3200" dirty="0" err="1" smtClean="0"/>
              <a:t>Sistem</a:t>
            </a:r>
            <a:r>
              <a:rPr lang="en-US" sz="3200" dirty="0" smtClean="0"/>
              <a:t> basis data </a:t>
            </a:r>
            <a:r>
              <a:rPr lang="en-US" sz="3200" dirty="0" err="1" smtClean="0"/>
              <a:t>harus</a:t>
            </a:r>
            <a:r>
              <a:rPr lang="en-US" sz="3200" dirty="0" smtClean="0"/>
              <a:t>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mengontrol</a:t>
            </a:r>
            <a:r>
              <a:rPr lang="en-US" sz="3200" dirty="0" smtClean="0"/>
              <a:t> </a:t>
            </a:r>
            <a:r>
              <a:rPr lang="en-US" sz="3200" dirty="0" err="1" smtClean="0"/>
              <a:t>eksekusi</a:t>
            </a:r>
            <a:r>
              <a:rPr lang="en-US" sz="3200" dirty="0" smtClean="0"/>
              <a:t> </a:t>
            </a:r>
            <a:r>
              <a:rPr lang="en-US" sz="3200" dirty="0" err="1" smtClean="0"/>
              <a:t>konkurensi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suatu</a:t>
            </a:r>
            <a:r>
              <a:rPr lang="en-US" sz="3200" dirty="0" smtClean="0"/>
              <a:t> </a:t>
            </a:r>
            <a:r>
              <a:rPr lang="en-US" sz="3200" dirty="0" err="1" smtClean="0"/>
              <a:t>transaksi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memastikan</a:t>
            </a:r>
            <a:r>
              <a:rPr lang="en-US" sz="3200" dirty="0" smtClean="0"/>
              <a:t> database </a:t>
            </a:r>
            <a:r>
              <a:rPr lang="en-US" sz="3200" dirty="0" err="1" smtClean="0"/>
              <a:t>tetap</a:t>
            </a:r>
            <a:r>
              <a:rPr lang="en-US" sz="3200" dirty="0" smtClean="0"/>
              <a:t> </a:t>
            </a:r>
            <a:r>
              <a:rPr lang="en-US" sz="3200" dirty="0" err="1" smtClean="0"/>
              <a:t>terjaga</a:t>
            </a:r>
            <a:r>
              <a:rPr lang="en-US" sz="3200" dirty="0" smtClean="0"/>
              <a:t> </a:t>
            </a:r>
            <a:r>
              <a:rPr lang="en-US" sz="3200" dirty="0" err="1" smtClean="0"/>
              <a:t>konsistensinya</a:t>
            </a:r>
            <a:r>
              <a:rPr lang="en-US" sz="3200" dirty="0" smtClean="0"/>
              <a:t>.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lang="en-US" sz="3200" dirty="0" smtClean="0"/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en-US" sz="3200" dirty="0" err="1" smtClean="0"/>
              <a:t>Asumsi</a:t>
            </a:r>
            <a:r>
              <a:rPr lang="en-US" sz="3200" dirty="0" smtClean="0"/>
              <a:t> </a:t>
            </a:r>
            <a:r>
              <a:rPr lang="en-US" sz="3200" dirty="0" err="1" smtClean="0"/>
              <a:t>dasar</a:t>
            </a:r>
            <a:r>
              <a:rPr lang="en-US" sz="3200" dirty="0" smtClean="0"/>
              <a:t>, </a:t>
            </a:r>
            <a:r>
              <a:rPr lang="en-US" sz="3200" dirty="0" err="1" smtClean="0"/>
              <a:t>bahwa</a:t>
            </a:r>
            <a:r>
              <a:rPr lang="en-US" sz="3200" dirty="0" smtClean="0"/>
              <a:t> </a:t>
            </a:r>
            <a:r>
              <a:rPr lang="en-US" sz="3200" dirty="0" err="1" smtClean="0"/>
              <a:t>setiap</a:t>
            </a:r>
            <a:r>
              <a:rPr lang="en-US" sz="3200" dirty="0" smtClean="0"/>
              <a:t> </a:t>
            </a:r>
            <a:r>
              <a:rPr lang="en-US" sz="3200" dirty="0" err="1" smtClean="0"/>
              <a:t>transaksi</a:t>
            </a:r>
            <a:r>
              <a:rPr lang="en-US" sz="3200" dirty="0" smtClean="0"/>
              <a:t> </a:t>
            </a:r>
            <a:r>
              <a:rPr lang="en-US" sz="3200" dirty="0" err="1" smtClean="0"/>
              <a:t>harus</a:t>
            </a:r>
            <a:r>
              <a:rPr lang="en-US" sz="3200" dirty="0" smtClean="0"/>
              <a:t> </a:t>
            </a:r>
            <a:r>
              <a:rPr lang="en-US" sz="3200" dirty="0" err="1" smtClean="0"/>
              <a:t>tetap</a:t>
            </a:r>
            <a:r>
              <a:rPr lang="en-US" sz="3200" dirty="0" smtClean="0"/>
              <a:t> </a:t>
            </a:r>
            <a:r>
              <a:rPr lang="en-US" sz="3200" dirty="0" err="1" smtClean="0"/>
              <a:t>menjaga</a:t>
            </a:r>
            <a:r>
              <a:rPr lang="en-US" sz="3200" dirty="0" smtClean="0"/>
              <a:t> </a:t>
            </a:r>
            <a:r>
              <a:rPr lang="en-US" sz="3200" dirty="0" err="1" smtClean="0"/>
              <a:t>konsistensi</a:t>
            </a:r>
            <a:r>
              <a:rPr lang="en-US" sz="3200" dirty="0" smtClean="0"/>
              <a:t> database.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lang="en-US" sz="3200" dirty="0" smtClean="0"/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en-US" sz="3200" dirty="0" err="1" smtClean="0"/>
              <a:t>Eksekusi</a:t>
            </a:r>
            <a:r>
              <a:rPr lang="en-US" sz="3200" dirty="0" smtClean="0"/>
              <a:t> </a:t>
            </a:r>
            <a:r>
              <a:rPr lang="en-US" sz="3200" dirty="0" err="1" smtClean="0"/>
              <a:t>secara</a:t>
            </a:r>
            <a:r>
              <a:rPr lang="en-US" sz="3200" dirty="0" smtClean="0"/>
              <a:t> serial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suatu</a:t>
            </a:r>
            <a:r>
              <a:rPr lang="en-US" sz="3200" dirty="0" smtClean="0"/>
              <a:t> </a:t>
            </a:r>
            <a:r>
              <a:rPr lang="en-US" sz="3200" dirty="0" err="1" smtClean="0"/>
              <a:t>transaksi</a:t>
            </a:r>
            <a:r>
              <a:rPr lang="en-US" sz="3200" dirty="0" smtClean="0"/>
              <a:t>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menjaga</a:t>
            </a:r>
            <a:r>
              <a:rPr lang="en-US" sz="3200" dirty="0" smtClean="0"/>
              <a:t> database </a:t>
            </a:r>
            <a:r>
              <a:rPr lang="en-US" sz="3200" dirty="0" err="1" smtClean="0"/>
              <a:t>tetap</a:t>
            </a:r>
            <a:r>
              <a:rPr lang="en-US" sz="3200" dirty="0" smtClean="0"/>
              <a:t> </a:t>
            </a:r>
            <a:r>
              <a:rPr lang="en-US" sz="3200" dirty="0" err="1" smtClean="0"/>
              <a:t>konsisten</a:t>
            </a:r>
            <a:r>
              <a:rPr lang="en-US" sz="3200" dirty="0" smtClean="0"/>
              <a:t>.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lang="en-US" sz="3200" dirty="0" smtClean="0"/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en-US" sz="3200" dirty="0" err="1" smtClean="0"/>
              <a:t>Sebuah</a:t>
            </a:r>
            <a:r>
              <a:rPr lang="en-US" sz="3200" dirty="0" smtClean="0"/>
              <a:t> </a:t>
            </a:r>
            <a:r>
              <a:rPr lang="en-US" sz="3200" dirty="0" err="1" smtClean="0"/>
              <a:t>jadwal</a:t>
            </a:r>
            <a:r>
              <a:rPr lang="en-US" sz="3200" dirty="0" smtClean="0"/>
              <a:t> (yang </a:t>
            </a:r>
            <a:r>
              <a:rPr lang="en-US" sz="3200" dirty="0" err="1" smtClean="0"/>
              <a:t>mungkin</a:t>
            </a:r>
            <a:r>
              <a:rPr lang="en-US" sz="3200" dirty="0" smtClean="0"/>
              <a:t> </a:t>
            </a:r>
            <a:r>
              <a:rPr lang="en-US" sz="3200" dirty="0" err="1" smtClean="0"/>
              <a:t>konkuren</a:t>
            </a:r>
            <a:r>
              <a:rPr lang="en-US" sz="3200" dirty="0" smtClean="0"/>
              <a:t>), </a:t>
            </a:r>
            <a:r>
              <a:rPr lang="en-US" sz="3200" dirty="0" err="1" smtClean="0"/>
              <a:t>serializable</a:t>
            </a:r>
            <a:r>
              <a:rPr lang="en-US" sz="3200" dirty="0" smtClean="0"/>
              <a:t> </a:t>
            </a:r>
            <a:r>
              <a:rPr lang="en-US" sz="3200" dirty="0" err="1" smtClean="0"/>
              <a:t>jika</a:t>
            </a:r>
            <a:r>
              <a:rPr lang="en-US" sz="3200" dirty="0" smtClean="0"/>
              <a:t> </a:t>
            </a:r>
            <a:r>
              <a:rPr lang="en-US" sz="3200" dirty="0" err="1" smtClean="0"/>
              <a:t>setara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penjadwalan</a:t>
            </a:r>
            <a:r>
              <a:rPr lang="en-US" sz="3200" dirty="0" smtClean="0"/>
              <a:t> </a:t>
            </a:r>
            <a:r>
              <a:rPr lang="en-US" sz="3200" dirty="0" err="1" smtClean="0"/>
              <a:t>secara</a:t>
            </a:r>
            <a:r>
              <a:rPr lang="en-US" sz="3200" dirty="0" smtClean="0"/>
              <a:t> serial.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bagian</a:t>
            </a:r>
            <a:r>
              <a:rPr lang="en-US" sz="3200" dirty="0" smtClean="0"/>
              <a:t> </a:t>
            </a:r>
            <a:r>
              <a:rPr lang="en-US" sz="3200" dirty="0" err="1" smtClean="0"/>
              <a:t>ini</a:t>
            </a:r>
            <a:r>
              <a:rPr lang="en-US" sz="3200" dirty="0" smtClean="0"/>
              <a:t> </a:t>
            </a:r>
            <a:r>
              <a:rPr lang="en-US" sz="3200" dirty="0" err="1" smtClean="0"/>
              <a:t>ada</a:t>
            </a:r>
            <a:r>
              <a:rPr lang="en-US" sz="3200" dirty="0" smtClean="0"/>
              <a:t> </a:t>
            </a:r>
            <a:r>
              <a:rPr lang="en-US" sz="3200" dirty="0" err="1" smtClean="0"/>
              <a:t>dua</a:t>
            </a:r>
            <a:r>
              <a:rPr lang="en-US" sz="3200" dirty="0" smtClean="0"/>
              <a:t> </a:t>
            </a:r>
            <a:r>
              <a:rPr lang="en-US" sz="3200" dirty="0" err="1" smtClean="0"/>
              <a:t>bentuk</a:t>
            </a:r>
            <a:r>
              <a:rPr lang="en-US" sz="3200" dirty="0" smtClean="0"/>
              <a:t> </a:t>
            </a:r>
            <a:r>
              <a:rPr lang="en-US" sz="3200" dirty="0" err="1" smtClean="0"/>
              <a:t>ekivalensi</a:t>
            </a:r>
            <a:r>
              <a:rPr lang="en-US" sz="3200" dirty="0" smtClean="0"/>
              <a:t> </a:t>
            </a:r>
            <a:r>
              <a:rPr lang="en-US" sz="3200" dirty="0" err="1" smtClean="0"/>
              <a:t>penjadwalan</a:t>
            </a:r>
            <a:r>
              <a:rPr lang="en-US" sz="3200" dirty="0" smtClean="0"/>
              <a:t> </a:t>
            </a:r>
            <a:r>
              <a:rPr lang="en-US" sz="3200" i="1" dirty="0" smtClean="0"/>
              <a:t>(Schedule Equivalence) : Conflict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i="1" dirty="0" smtClean="0"/>
              <a:t>View </a:t>
            </a:r>
            <a:r>
              <a:rPr lang="en-US" sz="3200" i="1" dirty="0" err="1" smtClean="0"/>
              <a:t>Serializability</a:t>
            </a:r>
            <a:r>
              <a:rPr lang="en-US" sz="3200" i="1" dirty="0" smtClean="0"/>
              <a:t>.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lang="en-US" sz="3200" i="1" dirty="0" smtClean="0"/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serializability</a:t>
            </a:r>
            <a:r>
              <a:rPr lang="en-US" sz="3200" dirty="0" smtClean="0"/>
              <a:t> </a:t>
            </a:r>
            <a:r>
              <a:rPr lang="en-US" sz="3200" dirty="0" err="1" smtClean="0"/>
              <a:t>kita</a:t>
            </a:r>
            <a:r>
              <a:rPr lang="en-US" sz="3200" dirty="0" smtClean="0"/>
              <a:t> </a:t>
            </a:r>
            <a:r>
              <a:rPr lang="en-US" sz="3200" dirty="0" err="1" smtClean="0"/>
              <a:t>abaikan</a:t>
            </a:r>
            <a:r>
              <a:rPr lang="en-US" sz="3200" dirty="0" smtClean="0"/>
              <a:t> </a:t>
            </a:r>
            <a:r>
              <a:rPr lang="en-US" sz="3200" dirty="0" err="1" smtClean="0"/>
              <a:t>operasi</a:t>
            </a:r>
            <a:r>
              <a:rPr lang="en-US" sz="3200" dirty="0" smtClean="0"/>
              <a:t> </a:t>
            </a:r>
            <a:r>
              <a:rPr lang="en-US" sz="3200" dirty="0" err="1" smtClean="0"/>
              <a:t>selain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instruksi</a:t>
            </a:r>
            <a:r>
              <a:rPr lang="en-US" sz="3200" dirty="0" smtClean="0"/>
              <a:t> </a:t>
            </a:r>
            <a:r>
              <a:rPr lang="en-US" sz="3200" b="1" dirty="0" smtClean="0"/>
              <a:t>read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b="1" dirty="0" smtClean="0"/>
              <a:t>write</a:t>
            </a:r>
            <a:r>
              <a:rPr lang="en-US" sz="3200" dirty="0" smtClean="0"/>
              <a:t>, </a:t>
            </a:r>
            <a:r>
              <a:rPr lang="en-US" sz="3200" dirty="0" err="1" smtClean="0"/>
              <a:t>serta</a:t>
            </a:r>
            <a:r>
              <a:rPr lang="en-US" sz="3200" dirty="0" smtClean="0"/>
              <a:t> </a:t>
            </a:r>
            <a:r>
              <a:rPr lang="en-US" sz="3200" dirty="0" err="1" smtClean="0"/>
              <a:t>diasumsikan</a:t>
            </a:r>
            <a:r>
              <a:rPr lang="en-US" sz="3200" dirty="0" smtClean="0"/>
              <a:t> </a:t>
            </a:r>
            <a:r>
              <a:rPr lang="en-US" sz="3200" dirty="0" err="1" smtClean="0"/>
              <a:t>bahwa</a:t>
            </a:r>
            <a:r>
              <a:rPr lang="en-US" sz="3200" dirty="0" smtClean="0"/>
              <a:t> </a:t>
            </a:r>
            <a:r>
              <a:rPr lang="en-US" sz="3200" dirty="0" err="1" smtClean="0"/>
              <a:t>transaksi</a:t>
            </a:r>
            <a:r>
              <a:rPr lang="en-US" sz="3200" dirty="0" smtClean="0"/>
              <a:t>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melakukan</a:t>
            </a:r>
            <a:r>
              <a:rPr lang="en-US" sz="3200" dirty="0" smtClean="0"/>
              <a:t> </a:t>
            </a:r>
            <a:r>
              <a:rPr lang="en-US" sz="3200" dirty="0" err="1" smtClean="0"/>
              <a:t>perhitungan</a:t>
            </a:r>
            <a:r>
              <a:rPr lang="en-US" sz="3200" dirty="0" smtClean="0"/>
              <a:t> </a:t>
            </a:r>
            <a:r>
              <a:rPr lang="en-US" sz="3200" dirty="0" err="1" smtClean="0"/>
              <a:t>terhadap</a:t>
            </a:r>
            <a:r>
              <a:rPr lang="en-US" sz="3200" dirty="0" smtClean="0"/>
              <a:t> data </a:t>
            </a:r>
            <a:r>
              <a:rPr lang="en-US" sz="3200" dirty="0" err="1" smtClean="0"/>
              <a:t>di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buffer </a:t>
            </a:r>
            <a:r>
              <a:rPr lang="en-US" sz="3200" dirty="0" err="1" smtClean="0"/>
              <a:t>lokal</a:t>
            </a:r>
            <a:r>
              <a:rPr lang="en-US" sz="3200" dirty="0" smtClean="0"/>
              <a:t> </a:t>
            </a:r>
            <a:r>
              <a:rPr lang="en-US" sz="3200" dirty="0" err="1" smtClean="0"/>
              <a:t>diantara</a:t>
            </a:r>
            <a:r>
              <a:rPr lang="en-US" sz="3200" dirty="0" smtClean="0"/>
              <a:t> </a:t>
            </a:r>
            <a:r>
              <a:rPr lang="en-US" sz="3200" dirty="0" err="1" smtClean="0"/>
              <a:t>instruksi</a:t>
            </a:r>
            <a:r>
              <a:rPr lang="en-US" sz="3200" dirty="0" smtClean="0"/>
              <a:t> </a:t>
            </a:r>
            <a:r>
              <a:rPr lang="en-US" sz="3200" b="1" dirty="0" smtClean="0"/>
              <a:t>read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b="1" dirty="0" smtClean="0"/>
              <a:t>write</a:t>
            </a:r>
            <a:r>
              <a:rPr lang="en-US" sz="32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Konsep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Transaksi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unit </a:t>
            </a:r>
            <a:r>
              <a:rPr lang="en-US" dirty="0" err="1" smtClean="0"/>
              <a:t>eksekusi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program yang </a:t>
            </a:r>
            <a:r>
              <a:rPr lang="en-US" dirty="0" err="1" smtClean="0"/>
              <a:t>mengakses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memungkinkan</a:t>
            </a:r>
            <a:r>
              <a:rPr lang="en-US" dirty="0" smtClean="0"/>
              <a:t> update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data.</a:t>
            </a:r>
          </a:p>
          <a:p>
            <a:r>
              <a:rPr lang="en-US" dirty="0" err="1" smtClean="0"/>
              <a:t>Transaksi</a:t>
            </a:r>
            <a:r>
              <a:rPr lang="en-US" dirty="0" smtClean="0"/>
              <a:t> hrs </a:t>
            </a:r>
            <a:r>
              <a:rPr lang="en-US" dirty="0" err="1" smtClean="0"/>
              <a:t>memperhatikan</a:t>
            </a:r>
            <a:r>
              <a:rPr lang="en-US" dirty="0" smtClean="0"/>
              <a:t> </a:t>
            </a:r>
            <a:r>
              <a:rPr lang="en-US" u="sng" dirty="0" err="1" smtClean="0"/>
              <a:t>Konsistensi</a:t>
            </a:r>
            <a:r>
              <a:rPr lang="en-US" u="sng" dirty="0" smtClean="0"/>
              <a:t> Database </a:t>
            </a:r>
            <a:r>
              <a:rPr lang="en-US" dirty="0" smtClean="0"/>
              <a:t>(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pd database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data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terlibat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dg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perbolehkan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diinisialisasikan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program user yang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manipulasi</a:t>
            </a:r>
            <a:r>
              <a:rPr lang="en-US" dirty="0" smtClean="0"/>
              <a:t> data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(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, SQL, C/C++), yang </a:t>
            </a:r>
            <a:r>
              <a:rPr lang="en-US" dirty="0" err="1" smtClean="0"/>
              <a:t>dibatasi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statement (</a:t>
            </a:r>
            <a:r>
              <a:rPr lang="en-US" dirty="0" err="1" smtClean="0"/>
              <a:t>pemanggilan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)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b="1" dirty="0" smtClean="0"/>
              <a:t>begin transaction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b="1" dirty="0" smtClean="0"/>
              <a:t>end transaction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yang </a:t>
            </a:r>
            <a:r>
              <a:rPr lang="en-US" dirty="0" err="1" smtClean="0"/>
              <a:t>dieksekusi</a:t>
            </a:r>
            <a:r>
              <a:rPr lang="en-US" dirty="0" smtClean="0"/>
              <a:t> </a:t>
            </a:r>
            <a:r>
              <a:rPr lang="en-US" dirty="0" err="1" smtClean="0"/>
              <a:t>diantara</a:t>
            </a:r>
            <a:r>
              <a:rPr lang="en-US" dirty="0" smtClean="0"/>
              <a:t> </a:t>
            </a:r>
            <a:r>
              <a:rPr lang="en-US" b="1" dirty="0" smtClean="0"/>
              <a:t>begin transaction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b="1" dirty="0" smtClean="0"/>
              <a:t>end transaction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483F-C472-4D41-946E-B1C694E905D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Conflict </a:t>
            </a:r>
            <a:r>
              <a:rPr lang="en-US" dirty="0" err="1" smtClean="0">
                <a:solidFill>
                  <a:schemeClr val="bg1"/>
                </a:solidFill>
              </a:rPr>
              <a:t>Serializability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483F-C472-4D41-946E-B1C694E905DD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 fontScale="92500" lnSpcReduction="10000"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en-US" sz="2200" dirty="0" err="1" smtClean="0"/>
              <a:t>Instruksi</a:t>
            </a:r>
            <a:r>
              <a:rPr lang="en-US" sz="2200" dirty="0" smtClean="0"/>
              <a:t> </a:t>
            </a:r>
            <a:r>
              <a:rPr lang="en-US" sz="2200" i="1" dirty="0" smtClean="0"/>
              <a:t>I</a:t>
            </a:r>
            <a:r>
              <a:rPr lang="en-US" sz="2200" i="1" baseline="-25000" dirty="0" smtClean="0"/>
              <a:t>i</a:t>
            </a:r>
            <a:r>
              <a:rPr lang="en-US" sz="2200" i="1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i="1" dirty="0" err="1" smtClean="0"/>
              <a:t>I</a:t>
            </a:r>
            <a:r>
              <a:rPr lang="en-US" sz="2200" i="1" baseline="-25000" dirty="0" err="1" smtClean="0"/>
              <a:t>j</a:t>
            </a:r>
            <a:r>
              <a:rPr lang="en-US" sz="2200" i="1" dirty="0" smtClean="0"/>
              <a:t> </a:t>
            </a:r>
            <a:r>
              <a:rPr lang="en-US" sz="2200" dirty="0" err="1" smtClean="0"/>
              <a:t>masing</a:t>
            </a:r>
            <a:r>
              <a:rPr lang="en-US" sz="2200" dirty="0" smtClean="0"/>
              <a:t> – </a:t>
            </a:r>
            <a:r>
              <a:rPr lang="en-US" sz="2200" dirty="0" err="1" smtClean="0"/>
              <a:t>masing</a:t>
            </a:r>
            <a:r>
              <a:rPr lang="en-US" sz="2200" dirty="0" smtClean="0"/>
              <a:t> </a:t>
            </a:r>
            <a:r>
              <a:rPr lang="en-US" sz="2200" dirty="0" err="1" smtClean="0"/>
              <a:t>dari</a:t>
            </a:r>
            <a:r>
              <a:rPr lang="en-US" sz="2200" dirty="0" smtClean="0"/>
              <a:t> </a:t>
            </a:r>
            <a:r>
              <a:rPr lang="en-US" sz="2200" dirty="0" err="1" smtClean="0"/>
              <a:t>transaksi</a:t>
            </a:r>
            <a:r>
              <a:rPr lang="en-US" sz="2200" dirty="0" smtClean="0"/>
              <a:t> </a:t>
            </a:r>
            <a:r>
              <a:rPr lang="en-US" sz="2200" i="1" dirty="0" smtClean="0"/>
              <a:t>T</a:t>
            </a:r>
            <a:r>
              <a:rPr lang="en-US" sz="2200" i="1" baseline="-25000" dirty="0" smtClean="0"/>
              <a:t>i</a:t>
            </a:r>
            <a:r>
              <a:rPr lang="en-US" sz="2200" i="1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i="1" dirty="0" err="1" smtClean="0"/>
              <a:t>T</a:t>
            </a:r>
            <a:r>
              <a:rPr lang="en-US" sz="2200" i="1" baseline="-25000" dirty="0" err="1" smtClean="0"/>
              <a:t>j</a:t>
            </a:r>
            <a:r>
              <a:rPr lang="en-US" sz="2200" i="1" dirty="0" smtClean="0"/>
              <a:t> , </a:t>
            </a:r>
            <a:r>
              <a:rPr lang="en-US" sz="2200" dirty="0" err="1" smtClean="0"/>
              <a:t>konflik</a:t>
            </a:r>
            <a:r>
              <a:rPr lang="en-US" sz="2200" dirty="0" smtClean="0"/>
              <a:t> </a:t>
            </a:r>
            <a:r>
              <a:rPr lang="en-US" sz="2200" dirty="0" err="1" smtClean="0"/>
              <a:t>jika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hanya</a:t>
            </a:r>
            <a:r>
              <a:rPr lang="en-US" sz="2200" dirty="0" smtClean="0"/>
              <a:t> </a:t>
            </a:r>
            <a:r>
              <a:rPr lang="en-US" sz="2200" dirty="0" err="1" smtClean="0"/>
              <a:t>jika</a:t>
            </a:r>
            <a:r>
              <a:rPr lang="en-US" sz="2200" dirty="0" smtClean="0"/>
              <a:t> </a:t>
            </a:r>
            <a:r>
              <a:rPr lang="en-US" sz="2200" dirty="0" err="1" smtClean="0"/>
              <a:t>ada</a:t>
            </a:r>
            <a:r>
              <a:rPr lang="en-US" sz="2200" dirty="0" smtClean="0"/>
              <a:t> </a:t>
            </a:r>
            <a:r>
              <a:rPr lang="en-US" sz="2200" dirty="0" err="1" smtClean="0"/>
              <a:t>beberapa</a:t>
            </a:r>
            <a:r>
              <a:rPr lang="en-US" sz="2200" dirty="0" smtClean="0"/>
              <a:t> item data yang </a:t>
            </a:r>
            <a:r>
              <a:rPr lang="en-US" sz="2200" dirty="0" err="1" smtClean="0"/>
              <a:t>sama</a:t>
            </a:r>
            <a:r>
              <a:rPr lang="en-US" sz="2200" dirty="0" smtClean="0"/>
              <a:t> (Q) </a:t>
            </a:r>
            <a:r>
              <a:rPr lang="en-US" sz="2200" dirty="0" err="1" smtClean="0"/>
              <a:t>diakses</a:t>
            </a:r>
            <a:r>
              <a:rPr lang="en-US" sz="2200" dirty="0" smtClean="0"/>
              <a:t> </a:t>
            </a:r>
            <a:r>
              <a:rPr lang="en-US" sz="2200" dirty="0" err="1" smtClean="0"/>
              <a:t>secara</a:t>
            </a:r>
            <a:r>
              <a:rPr lang="en-US" sz="2200" dirty="0" smtClean="0"/>
              <a:t> </a:t>
            </a:r>
            <a:r>
              <a:rPr lang="en-US" sz="2200" dirty="0" err="1" smtClean="0"/>
              <a:t>bersama</a:t>
            </a:r>
            <a:r>
              <a:rPr lang="en-US" sz="2200" dirty="0" smtClean="0"/>
              <a:t> – </a:t>
            </a:r>
            <a:r>
              <a:rPr lang="en-US" sz="2200" dirty="0" err="1" smtClean="0"/>
              <a:t>sama</a:t>
            </a:r>
            <a:r>
              <a:rPr lang="en-US" sz="2200" dirty="0" smtClean="0"/>
              <a:t> </a:t>
            </a:r>
            <a:r>
              <a:rPr lang="en-US" sz="2200" dirty="0" err="1" smtClean="0"/>
              <a:t>baik</a:t>
            </a:r>
            <a:r>
              <a:rPr lang="en-US" sz="2200" dirty="0" smtClean="0"/>
              <a:t> </a:t>
            </a:r>
            <a:r>
              <a:rPr lang="en-US" sz="2200" dirty="0" err="1" smtClean="0"/>
              <a:t>oleh</a:t>
            </a:r>
            <a:r>
              <a:rPr lang="en-US" sz="2200" dirty="0" smtClean="0"/>
              <a:t> </a:t>
            </a:r>
            <a:r>
              <a:rPr lang="en-US" sz="2200" i="1" dirty="0" smtClean="0"/>
              <a:t>I</a:t>
            </a:r>
            <a:r>
              <a:rPr lang="en-US" sz="2200" i="1" baseline="-25000" dirty="0" smtClean="0"/>
              <a:t>i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i="1" dirty="0" err="1" smtClean="0"/>
              <a:t>I</a:t>
            </a:r>
            <a:r>
              <a:rPr lang="en-US" sz="2200" i="1" baseline="-25000" dirty="0" err="1" smtClean="0"/>
              <a:t>j</a:t>
            </a:r>
            <a:r>
              <a:rPr lang="en-US" sz="2200" i="1" dirty="0" smtClean="0"/>
              <a:t> </a:t>
            </a:r>
            <a:r>
              <a:rPr lang="en-US" sz="2200" dirty="0" smtClean="0"/>
              <a:t>, </a:t>
            </a:r>
            <a:r>
              <a:rPr lang="en-US" sz="2200" dirty="0" err="1" smtClean="0"/>
              <a:t>serta</a:t>
            </a:r>
            <a:r>
              <a:rPr lang="en-US" sz="2200" dirty="0" smtClean="0"/>
              <a:t> </a:t>
            </a:r>
            <a:r>
              <a:rPr lang="en-US" sz="2200" dirty="0" err="1" smtClean="0"/>
              <a:t>setidaknya</a:t>
            </a:r>
            <a:r>
              <a:rPr lang="en-US" sz="2200" dirty="0" smtClean="0"/>
              <a:t> </a:t>
            </a:r>
            <a:r>
              <a:rPr lang="en-US" sz="2200" dirty="0" err="1" smtClean="0"/>
              <a:t>salah</a:t>
            </a:r>
            <a:r>
              <a:rPr lang="en-US" sz="2200" dirty="0" smtClean="0"/>
              <a:t> </a:t>
            </a:r>
            <a:r>
              <a:rPr lang="en-US" sz="2200" dirty="0" err="1" smtClean="0"/>
              <a:t>satu</a:t>
            </a:r>
            <a:r>
              <a:rPr lang="en-US" sz="2200" dirty="0" smtClean="0"/>
              <a:t> </a:t>
            </a:r>
            <a:r>
              <a:rPr lang="en-US" sz="2200" dirty="0" err="1" smtClean="0"/>
              <a:t>dari</a:t>
            </a:r>
            <a:r>
              <a:rPr lang="en-US" sz="2200" dirty="0" smtClean="0"/>
              <a:t> </a:t>
            </a:r>
            <a:r>
              <a:rPr lang="en-US" sz="2200" dirty="0" err="1" smtClean="0"/>
              <a:t>instruksi</a:t>
            </a:r>
            <a:r>
              <a:rPr lang="en-US" sz="2200" dirty="0" smtClean="0"/>
              <a:t> </a:t>
            </a:r>
            <a:r>
              <a:rPr lang="en-US" sz="2200" dirty="0" err="1" smtClean="0"/>
              <a:t>melakukan</a:t>
            </a:r>
            <a:r>
              <a:rPr lang="en-US" sz="2200" dirty="0" smtClean="0"/>
              <a:t> </a:t>
            </a:r>
            <a:r>
              <a:rPr lang="en-US" sz="2200" dirty="0" err="1" smtClean="0"/>
              <a:t>operasi</a:t>
            </a:r>
            <a:r>
              <a:rPr lang="en-US" sz="2200" dirty="0" smtClean="0"/>
              <a:t> </a:t>
            </a:r>
            <a:r>
              <a:rPr lang="en-US" sz="2200" i="1" dirty="0" smtClean="0"/>
              <a:t>write (Q)</a:t>
            </a:r>
            <a:r>
              <a:rPr lang="en-US" sz="2200" dirty="0" smtClean="0"/>
              <a:t>.</a:t>
            </a:r>
          </a:p>
          <a:p>
            <a:pPr marL="1090422" lvl="1" indent="-514350">
              <a:buClr>
                <a:schemeClr val="accent1"/>
              </a:buClr>
              <a:buSzPct val="80000"/>
              <a:buFont typeface="+mj-lt"/>
              <a:buAutoNum type="arabicPeriod"/>
              <a:defRPr/>
            </a:pPr>
            <a:r>
              <a:rPr lang="en-US" sz="2200" dirty="0" err="1" smtClean="0"/>
              <a:t>Jika</a:t>
            </a:r>
            <a:r>
              <a:rPr lang="en-US" sz="2200" dirty="0" smtClean="0"/>
              <a:t> </a:t>
            </a:r>
            <a:r>
              <a:rPr lang="en-US" sz="2200" i="1" dirty="0" smtClean="0"/>
              <a:t>I</a:t>
            </a:r>
            <a:r>
              <a:rPr lang="en-US" sz="2200" i="1" baseline="-25000" dirty="0" smtClean="0"/>
              <a:t>i </a:t>
            </a:r>
            <a:r>
              <a:rPr lang="en-US" sz="2200" i="1" dirty="0" smtClean="0"/>
              <a:t> = </a:t>
            </a:r>
            <a:r>
              <a:rPr lang="en-US" sz="2200" b="1" dirty="0" smtClean="0"/>
              <a:t>read(</a:t>
            </a:r>
            <a:r>
              <a:rPr lang="en-US" sz="2200" dirty="0" smtClean="0"/>
              <a:t>Q</a:t>
            </a:r>
            <a:r>
              <a:rPr lang="en-US" sz="2200" b="1" dirty="0" smtClean="0"/>
              <a:t>)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i="1" dirty="0" err="1" smtClean="0"/>
              <a:t>I</a:t>
            </a:r>
            <a:r>
              <a:rPr lang="en-US" sz="2200" i="1" baseline="-25000" dirty="0" err="1" smtClean="0"/>
              <a:t>j</a:t>
            </a:r>
            <a:r>
              <a:rPr lang="en-US" sz="2200" i="1" dirty="0" smtClean="0"/>
              <a:t> = </a:t>
            </a:r>
            <a:r>
              <a:rPr lang="en-US" sz="2200" b="1" dirty="0" smtClean="0"/>
              <a:t>read(</a:t>
            </a:r>
            <a:r>
              <a:rPr lang="en-US" sz="2200" dirty="0" smtClean="0"/>
              <a:t>Q), </a:t>
            </a:r>
            <a:r>
              <a:rPr lang="en-US" sz="2200" dirty="0" err="1" smtClean="0"/>
              <a:t>maka</a:t>
            </a:r>
            <a:r>
              <a:rPr lang="en-US" sz="2200" dirty="0" smtClean="0"/>
              <a:t> </a:t>
            </a:r>
            <a:r>
              <a:rPr lang="en-US" sz="2200" i="1" dirty="0" smtClean="0"/>
              <a:t>I</a:t>
            </a:r>
            <a:r>
              <a:rPr lang="en-US" sz="2200" i="1" baseline="-25000" dirty="0" smtClean="0"/>
              <a:t>i</a:t>
            </a:r>
            <a:r>
              <a:rPr lang="en-US" sz="2200" i="1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i="1" dirty="0" err="1" smtClean="0"/>
              <a:t>I</a:t>
            </a:r>
            <a:r>
              <a:rPr lang="en-US" sz="2200" i="1" baseline="-25000" dirty="0" err="1" smtClean="0"/>
              <a:t>j</a:t>
            </a:r>
            <a:r>
              <a:rPr lang="en-US" sz="2200" i="1" dirty="0" smtClean="0"/>
              <a:t> </a:t>
            </a:r>
            <a:r>
              <a:rPr lang="en-US" sz="2200" dirty="0" err="1" smtClean="0"/>
              <a:t>tidak</a:t>
            </a:r>
            <a:r>
              <a:rPr lang="en-US" sz="2200" dirty="0" smtClean="0"/>
              <a:t> </a:t>
            </a:r>
            <a:r>
              <a:rPr lang="en-US" sz="2200" dirty="0" err="1" smtClean="0"/>
              <a:t>konflik</a:t>
            </a:r>
            <a:endParaRPr lang="en-US" sz="2200" dirty="0" smtClean="0"/>
          </a:p>
          <a:p>
            <a:pPr marL="1090422" lvl="1" indent="-514350">
              <a:buClr>
                <a:schemeClr val="accent1"/>
              </a:buClr>
              <a:buSzPct val="80000"/>
              <a:buFont typeface="+mj-lt"/>
              <a:buAutoNum type="arabicPeriod"/>
              <a:defRPr/>
            </a:pPr>
            <a:r>
              <a:rPr lang="en-US" sz="2200" dirty="0" err="1" smtClean="0"/>
              <a:t>Jika</a:t>
            </a:r>
            <a:r>
              <a:rPr lang="en-US" sz="2200" dirty="0" smtClean="0"/>
              <a:t> </a:t>
            </a:r>
            <a:r>
              <a:rPr lang="en-US" sz="2200" i="1" dirty="0" smtClean="0"/>
              <a:t>I</a:t>
            </a:r>
            <a:r>
              <a:rPr lang="en-US" sz="2200" i="1" baseline="-25000" dirty="0" smtClean="0"/>
              <a:t>i </a:t>
            </a:r>
            <a:r>
              <a:rPr lang="en-US" sz="2200" i="1" dirty="0" smtClean="0"/>
              <a:t> = </a:t>
            </a:r>
            <a:r>
              <a:rPr lang="en-US" sz="2200" b="1" dirty="0" smtClean="0"/>
              <a:t>read(</a:t>
            </a:r>
            <a:r>
              <a:rPr lang="en-US" sz="2200" dirty="0" smtClean="0"/>
              <a:t>Q</a:t>
            </a:r>
            <a:r>
              <a:rPr lang="en-US" sz="2200" b="1" dirty="0" smtClean="0"/>
              <a:t>)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i="1" dirty="0" err="1" smtClean="0"/>
              <a:t>I</a:t>
            </a:r>
            <a:r>
              <a:rPr lang="en-US" sz="2200" i="1" baseline="-25000" dirty="0" err="1" smtClean="0"/>
              <a:t>j</a:t>
            </a:r>
            <a:r>
              <a:rPr lang="en-US" sz="2200" i="1" dirty="0" smtClean="0"/>
              <a:t> = </a:t>
            </a:r>
            <a:r>
              <a:rPr lang="en-US" sz="2200" b="1" dirty="0" smtClean="0"/>
              <a:t>write(</a:t>
            </a:r>
            <a:r>
              <a:rPr lang="en-US" sz="2200" dirty="0" smtClean="0"/>
              <a:t>Q), </a:t>
            </a:r>
            <a:r>
              <a:rPr lang="en-US" sz="2200" dirty="0" err="1" smtClean="0"/>
              <a:t>maka</a:t>
            </a:r>
            <a:r>
              <a:rPr lang="en-US" sz="2200" dirty="0" smtClean="0"/>
              <a:t> </a:t>
            </a:r>
            <a:r>
              <a:rPr lang="en-US" sz="2200" i="1" dirty="0" smtClean="0"/>
              <a:t>I</a:t>
            </a:r>
            <a:r>
              <a:rPr lang="en-US" sz="2200" i="1" baseline="-25000" dirty="0" smtClean="0"/>
              <a:t>i</a:t>
            </a:r>
            <a:r>
              <a:rPr lang="en-US" sz="2200" i="1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i="1" dirty="0" err="1" smtClean="0"/>
              <a:t>I</a:t>
            </a:r>
            <a:r>
              <a:rPr lang="en-US" sz="2200" i="1" baseline="-25000" dirty="0" err="1" smtClean="0"/>
              <a:t>j</a:t>
            </a:r>
            <a:r>
              <a:rPr lang="en-US" sz="2200" i="1" dirty="0" smtClean="0"/>
              <a:t> </a:t>
            </a:r>
            <a:r>
              <a:rPr lang="en-US" sz="2200" dirty="0" err="1" smtClean="0"/>
              <a:t>konflik</a:t>
            </a:r>
            <a:endParaRPr lang="en-US" sz="2200" dirty="0" smtClean="0"/>
          </a:p>
          <a:p>
            <a:pPr marL="1090422" lvl="1" indent="-514350">
              <a:buClr>
                <a:schemeClr val="accent1"/>
              </a:buClr>
              <a:buSzPct val="80000"/>
              <a:buFont typeface="+mj-lt"/>
              <a:buAutoNum type="arabicPeriod"/>
              <a:defRPr/>
            </a:pPr>
            <a:r>
              <a:rPr lang="en-US" sz="2200" dirty="0" err="1" smtClean="0"/>
              <a:t>Jika</a:t>
            </a:r>
            <a:r>
              <a:rPr lang="en-US" sz="2200" dirty="0" smtClean="0"/>
              <a:t> </a:t>
            </a:r>
            <a:r>
              <a:rPr lang="en-US" sz="2200" i="1" dirty="0" smtClean="0"/>
              <a:t>I</a:t>
            </a:r>
            <a:r>
              <a:rPr lang="en-US" sz="2200" i="1" baseline="-25000" dirty="0" smtClean="0"/>
              <a:t>i </a:t>
            </a:r>
            <a:r>
              <a:rPr lang="en-US" sz="2200" i="1" dirty="0" smtClean="0"/>
              <a:t> = </a:t>
            </a:r>
            <a:r>
              <a:rPr lang="en-US" sz="2200" b="1" dirty="0" smtClean="0"/>
              <a:t>write(</a:t>
            </a:r>
            <a:r>
              <a:rPr lang="en-US" sz="2200" dirty="0" smtClean="0"/>
              <a:t>Q</a:t>
            </a:r>
            <a:r>
              <a:rPr lang="en-US" sz="2200" b="1" dirty="0" smtClean="0"/>
              <a:t>)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i="1" dirty="0" err="1" smtClean="0"/>
              <a:t>I</a:t>
            </a:r>
            <a:r>
              <a:rPr lang="en-US" sz="2200" i="1" baseline="-25000" dirty="0" err="1" smtClean="0"/>
              <a:t>j</a:t>
            </a:r>
            <a:r>
              <a:rPr lang="en-US" sz="2200" i="1" dirty="0" smtClean="0"/>
              <a:t> = </a:t>
            </a:r>
            <a:r>
              <a:rPr lang="en-US" sz="2200" b="1" dirty="0" smtClean="0"/>
              <a:t>read(</a:t>
            </a:r>
            <a:r>
              <a:rPr lang="en-US" sz="2200" dirty="0" smtClean="0"/>
              <a:t>Q), </a:t>
            </a:r>
            <a:r>
              <a:rPr lang="en-US" sz="2200" dirty="0" err="1" smtClean="0"/>
              <a:t>maka</a:t>
            </a:r>
            <a:r>
              <a:rPr lang="en-US" sz="2200" dirty="0" smtClean="0"/>
              <a:t> </a:t>
            </a:r>
            <a:r>
              <a:rPr lang="en-US" sz="2200" i="1" dirty="0" smtClean="0"/>
              <a:t>I</a:t>
            </a:r>
            <a:r>
              <a:rPr lang="en-US" sz="2200" i="1" baseline="-25000" dirty="0" smtClean="0"/>
              <a:t>i</a:t>
            </a:r>
            <a:r>
              <a:rPr lang="en-US" sz="2200" i="1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i="1" dirty="0" err="1" smtClean="0"/>
              <a:t>I</a:t>
            </a:r>
            <a:r>
              <a:rPr lang="en-US" sz="2200" i="1" baseline="-25000" dirty="0" err="1" smtClean="0"/>
              <a:t>j</a:t>
            </a:r>
            <a:r>
              <a:rPr lang="en-US" sz="2200" i="1" dirty="0" smtClean="0"/>
              <a:t> </a:t>
            </a:r>
            <a:r>
              <a:rPr lang="en-US" sz="2200" dirty="0" err="1" smtClean="0"/>
              <a:t>konflik</a:t>
            </a:r>
            <a:endParaRPr lang="en-US" sz="2200" dirty="0" smtClean="0"/>
          </a:p>
          <a:p>
            <a:pPr marL="1090422" lvl="1" indent="-514350">
              <a:buClr>
                <a:schemeClr val="accent1"/>
              </a:buClr>
              <a:buSzPct val="80000"/>
              <a:buFont typeface="+mj-lt"/>
              <a:buAutoNum type="arabicPeriod"/>
              <a:defRPr/>
            </a:pPr>
            <a:r>
              <a:rPr lang="en-US" sz="2200" dirty="0" err="1" smtClean="0"/>
              <a:t>Jika</a:t>
            </a:r>
            <a:r>
              <a:rPr lang="en-US" sz="2200" dirty="0" smtClean="0"/>
              <a:t> </a:t>
            </a:r>
            <a:r>
              <a:rPr lang="en-US" sz="2200" i="1" dirty="0" smtClean="0"/>
              <a:t>I</a:t>
            </a:r>
            <a:r>
              <a:rPr lang="en-US" sz="2200" i="1" baseline="-25000" dirty="0" smtClean="0"/>
              <a:t>i </a:t>
            </a:r>
            <a:r>
              <a:rPr lang="en-US" sz="2200" i="1" dirty="0" smtClean="0"/>
              <a:t> = </a:t>
            </a:r>
            <a:r>
              <a:rPr lang="en-US" sz="2200" b="1" dirty="0" smtClean="0"/>
              <a:t>write(</a:t>
            </a:r>
            <a:r>
              <a:rPr lang="en-US" sz="2200" dirty="0" smtClean="0"/>
              <a:t>Q</a:t>
            </a:r>
            <a:r>
              <a:rPr lang="en-US" sz="2200" b="1" dirty="0" smtClean="0"/>
              <a:t>)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i="1" dirty="0" err="1" smtClean="0"/>
              <a:t>I</a:t>
            </a:r>
            <a:r>
              <a:rPr lang="en-US" sz="2200" i="1" baseline="-25000" dirty="0" err="1" smtClean="0"/>
              <a:t>j</a:t>
            </a:r>
            <a:r>
              <a:rPr lang="en-US" sz="2200" i="1" dirty="0" smtClean="0"/>
              <a:t> = </a:t>
            </a:r>
            <a:r>
              <a:rPr lang="en-US" sz="2200" b="1" dirty="0" smtClean="0"/>
              <a:t>write(</a:t>
            </a:r>
            <a:r>
              <a:rPr lang="en-US" sz="2200" dirty="0" smtClean="0"/>
              <a:t>Q), </a:t>
            </a:r>
            <a:r>
              <a:rPr lang="en-US" sz="2200" dirty="0" err="1" smtClean="0"/>
              <a:t>maka</a:t>
            </a:r>
            <a:r>
              <a:rPr lang="en-US" sz="2200" dirty="0" smtClean="0"/>
              <a:t> </a:t>
            </a:r>
            <a:r>
              <a:rPr lang="en-US" sz="2200" i="1" dirty="0" smtClean="0"/>
              <a:t>I</a:t>
            </a:r>
            <a:r>
              <a:rPr lang="en-US" sz="2200" i="1" baseline="-25000" dirty="0" smtClean="0"/>
              <a:t>i</a:t>
            </a:r>
            <a:r>
              <a:rPr lang="en-US" sz="2200" i="1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i="1" dirty="0" err="1" smtClean="0"/>
              <a:t>I</a:t>
            </a:r>
            <a:r>
              <a:rPr lang="en-US" sz="2200" i="1" baseline="-25000" dirty="0" err="1" smtClean="0"/>
              <a:t>j</a:t>
            </a:r>
            <a:r>
              <a:rPr lang="en-US" sz="2200" i="1" dirty="0" smtClean="0"/>
              <a:t> </a:t>
            </a:r>
            <a:r>
              <a:rPr lang="en-US" sz="2200" dirty="0" err="1" smtClean="0"/>
              <a:t>konflik</a:t>
            </a:r>
            <a:r>
              <a:rPr lang="en-US" sz="2200" b="1" dirty="0" smtClean="0"/>
              <a:t> </a:t>
            </a:r>
            <a:endParaRPr lang="en-US" sz="2200" dirty="0" smtClean="0"/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lang="en-US" sz="2200" dirty="0" smtClean="0"/>
          </a:p>
          <a:p>
            <a:pPr marL="438912" lvl="0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2200" dirty="0" err="1" smtClean="0"/>
              <a:t>Secara</a:t>
            </a:r>
            <a:r>
              <a:rPr lang="en-US" sz="2200" dirty="0" smtClean="0"/>
              <a:t> </a:t>
            </a:r>
            <a:r>
              <a:rPr lang="en-US" sz="2200" dirty="0" err="1" smtClean="0"/>
              <a:t>intuitif</a:t>
            </a:r>
            <a:r>
              <a:rPr lang="en-US" sz="2200" dirty="0" smtClean="0"/>
              <a:t>, </a:t>
            </a:r>
            <a:r>
              <a:rPr lang="en-US" sz="2200" dirty="0" err="1" smtClean="0"/>
              <a:t>konflik</a:t>
            </a:r>
            <a:r>
              <a:rPr lang="en-US" sz="2200" dirty="0" smtClean="0"/>
              <a:t> </a:t>
            </a:r>
            <a:r>
              <a:rPr lang="en-US" sz="2200" dirty="0" err="1" smtClean="0"/>
              <a:t>diantara</a:t>
            </a:r>
            <a:r>
              <a:rPr lang="en-US" sz="2200" dirty="0" smtClean="0"/>
              <a:t> </a:t>
            </a:r>
            <a:r>
              <a:rPr lang="en-US" sz="2200" i="1" dirty="0" smtClean="0"/>
              <a:t>I</a:t>
            </a:r>
            <a:r>
              <a:rPr lang="en-US" sz="2200" i="1" baseline="-25000" dirty="0" smtClean="0"/>
              <a:t>i</a:t>
            </a:r>
            <a:r>
              <a:rPr lang="en-US" sz="2200" i="1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i="1" dirty="0" err="1" smtClean="0"/>
              <a:t>I</a:t>
            </a:r>
            <a:r>
              <a:rPr lang="en-US" sz="2200" i="1" baseline="-25000" dirty="0" err="1" smtClean="0"/>
              <a:t>j</a:t>
            </a:r>
            <a:r>
              <a:rPr lang="en-US" sz="2200" i="1" dirty="0" smtClean="0"/>
              <a:t> </a:t>
            </a:r>
            <a:r>
              <a:rPr lang="en-US" sz="2200" dirty="0" err="1" smtClean="0"/>
              <a:t>memaksakan</a:t>
            </a:r>
            <a:r>
              <a:rPr lang="en-US" sz="2200" dirty="0" smtClean="0"/>
              <a:t> </a:t>
            </a:r>
            <a:r>
              <a:rPr lang="en-US" sz="2200" dirty="0" err="1" smtClean="0"/>
              <a:t>perintah</a:t>
            </a:r>
            <a:r>
              <a:rPr lang="en-US" sz="2200" dirty="0" smtClean="0"/>
              <a:t> </a:t>
            </a:r>
            <a:r>
              <a:rPr lang="en-US" sz="2200" dirty="0" err="1" smtClean="0"/>
              <a:t>logika</a:t>
            </a:r>
            <a:r>
              <a:rPr lang="en-US" sz="2200" dirty="0" smtClean="0"/>
              <a:t> temporal </a:t>
            </a:r>
            <a:r>
              <a:rPr lang="en-US" sz="2200" dirty="0" err="1" smtClean="0"/>
              <a:t>diantara</a:t>
            </a:r>
            <a:r>
              <a:rPr lang="en-US" sz="2200" dirty="0" smtClean="0"/>
              <a:t> </a:t>
            </a:r>
            <a:r>
              <a:rPr lang="en-US" sz="2200" dirty="0" err="1" smtClean="0"/>
              <a:t>keduanya</a:t>
            </a:r>
            <a:r>
              <a:rPr lang="en-US" sz="2200" dirty="0" smtClean="0"/>
              <a:t>. </a:t>
            </a:r>
          </a:p>
          <a:p>
            <a:pPr marL="438912" lvl="0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endParaRPr lang="en-US" sz="2200" dirty="0" smtClean="0"/>
          </a:p>
          <a:p>
            <a:pPr marL="438912" lvl="0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2200" dirty="0" err="1" smtClean="0"/>
              <a:t>Jika</a:t>
            </a:r>
            <a:r>
              <a:rPr lang="en-US" sz="2200" dirty="0" smtClean="0"/>
              <a:t> </a:t>
            </a:r>
            <a:r>
              <a:rPr lang="en-US" sz="2200" i="1" dirty="0" smtClean="0"/>
              <a:t>I</a:t>
            </a:r>
            <a:r>
              <a:rPr lang="en-US" sz="2200" i="1" baseline="-25000" dirty="0" smtClean="0"/>
              <a:t>i</a:t>
            </a:r>
            <a:r>
              <a:rPr lang="en-US" sz="2200" i="1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i="1" dirty="0" err="1" smtClean="0"/>
              <a:t>I</a:t>
            </a:r>
            <a:r>
              <a:rPr lang="en-US" sz="2200" i="1" baseline="-25000" dirty="0" err="1" smtClean="0"/>
              <a:t>j</a:t>
            </a:r>
            <a:r>
              <a:rPr lang="en-US" sz="2200" i="1" baseline="-25000" dirty="0" smtClean="0"/>
              <a:t> </a:t>
            </a:r>
            <a:r>
              <a:rPr lang="en-US" sz="2200" i="1" dirty="0" smtClean="0"/>
              <a:t> </a:t>
            </a:r>
            <a:r>
              <a:rPr lang="en-US" sz="2200" dirty="0" err="1" smtClean="0"/>
              <a:t>merupakan</a:t>
            </a:r>
            <a:r>
              <a:rPr lang="en-US" sz="2200" dirty="0" smtClean="0"/>
              <a:t> </a:t>
            </a:r>
            <a:r>
              <a:rPr lang="en-US" sz="2200" dirty="0" err="1" smtClean="0"/>
              <a:t>instruksi</a:t>
            </a:r>
            <a:r>
              <a:rPr lang="en-US" sz="2200" dirty="0" smtClean="0"/>
              <a:t> </a:t>
            </a:r>
            <a:r>
              <a:rPr lang="en-US" sz="2200" dirty="0" err="1" smtClean="0"/>
              <a:t>dari</a:t>
            </a:r>
            <a:r>
              <a:rPr lang="en-US" sz="2200" dirty="0" smtClean="0"/>
              <a:t> </a:t>
            </a:r>
            <a:r>
              <a:rPr lang="en-US" sz="2200" dirty="0" err="1" smtClean="0"/>
              <a:t>transaksi</a:t>
            </a:r>
            <a:r>
              <a:rPr lang="en-US" sz="2200" dirty="0" smtClean="0"/>
              <a:t> </a:t>
            </a:r>
            <a:r>
              <a:rPr lang="en-US" sz="2200" dirty="0" err="1" smtClean="0"/>
              <a:t>berbeda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tidak</a:t>
            </a:r>
            <a:r>
              <a:rPr lang="en-US" sz="2200" dirty="0" smtClean="0"/>
              <a:t> </a:t>
            </a:r>
            <a:r>
              <a:rPr lang="en-US" sz="2200" dirty="0" err="1" smtClean="0"/>
              <a:t>konflik</a:t>
            </a:r>
            <a:r>
              <a:rPr lang="en-US" sz="2200" dirty="0" smtClean="0"/>
              <a:t>, </a:t>
            </a:r>
            <a:r>
              <a:rPr lang="en-US" sz="2200" dirty="0" err="1" smtClean="0"/>
              <a:t>maka</a:t>
            </a:r>
            <a:r>
              <a:rPr lang="en-US" sz="2200" dirty="0" smtClean="0"/>
              <a:t> </a:t>
            </a:r>
            <a:r>
              <a:rPr lang="en-US" sz="2200" dirty="0" err="1" smtClean="0"/>
              <a:t>urutan</a:t>
            </a:r>
            <a:r>
              <a:rPr lang="en-US" sz="2200" dirty="0" smtClean="0"/>
              <a:t> </a:t>
            </a:r>
            <a:r>
              <a:rPr lang="en-US" sz="2200" dirty="0" err="1" smtClean="0"/>
              <a:t>instruksi</a:t>
            </a:r>
            <a:r>
              <a:rPr lang="en-US" sz="2200" dirty="0" smtClean="0"/>
              <a:t> </a:t>
            </a:r>
            <a:r>
              <a:rPr lang="en-US" sz="2200" i="1" dirty="0" smtClean="0"/>
              <a:t>I</a:t>
            </a:r>
            <a:r>
              <a:rPr lang="en-US" sz="2200" i="1" baseline="-25000" dirty="0" smtClean="0"/>
              <a:t>i</a:t>
            </a:r>
            <a:r>
              <a:rPr lang="en-US" sz="2200" i="1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i="1" dirty="0" err="1" smtClean="0"/>
              <a:t>I</a:t>
            </a:r>
            <a:r>
              <a:rPr lang="en-US" sz="2200" i="1" baseline="-25000" dirty="0" err="1" smtClean="0"/>
              <a:t>j</a:t>
            </a:r>
            <a:r>
              <a:rPr lang="en-US" sz="2200" i="1" baseline="-25000" dirty="0" smtClean="0"/>
              <a:t>   </a:t>
            </a:r>
            <a:r>
              <a:rPr lang="en-US" sz="2200" dirty="0" err="1" smtClean="0"/>
              <a:t>dapat</a:t>
            </a:r>
            <a:r>
              <a:rPr lang="en-US" sz="2200" dirty="0" smtClean="0"/>
              <a:t> </a:t>
            </a:r>
            <a:r>
              <a:rPr lang="en-US" sz="2200" dirty="0" err="1" smtClean="0"/>
              <a:t>ditukar</a:t>
            </a:r>
            <a:r>
              <a:rPr lang="en-US" sz="2200" dirty="0" smtClean="0"/>
              <a:t> </a:t>
            </a:r>
            <a:r>
              <a:rPr lang="en-US" sz="2200" dirty="0" err="1" smtClean="0"/>
              <a:t>sehingga</a:t>
            </a:r>
            <a:r>
              <a:rPr lang="en-US" sz="2200" dirty="0" smtClean="0"/>
              <a:t> </a:t>
            </a:r>
            <a:r>
              <a:rPr lang="en-US" sz="2200" dirty="0" err="1" smtClean="0"/>
              <a:t>menghasilkan</a:t>
            </a:r>
            <a:r>
              <a:rPr lang="en-US" sz="2200" dirty="0" smtClean="0"/>
              <a:t> </a:t>
            </a:r>
            <a:r>
              <a:rPr lang="en-US" sz="2200" dirty="0" err="1" smtClean="0"/>
              <a:t>jadwal</a:t>
            </a:r>
            <a:r>
              <a:rPr lang="en-US" sz="2200" dirty="0" smtClean="0"/>
              <a:t> </a:t>
            </a:r>
            <a:r>
              <a:rPr lang="en-US" sz="2200" dirty="0" err="1" smtClean="0"/>
              <a:t>baru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hasil</a:t>
            </a:r>
            <a:r>
              <a:rPr lang="en-US" sz="2200" dirty="0" smtClean="0"/>
              <a:t> yang </a:t>
            </a:r>
            <a:r>
              <a:rPr lang="en-US" sz="2200" dirty="0" err="1" smtClean="0"/>
              <a:t>tetap</a:t>
            </a:r>
            <a:r>
              <a:rPr lang="en-US" sz="2200" dirty="0" smtClean="0"/>
              <a:t> </a:t>
            </a:r>
            <a:r>
              <a:rPr lang="en-US" sz="2200" dirty="0" err="1" smtClean="0"/>
              <a:t>sama</a:t>
            </a:r>
            <a:r>
              <a:rPr lang="en-US" sz="22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serializability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i="1" dirty="0" err="1" smtClean="0"/>
              <a:t>serializability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pembacaan</a:t>
            </a:r>
            <a:r>
              <a:rPr lang="en-US" dirty="0" smtClean="0"/>
              <a:t>/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endParaRPr lang="en-US" dirty="0" smtClean="0"/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membaca</a:t>
            </a:r>
            <a:r>
              <a:rPr lang="en-US" dirty="0" smtClean="0"/>
              <a:t> data item,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yang </a:t>
            </a:r>
            <a:r>
              <a:rPr lang="en-US" dirty="0" err="1" smtClean="0"/>
              <a:t>membaca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menulis</a:t>
            </a:r>
            <a:r>
              <a:rPr lang="en-US" dirty="0" smtClean="0"/>
              <a:t> data item yang </a:t>
            </a:r>
            <a:r>
              <a:rPr lang="en-US" dirty="0" err="1" smtClean="0"/>
              <a:t>terpisah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konfilk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diperluka</a:t>
            </a:r>
            <a:endParaRPr lang="en-US" dirty="0" smtClean="0"/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menuliskan</a:t>
            </a:r>
            <a:r>
              <a:rPr lang="en-US" dirty="0" smtClean="0"/>
              <a:t> data item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membaca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menulis</a:t>
            </a:r>
            <a:r>
              <a:rPr lang="en-US" dirty="0" smtClean="0"/>
              <a:t> data item yang </a:t>
            </a:r>
            <a:r>
              <a:rPr lang="en-US" dirty="0" err="1" smtClean="0"/>
              <a:t>sama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</a:t>
            </a:r>
            <a:r>
              <a:rPr lang="en-US" dirty="0" err="1" smtClean="0"/>
              <a:t>eksekusi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79FBB-9AFC-47CB-BBD5-E96137D80E9C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Conflict </a:t>
            </a:r>
            <a:r>
              <a:rPr lang="en-US" dirty="0" err="1" smtClean="0">
                <a:solidFill>
                  <a:schemeClr val="bg1"/>
                </a:solidFill>
              </a:rPr>
              <a:t>Serializability</a:t>
            </a:r>
            <a:r>
              <a:rPr lang="en-US" dirty="0" smtClean="0">
                <a:solidFill>
                  <a:schemeClr val="bg1"/>
                </a:solidFill>
              </a:rPr>
              <a:t> (2)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483F-C472-4D41-946E-B1C694E905DD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en-US" sz="2200" dirty="0" err="1" smtClean="0"/>
              <a:t>Jika</a:t>
            </a:r>
            <a:r>
              <a:rPr lang="en-US" sz="2200" dirty="0" smtClean="0"/>
              <a:t> </a:t>
            </a:r>
            <a:r>
              <a:rPr lang="en-US" sz="2200" dirty="0" err="1" smtClean="0"/>
              <a:t>jadwal</a:t>
            </a:r>
            <a:r>
              <a:rPr lang="en-US" sz="2200" dirty="0" smtClean="0"/>
              <a:t> S </a:t>
            </a:r>
            <a:r>
              <a:rPr lang="en-US" sz="2200" dirty="0" err="1" smtClean="0"/>
              <a:t>dapat</a:t>
            </a:r>
            <a:r>
              <a:rPr lang="en-US" sz="2200" dirty="0" smtClean="0"/>
              <a:t> </a:t>
            </a:r>
            <a:r>
              <a:rPr lang="en-US" sz="2200" dirty="0" err="1" smtClean="0"/>
              <a:t>ditransformasikan</a:t>
            </a:r>
            <a:r>
              <a:rPr lang="en-US" sz="2200" dirty="0" smtClean="0"/>
              <a:t> </a:t>
            </a:r>
            <a:r>
              <a:rPr lang="en-US" sz="2200" dirty="0" err="1" smtClean="0"/>
              <a:t>menjadi</a:t>
            </a:r>
            <a:r>
              <a:rPr lang="en-US" sz="2200" dirty="0" smtClean="0"/>
              <a:t> </a:t>
            </a:r>
            <a:r>
              <a:rPr lang="en-US" sz="2200" dirty="0" err="1" smtClean="0"/>
              <a:t>jadwalan</a:t>
            </a:r>
            <a:r>
              <a:rPr lang="en-US" sz="2200" dirty="0" smtClean="0"/>
              <a:t> S’ </a:t>
            </a:r>
            <a:r>
              <a:rPr lang="en-US" sz="2200" dirty="0" err="1" smtClean="0"/>
              <a:t>oleh</a:t>
            </a:r>
            <a:r>
              <a:rPr lang="en-US" sz="2200" dirty="0" smtClean="0"/>
              <a:t> </a:t>
            </a:r>
            <a:r>
              <a:rPr lang="en-US" sz="2200" dirty="0" err="1" smtClean="0"/>
              <a:t>serangkaian</a:t>
            </a:r>
            <a:r>
              <a:rPr lang="en-US" sz="2200" dirty="0" smtClean="0"/>
              <a:t> </a:t>
            </a:r>
            <a:r>
              <a:rPr lang="en-US" sz="2200" dirty="0" err="1" smtClean="0"/>
              <a:t>pertukaran</a:t>
            </a:r>
            <a:r>
              <a:rPr lang="en-US" sz="2200" dirty="0" smtClean="0"/>
              <a:t> </a:t>
            </a:r>
            <a:r>
              <a:rPr lang="en-US" sz="2200" dirty="0" err="1" smtClean="0"/>
              <a:t>instruksi</a:t>
            </a:r>
            <a:r>
              <a:rPr lang="en-US" sz="2200" dirty="0" smtClean="0"/>
              <a:t> yang non-</a:t>
            </a:r>
            <a:r>
              <a:rPr lang="en-US" sz="2200" dirty="0" err="1" smtClean="0"/>
              <a:t>konflik</a:t>
            </a:r>
            <a:r>
              <a:rPr lang="en-US" sz="2200" dirty="0" smtClean="0"/>
              <a:t>, </a:t>
            </a:r>
            <a:r>
              <a:rPr lang="en-US" sz="2200" dirty="0" err="1" smtClean="0"/>
              <a:t>maka</a:t>
            </a:r>
            <a:r>
              <a:rPr lang="en-US" sz="2200" dirty="0" smtClean="0"/>
              <a:t> </a:t>
            </a:r>
            <a:r>
              <a:rPr lang="en-US" sz="2200" dirty="0" err="1" smtClean="0"/>
              <a:t>bisa</a:t>
            </a:r>
            <a:r>
              <a:rPr lang="en-US" sz="2200" dirty="0" smtClean="0"/>
              <a:t> </a:t>
            </a:r>
            <a:r>
              <a:rPr lang="en-US" sz="2200" dirty="0" err="1" smtClean="0"/>
              <a:t>dikatakan</a:t>
            </a:r>
            <a:r>
              <a:rPr lang="en-US" sz="2200" dirty="0" smtClean="0"/>
              <a:t> S </a:t>
            </a:r>
            <a:r>
              <a:rPr lang="en-US" sz="2200" dirty="0" err="1" smtClean="0"/>
              <a:t>dan</a:t>
            </a:r>
            <a:r>
              <a:rPr lang="en-US" sz="2200" dirty="0" smtClean="0"/>
              <a:t> S’ </a:t>
            </a:r>
            <a:r>
              <a:rPr lang="en-US" sz="2200" dirty="0" err="1" smtClean="0"/>
              <a:t>adalah</a:t>
            </a:r>
            <a:r>
              <a:rPr lang="en-US" sz="2200" dirty="0" smtClean="0"/>
              <a:t> </a:t>
            </a:r>
            <a:r>
              <a:rPr lang="en-US" sz="2200" b="1" dirty="0" smtClean="0"/>
              <a:t>conflict equivalent</a:t>
            </a:r>
            <a:r>
              <a:rPr lang="en-US" sz="2200" dirty="0" smtClean="0"/>
              <a:t>.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lang="en-US" sz="2200" dirty="0" smtClean="0"/>
          </a:p>
          <a:p>
            <a:pPr marL="438912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2200" dirty="0" err="1" smtClean="0"/>
              <a:t>Bisa</a:t>
            </a:r>
            <a:r>
              <a:rPr lang="en-US" sz="2200" dirty="0" smtClean="0"/>
              <a:t> </a:t>
            </a:r>
            <a:r>
              <a:rPr lang="en-US" sz="2200" dirty="0" err="1" smtClean="0"/>
              <a:t>dikatakan</a:t>
            </a:r>
            <a:r>
              <a:rPr lang="en-US" sz="2200" dirty="0" smtClean="0"/>
              <a:t> </a:t>
            </a:r>
            <a:r>
              <a:rPr lang="en-US" sz="2200" dirty="0" err="1" smtClean="0"/>
              <a:t>bahwa</a:t>
            </a:r>
            <a:r>
              <a:rPr lang="en-US" sz="2200" dirty="0" smtClean="0"/>
              <a:t> </a:t>
            </a:r>
            <a:r>
              <a:rPr lang="en-US" sz="2200" dirty="0" err="1" smtClean="0"/>
              <a:t>jadwal</a:t>
            </a:r>
            <a:r>
              <a:rPr lang="en-US" sz="2200" dirty="0" smtClean="0"/>
              <a:t> </a:t>
            </a:r>
            <a:r>
              <a:rPr lang="en-US" sz="2200" i="1" dirty="0" smtClean="0"/>
              <a:t>S</a:t>
            </a:r>
            <a:r>
              <a:rPr lang="en-US" sz="2200" dirty="0" smtClean="0"/>
              <a:t> </a:t>
            </a:r>
            <a:r>
              <a:rPr lang="en-US" sz="2200" dirty="0" err="1" smtClean="0"/>
              <a:t>adalah</a:t>
            </a:r>
            <a:r>
              <a:rPr lang="en-US" sz="2200" dirty="0" smtClean="0"/>
              <a:t> </a:t>
            </a:r>
            <a:r>
              <a:rPr lang="en-US" sz="2200" b="1" dirty="0" smtClean="0"/>
              <a:t>conflict </a:t>
            </a:r>
            <a:r>
              <a:rPr lang="en-US" sz="2200" b="1" dirty="0" err="1" smtClean="0"/>
              <a:t>serializable</a:t>
            </a:r>
            <a:r>
              <a:rPr lang="en-US" sz="2200" dirty="0" smtClean="0"/>
              <a:t> </a:t>
            </a:r>
            <a:r>
              <a:rPr lang="en-US" sz="2200" dirty="0" err="1" smtClean="0"/>
              <a:t>jika</a:t>
            </a:r>
            <a:r>
              <a:rPr lang="en-US" sz="2200" dirty="0" smtClean="0"/>
              <a:t>  conflict equivalent </a:t>
            </a:r>
            <a:r>
              <a:rPr lang="en-US" sz="2200" dirty="0" err="1" smtClean="0"/>
              <a:t>terhadap</a:t>
            </a:r>
            <a:r>
              <a:rPr lang="en-US" sz="2200" dirty="0" smtClean="0"/>
              <a:t> </a:t>
            </a:r>
            <a:r>
              <a:rPr lang="en-US" sz="2200" dirty="0" err="1" smtClean="0"/>
              <a:t>penjadwalan</a:t>
            </a:r>
            <a:r>
              <a:rPr lang="en-US" sz="2200" dirty="0" smtClean="0"/>
              <a:t> serial.</a:t>
            </a:r>
          </a:p>
          <a:p>
            <a:pPr marL="438912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endParaRPr lang="en-US" sz="2200" dirty="0" smtClean="0"/>
          </a:p>
          <a:p>
            <a:pPr marL="438912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2200" dirty="0" err="1" smtClean="0"/>
              <a:t>Contoh</a:t>
            </a:r>
            <a:r>
              <a:rPr lang="en-US" sz="2200" dirty="0" smtClean="0"/>
              <a:t> </a:t>
            </a:r>
            <a:r>
              <a:rPr lang="en-US" sz="2200" dirty="0" err="1" smtClean="0"/>
              <a:t>penjadwalan</a:t>
            </a:r>
            <a:r>
              <a:rPr lang="en-US" sz="2200" dirty="0" smtClean="0"/>
              <a:t> yang </a:t>
            </a:r>
            <a:r>
              <a:rPr lang="en-US" sz="2200" dirty="0" err="1" smtClean="0"/>
              <a:t>tidak</a:t>
            </a:r>
            <a:r>
              <a:rPr lang="en-US" sz="2200" dirty="0" smtClean="0"/>
              <a:t> </a:t>
            </a:r>
            <a:r>
              <a:rPr lang="en-US" sz="2200" b="1" dirty="0" smtClean="0"/>
              <a:t>conflict </a:t>
            </a:r>
            <a:r>
              <a:rPr lang="en-US" sz="2200" b="1" dirty="0" err="1" smtClean="0"/>
              <a:t>serializable</a:t>
            </a:r>
            <a:endParaRPr lang="en-US" sz="2200" dirty="0" smtClean="0"/>
          </a:p>
          <a:p>
            <a:pPr marL="438912" lvl="0" indent="-320040">
              <a:buClr>
                <a:schemeClr val="accent1"/>
              </a:buClr>
              <a:buSzPct val="80000"/>
              <a:defRPr/>
            </a:pPr>
            <a:r>
              <a:rPr lang="en-US" sz="2200" i="1" dirty="0" smtClean="0"/>
              <a:t>		      T</a:t>
            </a:r>
            <a:r>
              <a:rPr lang="en-US" sz="2200" baseline="-25000" dirty="0" smtClean="0"/>
              <a:t>3</a:t>
            </a:r>
            <a:r>
              <a:rPr lang="en-US" sz="2200" dirty="0" smtClean="0"/>
              <a:t>		      </a:t>
            </a:r>
            <a:r>
              <a:rPr lang="en-US" sz="2200" i="1" dirty="0" smtClean="0"/>
              <a:t>T</a:t>
            </a:r>
            <a:r>
              <a:rPr lang="en-US" sz="2200" baseline="-25000" dirty="0" smtClean="0"/>
              <a:t>4</a:t>
            </a:r>
            <a:br>
              <a:rPr lang="en-US" sz="2200" baseline="-25000" dirty="0" smtClean="0"/>
            </a:br>
            <a:r>
              <a:rPr lang="en-US" sz="2200" baseline="-25000" dirty="0" smtClean="0"/>
              <a:t>	</a:t>
            </a:r>
            <a:r>
              <a:rPr lang="en-US" sz="2200" b="1" dirty="0" smtClean="0"/>
              <a:t>read</a:t>
            </a:r>
            <a:r>
              <a:rPr lang="en-US" sz="2200" dirty="0" smtClean="0"/>
              <a:t>(</a:t>
            </a:r>
            <a:r>
              <a:rPr lang="en-US" sz="2200" i="1" dirty="0" smtClean="0"/>
              <a:t>Q</a:t>
            </a:r>
            <a:r>
              <a:rPr lang="en-US" sz="2200" dirty="0" smtClean="0"/>
              <a:t>)</a:t>
            </a:r>
            <a:br>
              <a:rPr lang="en-US" sz="2200" dirty="0" smtClean="0"/>
            </a:br>
            <a:r>
              <a:rPr lang="en-US" sz="2200" dirty="0" smtClean="0"/>
              <a:t>			</a:t>
            </a:r>
            <a:r>
              <a:rPr lang="en-US" sz="2200" b="1" dirty="0" smtClean="0"/>
              <a:t>write</a:t>
            </a:r>
            <a:r>
              <a:rPr lang="en-US" sz="2200" dirty="0" smtClean="0"/>
              <a:t>(</a:t>
            </a:r>
            <a:r>
              <a:rPr lang="en-US" sz="2200" i="1" dirty="0" smtClean="0"/>
              <a:t>Q</a:t>
            </a:r>
            <a:r>
              <a:rPr lang="en-US" sz="2200" dirty="0" smtClean="0"/>
              <a:t>)</a:t>
            </a:r>
            <a:br>
              <a:rPr lang="en-US" sz="2200" dirty="0" smtClean="0"/>
            </a:br>
            <a:r>
              <a:rPr lang="en-US" sz="2200" dirty="0" smtClean="0"/>
              <a:t>	</a:t>
            </a:r>
            <a:r>
              <a:rPr lang="en-US" sz="2200" b="1" dirty="0" smtClean="0"/>
              <a:t>write</a:t>
            </a:r>
            <a:r>
              <a:rPr lang="en-US" sz="2200" dirty="0" smtClean="0"/>
              <a:t>(</a:t>
            </a:r>
            <a:r>
              <a:rPr lang="en-US" sz="2200" i="1" dirty="0" smtClean="0"/>
              <a:t>Q</a:t>
            </a:r>
            <a:r>
              <a:rPr lang="en-US" sz="2200" dirty="0" smtClean="0"/>
              <a:t>)</a:t>
            </a:r>
            <a:br>
              <a:rPr lang="en-US" sz="2200" dirty="0" smtClean="0"/>
            </a:br>
            <a:endParaRPr lang="en-US" sz="2200" dirty="0" smtClean="0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2786050" y="4643446"/>
            <a:ext cx="0" cy="1355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1858950" y="4889508"/>
            <a:ext cx="184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Serializability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33222" indent="-514350">
              <a:buFont typeface="+mj-lt"/>
              <a:buAutoNum type="alphaUcPeriod"/>
            </a:pPr>
            <a:r>
              <a:rPr lang="en-US" dirty="0" err="1" smtClean="0"/>
              <a:t>nonserialschedule</a:t>
            </a:r>
            <a:r>
              <a:rPr lang="en-US" dirty="0" smtClean="0"/>
              <a:t> S1</a:t>
            </a:r>
            <a:endParaRPr lang="en-US" dirty="0" smtClean="0"/>
          </a:p>
          <a:p>
            <a:pPr marL="633222" indent="-514350">
              <a:buFont typeface="+mj-lt"/>
              <a:buAutoNum type="alphaUcPeriod"/>
            </a:pPr>
            <a:r>
              <a:rPr lang="en-US" dirty="0" err="1" smtClean="0"/>
              <a:t>nonserialschedule</a:t>
            </a:r>
            <a:r>
              <a:rPr lang="en-US" dirty="0" smtClean="0"/>
              <a:t> </a:t>
            </a:r>
            <a:r>
              <a:rPr lang="en-US" dirty="0" smtClean="0"/>
              <a:t>S2, </a:t>
            </a:r>
            <a:r>
              <a:rPr lang="en-US" dirty="0" err="1" smtClean="0"/>
              <a:t>ekuvalen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smtClean="0"/>
              <a:t>S1</a:t>
            </a:r>
          </a:p>
          <a:p>
            <a:pPr marL="633222" indent="-514350">
              <a:buFont typeface="+mj-lt"/>
              <a:buAutoNum type="alphaUcPeriod"/>
            </a:pPr>
            <a:r>
              <a:rPr lang="en-US" dirty="0" smtClean="0"/>
              <a:t>serial </a:t>
            </a:r>
            <a:r>
              <a:rPr lang="en-US" dirty="0" smtClean="0"/>
              <a:t>schedule S3, </a:t>
            </a:r>
            <a:r>
              <a:rPr lang="en-US" dirty="0" err="1" smtClean="0"/>
              <a:t>ekuivalen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S1dan </a:t>
            </a:r>
            <a:r>
              <a:rPr lang="en-US" dirty="0" smtClean="0"/>
              <a:t>S2</a:t>
            </a:r>
          </a:p>
          <a:p>
            <a:pPr marL="633222" indent="-514350">
              <a:buNone/>
            </a:pPr>
            <a:endParaRPr lang="en-US" dirty="0" smtClean="0"/>
          </a:p>
          <a:p>
            <a:pPr marL="633222" indent="-514350">
              <a:buNone/>
            </a:pPr>
            <a:r>
              <a:rPr lang="en-US" dirty="0" smtClean="0"/>
              <a:t>Schedule </a:t>
            </a:r>
            <a:r>
              <a:rPr lang="en-US" dirty="0" smtClean="0"/>
              <a:t>S3 </a:t>
            </a:r>
            <a:r>
              <a:rPr lang="en-US" dirty="0" err="1" smtClean="0"/>
              <a:t>merupakan</a:t>
            </a:r>
            <a:r>
              <a:rPr lang="en-US" dirty="0" smtClean="0"/>
              <a:t> serial schedule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S1 </a:t>
            </a:r>
            <a:r>
              <a:rPr lang="en-US" dirty="0" err="1" smtClean="0"/>
              <a:t>dan</a:t>
            </a:r>
            <a:r>
              <a:rPr lang="en-US" dirty="0" smtClean="0"/>
              <a:t> S2 </a:t>
            </a:r>
            <a:r>
              <a:rPr lang="en-US" dirty="0" err="1" smtClean="0"/>
              <a:t>ekuivalen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S3, </a:t>
            </a:r>
            <a:r>
              <a:rPr lang="en-US" dirty="0" err="1" smtClean="0"/>
              <a:t>maka</a:t>
            </a:r>
            <a:r>
              <a:rPr lang="en-US" dirty="0" smtClean="0"/>
              <a:t> S1 </a:t>
            </a:r>
            <a:r>
              <a:rPr lang="en-US" dirty="0" err="1" smtClean="0"/>
              <a:t>dan</a:t>
            </a:r>
            <a:r>
              <a:rPr lang="en-US" dirty="0" smtClean="0"/>
              <a:t> S2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serializability</a:t>
            </a:r>
            <a:r>
              <a:rPr lang="en-US" dirty="0" smtClean="0"/>
              <a:t> schedule.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serializability</a:t>
            </a:r>
            <a:r>
              <a:rPr lang="en-US" dirty="0" smtClean="0"/>
              <a:t> yang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i="1" dirty="0" smtClean="0"/>
              <a:t>conflict </a:t>
            </a:r>
            <a:r>
              <a:rPr lang="en-US" i="1" dirty="0" err="1" smtClean="0"/>
              <a:t>serializability</a:t>
            </a:r>
            <a:r>
              <a:rPr lang="en-US" dirty="0" err="1" smtClean="0"/>
              <a:t>,yaitu</a:t>
            </a:r>
            <a:r>
              <a:rPr lang="en-US" dirty="0" smtClean="0"/>
              <a:t> </a:t>
            </a:r>
            <a:r>
              <a:rPr lang="en-US" dirty="0" err="1" smtClean="0"/>
              <a:t>memerintahkan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yang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bertentangan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eksekusi</a:t>
            </a:r>
            <a:r>
              <a:rPr lang="en-US" dirty="0" smtClean="0"/>
              <a:t> serial.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79FBB-9AFC-47CB-BBD5-E96137D80E9C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Conflict </a:t>
            </a:r>
            <a:r>
              <a:rPr lang="en-US" dirty="0" err="1" smtClean="0">
                <a:solidFill>
                  <a:schemeClr val="bg1"/>
                </a:solidFill>
              </a:rPr>
              <a:t>Serializability</a:t>
            </a:r>
            <a:r>
              <a:rPr lang="en-US" dirty="0" smtClean="0">
                <a:solidFill>
                  <a:schemeClr val="bg1"/>
                </a:solidFill>
              </a:rPr>
              <a:t> (3)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483F-C472-4D41-946E-B1C694E905DD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en-US" sz="2000" dirty="0" err="1" smtClean="0"/>
              <a:t>Penjadwalan</a:t>
            </a:r>
            <a:r>
              <a:rPr lang="en-US" sz="2000" dirty="0" smtClean="0"/>
              <a:t> 3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bawah</a:t>
            </a:r>
            <a:r>
              <a:rPr lang="en-US" sz="2000" dirty="0" smtClean="0"/>
              <a:t> </a:t>
            </a:r>
            <a:r>
              <a:rPr lang="en-US" sz="2000" dirty="0" err="1" smtClean="0"/>
              <a:t>bisa</a:t>
            </a:r>
            <a:r>
              <a:rPr lang="en-US" sz="2000" dirty="0" smtClean="0"/>
              <a:t> </a:t>
            </a:r>
            <a:r>
              <a:rPr lang="en-US" sz="2000" dirty="0" err="1" smtClean="0"/>
              <a:t>ditransformasikan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penjadwalan</a:t>
            </a:r>
            <a:r>
              <a:rPr lang="en-US" sz="2000" dirty="0" smtClean="0"/>
              <a:t> 1, </a:t>
            </a:r>
            <a:r>
              <a:rPr lang="en-US" sz="2000" dirty="0" err="1" smtClean="0"/>
              <a:t>penjadwalan</a:t>
            </a:r>
            <a:r>
              <a:rPr lang="en-US" sz="2000" dirty="0" smtClean="0"/>
              <a:t> serial </a:t>
            </a:r>
            <a:r>
              <a:rPr lang="en-US" sz="2000" dirty="0" err="1" smtClean="0"/>
              <a:t>dimana</a:t>
            </a:r>
            <a:r>
              <a:rPr lang="en-US" sz="2000" dirty="0" smtClean="0"/>
              <a:t> T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</a:t>
            </a:r>
            <a:r>
              <a:rPr lang="en-US" sz="2000" dirty="0" err="1" smtClean="0"/>
              <a:t>diikuti</a:t>
            </a:r>
            <a:r>
              <a:rPr lang="en-US" sz="2000" dirty="0" smtClean="0"/>
              <a:t> T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,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 </a:t>
            </a:r>
            <a:r>
              <a:rPr lang="en-US" sz="2000" dirty="0" err="1" smtClean="0"/>
              <a:t>serangkaian</a:t>
            </a:r>
            <a:r>
              <a:rPr lang="en-US" sz="2000" dirty="0" smtClean="0"/>
              <a:t> </a:t>
            </a:r>
            <a:r>
              <a:rPr lang="en-US" sz="2000" dirty="0" err="1" smtClean="0"/>
              <a:t>penukaran</a:t>
            </a:r>
            <a:r>
              <a:rPr lang="en-US" sz="2000" dirty="0" smtClean="0"/>
              <a:t> </a:t>
            </a:r>
            <a:r>
              <a:rPr lang="en-US" sz="2000" dirty="0" err="1" smtClean="0"/>
              <a:t>instruksi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konflik</a:t>
            </a:r>
            <a:r>
              <a:rPr lang="en-US" sz="2000" dirty="0" smtClean="0"/>
              <a:t>.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penjadwalan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bawah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b="1" dirty="0" smtClean="0"/>
              <a:t>conflict </a:t>
            </a:r>
            <a:r>
              <a:rPr lang="en-US" sz="2000" b="1" dirty="0" err="1" smtClean="0"/>
              <a:t>serializability</a:t>
            </a:r>
            <a:endParaRPr lang="en-US" sz="2000" dirty="0" smtClean="0"/>
          </a:p>
        </p:txBody>
      </p:sp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3" cstate="print"/>
          <a:srcRect l="19772" t="4988" r="19951" b="5463"/>
          <a:stretch>
            <a:fillRect/>
          </a:stretch>
        </p:blipFill>
        <p:spPr bwMode="auto">
          <a:xfrm>
            <a:off x="3500430" y="3260584"/>
            <a:ext cx="2524133" cy="2811622"/>
          </a:xfrm>
          <a:prstGeom prst="rect">
            <a:avLst/>
          </a:prstGeom>
          <a:noFill/>
          <a:ln w="76200" cmpd="tri">
            <a:solidFill>
              <a:schemeClr val="tx2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View </a:t>
            </a:r>
            <a:r>
              <a:rPr lang="en-US" dirty="0" err="1" smtClean="0">
                <a:solidFill>
                  <a:schemeClr val="bg1"/>
                </a:solidFill>
              </a:rPr>
              <a:t>Serializability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jenisserializability</a:t>
            </a:r>
            <a:r>
              <a:rPr lang="en-US" dirty="0" smtClean="0"/>
              <a:t> yang </a:t>
            </a:r>
            <a:r>
              <a:rPr lang="en-US" dirty="0" err="1" smtClean="0"/>
              <a:t>menawarkan</a:t>
            </a:r>
            <a:r>
              <a:rPr lang="en-US" dirty="0" smtClean="0"/>
              <a:t> </a:t>
            </a:r>
            <a:r>
              <a:rPr lang="en-US" dirty="0" err="1" smtClean="0"/>
              <a:t>definisi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kaku</a:t>
            </a:r>
            <a:r>
              <a:rPr lang="en-US" dirty="0" smtClean="0"/>
              <a:t> (less stringent definition) </a:t>
            </a:r>
            <a:r>
              <a:rPr lang="en-US" dirty="0" err="1" smtClean="0"/>
              <a:t>darischedule</a:t>
            </a:r>
            <a:r>
              <a:rPr lang="en-US" dirty="0" smtClean="0"/>
              <a:t> </a:t>
            </a:r>
            <a:r>
              <a:rPr lang="en-US" dirty="0" err="1" smtClean="0"/>
              <a:t>ekuivalen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r>
              <a:rPr lang="en-US" dirty="0" smtClean="0"/>
              <a:t> </a:t>
            </a:r>
            <a:r>
              <a:rPr lang="en-US" dirty="0" err="1" smtClean="0"/>
              <a:t>batasannya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79FBB-9AFC-47CB-BBD5-E96137D80E9C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View </a:t>
            </a:r>
            <a:r>
              <a:rPr lang="en-US" dirty="0" err="1" smtClean="0">
                <a:solidFill>
                  <a:schemeClr val="bg1"/>
                </a:solidFill>
              </a:rPr>
              <a:t>Serializability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Schedule </a:t>
            </a:r>
            <a:r>
              <a:rPr lang="en-US" b="1" dirty="0" err="1" smtClean="0"/>
              <a:t>dikatakan</a:t>
            </a:r>
            <a:r>
              <a:rPr lang="en-US" b="1" dirty="0" smtClean="0"/>
              <a:t> view </a:t>
            </a:r>
            <a:r>
              <a:rPr lang="en-US" b="1" dirty="0" err="1" smtClean="0"/>
              <a:t>serializable</a:t>
            </a:r>
            <a:r>
              <a:rPr lang="en-US" b="1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view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ekuivalen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serial schedule. </a:t>
            </a:r>
            <a:r>
              <a:rPr lang="en-US" dirty="0" err="1" smtClean="0"/>
              <a:t>setiap</a:t>
            </a:r>
            <a:r>
              <a:rPr lang="en-US" dirty="0" smtClean="0"/>
              <a:t> conflict </a:t>
            </a:r>
            <a:r>
              <a:rPr lang="en-US" dirty="0" err="1" smtClean="0"/>
              <a:t>serializable</a:t>
            </a:r>
            <a:r>
              <a:rPr lang="en-US" dirty="0" smtClean="0"/>
              <a:t> schedule </a:t>
            </a:r>
            <a:r>
              <a:rPr lang="en-US" dirty="0" err="1" smtClean="0"/>
              <a:t>merupakan</a:t>
            </a:r>
            <a:r>
              <a:rPr lang="en-US" dirty="0" smtClean="0"/>
              <a:t> view </a:t>
            </a:r>
            <a:r>
              <a:rPr lang="en-US" dirty="0" err="1" smtClean="0"/>
              <a:t>serializable</a:t>
            </a:r>
            <a:r>
              <a:rPr lang="en-US" dirty="0" smtClean="0"/>
              <a:t>,  </a:t>
            </a:r>
            <a:r>
              <a:rPr lang="en-US" dirty="0" err="1" smtClean="0"/>
              <a:t>walaupun</a:t>
            </a:r>
            <a:r>
              <a:rPr lang="en-US" dirty="0" smtClean="0"/>
              <a:t> </a:t>
            </a:r>
            <a:r>
              <a:rPr lang="en-US" dirty="0" err="1" smtClean="0"/>
              <a:t>kebalikannya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79FBB-9AFC-47CB-BBD5-E96137D80E9C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View </a:t>
            </a:r>
            <a:r>
              <a:rPr lang="en-US" dirty="0" err="1" smtClean="0">
                <a:solidFill>
                  <a:schemeClr val="bg1"/>
                </a:solidFill>
              </a:rPr>
              <a:t>Serializability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483F-C472-4D41-946E-B1C694E905DD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 fontScale="62500" lnSpcReduction="20000"/>
          </a:bodyPr>
          <a:lstStyle/>
          <a:p>
            <a:pPr marL="438912" lvl="0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3200" dirty="0" err="1" smtClean="0"/>
              <a:t>Misalkan</a:t>
            </a:r>
            <a:r>
              <a:rPr lang="en-US" sz="3200" dirty="0" smtClean="0"/>
              <a:t> </a:t>
            </a:r>
            <a:r>
              <a:rPr lang="en-US" sz="3200" i="1" dirty="0" smtClean="0"/>
              <a:t>S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i="1" dirty="0" smtClean="0"/>
              <a:t>S’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dua</a:t>
            </a:r>
            <a:r>
              <a:rPr lang="en-US" sz="3200" dirty="0" smtClean="0"/>
              <a:t> </a:t>
            </a:r>
            <a:r>
              <a:rPr lang="en-US" sz="3200" dirty="0" err="1" smtClean="0"/>
              <a:t>jadwal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serangkaian</a:t>
            </a:r>
            <a:r>
              <a:rPr lang="en-US" sz="3200" dirty="0" smtClean="0"/>
              <a:t> </a:t>
            </a:r>
            <a:r>
              <a:rPr lang="en-US" sz="3200" dirty="0" err="1" smtClean="0"/>
              <a:t>transaksi</a:t>
            </a:r>
            <a:r>
              <a:rPr lang="en-US" sz="3200" dirty="0" smtClean="0"/>
              <a:t> yang </a:t>
            </a:r>
            <a:r>
              <a:rPr lang="en-US" sz="3200" dirty="0" err="1" smtClean="0"/>
              <a:t>sama</a:t>
            </a:r>
            <a:r>
              <a:rPr lang="en-US" sz="3200" dirty="0" smtClean="0"/>
              <a:t>. </a:t>
            </a:r>
            <a:r>
              <a:rPr lang="en-US" sz="3200" i="1" dirty="0" smtClean="0"/>
              <a:t>S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i="1" dirty="0" smtClean="0"/>
              <a:t>S’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b="1" dirty="0" smtClean="0"/>
              <a:t>view equivalent</a:t>
            </a:r>
            <a:r>
              <a:rPr lang="en-US" sz="3200" dirty="0" smtClean="0"/>
              <a:t>.</a:t>
            </a:r>
          </a:p>
          <a:p>
            <a:pPr marL="438912" lvl="0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endParaRPr lang="en-US" sz="3200" dirty="0" smtClean="0"/>
          </a:p>
          <a:p>
            <a:pPr marL="438912" lvl="0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3200" i="1" dirty="0" smtClean="0"/>
              <a:t>S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i="1" dirty="0" smtClean="0"/>
              <a:t>S’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b="1" dirty="0" smtClean="0"/>
              <a:t>view equivalent </a:t>
            </a:r>
            <a:r>
              <a:rPr lang="en-US" sz="3200" dirty="0" err="1" smtClean="0"/>
              <a:t>jika</a:t>
            </a:r>
            <a:r>
              <a:rPr lang="en-US" sz="3200" dirty="0" smtClean="0"/>
              <a:t> </a:t>
            </a:r>
            <a:r>
              <a:rPr lang="en-US" sz="3200" dirty="0" err="1" smtClean="0"/>
              <a:t>memenuhi</a:t>
            </a:r>
            <a:r>
              <a:rPr lang="en-US" sz="3200" dirty="0" smtClean="0"/>
              <a:t> </a:t>
            </a:r>
            <a:r>
              <a:rPr lang="en-US" sz="3200" dirty="0" err="1" smtClean="0"/>
              <a:t>kondisi</a:t>
            </a:r>
            <a:r>
              <a:rPr lang="en-US" sz="3200" dirty="0" smtClean="0"/>
              <a:t> </a:t>
            </a:r>
            <a:r>
              <a:rPr lang="en-US" sz="3200" dirty="0" err="1" smtClean="0"/>
              <a:t>sebagai</a:t>
            </a:r>
            <a:r>
              <a:rPr lang="en-US" sz="3200" dirty="0" smtClean="0"/>
              <a:t> </a:t>
            </a:r>
            <a:r>
              <a:rPr lang="en-US" sz="3200" dirty="0" err="1" smtClean="0"/>
              <a:t>berikut</a:t>
            </a:r>
            <a:r>
              <a:rPr lang="en-US" sz="3200" dirty="0" smtClean="0"/>
              <a:t> :</a:t>
            </a:r>
          </a:p>
          <a:p>
            <a:pPr marL="1090422" lvl="1" indent="-514350">
              <a:buClr>
                <a:schemeClr val="accent1"/>
              </a:buClr>
              <a:buSzPct val="80000"/>
              <a:buFont typeface="+mj-lt"/>
              <a:buAutoNum type="arabicPeriod"/>
              <a:defRPr/>
            </a:pP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masing</a:t>
            </a:r>
            <a:r>
              <a:rPr lang="en-US" sz="3200" dirty="0" smtClean="0"/>
              <a:t> – </a:t>
            </a:r>
            <a:r>
              <a:rPr lang="en-US" sz="3200" dirty="0" err="1" smtClean="0"/>
              <a:t>masing</a:t>
            </a:r>
            <a:r>
              <a:rPr lang="en-US" sz="3200" dirty="0" smtClean="0"/>
              <a:t> data item </a:t>
            </a:r>
            <a:r>
              <a:rPr lang="en-US" sz="3200" i="1" dirty="0" smtClean="0"/>
              <a:t>Q </a:t>
            </a:r>
            <a:r>
              <a:rPr lang="en-US" sz="3200" dirty="0" smtClean="0"/>
              <a:t>, </a:t>
            </a:r>
            <a:r>
              <a:rPr lang="en-US" sz="3200" dirty="0" err="1" smtClean="0"/>
              <a:t>jika</a:t>
            </a:r>
            <a:r>
              <a:rPr lang="en-US" sz="3200" dirty="0" smtClean="0"/>
              <a:t> </a:t>
            </a:r>
            <a:r>
              <a:rPr lang="en-US" sz="3200" dirty="0" err="1" smtClean="0"/>
              <a:t>transaksi</a:t>
            </a:r>
            <a:r>
              <a:rPr lang="en-US" sz="3200" dirty="0" smtClean="0"/>
              <a:t> </a:t>
            </a:r>
            <a:r>
              <a:rPr lang="en-US" sz="3200" i="1" dirty="0" smtClean="0"/>
              <a:t>T</a:t>
            </a:r>
            <a:r>
              <a:rPr lang="en-US" sz="3200" i="1" baseline="-25000" dirty="0" smtClean="0"/>
              <a:t>i</a:t>
            </a:r>
            <a:r>
              <a:rPr lang="en-US" sz="3200" i="1" dirty="0" smtClean="0"/>
              <a:t> </a:t>
            </a:r>
            <a:r>
              <a:rPr lang="en-US" sz="3200" dirty="0" err="1" smtClean="0"/>
              <a:t>membaca</a:t>
            </a:r>
            <a:r>
              <a:rPr lang="en-US" sz="3200" dirty="0" smtClean="0"/>
              <a:t> </a:t>
            </a:r>
            <a:r>
              <a:rPr lang="en-US" sz="3200" dirty="0" err="1" smtClean="0"/>
              <a:t>inisialisasi</a:t>
            </a:r>
            <a:r>
              <a:rPr lang="en-US" sz="3200" dirty="0" smtClean="0"/>
              <a:t> </a:t>
            </a:r>
            <a:r>
              <a:rPr lang="en-US" sz="3200" dirty="0" err="1" smtClean="0"/>
              <a:t>nilai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i="1" dirty="0" smtClean="0"/>
              <a:t>Q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jadwal</a:t>
            </a:r>
            <a:r>
              <a:rPr lang="en-US" sz="3200" dirty="0" smtClean="0"/>
              <a:t> </a:t>
            </a:r>
            <a:r>
              <a:rPr lang="en-US" sz="3200" i="1" dirty="0" smtClean="0"/>
              <a:t>S</a:t>
            </a:r>
            <a:r>
              <a:rPr lang="en-US" sz="3200" dirty="0" smtClean="0"/>
              <a:t>, </a:t>
            </a:r>
            <a:r>
              <a:rPr lang="en-US" sz="3200" dirty="0" err="1" smtClean="0"/>
              <a:t>maka</a:t>
            </a:r>
            <a:r>
              <a:rPr lang="en-US" sz="3200" dirty="0" smtClean="0"/>
              <a:t> </a:t>
            </a:r>
            <a:r>
              <a:rPr lang="en-US" sz="3200" dirty="0" err="1" smtClean="0"/>
              <a:t>transaksi</a:t>
            </a:r>
            <a:r>
              <a:rPr lang="en-US" sz="3200" dirty="0" smtClean="0"/>
              <a:t> </a:t>
            </a:r>
            <a:r>
              <a:rPr lang="en-US" sz="3200" i="1" dirty="0" smtClean="0"/>
              <a:t>T</a:t>
            </a:r>
            <a:r>
              <a:rPr lang="en-US" sz="3200" i="1" baseline="-25000" dirty="0" smtClean="0"/>
              <a:t>i</a:t>
            </a:r>
            <a:r>
              <a:rPr lang="en-US" sz="3200" i="1" dirty="0" smtClean="0"/>
              <a:t> </a:t>
            </a:r>
            <a:r>
              <a:rPr lang="en-US" sz="3200" dirty="0" smtClean="0"/>
              <a:t>yang </a:t>
            </a:r>
            <a:r>
              <a:rPr lang="en-US" sz="3200" dirty="0" err="1" smtClean="0"/>
              <a:t>ada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 </a:t>
            </a:r>
            <a:r>
              <a:rPr lang="en-US" sz="3200" dirty="0" err="1" smtClean="0"/>
              <a:t>jadwal</a:t>
            </a:r>
            <a:r>
              <a:rPr lang="en-US" sz="3200" dirty="0" smtClean="0"/>
              <a:t> </a:t>
            </a:r>
            <a:r>
              <a:rPr lang="en-US" sz="3200" i="1" dirty="0" smtClean="0"/>
              <a:t>S’</a:t>
            </a:r>
            <a:r>
              <a:rPr lang="en-US" sz="3200" dirty="0" smtClean="0"/>
              <a:t> </a:t>
            </a:r>
            <a:r>
              <a:rPr lang="en-US" sz="3200" dirty="0" err="1" smtClean="0"/>
              <a:t>juga</a:t>
            </a:r>
            <a:r>
              <a:rPr lang="en-US" sz="3200" dirty="0" smtClean="0"/>
              <a:t> </a:t>
            </a:r>
            <a:r>
              <a:rPr lang="en-US" sz="3200" dirty="0" err="1" smtClean="0"/>
              <a:t>harus</a:t>
            </a:r>
            <a:r>
              <a:rPr lang="en-US" sz="3200" dirty="0" smtClean="0"/>
              <a:t> </a:t>
            </a:r>
            <a:r>
              <a:rPr lang="en-US" sz="3200" dirty="0" err="1" smtClean="0"/>
              <a:t>membaca</a:t>
            </a:r>
            <a:r>
              <a:rPr lang="en-US" sz="3200" dirty="0" smtClean="0"/>
              <a:t> </a:t>
            </a:r>
            <a:r>
              <a:rPr lang="en-US" sz="3200" dirty="0" err="1" smtClean="0"/>
              <a:t>inisialisasi</a:t>
            </a:r>
            <a:r>
              <a:rPr lang="en-US" sz="3200" dirty="0" smtClean="0"/>
              <a:t> </a:t>
            </a:r>
            <a:r>
              <a:rPr lang="en-US" sz="3200" dirty="0" err="1" smtClean="0"/>
              <a:t>nilai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i="1" dirty="0" smtClean="0"/>
              <a:t>Q.</a:t>
            </a:r>
          </a:p>
          <a:p>
            <a:pPr marL="1090422" lvl="1" indent="-514350">
              <a:buClr>
                <a:schemeClr val="accent1"/>
              </a:buClr>
              <a:buSzPct val="80000"/>
              <a:buFont typeface="+mj-lt"/>
              <a:buAutoNum type="arabicPeriod"/>
              <a:defRPr/>
            </a:pP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masing</a:t>
            </a:r>
            <a:r>
              <a:rPr lang="en-US" sz="3200" dirty="0" smtClean="0"/>
              <a:t> – </a:t>
            </a:r>
            <a:r>
              <a:rPr lang="en-US" sz="3200" dirty="0" err="1" smtClean="0"/>
              <a:t>masing</a:t>
            </a:r>
            <a:r>
              <a:rPr lang="en-US" sz="3200" dirty="0" smtClean="0"/>
              <a:t> data item </a:t>
            </a:r>
            <a:r>
              <a:rPr lang="en-US" sz="3200" i="1" dirty="0" smtClean="0"/>
              <a:t>Q, </a:t>
            </a:r>
            <a:r>
              <a:rPr lang="en-US" sz="3200" dirty="0" err="1" smtClean="0"/>
              <a:t>jika</a:t>
            </a:r>
            <a:r>
              <a:rPr lang="en-US" sz="3200" dirty="0" smtClean="0"/>
              <a:t> </a:t>
            </a:r>
            <a:r>
              <a:rPr lang="en-US" sz="3200" dirty="0" err="1" smtClean="0"/>
              <a:t>transaksi</a:t>
            </a:r>
            <a:r>
              <a:rPr lang="en-US" sz="3200" dirty="0" smtClean="0"/>
              <a:t> </a:t>
            </a:r>
            <a:r>
              <a:rPr lang="en-US" sz="3200" i="1" dirty="0" smtClean="0"/>
              <a:t>T</a:t>
            </a:r>
            <a:r>
              <a:rPr lang="en-US" sz="3200" i="1" baseline="-25000" dirty="0" smtClean="0"/>
              <a:t>i </a:t>
            </a:r>
            <a:r>
              <a:rPr lang="en-US" sz="3200" i="1" dirty="0" smtClean="0"/>
              <a:t> </a:t>
            </a:r>
            <a:r>
              <a:rPr lang="en-US" sz="3200" dirty="0" err="1" smtClean="0"/>
              <a:t>mengeksekusi</a:t>
            </a:r>
            <a:r>
              <a:rPr lang="en-US" sz="3200" dirty="0" smtClean="0"/>
              <a:t> </a:t>
            </a:r>
            <a:r>
              <a:rPr lang="en-US" sz="3200" i="1" dirty="0" smtClean="0"/>
              <a:t>read(Q) </a:t>
            </a:r>
            <a:r>
              <a:rPr lang="en-US" sz="3200" dirty="0" err="1" smtClean="0"/>
              <a:t>di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jadwal</a:t>
            </a:r>
            <a:r>
              <a:rPr lang="en-US" sz="3200" dirty="0" smtClean="0"/>
              <a:t> </a:t>
            </a:r>
            <a:r>
              <a:rPr lang="en-US" sz="3200" i="1" dirty="0" smtClean="0"/>
              <a:t>S,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jika</a:t>
            </a:r>
            <a:r>
              <a:rPr lang="en-US" sz="3200" dirty="0" smtClean="0"/>
              <a:t> </a:t>
            </a:r>
            <a:r>
              <a:rPr lang="en-US" sz="3200" dirty="0" err="1" smtClean="0"/>
              <a:t>nilai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dihasilkan</a:t>
            </a:r>
            <a:r>
              <a:rPr lang="en-US" sz="3200" dirty="0" smtClean="0"/>
              <a:t> </a:t>
            </a:r>
            <a:r>
              <a:rPr lang="en-US" sz="3200" dirty="0" err="1" smtClean="0"/>
              <a:t>oleh</a:t>
            </a:r>
            <a:r>
              <a:rPr lang="en-US" sz="3200" dirty="0" smtClean="0"/>
              <a:t> </a:t>
            </a:r>
            <a:r>
              <a:rPr lang="en-US" sz="3200" dirty="0" err="1" smtClean="0"/>
              <a:t>operasi</a:t>
            </a:r>
            <a:r>
              <a:rPr lang="en-US" sz="3200" dirty="0" smtClean="0"/>
              <a:t> </a:t>
            </a:r>
            <a:r>
              <a:rPr lang="en-US" sz="3200" i="1" dirty="0" smtClean="0"/>
              <a:t>write(Q) </a:t>
            </a:r>
            <a:r>
              <a:rPr lang="en-US" sz="3200" dirty="0" err="1" smtClean="0"/>
              <a:t>dieksekusi</a:t>
            </a:r>
            <a:r>
              <a:rPr lang="en-US" sz="3200" dirty="0" smtClean="0"/>
              <a:t> </a:t>
            </a:r>
            <a:r>
              <a:rPr lang="en-US" sz="3200" dirty="0" err="1" smtClean="0"/>
              <a:t>oleh</a:t>
            </a:r>
            <a:r>
              <a:rPr lang="en-US" sz="3200" dirty="0" smtClean="0"/>
              <a:t> </a:t>
            </a:r>
            <a:r>
              <a:rPr lang="en-US" sz="3200" dirty="0" err="1" smtClean="0"/>
              <a:t>transaksi</a:t>
            </a:r>
            <a:r>
              <a:rPr lang="en-US" sz="3200" dirty="0" smtClean="0"/>
              <a:t> </a:t>
            </a:r>
            <a:r>
              <a:rPr lang="en-US" sz="3200" i="1" dirty="0" err="1" smtClean="0"/>
              <a:t>T</a:t>
            </a:r>
            <a:r>
              <a:rPr lang="en-US" sz="3200" i="1" baseline="-25000" dirty="0" err="1" smtClean="0"/>
              <a:t>j</a:t>
            </a:r>
            <a:r>
              <a:rPr lang="en-US" sz="3200" i="1" dirty="0" smtClean="0"/>
              <a:t> , </a:t>
            </a:r>
            <a:r>
              <a:rPr lang="en-US" sz="3200" dirty="0" err="1" smtClean="0"/>
              <a:t>maka</a:t>
            </a:r>
            <a:r>
              <a:rPr lang="en-US" sz="3200" dirty="0" smtClean="0"/>
              <a:t> </a:t>
            </a:r>
            <a:r>
              <a:rPr lang="en-US" sz="3200" dirty="0" err="1" smtClean="0"/>
              <a:t>operasi</a:t>
            </a:r>
            <a:r>
              <a:rPr lang="en-US" sz="3200" dirty="0" smtClean="0"/>
              <a:t> </a:t>
            </a:r>
            <a:r>
              <a:rPr lang="en-US" sz="3200" i="1" dirty="0" smtClean="0"/>
              <a:t>read(Q)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transaksi</a:t>
            </a:r>
            <a:r>
              <a:rPr lang="en-US" sz="3200" dirty="0" smtClean="0"/>
              <a:t> </a:t>
            </a:r>
            <a:r>
              <a:rPr lang="en-US" sz="3200" i="1" dirty="0" smtClean="0"/>
              <a:t>T</a:t>
            </a:r>
            <a:r>
              <a:rPr lang="en-US" sz="3200" i="1" baseline="-25000" dirty="0" smtClean="0"/>
              <a:t>i</a:t>
            </a:r>
            <a:r>
              <a:rPr lang="en-US" sz="3200" i="1" dirty="0" smtClean="0"/>
              <a:t> </a:t>
            </a:r>
            <a:r>
              <a:rPr lang="en-US" sz="3200" dirty="0" smtClean="0"/>
              <a:t>yang </a:t>
            </a:r>
            <a:r>
              <a:rPr lang="en-US" sz="3200" dirty="0" err="1" smtClean="0"/>
              <a:t>harus</a:t>
            </a:r>
            <a:r>
              <a:rPr lang="en-US" sz="3200" dirty="0" smtClean="0"/>
              <a:t> </a:t>
            </a:r>
            <a:r>
              <a:rPr lang="en-US" sz="3200" dirty="0" err="1" smtClean="0"/>
              <a:t>ada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 </a:t>
            </a:r>
            <a:r>
              <a:rPr lang="en-US" sz="3200" dirty="0" err="1" smtClean="0"/>
              <a:t>jadwal</a:t>
            </a:r>
            <a:r>
              <a:rPr lang="en-US" sz="3200" dirty="0" smtClean="0"/>
              <a:t> </a:t>
            </a:r>
            <a:r>
              <a:rPr lang="en-US" sz="3200" i="1" dirty="0" smtClean="0"/>
              <a:t>S‘ </a:t>
            </a:r>
            <a:r>
              <a:rPr lang="en-US" sz="3200" dirty="0" err="1" smtClean="0"/>
              <a:t>juga</a:t>
            </a:r>
            <a:r>
              <a:rPr lang="en-US" sz="3200" dirty="0" smtClean="0"/>
              <a:t> </a:t>
            </a:r>
            <a:r>
              <a:rPr lang="en-US" sz="3200" dirty="0" err="1" smtClean="0"/>
              <a:t>membaca</a:t>
            </a:r>
            <a:r>
              <a:rPr lang="en-US" sz="3200" dirty="0" smtClean="0"/>
              <a:t> </a:t>
            </a:r>
            <a:r>
              <a:rPr lang="en-US" sz="3200" dirty="0" err="1" smtClean="0"/>
              <a:t>nilai</a:t>
            </a:r>
            <a:r>
              <a:rPr lang="en-US" sz="3200" dirty="0" smtClean="0"/>
              <a:t> Q yang </a:t>
            </a:r>
            <a:r>
              <a:rPr lang="en-US" sz="3200" dirty="0" err="1" smtClean="0"/>
              <a:t>dihasilkan</a:t>
            </a:r>
            <a:r>
              <a:rPr lang="en-US" sz="3200" dirty="0" smtClean="0"/>
              <a:t> </a:t>
            </a:r>
            <a:r>
              <a:rPr lang="en-US" sz="3200" dirty="0" err="1" smtClean="0"/>
              <a:t>oleh</a:t>
            </a:r>
            <a:r>
              <a:rPr lang="en-US" sz="3200" dirty="0" smtClean="0"/>
              <a:t> </a:t>
            </a:r>
            <a:r>
              <a:rPr lang="en-US" sz="3200" dirty="0" err="1" smtClean="0"/>
              <a:t>operasi</a:t>
            </a:r>
            <a:r>
              <a:rPr lang="en-US" sz="3200" dirty="0" smtClean="0"/>
              <a:t> </a:t>
            </a:r>
            <a:r>
              <a:rPr lang="en-US" sz="3200" i="1" dirty="0" smtClean="0"/>
              <a:t>write(Q) </a:t>
            </a:r>
            <a:r>
              <a:rPr lang="en-US" sz="3200" dirty="0" smtClean="0"/>
              <a:t>yang </a:t>
            </a:r>
            <a:r>
              <a:rPr lang="en-US" sz="3200" dirty="0" err="1" smtClean="0"/>
              <a:t>sama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transaksi</a:t>
            </a:r>
            <a:r>
              <a:rPr lang="en-US" sz="3200" dirty="0" smtClean="0"/>
              <a:t> </a:t>
            </a:r>
            <a:r>
              <a:rPr lang="en-US" sz="3200" i="1" dirty="0" err="1" smtClean="0"/>
              <a:t>T</a:t>
            </a:r>
            <a:r>
              <a:rPr lang="en-US" sz="3200" i="1" baseline="-25000" dirty="0" err="1" smtClean="0"/>
              <a:t>j</a:t>
            </a:r>
            <a:r>
              <a:rPr lang="en-US" sz="3200" dirty="0" smtClean="0"/>
              <a:t> </a:t>
            </a:r>
          </a:p>
          <a:p>
            <a:pPr marL="1090422" lvl="1" indent="-514350">
              <a:buClr>
                <a:schemeClr val="accent1"/>
              </a:buClr>
              <a:buSzPct val="80000"/>
              <a:buFont typeface="+mj-lt"/>
              <a:buAutoNum type="arabicPeriod"/>
              <a:defRPr/>
            </a:pP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masing</a:t>
            </a:r>
            <a:r>
              <a:rPr lang="en-US" sz="3200" dirty="0" smtClean="0"/>
              <a:t> – </a:t>
            </a:r>
            <a:r>
              <a:rPr lang="en-US" sz="3200" dirty="0" err="1" smtClean="0"/>
              <a:t>masing</a:t>
            </a:r>
            <a:r>
              <a:rPr lang="en-US" sz="3200" dirty="0" smtClean="0"/>
              <a:t> data item </a:t>
            </a:r>
            <a:r>
              <a:rPr lang="en-US" sz="3200" i="1" dirty="0" smtClean="0"/>
              <a:t>Q, </a:t>
            </a:r>
            <a:r>
              <a:rPr lang="en-US" sz="3200" dirty="0" err="1" smtClean="0"/>
              <a:t>transaksi</a:t>
            </a:r>
            <a:r>
              <a:rPr lang="en-US" sz="3200" dirty="0" smtClean="0"/>
              <a:t> yang </a:t>
            </a:r>
            <a:r>
              <a:rPr lang="en-US" sz="3200" dirty="0" err="1" smtClean="0"/>
              <a:t>sampai</a:t>
            </a:r>
            <a:r>
              <a:rPr lang="en-US" sz="3200" dirty="0" smtClean="0"/>
              <a:t> </a:t>
            </a:r>
            <a:r>
              <a:rPr lang="en-US" sz="3200" dirty="0" err="1" smtClean="0"/>
              <a:t>ke</a:t>
            </a:r>
            <a:r>
              <a:rPr lang="en-US" sz="3200" dirty="0" smtClean="0"/>
              <a:t> </a:t>
            </a:r>
            <a:r>
              <a:rPr lang="en-US" sz="3200" dirty="0" err="1" smtClean="0"/>
              <a:t>tahap</a:t>
            </a:r>
            <a:r>
              <a:rPr lang="en-US" sz="3200" dirty="0" smtClean="0"/>
              <a:t> </a:t>
            </a:r>
            <a:r>
              <a:rPr lang="en-US" sz="3200" dirty="0" err="1" smtClean="0"/>
              <a:t>akhir</a:t>
            </a:r>
            <a:r>
              <a:rPr lang="en-US" sz="3200" dirty="0" smtClean="0"/>
              <a:t> </a:t>
            </a:r>
            <a:r>
              <a:rPr lang="en-US" sz="3200" dirty="0" err="1" smtClean="0"/>
              <a:t>operasi</a:t>
            </a:r>
            <a:r>
              <a:rPr lang="en-US" sz="3200" dirty="0" smtClean="0"/>
              <a:t> </a:t>
            </a:r>
            <a:r>
              <a:rPr lang="en-US" sz="3200" i="1" dirty="0" smtClean="0"/>
              <a:t>write(Q) </a:t>
            </a:r>
            <a:r>
              <a:rPr lang="en-US" sz="3200" dirty="0" err="1" smtClean="0"/>
              <a:t>di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jadwal</a:t>
            </a:r>
            <a:r>
              <a:rPr lang="en-US" sz="3200" dirty="0" smtClean="0"/>
              <a:t> </a:t>
            </a:r>
            <a:r>
              <a:rPr lang="en-US" sz="3200" i="1" dirty="0" smtClean="0"/>
              <a:t>S </a:t>
            </a:r>
          </a:p>
          <a:p>
            <a:pPr marL="1090422" lvl="1" indent="-514350">
              <a:buClr>
                <a:schemeClr val="accent1"/>
              </a:buClr>
              <a:buSzPct val="80000"/>
              <a:buFont typeface="+mj-lt"/>
              <a:buAutoNum type="arabicPeriod"/>
              <a:defRPr/>
            </a:pPr>
            <a:endParaRPr lang="en-US" sz="3200" i="1" dirty="0" smtClean="0"/>
          </a:p>
          <a:p>
            <a:pPr marL="633222" indent="-514350">
              <a:buClr>
                <a:schemeClr val="accent1"/>
              </a:buClr>
              <a:buSzPct val="80000"/>
              <a:buFont typeface="Wingdings" pitchFamily="2" charset="2"/>
              <a:buChar char="§"/>
              <a:defRPr/>
            </a:pPr>
            <a:r>
              <a:rPr lang="en-US" sz="3200" dirty="0" err="1" smtClean="0"/>
              <a:t>Seperti</a:t>
            </a:r>
            <a:r>
              <a:rPr lang="en-US" sz="3200" dirty="0" smtClean="0"/>
              <a:t> yang </a:t>
            </a:r>
            <a:r>
              <a:rPr lang="en-US" sz="3200" dirty="0" err="1" smtClean="0"/>
              <a:t>terlihat</a:t>
            </a:r>
            <a:r>
              <a:rPr lang="en-US" sz="3200" dirty="0" smtClean="0"/>
              <a:t>, view </a:t>
            </a:r>
            <a:r>
              <a:rPr lang="en-US" sz="3200" dirty="0" err="1" smtClean="0"/>
              <a:t>serializability</a:t>
            </a:r>
            <a:r>
              <a:rPr lang="en-US" sz="3200" dirty="0" smtClean="0"/>
              <a:t> </a:t>
            </a:r>
            <a:r>
              <a:rPr lang="en-US" sz="3200" dirty="0" err="1" smtClean="0"/>
              <a:t>juga</a:t>
            </a:r>
            <a:r>
              <a:rPr lang="en-US" sz="3200" dirty="0" smtClean="0"/>
              <a:t> </a:t>
            </a:r>
            <a:r>
              <a:rPr lang="en-US" sz="3200" dirty="0" err="1" smtClean="0"/>
              <a:t>dilihat</a:t>
            </a:r>
            <a:r>
              <a:rPr lang="en-US" sz="3200" dirty="0" smtClean="0"/>
              <a:t> </a:t>
            </a:r>
            <a:r>
              <a:rPr lang="en-US" sz="3200" dirty="0" err="1" smtClean="0"/>
              <a:t>berdasarkan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operasi</a:t>
            </a:r>
            <a:r>
              <a:rPr lang="en-US" sz="3200" dirty="0" smtClean="0"/>
              <a:t> read </a:t>
            </a:r>
            <a:r>
              <a:rPr lang="en-US" sz="3200" dirty="0" err="1" smtClean="0"/>
              <a:t>dan</a:t>
            </a:r>
            <a:r>
              <a:rPr lang="en-US" sz="3200" dirty="0" smtClean="0"/>
              <a:t> write </a:t>
            </a:r>
            <a:r>
              <a:rPr lang="en-US" sz="3200" dirty="0" err="1" smtClean="0"/>
              <a:t>saja</a:t>
            </a:r>
            <a:endParaRPr lang="en-US" sz="32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View </a:t>
            </a:r>
            <a:r>
              <a:rPr lang="en-US" dirty="0" err="1" smtClean="0">
                <a:solidFill>
                  <a:schemeClr val="bg1"/>
                </a:solidFill>
              </a:rPr>
              <a:t>Serializability</a:t>
            </a:r>
            <a:r>
              <a:rPr lang="en-US" dirty="0" smtClean="0">
                <a:solidFill>
                  <a:schemeClr val="bg1"/>
                </a:solidFill>
              </a:rPr>
              <a:t> (2)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483F-C472-4D41-946E-B1C694E905DD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en-US" sz="2200" dirty="0" err="1" smtClean="0"/>
              <a:t>Sebuah</a:t>
            </a:r>
            <a:r>
              <a:rPr lang="en-US" sz="2200" dirty="0" smtClean="0"/>
              <a:t> </a:t>
            </a:r>
            <a:r>
              <a:rPr lang="en-US" sz="2200" dirty="0" err="1" smtClean="0"/>
              <a:t>jadwal</a:t>
            </a:r>
            <a:r>
              <a:rPr lang="en-US" sz="2200" dirty="0" smtClean="0"/>
              <a:t> S </a:t>
            </a:r>
            <a:r>
              <a:rPr lang="en-US" sz="2200" dirty="0" err="1" smtClean="0"/>
              <a:t>adalah</a:t>
            </a:r>
            <a:r>
              <a:rPr lang="en-US" sz="2200" dirty="0" smtClean="0"/>
              <a:t> </a:t>
            </a:r>
            <a:r>
              <a:rPr lang="en-US" sz="2200" b="1" dirty="0" smtClean="0"/>
              <a:t>view </a:t>
            </a:r>
            <a:r>
              <a:rPr lang="en-US" sz="2200" b="1" dirty="0" err="1" smtClean="0"/>
              <a:t>seralizable</a:t>
            </a:r>
            <a:r>
              <a:rPr lang="en-US" sz="2200" b="1" dirty="0" smtClean="0"/>
              <a:t> , </a:t>
            </a:r>
            <a:r>
              <a:rPr lang="en-US" sz="2200" dirty="0" err="1" smtClean="0"/>
              <a:t>setara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penjadwalan</a:t>
            </a:r>
            <a:r>
              <a:rPr lang="en-US" sz="2200" dirty="0" smtClean="0"/>
              <a:t> serial.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lang="en-US" sz="2200" b="1" dirty="0" smtClean="0"/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en-US" sz="2200" dirty="0" err="1" smtClean="0"/>
              <a:t>Setiap</a:t>
            </a:r>
            <a:r>
              <a:rPr lang="en-US" sz="2200" dirty="0" smtClean="0"/>
              <a:t> </a:t>
            </a:r>
            <a:r>
              <a:rPr lang="en-US" sz="2200" dirty="0" err="1" smtClean="0"/>
              <a:t>penjadwalan</a:t>
            </a:r>
            <a:r>
              <a:rPr lang="en-US" sz="2200" dirty="0" smtClean="0"/>
              <a:t> </a:t>
            </a:r>
            <a:r>
              <a:rPr lang="en-US" sz="2200" b="1" dirty="0" smtClean="0"/>
              <a:t>conflict </a:t>
            </a:r>
            <a:r>
              <a:rPr lang="en-US" sz="2200" b="1" dirty="0" err="1" smtClean="0"/>
              <a:t>serializable</a:t>
            </a:r>
            <a:r>
              <a:rPr lang="en-US" sz="2200" b="1" dirty="0" smtClean="0"/>
              <a:t> </a:t>
            </a:r>
            <a:r>
              <a:rPr lang="en-US" sz="2200" dirty="0" err="1" smtClean="0"/>
              <a:t>juga</a:t>
            </a:r>
            <a:r>
              <a:rPr lang="en-US" sz="2200" dirty="0" smtClean="0"/>
              <a:t> </a:t>
            </a:r>
            <a:r>
              <a:rPr lang="en-US" sz="2200" b="1" dirty="0" smtClean="0"/>
              <a:t>view </a:t>
            </a:r>
            <a:r>
              <a:rPr lang="en-US" sz="2200" b="1" dirty="0" err="1" smtClean="0"/>
              <a:t>serializable</a:t>
            </a:r>
            <a:r>
              <a:rPr lang="en-US" sz="2200" b="1" dirty="0" smtClean="0"/>
              <a:t> 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lang="en-US" sz="2200" b="1" dirty="0" smtClean="0"/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en-US" sz="2200" dirty="0" err="1" smtClean="0"/>
              <a:t>Penjadwalan</a:t>
            </a:r>
            <a:r>
              <a:rPr lang="en-US" sz="2200" dirty="0" smtClean="0"/>
              <a:t> </a:t>
            </a:r>
            <a:r>
              <a:rPr lang="en-US" sz="2200" dirty="0" err="1" smtClean="0"/>
              <a:t>di</a:t>
            </a:r>
            <a:r>
              <a:rPr lang="en-US" sz="2200" dirty="0" smtClean="0"/>
              <a:t> </a:t>
            </a:r>
            <a:r>
              <a:rPr lang="en-US" sz="2200" dirty="0" err="1" smtClean="0"/>
              <a:t>bawah</a:t>
            </a:r>
            <a:r>
              <a:rPr lang="en-US" sz="2200" dirty="0" smtClean="0"/>
              <a:t> </a:t>
            </a:r>
            <a:r>
              <a:rPr lang="en-US" sz="2200" dirty="0" err="1" smtClean="0"/>
              <a:t>ini</a:t>
            </a:r>
            <a:r>
              <a:rPr lang="en-US" sz="2200" dirty="0" smtClean="0"/>
              <a:t> (</a:t>
            </a:r>
            <a:r>
              <a:rPr lang="en-US" sz="2200" dirty="0" err="1" smtClean="0"/>
              <a:t>penjadwalan</a:t>
            </a:r>
            <a:r>
              <a:rPr lang="en-US" sz="2200" dirty="0" smtClean="0"/>
              <a:t> 9 </a:t>
            </a:r>
            <a:r>
              <a:rPr lang="en-US" sz="2200" dirty="0" err="1" smtClean="0"/>
              <a:t>di</a:t>
            </a:r>
            <a:r>
              <a:rPr lang="en-US" sz="2200" dirty="0" smtClean="0"/>
              <a:t> text book) </a:t>
            </a:r>
            <a:r>
              <a:rPr lang="en-US" sz="2200" dirty="0" err="1" smtClean="0"/>
              <a:t>adalah</a:t>
            </a:r>
            <a:r>
              <a:rPr lang="en-US" sz="2200" dirty="0" smtClean="0"/>
              <a:t> </a:t>
            </a:r>
            <a:r>
              <a:rPr lang="en-US" sz="2200" dirty="0" err="1" smtClean="0"/>
              <a:t>penjadwalan</a:t>
            </a:r>
            <a:r>
              <a:rPr lang="en-US" sz="2200" dirty="0" smtClean="0"/>
              <a:t> yang view </a:t>
            </a:r>
            <a:r>
              <a:rPr lang="en-US" sz="2200" dirty="0" err="1" smtClean="0"/>
              <a:t>serializable</a:t>
            </a:r>
            <a:r>
              <a:rPr lang="en-US" sz="2200" dirty="0" smtClean="0"/>
              <a:t> </a:t>
            </a:r>
            <a:r>
              <a:rPr lang="en-US" sz="2200" dirty="0" err="1" smtClean="0"/>
              <a:t>tapi</a:t>
            </a:r>
            <a:r>
              <a:rPr lang="en-US" sz="2200" dirty="0" smtClean="0"/>
              <a:t> </a:t>
            </a:r>
            <a:r>
              <a:rPr lang="en-US" sz="2200" dirty="0" err="1" smtClean="0"/>
              <a:t>tidak</a:t>
            </a:r>
            <a:r>
              <a:rPr lang="en-US" sz="2200" dirty="0" smtClean="0"/>
              <a:t> conflict </a:t>
            </a:r>
            <a:r>
              <a:rPr lang="en-US" sz="2200" dirty="0" err="1" smtClean="0"/>
              <a:t>serializable</a:t>
            </a:r>
            <a:endParaRPr lang="en-US" sz="2200" dirty="0" smtClean="0"/>
          </a:p>
        </p:txBody>
      </p:sp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3" cstate="print"/>
          <a:srcRect l="438" t="21298" r="1094" b="22174"/>
          <a:stretch>
            <a:fillRect/>
          </a:stretch>
        </p:blipFill>
        <p:spPr bwMode="auto">
          <a:xfrm>
            <a:off x="2476500" y="4460623"/>
            <a:ext cx="4238640" cy="1825897"/>
          </a:xfrm>
          <a:prstGeom prst="rect">
            <a:avLst/>
          </a:prstGeom>
          <a:noFill/>
          <a:ln w="76200" cmpd="tri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View </a:t>
            </a:r>
            <a:r>
              <a:rPr lang="en-US" dirty="0" err="1" smtClean="0">
                <a:solidFill>
                  <a:schemeClr val="bg1"/>
                </a:solidFill>
              </a:rPr>
              <a:t>Serializability</a:t>
            </a:r>
            <a:r>
              <a:rPr lang="en-US" dirty="0" smtClean="0">
                <a:solidFill>
                  <a:schemeClr val="bg1"/>
                </a:solidFill>
              </a:rPr>
              <a:t> (3)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483F-C472-4D41-946E-B1C694E905DD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en-US" sz="2200" dirty="0" err="1" smtClean="0"/>
              <a:t>Penjadwalan</a:t>
            </a:r>
            <a:r>
              <a:rPr lang="en-US" sz="2200" dirty="0" smtClean="0"/>
              <a:t> </a:t>
            </a:r>
            <a:r>
              <a:rPr lang="en-US" sz="2200" dirty="0" err="1" smtClean="0"/>
              <a:t>di</a:t>
            </a:r>
            <a:r>
              <a:rPr lang="en-US" sz="2200" dirty="0" smtClean="0"/>
              <a:t> </a:t>
            </a:r>
            <a:r>
              <a:rPr lang="en-US" sz="2200" dirty="0" err="1" smtClean="0"/>
              <a:t>bawah</a:t>
            </a:r>
            <a:r>
              <a:rPr lang="en-US" sz="2200" dirty="0" smtClean="0"/>
              <a:t> (</a:t>
            </a:r>
            <a:r>
              <a:rPr lang="en-US" sz="2200" dirty="0" err="1" smtClean="0"/>
              <a:t>penjadwalan</a:t>
            </a:r>
            <a:r>
              <a:rPr lang="en-US" sz="2200" dirty="0" smtClean="0"/>
              <a:t> 9 </a:t>
            </a:r>
            <a:r>
              <a:rPr lang="en-US" sz="2200" dirty="0" err="1" smtClean="0"/>
              <a:t>di</a:t>
            </a:r>
            <a:r>
              <a:rPr lang="en-US" sz="2200" dirty="0" smtClean="0"/>
              <a:t> text book) </a:t>
            </a:r>
            <a:r>
              <a:rPr lang="en-US" sz="2200" dirty="0" err="1" smtClean="0"/>
              <a:t>menghasilkan</a:t>
            </a:r>
            <a:r>
              <a:rPr lang="en-US" sz="2200" dirty="0" smtClean="0"/>
              <a:t> outcome yang </a:t>
            </a:r>
            <a:r>
              <a:rPr lang="en-US" sz="2200" dirty="0" err="1" smtClean="0"/>
              <a:t>sama</a:t>
            </a:r>
            <a:r>
              <a:rPr lang="en-US" sz="2200" dirty="0" smtClean="0"/>
              <a:t> </a:t>
            </a:r>
            <a:r>
              <a:rPr lang="en-US" sz="2200" dirty="0" err="1" smtClean="0"/>
              <a:t>sebagai</a:t>
            </a:r>
            <a:r>
              <a:rPr lang="en-US" sz="2200" dirty="0" smtClean="0"/>
              <a:t> </a:t>
            </a:r>
            <a:r>
              <a:rPr lang="en-US" sz="2200" dirty="0" err="1" smtClean="0"/>
              <a:t>jadwal</a:t>
            </a:r>
            <a:r>
              <a:rPr lang="en-US" sz="2200" dirty="0" smtClean="0"/>
              <a:t> serial (T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, T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)</a:t>
            </a:r>
          </a:p>
        </p:txBody>
      </p:sp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3" cstate="print"/>
          <a:srcRect l="20763" t="1270" r="23238" b="1778"/>
          <a:stretch>
            <a:fillRect/>
          </a:stretch>
        </p:blipFill>
        <p:spPr bwMode="auto">
          <a:xfrm>
            <a:off x="3143240" y="2698771"/>
            <a:ext cx="2873375" cy="3730625"/>
          </a:xfrm>
          <a:prstGeom prst="rect">
            <a:avLst/>
          </a:prstGeom>
          <a:noFill/>
          <a:ln w="76200" cmpd="tri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Konsep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Transaksi</a:t>
            </a:r>
            <a:r>
              <a:rPr lang="en-US" dirty="0" smtClean="0">
                <a:solidFill>
                  <a:schemeClr val="bg1"/>
                </a:solidFill>
              </a:rPr>
              <a:t> (2)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eksekusi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, database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konsisten</a:t>
            </a:r>
            <a:r>
              <a:rPr lang="en-US" dirty="0" smtClean="0"/>
              <a:t>.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level </a:t>
            </a:r>
            <a:r>
              <a:rPr lang="en-US" i="1" dirty="0" err="1" smtClean="0"/>
              <a:t>commited</a:t>
            </a:r>
            <a:r>
              <a:rPr lang="en-US" i="1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databasenya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konsisten</a:t>
            </a:r>
            <a:r>
              <a:rPr lang="en-US" dirty="0" smtClean="0"/>
              <a:t>.</a:t>
            </a:r>
          </a:p>
          <a:p>
            <a:endParaRPr lang="en-US" i="1" dirty="0" smtClean="0"/>
          </a:p>
          <a:p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yang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dihadapi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:</a:t>
            </a:r>
          </a:p>
          <a:p>
            <a:pPr lvl="1"/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kegagalan</a:t>
            </a:r>
            <a:r>
              <a:rPr lang="en-US" dirty="0" smtClean="0"/>
              <a:t>,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kegagalan</a:t>
            </a:r>
            <a:r>
              <a:rPr lang="en-US" dirty="0" smtClean="0"/>
              <a:t> hardware, system crash, </a:t>
            </a:r>
            <a:r>
              <a:rPr lang="en-US" dirty="0" err="1" smtClean="0"/>
              <a:t>dll</a:t>
            </a:r>
            <a:endParaRPr lang="en-US" dirty="0" smtClean="0"/>
          </a:p>
          <a:p>
            <a:pPr lvl="1"/>
            <a:r>
              <a:rPr lang="en-US" dirty="0" err="1" smtClean="0"/>
              <a:t>Eksekusi</a:t>
            </a:r>
            <a:r>
              <a:rPr lang="en-US" dirty="0" smtClean="0"/>
              <a:t> </a:t>
            </a:r>
            <a:r>
              <a:rPr lang="en-US" dirty="0" err="1" smtClean="0"/>
              <a:t>konkuren</a:t>
            </a:r>
            <a:r>
              <a:rPr lang="en-US" dirty="0" smtClean="0"/>
              <a:t> (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) yang 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483F-C472-4D41-946E-B1C694E905D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Recoverability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Recoverability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pemulihan</a:t>
            </a:r>
            <a:r>
              <a:rPr lang="en-US" dirty="0" smtClean="0"/>
              <a:t> </a:t>
            </a:r>
            <a:r>
              <a:rPr lang="en-US" i="1" dirty="0" smtClean="0"/>
              <a:t>service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kegagalan</a:t>
            </a:r>
            <a:r>
              <a:rPr lang="en-US" dirty="0" smtClean="0"/>
              <a:t> </a:t>
            </a:r>
            <a:r>
              <a:rPr lang="en-US" dirty="0" err="1" smtClean="0"/>
              <a:t>komponen.Tujuan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pemulihan</a:t>
            </a:r>
            <a:r>
              <a:rPr lang="en-US" dirty="0" smtClean="0"/>
              <a:t> basis data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mengembalikan</a:t>
            </a:r>
            <a:r>
              <a:rPr lang="en-US" dirty="0" smtClean="0"/>
              <a:t> Basis Data </a:t>
            </a:r>
            <a:r>
              <a:rPr lang="en-US" dirty="0" err="1" smtClean="0"/>
              <a:t>kekeadaan</a:t>
            </a:r>
            <a:r>
              <a:rPr lang="en-US" dirty="0" smtClean="0"/>
              <a:t> </a:t>
            </a:r>
            <a:r>
              <a:rPr lang="en-US" dirty="0" err="1" smtClean="0"/>
              <a:t>konsisten</a:t>
            </a:r>
            <a:r>
              <a:rPr lang="en-US" dirty="0" smtClean="0"/>
              <a:t> </a:t>
            </a:r>
            <a:r>
              <a:rPr lang="en-US" dirty="0" err="1" smtClean="0"/>
              <a:t>semula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79FBB-9AFC-47CB-BBD5-E96137D80E9C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Recoverability - </a:t>
            </a:r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 err="1" smtClean="0"/>
              <a:t>kegagalan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peralatan</a:t>
            </a:r>
            <a:r>
              <a:rPr lang="en-US" dirty="0" smtClean="0"/>
              <a:t> </a:t>
            </a:r>
            <a:r>
              <a:rPr lang="en-US" dirty="0" err="1" smtClean="0"/>
              <a:t>elektrik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,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kegagalan</a:t>
            </a:r>
            <a:r>
              <a:rPr lang="en-US" dirty="0" smtClean="0"/>
              <a:t> (Failure)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kerusakan</a:t>
            </a:r>
            <a:r>
              <a:rPr lang="en-US" dirty="0" smtClean="0"/>
              <a:t> (crash).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 err="1" smtClean="0"/>
              <a:t>kegagalan</a:t>
            </a:r>
            <a:r>
              <a:rPr lang="en-US" dirty="0" smtClean="0"/>
              <a:t>:</a:t>
            </a:r>
          </a:p>
          <a:p>
            <a:pPr lvl="0"/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 </a:t>
            </a:r>
            <a:r>
              <a:rPr lang="en-US" dirty="0" err="1" smtClean="0"/>
              <a:t>Putus</a:t>
            </a:r>
            <a:r>
              <a:rPr lang="en-US" dirty="0" smtClean="0"/>
              <a:t> : Data /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Volatile Storage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hilang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Kesalahan</a:t>
            </a:r>
            <a:r>
              <a:rPr lang="en-US" dirty="0" smtClean="0"/>
              <a:t> Operator : Data yang </a:t>
            </a:r>
            <a:r>
              <a:rPr lang="en-US" dirty="0" err="1" smtClean="0"/>
              <a:t>dimasukan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eksekusi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: </a:t>
            </a:r>
            <a:r>
              <a:rPr lang="en-US" dirty="0" err="1" smtClean="0"/>
              <a:t>Mengakibatkan</a:t>
            </a:r>
            <a:r>
              <a:rPr lang="en-US" dirty="0" smtClean="0"/>
              <a:t> </a:t>
            </a:r>
            <a:r>
              <a:rPr lang="en-US" dirty="0" err="1" smtClean="0"/>
              <a:t>eksekusi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normal.</a:t>
            </a:r>
          </a:p>
          <a:p>
            <a:r>
              <a:rPr lang="en-US" dirty="0" err="1" smtClean="0"/>
              <a:t>Kerusakan</a:t>
            </a:r>
            <a:r>
              <a:rPr lang="en-US" dirty="0" smtClean="0"/>
              <a:t> Disk (Disk Crush) : </a:t>
            </a:r>
            <a:r>
              <a:rPr lang="en-US" dirty="0" err="1" smtClean="0"/>
              <a:t>Informasi</a:t>
            </a:r>
            <a:r>
              <a:rPr lang="en-US" dirty="0" smtClean="0"/>
              <a:t> / data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non volatile, storage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hilang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79FBB-9AFC-47CB-BBD5-E96137D80E9C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err="1" smtClean="0"/>
              <a:t>Jenis</a:t>
            </a:r>
            <a:r>
              <a:rPr lang="en-US" i="1" dirty="0" smtClean="0"/>
              <a:t> - </a:t>
            </a:r>
            <a:r>
              <a:rPr lang="en-US" i="1" dirty="0" err="1" smtClean="0"/>
              <a:t>jenis</a:t>
            </a:r>
            <a:r>
              <a:rPr lang="en-US" i="1" dirty="0" smtClean="0"/>
              <a:t> </a:t>
            </a:r>
            <a:r>
              <a:rPr lang="en-US" i="1" dirty="0" err="1" smtClean="0"/>
              <a:t>Kegagalan</a:t>
            </a:r>
            <a:r>
              <a:rPr lang="en-US" i="1" dirty="0" smtClean="0"/>
              <a:t> yang </a:t>
            </a:r>
            <a:r>
              <a:rPr lang="en-US" i="1" dirty="0" err="1" smtClean="0"/>
              <a:t>sering</a:t>
            </a:r>
            <a:r>
              <a:rPr lang="en-US" i="1" dirty="0" smtClean="0"/>
              <a:t> </a:t>
            </a:r>
            <a:r>
              <a:rPr lang="en-US" i="1" dirty="0" err="1" smtClean="0"/>
              <a:t>dialami</a:t>
            </a:r>
            <a:r>
              <a:rPr lang="en-US" i="1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Logical </a:t>
            </a:r>
            <a:r>
              <a:rPr lang="en-US" dirty="0" err="1" smtClean="0"/>
              <a:t>Eror</a:t>
            </a:r>
            <a:r>
              <a:rPr lang="en-US" dirty="0" smtClean="0"/>
              <a:t> : System / program </a:t>
            </a:r>
            <a:r>
              <a:rPr lang="en-US" dirty="0" err="1" smtClean="0"/>
              <a:t>berjalan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normal, </a:t>
            </a:r>
            <a:r>
              <a:rPr lang="en-US" dirty="0" err="1" smtClean="0"/>
              <a:t>contohnya</a:t>
            </a:r>
            <a:r>
              <a:rPr lang="en-US" dirty="0" smtClean="0"/>
              <a:t> Bad Input, </a:t>
            </a:r>
            <a:r>
              <a:rPr lang="en-US" dirty="0" err="1" smtClean="0"/>
              <a:t>OverFlow</a:t>
            </a:r>
            <a:r>
              <a:rPr lang="en-US" dirty="0" smtClean="0"/>
              <a:t>/</a:t>
            </a:r>
            <a:r>
              <a:rPr lang="en-US" dirty="0" err="1" smtClean="0"/>
              <a:t>eror</a:t>
            </a:r>
            <a:r>
              <a:rPr lang="en-US" dirty="0" smtClean="0"/>
              <a:t>, Data Not Found, Out of Memory.</a:t>
            </a:r>
          </a:p>
          <a:p>
            <a:pPr lvl="0"/>
            <a:r>
              <a:rPr lang="en-US" dirty="0" smtClean="0"/>
              <a:t>System </a:t>
            </a:r>
            <a:r>
              <a:rPr lang="en-US" dirty="0" err="1" smtClean="0"/>
              <a:t>Eror</a:t>
            </a:r>
            <a:r>
              <a:rPr lang="en-US" dirty="0" smtClean="0"/>
              <a:t> : System / </a:t>
            </a:r>
            <a:r>
              <a:rPr lang="en-US" dirty="0" err="1" smtClean="0"/>
              <a:t>pogram</a:t>
            </a:r>
            <a:r>
              <a:rPr lang="en-US" dirty="0" smtClean="0"/>
              <a:t> </a:t>
            </a:r>
            <a:r>
              <a:rPr lang="en-US" dirty="0" err="1" smtClean="0"/>
              <a:t>memasuki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harapkan</a:t>
            </a:r>
            <a:r>
              <a:rPr lang="en-US" dirty="0" smtClean="0"/>
              <a:t>, </a:t>
            </a:r>
            <a:r>
              <a:rPr lang="en-US" dirty="0" err="1" smtClean="0"/>
              <a:t>contoh</a:t>
            </a:r>
            <a:r>
              <a:rPr lang="en-US" dirty="0" smtClean="0"/>
              <a:t> : </a:t>
            </a:r>
            <a:r>
              <a:rPr lang="en-US" dirty="0" err="1" smtClean="0"/>
              <a:t>DeadLock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System Crush :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kerusakan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. </a:t>
            </a:r>
            <a:r>
              <a:rPr lang="en-US" dirty="0" err="1" smtClean="0"/>
              <a:t>contoh</a:t>
            </a:r>
            <a:r>
              <a:rPr lang="en-US" dirty="0" smtClean="0"/>
              <a:t> : Hardware </a:t>
            </a:r>
            <a:r>
              <a:rPr lang="en-US" dirty="0" err="1" smtClean="0"/>
              <a:t>mulfunction</a:t>
            </a:r>
            <a:r>
              <a:rPr lang="en-US" dirty="0" smtClean="0"/>
              <a:t> (</a:t>
            </a:r>
            <a:r>
              <a:rPr lang="en-US" dirty="0" err="1" smtClean="0"/>
              <a:t>ketidakberfungsian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r>
              <a:rPr lang="en-US" dirty="0" smtClean="0"/>
              <a:t> ).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kerusakan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sektor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rekam</a:t>
            </a:r>
            <a:r>
              <a:rPr lang="en-US" dirty="0" smtClean="0"/>
              <a:t> </a:t>
            </a:r>
            <a:r>
              <a:rPr lang="en-US" dirty="0" err="1" smtClean="0"/>
              <a:t>baca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data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rusak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79FBB-9AFC-47CB-BBD5-E96137D80E9C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Recoverability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483F-C472-4D41-946E-B1C694E905DD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lang="en-US" sz="2000" b="1" dirty="0" smtClean="0"/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en-US" sz="2000" b="1" dirty="0" smtClean="0"/>
              <a:t>Recoverable Schedule </a:t>
            </a:r>
            <a:r>
              <a:rPr lang="en-US" sz="2000" dirty="0" smtClean="0"/>
              <a:t>–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transaksi</a:t>
            </a:r>
            <a:r>
              <a:rPr lang="en-US" sz="2000" dirty="0" smtClean="0"/>
              <a:t> </a:t>
            </a:r>
            <a:r>
              <a:rPr lang="en-US" sz="2000" dirty="0" err="1" smtClean="0"/>
              <a:t>T</a:t>
            </a:r>
            <a:r>
              <a:rPr lang="en-US" sz="2000" baseline="-25000" dirty="0" err="1" smtClean="0"/>
              <a:t>j</a:t>
            </a:r>
            <a:r>
              <a:rPr lang="en-US" sz="2000" dirty="0" smtClean="0"/>
              <a:t> </a:t>
            </a:r>
            <a:r>
              <a:rPr lang="en-US" sz="2000" dirty="0" err="1" smtClean="0"/>
              <a:t>membaca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item data yang </a:t>
            </a:r>
            <a:r>
              <a:rPr lang="en-US" sz="2000" dirty="0" err="1" smtClean="0"/>
              <a:t>sebelumnya</a:t>
            </a:r>
            <a:r>
              <a:rPr lang="en-US" sz="2000" dirty="0" smtClean="0"/>
              <a:t> </a:t>
            </a:r>
            <a:r>
              <a:rPr lang="en-US" sz="2000" dirty="0" err="1" smtClean="0"/>
              <a:t>ditulis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transaksi</a:t>
            </a:r>
            <a:r>
              <a:rPr lang="en-US" sz="2000" dirty="0" smtClean="0"/>
              <a:t> T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 ,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operasi</a:t>
            </a:r>
            <a:r>
              <a:rPr lang="en-US" sz="2000" dirty="0" smtClean="0"/>
              <a:t> commit  T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muncul</a:t>
            </a:r>
            <a:r>
              <a:rPr lang="en-US" sz="2000" dirty="0" smtClean="0"/>
              <a:t> </a:t>
            </a:r>
            <a:r>
              <a:rPr lang="en-US" sz="2000" dirty="0" err="1" smtClean="0"/>
              <a:t>sebelum</a:t>
            </a:r>
            <a:r>
              <a:rPr lang="en-US" sz="2000" dirty="0" smtClean="0"/>
              <a:t> </a:t>
            </a:r>
            <a:r>
              <a:rPr lang="en-US" sz="2000" dirty="0" err="1" smtClean="0"/>
              <a:t>operasi</a:t>
            </a:r>
            <a:r>
              <a:rPr lang="en-US" sz="2000" dirty="0" smtClean="0"/>
              <a:t> commit </a:t>
            </a:r>
            <a:r>
              <a:rPr lang="en-US" sz="2000" dirty="0" err="1" smtClean="0"/>
              <a:t>T</a:t>
            </a:r>
            <a:r>
              <a:rPr lang="en-US" sz="2000" baseline="-25000" dirty="0" err="1" smtClean="0"/>
              <a:t>j</a:t>
            </a:r>
            <a:r>
              <a:rPr lang="en-US" sz="2000" dirty="0" smtClean="0"/>
              <a:t> .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lang="en-US" sz="2000" b="1" baseline="-25000" dirty="0" smtClean="0"/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en-US" sz="2000" dirty="0" err="1" smtClean="0"/>
              <a:t>Jadwal</a:t>
            </a:r>
            <a:r>
              <a:rPr lang="en-US" sz="2000" dirty="0" smtClean="0"/>
              <a:t> </a:t>
            </a:r>
            <a:r>
              <a:rPr lang="en-US" sz="2000" dirty="0" err="1" smtClean="0"/>
              <a:t>berikut</a:t>
            </a:r>
            <a:r>
              <a:rPr lang="en-US" sz="2000" dirty="0" smtClean="0"/>
              <a:t> (</a:t>
            </a:r>
            <a:r>
              <a:rPr lang="en-US" sz="2000" dirty="0" err="1" smtClean="0"/>
              <a:t>jadwal</a:t>
            </a:r>
            <a:r>
              <a:rPr lang="en-US" sz="2000" dirty="0" smtClean="0"/>
              <a:t> 11 </a:t>
            </a:r>
            <a:r>
              <a:rPr lang="en-US" sz="2000" dirty="0" err="1" smtClean="0"/>
              <a:t>di</a:t>
            </a:r>
            <a:r>
              <a:rPr lang="en-US" sz="2000" dirty="0" smtClean="0"/>
              <a:t> text book) </a:t>
            </a:r>
            <a:r>
              <a:rPr lang="en-US" sz="2000" dirty="0" err="1" smtClean="0"/>
              <a:t>tidak</a:t>
            </a:r>
            <a:r>
              <a:rPr lang="en-US" sz="2000" dirty="0" smtClean="0"/>
              <a:t> recoverable </a:t>
            </a:r>
            <a:r>
              <a:rPr lang="en-US" sz="2000" dirty="0" err="1" smtClean="0"/>
              <a:t>jika</a:t>
            </a:r>
            <a:r>
              <a:rPr lang="en-US" sz="2000" dirty="0" smtClean="0"/>
              <a:t> T</a:t>
            </a:r>
            <a:r>
              <a:rPr lang="en-US" sz="2000" baseline="-25000" dirty="0" smtClean="0"/>
              <a:t>9</a:t>
            </a:r>
            <a:r>
              <a:rPr lang="en-US" sz="2000" dirty="0" smtClean="0"/>
              <a:t> commit </a:t>
            </a:r>
            <a:r>
              <a:rPr lang="en-US" sz="2000" dirty="0" err="1" smtClean="0"/>
              <a:t>segera</a:t>
            </a:r>
            <a:r>
              <a:rPr lang="en-US" sz="2000" dirty="0" smtClean="0"/>
              <a:t> </a:t>
            </a:r>
            <a:r>
              <a:rPr lang="en-US" sz="2000" dirty="0" err="1" smtClean="0"/>
              <a:t>setelah</a:t>
            </a:r>
            <a:r>
              <a:rPr lang="en-US" sz="2000" dirty="0" smtClean="0"/>
              <a:t> read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lang="en-US" sz="2000" dirty="0" smtClean="0"/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lang="en-US" sz="2000" dirty="0" smtClean="0"/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lang="en-US" sz="2000" dirty="0" smtClean="0"/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lang="en-US" sz="2000" dirty="0" smtClean="0"/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lang="en-US" sz="2000" dirty="0" smtClean="0"/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en-US" sz="2000" dirty="0" err="1" smtClean="0"/>
              <a:t>Jika</a:t>
            </a:r>
            <a:r>
              <a:rPr lang="en-US" sz="2000" dirty="0" smtClean="0"/>
              <a:t> T</a:t>
            </a:r>
            <a:r>
              <a:rPr lang="en-US" sz="2000" baseline="-25000" dirty="0" smtClean="0"/>
              <a:t>8</a:t>
            </a:r>
            <a:r>
              <a:rPr lang="en-US" sz="2000" dirty="0" smtClean="0"/>
              <a:t> </a:t>
            </a:r>
            <a:r>
              <a:rPr lang="en-US" sz="2000" dirty="0" err="1" smtClean="0"/>
              <a:t>dibatalkan</a:t>
            </a:r>
            <a:r>
              <a:rPr lang="en-US" sz="2000" dirty="0" smtClean="0"/>
              <a:t>, </a:t>
            </a:r>
            <a:r>
              <a:rPr lang="en-US" sz="2000" dirty="0" err="1" smtClean="0"/>
              <a:t>maka</a:t>
            </a:r>
            <a:r>
              <a:rPr lang="en-US" sz="2000" dirty="0" smtClean="0"/>
              <a:t> T</a:t>
            </a:r>
            <a:r>
              <a:rPr lang="en-US" sz="2000" baseline="-25000" dirty="0" smtClean="0"/>
              <a:t>9</a:t>
            </a:r>
            <a:r>
              <a:rPr lang="en-US" sz="2000" dirty="0" smtClean="0"/>
              <a:t> </a:t>
            </a:r>
            <a:r>
              <a:rPr lang="en-US" sz="2000" dirty="0" err="1" smtClean="0"/>
              <a:t>bisa</a:t>
            </a:r>
            <a:r>
              <a:rPr lang="en-US" sz="2000" dirty="0" smtClean="0"/>
              <a:t> </a:t>
            </a:r>
            <a:r>
              <a:rPr lang="en-US" sz="2000" dirty="0" err="1" smtClean="0"/>
              <a:t>jadi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membaca</a:t>
            </a:r>
            <a:r>
              <a:rPr lang="en-US" sz="2000" dirty="0" smtClean="0"/>
              <a:t> state database </a:t>
            </a:r>
            <a:r>
              <a:rPr lang="en-US" sz="2000" dirty="0" err="1" smtClean="0"/>
              <a:t>inkonsisten</a:t>
            </a:r>
            <a:r>
              <a:rPr lang="en-US" sz="2000" dirty="0" smtClean="0"/>
              <a:t>.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demikian</a:t>
            </a:r>
            <a:r>
              <a:rPr lang="en-US" sz="2000" dirty="0" smtClean="0"/>
              <a:t> database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memastikan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</a:t>
            </a:r>
            <a:r>
              <a:rPr lang="en-US" sz="2000" dirty="0" err="1" smtClean="0"/>
              <a:t>jadwal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dipulihkan</a:t>
            </a:r>
            <a:r>
              <a:rPr lang="en-US" sz="2000" dirty="0" smtClean="0"/>
              <a:t>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terjadi</a:t>
            </a:r>
            <a:r>
              <a:rPr lang="en-US" sz="2000" dirty="0" smtClean="0"/>
              <a:t> </a:t>
            </a:r>
            <a:r>
              <a:rPr lang="en-US" sz="2000" dirty="0" err="1" smtClean="0"/>
              <a:t>sesuatu</a:t>
            </a:r>
            <a:r>
              <a:rPr lang="en-US" sz="2000" dirty="0" smtClean="0"/>
              <a:t> </a:t>
            </a:r>
            <a:r>
              <a:rPr lang="en-US" sz="2000" dirty="0" err="1" smtClean="0"/>
              <a:t>hal</a:t>
            </a:r>
            <a:r>
              <a:rPr lang="en-US" sz="2000" dirty="0" smtClean="0"/>
              <a:t>. </a:t>
            </a:r>
          </a:p>
        </p:txBody>
      </p:sp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3" cstate="print"/>
          <a:srcRect l="865" t="7152" r="5536" b="8073"/>
          <a:stretch>
            <a:fillRect/>
          </a:stretch>
        </p:blipFill>
        <p:spPr bwMode="auto">
          <a:xfrm>
            <a:off x="3297246" y="3698887"/>
            <a:ext cx="2489200" cy="1373187"/>
          </a:xfrm>
          <a:prstGeom prst="rect">
            <a:avLst/>
          </a:prstGeom>
          <a:noFill/>
          <a:ln w="76200" cmpd="tri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Recoverability (2)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483F-C472-4D41-946E-B1C694E905DD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457200" y="1775191"/>
            <a:ext cx="8229600" cy="4725643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en-US" sz="2000" b="1" dirty="0" smtClean="0"/>
              <a:t>Cascading Rollback – </a:t>
            </a:r>
            <a:r>
              <a:rPr lang="en-US" sz="2000" dirty="0" err="1" smtClean="0"/>
              <a:t>kesalahan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transaksi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yang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berpengaruh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serangkaian</a:t>
            </a:r>
            <a:r>
              <a:rPr lang="en-US" sz="2000" dirty="0" smtClean="0"/>
              <a:t> </a:t>
            </a:r>
            <a:r>
              <a:rPr lang="en-US" sz="2000" dirty="0" err="1" smtClean="0"/>
              <a:t>transaksi</a:t>
            </a:r>
            <a:r>
              <a:rPr lang="en-US" sz="2000" dirty="0" smtClean="0"/>
              <a:t> </a:t>
            </a:r>
            <a:r>
              <a:rPr lang="en-US" sz="2000" dirty="0" err="1" smtClean="0"/>
              <a:t>lainnya</a:t>
            </a:r>
            <a:r>
              <a:rPr lang="en-US" sz="2000" dirty="0" smtClean="0"/>
              <a:t>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keseluruhan</a:t>
            </a:r>
            <a:r>
              <a:rPr lang="en-US" sz="2000" dirty="0" smtClean="0"/>
              <a:t> </a:t>
            </a:r>
            <a:r>
              <a:rPr lang="en-US" sz="2000" dirty="0" err="1" smtClean="0"/>
              <a:t>transaksi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-rollback.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lang="en-US" sz="2000" b="1" dirty="0" smtClean="0"/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en-US" sz="2000" dirty="0" err="1" smtClean="0"/>
              <a:t>Misalkan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penjadwalan</a:t>
            </a:r>
            <a:r>
              <a:rPr lang="en-US" sz="2000" dirty="0" smtClean="0"/>
              <a:t> </a:t>
            </a:r>
            <a:r>
              <a:rPr lang="en-US" sz="2000" dirty="0" err="1" smtClean="0"/>
              <a:t>berikut</a:t>
            </a:r>
            <a:r>
              <a:rPr lang="en-US" sz="2000" dirty="0" smtClean="0"/>
              <a:t> </a:t>
            </a:r>
            <a:r>
              <a:rPr lang="en-US" sz="2000" dirty="0" err="1" smtClean="0"/>
              <a:t>dimana</a:t>
            </a:r>
            <a:r>
              <a:rPr lang="en-US" sz="2000" dirty="0" smtClean="0"/>
              <a:t> </a:t>
            </a:r>
            <a:r>
              <a:rPr lang="en-US" sz="2000" dirty="0" err="1" smtClean="0"/>
              <a:t>belum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transaksi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</a:t>
            </a:r>
            <a:r>
              <a:rPr lang="en-US" sz="2000" dirty="0" smtClean="0"/>
              <a:t>-commit,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terjadi</a:t>
            </a:r>
            <a:r>
              <a:rPr lang="en-US" sz="2000" dirty="0" smtClean="0"/>
              <a:t> </a:t>
            </a:r>
            <a:r>
              <a:rPr lang="en-US" sz="2000" dirty="0" err="1" smtClean="0"/>
              <a:t>masalah</a:t>
            </a:r>
            <a:r>
              <a:rPr lang="en-US" sz="2000" dirty="0" smtClean="0"/>
              <a:t> </a:t>
            </a:r>
            <a:r>
              <a:rPr lang="en-US" sz="2000" dirty="0" err="1" smtClean="0"/>
              <a:t>bisa</a:t>
            </a:r>
            <a:r>
              <a:rPr lang="en-US" sz="2000" dirty="0" smtClean="0"/>
              <a:t> </a:t>
            </a:r>
            <a:r>
              <a:rPr lang="en-US" sz="2000" dirty="0" err="1" smtClean="0"/>
              <a:t>dipulihkan</a:t>
            </a:r>
            <a:endParaRPr lang="en-US" sz="2000" dirty="0" smtClean="0"/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lang="en-US" sz="2000" b="1" dirty="0" smtClean="0"/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lang="en-US" sz="2000" b="1" dirty="0" smtClean="0"/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lang="en-US" sz="2000" b="1" dirty="0" smtClean="0"/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lang="en-US" sz="2000" b="1" dirty="0" smtClean="0"/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lang="en-US" sz="2000" b="1" dirty="0" smtClean="0"/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lang="en-US" sz="2000" b="1" dirty="0" smtClean="0"/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en-US" sz="2000" dirty="0" err="1" smtClean="0"/>
              <a:t>Jika</a:t>
            </a:r>
            <a:r>
              <a:rPr lang="en-US" sz="2000" dirty="0" smtClean="0"/>
              <a:t> T</a:t>
            </a:r>
            <a:r>
              <a:rPr lang="en-US" sz="2000" baseline="-25000" dirty="0" smtClean="0"/>
              <a:t>10</a:t>
            </a:r>
            <a:r>
              <a:rPr lang="en-US" sz="2000" dirty="0" smtClean="0"/>
              <a:t> </a:t>
            </a:r>
            <a:r>
              <a:rPr lang="en-US" sz="2000" dirty="0" err="1" smtClean="0"/>
              <a:t>transaksinya</a:t>
            </a:r>
            <a:r>
              <a:rPr lang="en-US" sz="2000" dirty="0" smtClean="0"/>
              <a:t> fail, </a:t>
            </a:r>
            <a:r>
              <a:rPr lang="en-US" sz="2000" dirty="0" err="1" smtClean="0"/>
              <a:t>maka</a:t>
            </a:r>
            <a:r>
              <a:rPr lang="en-US" sz="2000" dirty="0" smtClean="0"/>
              <a:t> T</a:t>
            </a:r>
            <a:r>
              <a:rPr lang="en-US" sz="2000" baseline="-25000" dirty="0" smtClean="0"/>
              <a:t>11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T</a:t>
            </a:r>
            <a:r>
              <a:rPr lang="en-US" sz="2000" baseline="-25000" dirty="0" smtClean="0"/>
              <a:t>12</a:t>
            </a:r>
            <a:r>
              <a:rPr lang="en-US" sz="2000" dirty="0" smtClean="0"/>
              <a:t> </a:t>
            </a:r>
            <a:r>
              <a:rPr lang="en-US" sz="2000" dirty="0" err="1" smtClean="0"/>
              <a:t>juga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rollback.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demikian</a:t>
            </a:r>
            <a:r>
              <a:rPr lang="en-US" sz="2000" dirty="0" smtClean="0"/>
              <a:t>,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menyebabkan</a:t>
            </a:r>
            <a:r>
              <a:rPr lang="en-US" sz="2000" dirty="0" smtClean="0"/>
              <a:t> </a:t>
            </a:r>
            <a:r>
              <a:rPr lang="en-US" sz="2000" dirty="0" err="1" smtClean="0"/>
              <a:t>banyaknya</a:t>
            </a:r>
            <a:r>
              <a:rPr lang="en-US" sz="2000" dirty="0" smtClean="0"/>
              <a:t> </a:t>
            </a:r>
            <a:r>
              <a:rPr lang="en-US" sz="2000" dirty="0" err="1" smtClean="0"/>
              <a:t>pekerjaan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terselesaikan</a:t>
            </a:r>
            <a:r>
              <a:rPr lang="en-US" sz="2000" dirty="0" smtClean="0"/>
              <a:t>.</a:t>
            </a:r>
            <a:endParaRPr lang="en-US" sz="2000" baseline="-25000" dirty="0" smtClean="0"/>
          </a:p>
        </p:txBody>
      </p:sp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3" cstate="print"/>
          <a:srcRect l="771" t="10025" r="3471" b="11053"/>
          <a:stretch>
            <a:fillRect/>
          </a:stretch>
        </p:blipFill>
        <p:spPr bwMode="auto">
          <a:xfrm>
            <a:off x="3571868" y="3869058"/>
            <a:ext cx="2568582" cy="1587492"/>
          </a:xfrm>
          <a:prstGeom prst="rect">
            <a:avLst/>
          </a:prstGeom>
          <a:noFill/>
          <a:ln w="76200" cmpd="tri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Recoverability (3)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483F-C472-4D41-946E-B1C694E905DD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457200" y="1775191"/>
            <a:ext cx="8229600" cy="4725643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en-US" sz="3200" b="1" dirty="0" err="1" smtClean="0"/>
              <a:t>Cascadeless</a:t>
            </a:r>
            <a:r>
              <a:rPr lang="en-US" sz="3200" b="1" dirty="0" smtClean="0"/>
              <a:t> Schedule </a:t>
            </a:r>
            <a:r>
              <a:rPr lang="en-US" sz="3200" dirty="0" smtClean="0"/>
              <a:t>– cascading rollback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terjadi</a:t>
            </a:r>
            <a:r>
              <a:rPr lang="en-US" sz="3200" dirty="0" smtClean="0"/>
              <a:t>,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setiap</a:t>
            </a:r>
            <a:r>
              <a:rPr lang="en-US" sz="3200" dirty="0" smtClean="0"/>
              <a:t> </a:t>
            </a:r>
            <a:r>
              <a:rPr lang="en-US" sz="3200" dirty="0" err="1" smtClean="0"/>
              <a:t>pasang</a:t>
            </a:r>
            <a:r>
              <a:rPr lang="en-US" sz="3200" dirty="0" smtClean="0"/>
              <a:t> </a:t>
            </a:r>
            <a:r>
              <a:rPr lang="en-US" sz="3200" dirty="0" err="1" smtClean="0"/>
              <a:t>transaksi</a:t>
            </a:r>
            <a:r>
              <a:rPr lang="en-US" sz="3200" dirty="0" smtClean="0"/>
              <a:t> T</a:t>
            </a:r>
            <a:r>
              <a:rPr lang="en-US" sz="3200" baseline="-25000" dirty="0" smtClean="0"/>
              <a:t>i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T</a:t>
            </a:r>
            <a:r>
              <a:rPr lang="en-US" sz="3200" baseline="-25000" dirty="0" err="1" smtClean="0"/>
              <a:t>j</a:t>
            </a:r>
            <a:r>
              <a:rPr lang="en-US" sz="3200" dirty="0" smtClean="0"/>
              <a:t> </a:t>
            </a:r>
            <a:r>
              <a:rPr lang="en-US" sz="3200" dirty="0" err="1" smtClean="0"/>
              <a:t>dimana</a:t>
            </a:r>
            <a:r>
              <a:rPr lang="en-US" sz="3200" dirty="0" smtClean="0"/>
              <a:t> </a:t>
            </a:r>
            <a:r>
              <a:rPr lang="en-US" sz="3200" dirty="0" err="1" smtClean="0"/>
              <a:t>T</a:t>
            </a:r>
            <a:r>
              <a:rPr lang="en-US" sz="3200" baseline="-25000" dirty="0" err="1" smtClean="0"/>
              <a:t>j</a:t>
            </a:r>
            <a:r>
              <a:rPr lang="en-US" sz="3200" dirty="0" smtClean="0"/>
              <a:t> </a:t>
            </a:r>
            <a:r>
              <a:rPr lang="en-US" sz="3200" dirty="0" err="1" smtClean="0"/>
              <a:t>membaca</a:t>
            </a:r>
            <a:r>
              <a:rPr lang="en-US" sz="3200" dirty="0" smtClean="0"/>
              <a:t> </a:t>
            </a:r>
            <a:r>
              <a:rPr lang="en-US" sz="3200" dirty="0" err="1" smtClean="0"/>
              <a:t>sebuah</a:t>
            </a:r>
            <a:r>
              <a:rPr lang="en-US" sz="3200" dirty="0" smtClean="0"/>
              <a:t> item data yang </a:t>
            </a:r>
            <a:r>
              <a:rPr lang="en-US" sz="3200" dirty="0" err="1" smtClean="0"/>
              <a:t>sebelumnya</a:t>
            </a:r>
            <a:r>
              <a:rPr lang="en-US" sz="3200" dirty="0" smtClean="0"/>
              <a:t> </a:t>
            </a:r>
            <a:r>
              <a:rPr lang="en-US" sz="3200" dirty="0" err="1" smtClean="0"/>
              <a:t>ditulis</a:t>
            </a:r>
            <a:r>
              <a:rPr lang="en-US" sz="3200" dirty="0" smtClean="0"/>
              <a:t> </a:t>
            </a:r>
            <a:r>
              <a:rPr lang="en-US" sz="3200" dirty="0" err="1" smtClean="0"/>
              <a:t>oleh</a:t>
            </a:r>
            <a:r>
              <a:rPr lang="en-US" sz="3200" dirty="0" smtClean="0"/>
              <a:t> T</a:t>
            </a:r>
            <a:r>
              <a:rPr lang="en-US" sz="3200" baseline="-25000" dirty="0" smtClean="0"/>
              <a:t>i</a:t>
            </a:r>
            <a:r>
              <a:rPr lang="en-US" sz="3200" dirty="0" smtClean="0"/>
              <a:t> 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operasi</a:t>
            </a:r>
            <a:r>
              <a:rPr lang="en-US" sz="3200" dirty="0" smtClean="0"/>
              <a:t> commit </a:t>
            </a:r>
            <a:r>
              <a:rPr lang="en-US" sz="3200" dirty="0" err="1" smtClean="0"/>
              <a:t>pada</a:t>
            </a:r>
            <a:r>
              <a:rPr lang="en-US" sz="3200" dirty="0" smtClean="0"/>
              <a:t> T</a:t>
            </a:r>
            <a:r>
              <a:rPr lang="en-US" sz="3200" baseline="-25000" dirty="0" smtClean="0"/>
              <a:t>i</a:t>
            </a:r>
            <a:r>
              <a:rPr lang="en-US" sz="3200" dirty="0" smtClean="0"/>
              <a:t> </a:t>
            </a:r>
            <a:r>
              <a:rPr lang="en-US" sz="3200" dirty="0" err="1" smtClean="0"/>
              <a:t>muncul</a:t>
            </a:r>
            <a:r>
              <a:rPr lang="en-US" sz="3200" dirty="0" smtClean="0"/>
              <a:t> </a:t>
            </a:r>
            <a:r>
              <a:rPr lang="en-US" sz="3200" dirty="0" err="1" smtClean="0"/>
              <a:t>sebelum</a:t>
            </a:r>
            <a:r>
              <a:rPr lang="en-US" sz="3200" dirty="0" smtClean="0"/>
              <a:t> </a:t>
            </a:r>
            <a:r>
              <a:rPr lang="en-US" sz="3200" dirty="0" err="1" smtClean="0"/>
              <a:t>operasi</a:t>
            </a:r>
            <a:r>
              <a:rPr lang="en-US" sz="3200" dirty="0" smtClean="0"/>
              <a:t> read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T</a:t>
            </a:r>
            <a:r>
              <a:rPr lang="en-US" sz="3200" baseline="-25000" dirty="0" err="1" smtClean="0"/>
              <a:t>j</a:t>
            </a:r>
            <a:r>
              <a:rPr lang="en-US" sz="3200" dirty="0" smtClean="0"/>
              <a:t>.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lang="en-US" sz="3200" b="1" dirty="0" smtClean="0"/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en-US" sz="3200" dirty="0" err="1" smtClean="0"/>
              <a:t>Setiap</a:t>
            </a:r>
            <a:r>
              <a:rPr lang="en-US" sz="3200" dirty="0" smtClean="0"/>
              <a:t> </a:t>
            </a:r>
            <a:r>
              <a:rPr lang="en-US" sz="3200" dirty="0" err="1" smtClean="0"/>
              <a:t>cascadeless</a:t>
            </a:r>
            <a:r>
              <a:rPr lang="en-US" sz="3200" dirty="0" smtClean="0"/>
              <a:t> schedule </a:t>
            </a:r>
            <a:r>
              <a:rPr lang="en-US" sz="3200" dirty="0" err="1" smtClean="0"/>
              <a:t>juga</a:t>
            </a:r>
            <a:r>
              <a:rPr lang="en-US" sz="3200" dirty="0" smtClean="0"/>
              <a:t>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dipulihkan</a:t>
            </a:r>
            <a:r>
              <a:rPr lang="en-US" sz="3200" dirty="0" smtClean="0"/>
              <a:t> (recoverable);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lang="en-US" sz="3200" dirty="0" smtClean="0"/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Implementasi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Isolasi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483F-C472-4D41-946E-B1C694E905DD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457200" y="1775191"/>
            <a:ext cx="8229600" cy="4725643"/>
          </a:xfrm>
          <a:prstGeom prst="rect">
            <a:avLst/>
          </a:prstGeom>
        </p:spPr>
        <p:txBody>
          <a:bodyPr vert="horz" lIns="54864" tIns="91440" rtlCol="0">
            <a:normAutofit fontScale="85000" lnSpcReduction="20000"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en-US" sz="3200" dirty="0" err="1" smtClean="0"/>
              <a:t>Jadwal</a:t>
            </a:r>
            <a:r>
              <a:rPr lang="en-US" sz="3200" dirty="0" smtClean="0"/>
              <a:t> </a:t>
            </a:r>
            <a:r>
              <a:rPr lang="en-US" sz="3200" dirty="0" err="1" smtClean="0"/>
              <a:t>harus</a:t>
            </a:r>
            <a:r>
              <a:rPr lang="en-US" sz="3200" dirty="0" smtClean="0"/>
              <a:t> conflict </a:t>
            </a:r>
            <a:r>
              <a:rPr lang="en-US" sz="3200" dirty="0" err="1" smtClean="0"/>
              <a:t>atau</a:t>
            </a:r>
            <a:r>
              <a:rPr lang="en-US" sz="3200" dirty="0" smtClean="0"/>
              <a:t> view </a:t>
            </a:r>
            <a:r>
              <a:rPr lang="en-US" sz="3200" dirty="0" err="1" smtClean="0"/>
              <a:t>serializable</a:t>
            </a:r>
            <a:r>
              <a:rPr lang="en-US" sz="3200" dirty="0" smtClean="0"/>
              <a:t>, </a:t>
            </a:r>
            <a:r>
              <a:rPr lang="en-US" sz="3200" dirty="0" err="1" smtClean="0"/>
              <a:t>dan</a:t>
            </a:r>
            <a:r>
              <a:rPr lang="en-US" sz="3200" dirty="0" smtClean="0"/>
              <a:t> recoverable, </a:t>
            </a:r>
            <a:r>
              <a:rPr lang="en-US" sz="3200" dirty="0" err="1" smtClean="0"/>
              <a:t>demi</a:t>
            </a:r>
            <a:r>
              <a:rPr lang="en-US" sz="3200" dirty="0" smtClean="0"/>
              <a:t> </a:t>
            </a:r>
            <a:r>
              <a:rPr lang="en-US" sz="3200" dirty="0" err="1" smtClean="0"/>
              <a:t>terjaganya</a:t>
            </a:r>
            <a:r>
              <a:rPr lang="en-US" sz="3200" dirty="0" smtClean="0"/>
              <a:t> </a:t>
            </a:r>
            <a:r>
              <a:rPr lang="en-US" sz="3200" dirty="0" err="1" smtClean="0"/>
              <a:t>konsistensi</a:t>
            </a:r>
            <a:r>
              <a:rPr lang="en-US" sz="3200" dirty="0" smtClean="0"/>
              <a:t> database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juga</a:t>
            </a:r>
            <a:r>
              <a:rPr lang="en-US" sz="3200" dirty="0" smtClean="0"/>
              <a:t> </a:t>
            </a:r>
            <a:r>
              <a:rPr lang="en-US" sz="3200" dirty="0" err="1" smtClean="0"/>
              <a:t>sebaiknya</a:t>
            </a:r>
            <a:r>
              <a:rPr lang="en-US" sz="3200" dirty="0" smtClean="0"/>
              <a:t> </a:t>
            </a:r>
            <a:r>
              <a:rPr lang="en-US" sz="3200" dirty="0" err="1" smtClean="0"/>
              <a:t>cascadeless</a:t>
            </a:r>
            <a:r>
              <a:rPr lang="en-US" sz="3200" dirty="0" smtClean="0"/>
              <a:t>.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lang="en-US" sz="3200" dirty="0" smtClean="0"/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en-US" sz="3200" dirty="0" err="1" smtClean="0"/>
              <a:t>Sebuah</a:t>
            </a:r>
            <a:r>
              <a:rPr lang="en-US" sz="3200" dirty="0" smtClean="0"/>
              <a:t> </a:t>
            </a:r>
            <a:r>
              <a:rPr lang="en-US" sz="3200" dirty="0" err="1" smtClean="0"/>
              <a:t>kebijakan</a:t>
            </a:r>
            <a:r>
              <a:rPr lang="en-US" sz="3200" dirty="0" smtClean="0"/>
              <a:t> </a:t>
            </a:r>
            <a:r>
              <a:rPr lang="en-US" sz="3200" dirty="0" err="1" smtClean="0"/>
              <a:t>dimana</a:t>
            </a:r>
            <a:r>
              <a:rPr lang="en-US" sz="3200" dirty="0" smtClean="0"/>
              <a:t> </a:t>
            </a:r>
            <a:r>
              <a:rPr lang="en-US" sz="3200" dirty="0" err="1" smtClean="0"/>
              <a:t>hanya</a:t>
            </a:r>
            <a:r>
              <a:rPr lang="en-US" sz="3200" dirty="0" smtClean="0"/>
              <a:t> </a:t>
            </a:r>
            <a:r>
              <a:rPr lang="en-US" sz="3200" dirty="0" err="1" smtClean="0"/>
              <a:t>satu</a:t>
            </a:r>
            <a:r>
              <a:rPr lang="en-US" sz="3200" dirty="0" smtClean="0"/>
              <a:t> </a:t>
            </a:r>
            <a:r>
              <a:rPr lang="en-US" sz="3200" dirty="0" err="1" smtClean="0"/>
              <a:t>transaksi</a:t>
            </a:r>
            <a:r>
              <a:rPr lang="en-US" sz="3200" dirty="0" smtClean="0"/>
              <a:t> yang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dieksekusi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satu</a:t>
            </a:r>
            <a:r>
              <a:rPr lang="en-US" sz="3200" dirty="0" smtClean="0"/>
              <a:t> </a:t>
            </a:r>
            <a:r>
              <a:rPr lang="en-US" sz="3200" dirty="0" err="1" smtClean="0"/>
              <a:t>waktu</a:t>
            </a:r>
            <a:r>
              <a:rPr lang="en-US" sz="3200" dirty="0" smtClean="0"/>
              <a:t> yang </a:t>
            </a:r>
            <a:r>
              <a:rPr lang="en-US" sz="3200" dirty="0" err="1" smtClean="0"/>
              <a:t>menghasilkan</a:t>
            </a:r>
            <a:r>
              <a:rPr lang="en-US" sz="3200" dirty="0" smtClean="0"/>
              <a:t> </a:t>
            </a:r>
            <a:r>
              <a:rPr lang="en-US" sz="3200" dirty="0" err="1" smtClean="0"/>
              <a:t>penjadwalan</a:t>
            </a:r>
            <a:r>
              <a:rPr lang="en-US" sz="3200" dirty="0" smtClean="0"/>
              <a:t> serial, </a:t>
            </a:r>
            <a:r>
              <a:rPr lang="en-US" sz="3200" dirty="0" err="1" smtClean="0"/>
              <a:t>tapi</a:t>
            </a:r>
            <a:r>
              <a:rPr lang="en-US" sz="3200" dirty="0" smtClean="0"/>
              <a:t> minim </a:t>
            </a:r>
            <a:r>
              <a:rPr lang="en-US" sz="3200" dirty="0" err="1" smtClean="0"/>
              <a:t>konkurensi</a:t>
            </a:r>
            <a:r>
              <a:rPr lang="en-US" sz="3200" dirty="0" smtClean="0"/>
              <a:t>.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lang="en-US" sz="3200" dirty="0" smtClean="0"/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en-US" sz="3200" dirty="0" err="1" smtClean="0"/>
              <a:t>Beberapa</a:t>
            </a:r>
            <a:r>
              <a:rPr lang="en-US" sz="3200" dirty="0" smtClean="0"/>
              <a:t> </a:t>
            </a:r>
            <a:r>
              <a:rPr lang="en-US" sz="3200" dirty="0" err="1" smtClean="0"/>
              <a:t>skema</a:t>
            </a:r>
            <a:r>
              <a:rPr lang="en-US" sz="3200" dirty="0" smtClean="0"/>
              <a:t> </a:t>
            </a:r>
            <a:r>
              <a:rPr lang="en-US" sz="3200" dirty="0" err="1" smtClean="0"/>
              <a:t>hanya</a:t>
            </a:r>
            <a:r>
              <a:rPr lang="en-US" sz="3200" dirty="0" smtClean="0"/>
              <a:t> </a:t>
            </a:r>
            <a:r>
              <a:rPr lang="en-US" sz="3200" dirty="0" err="1" smtClean="0"/>
              <a:t>mengijinkan</a:t>
            </a:r>
            <a:r>
              <a:rPr lang="en-US" sz="3200" dirty="0" smtClean="0"/>
              <a:t> </a:t>
            </a:r>
            <a:r>
              <a:rPr lang="en-US" sz="3200" dirty="0" err="1" smtClean="0"/>
              <a:t>jadwal</a:t>
            </a:r>
            <a:r>
              <a:rPr lang="en-US" sz="3200" dirty="0" smtClean="0"/>
              <a:t> conflict-</a:t>
            </a:r>
            <a:r>
              <a:rPr lang="en-US" sz="3200" dirty="0" err="1" smtClean="0"/>
              <a:t>serializable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-generate, </a:t>
            </a:r>
            <a:r>
              <a:rPr lang="en-US" sz="3200" dirty="0" err="1" smtClean="0"/>
              <a:t>dimana</a:t>
            </a:r>
            <a:r>
              <a:rPr lang="en-US" sz="3200" dirty="0" smtClean="0"/>
              <a:t> yang </a:t>
            </a:r>
            <a:r>
              <a:rPr lang="en-US" sz="3200" dirty="0" err="1" smtClean="0"/>
              <a:t>skema</a:t>
            </a:r>
            <a:r>
              <a:rPr lang="en-US" sz="3200" dirty="0" smtClean="0"/>
              <a:t> </a:t>
            </a:r>
            <a:r>
              <a:rPr lang="en-US" sz="3200" dirty="0" err="1" smtClean="0"/>
              <a:t>lainnya</a:t>
            </a:r>
            <a:r>
              <a:rPr lang="en-US" sz="3200" dirty="0" smtClean="0"/>
              <a:t> </a:t>
            </a:r>
            <a:r>
              <a:rPr lang="en-US" sz="3200" dirty="0" err="1" smtClean="0"/>
              <a:t>ada</a:t>
            </a:r>
            <a:r>
              <a:rPr lang="en-US" sz="3200" dirty="0" smtClean="0"/>
              <a:t> yang </a:t>
            </a:r>
            <a:r>
              <a:rPr lang="en-US" sz="3200" dirty="0" err="1" smtClean="0"/>
              <a:t>memungkinkan</a:t>
            </a:r>
            <a:r>
              <a:rPr lang="en-US" sz="3200" dirty="0" smtClean="0"/>
              <a:t> </a:t>
            </a:r>
            <a:r>
              <a:rPr lang="en-US" sz="3200" dirty="0" err="1" smtClean="0"/>
              <a:t>jadwal</a:t>
            </a:r>
            <a:r>
              <a:rPr lang="en-US" sz="3200" dirty="0" smtClean="0"/>
              <a:t> view-</a:t>
            </a:r>
            <a:r>
              <a:rPr lang="en-US" sz="3200" dirty="0" err="1" smtClean="0"/>
              <a:t>serializable</a:t>
            </a:r>
            <a:r>
              <a:rPr lang="en-US" sz="3200" dirty="0" smtClean="0"/>
              <a:t> yang </a:t>
            </a:r>
            <a:r>
              <a:rPr lang="en-US" sz="3200" dirty="0" err="1" smtClean="0"/>
              <a:t>tidak</a:t>
            </a:r>
            <a:r>
              <a:rPr lang="en-US" sz="3200" dirty="0" smtClean="0"/>
              <a:t> conflict-</a:t>
            </a:r>
            <a:r>
              <a:rPr lang="en-US" sz="3200" dirty="0" err="1" smtClean="0"/>
              <a:t>serializable</a:t>
            </a:r>
            <a:r>
              <a:rPr lang="en-US" sz="32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Definisi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Transaksi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</a:t>
            </a:r>
            <a:r>
              <a:rPr lang="en-US" dirty="0" smtClean="0">
                <a:solidFill>
                  <a:schemeClr val="bg1"/>
                </a:solidFill>
              </a:rPr>
              <a:t> SQL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483F-C472-4D41-946E-B1C694E905DD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457200" y="1775191"/>
            <a:ext cx="8229600" cy="4725643"/>
          </a:xfrm>
          <a:prstGeom prst="rect">
            <a:avLst/>
          </a:prstGeom>
        </p:spPr>
        <p:txBody>
          <a:bodyPr vert="horz" lIns="54864" tIns="91440" rtlCol="0">
            <a:normAutofit fontScale="85000" lnSpcReduction="20000"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en-US" sz="3200" dirty="0" smtClean="0"/>
              <a:t>DML (Data Manipulation Language) </a:t>
            </a:r>
            <a:r>
              <a:rPr lang="en-US" sz="3200" dirty="0" err="1" smtClean="0"/>
              <a:t>harus</a:t>
            </a:r>
            <a:r>
              <a:rPr lang="en-US" sz="3200" dirty="0" smtClean="0"/>
              <a:t> </a:t>
            </a:r>
            <a:r>
              <a:rPr lang="en-US" sz="3200" dirty="0" err="1" smtClean="0"/>
              <a:t>menyertakan</a:t>
            </a:r>
            <a:r>
              <a:rPr lang="en-US" sz="3200" dirty="0" smtClean="0"/>
              <a:t> </a:t>
            </a:r>
            <a:r>
              <a:rPr lang="en-US" sz="3200" dirty="0" err="1" smtClean="0"/>
              <a:t>sebuah</a:t>
            </a:r>
            <a:r>
              <a:rPr lang="en-US" sz="3200" dirty="0" smtClean="0"/>
              <a:t> </a:t>
            </a:r>
            <a:r>
              <a:rPr lang="en-US" sz="3200" dirty="0" err="1" smtClean="0"/>
              <a:t>konstruksi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menspesifikasikan</a:t>
            </a:r>
            <a:r>
              <a:rPr lang="en-US" sz="3200" dirty="0" smtClean="0"/>
              <a:t> </a:t>
            </a:r>
            <a:r>
              <a:rPr lang="en-US" sz="3200" dirty="0" err="1" smtClean="0"/>
              <a:t>serangkaian</a:t>
            </a:r>
            <a:r>
              <a:rPr lang="en-US" sz="3200" dirty="0" smtClean="0"/>
              <a:t> </a:t>
            </a:r>
            <a:r>
              <a:rPr lang="en-US" sz="3200" dirty="0" err="1" smtClean="0"/>
              <a:t>aksi</a:t>
            </a:r>
            <a:r>
              <a:rPr lang="en-US" sz="3200" dirty="0" smtClean="0"/>
              <a:t> yang </a:t>
            </a:r>
            <a:r>
              <a:rPr lang="en-US" sz="3200" dirty="0" err="1" smtClean="0"/>
              <a:t>meliputi</a:t>
            </a:r>
            <a:r>
              <a:rPr lang="en-US" sz="3200" dirty="0" smtClean="0"/>
              <a:t> </a:t>
            </a:r>
            <a:r>
              <a:rPr lang="en-US" sz="3200" dirty="0" err="1" smtClean="0"/>
              <a:t>suatu</a:t>
            </a:r>
            <a:r>
              <a:rPr lang="en-US" sz="3200" dirty="0" smtClean="0"/>
              <a:t> </a:t>
            </a:r>
            <a:r>
              <a:rPr lang="en-US" sz="3200" dirty="0" err="1" smtClean="0"/>
              <a:t>transaksi</a:t>
            </a:r>
            <a:r>
              <a:rPr lang="en-US" sz="3200" dirty="0" smtClean="0"/>
              <a:t>.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lang="en-US" sz="3200" dirty="0" smtClean="0"/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en-US" sz="3200" dirty="0" smtClean="0"/>
              <a:t>Di </a:t>
            </a:r>
            <a:r>
              <a:rPr lang="en-US" sz="3200" dirty="0" err="1" smtClean="0"/>
              <a:t>dalam</a:t>
            </a:r>
            <a:r>
              <a:rPr lang="en-US" sz="3200" dirty="0" smtClean="0"/>
              <a:t> SQL, </a:t>
            </a:r>
            <a:r>
              <a:rPr lang="en-US" sz="3200" dirty="0" err="1" smtClean="0"/>
              <a:t>transaksi</a:t>
            </a:r>
            <a:r>
              <a:rPr lang="en-US" sz="3200" dirty="0" smtClean="0"/>
              <a:t> </a:t>
            </a:r>
            <a:r>
              <a:rPr lang="en-US" sz="3200" dirty="0" err="1" smtClean="0"/>
              <a:t>dimulai</a:t>
            </a:r>
            <a:r>
              <a:rPr lang="en-US" sz="3200" dirty="0" smtClean="0"/>
              <a:t> </a:t>
            </a:r>
            <a:r>
              <a:rPr lang="en-US" sz="3200" dirty="0" err="1" smtClean="0"/>
              <a:t>secara</a:t>
            </a:r>
            <a:r>
              <a:rPr lang="en-US" sz="3200" dirty="0" smtClean="0"/>
              <a:t> </a:t>
            </a:r>
            <a:r>
              <a:rPr lang="en-US" sz="3200" dirty="0" err="1" smtClean="0"/>
              <a:t>implisit</a:t>
            </a:r>
            <a:r>
              <a:rPr lang="en-US" sz="3200" dirty="0" smtClean="0"/>
              <a:t>.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lang="en-US" sz="3200" dirty="0" smtClean="0"/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en-US" sz="3200" dirty="0" err="1" smtClean="0"/>
              <a:t>Transaksi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 SQL </a:t>
            </a:r>
            <a:r>
              <a:rPr lang="en-US" sz="3200" dirty="0" err="1" smtClean="0"/>
              <a:t>diakhiri</a:t>
            </a:r>
            <a:r>
              <a:rPr lang="en-US" sz="3200" dirty="0" smtClean="0"/>
              <a:t> </a:t>
            </a:r>
            <a:r>
              <a:rPr lang="en-US" sz="3200" dirty="0" err="1" smtClean="0"/>
              <a:t>oleh</a:t>
            </a:r>
            <a:r>
              <a:rPr lang="en-US" sz="3200" dirty="0" smtClean="0"/>
              <a:t> </a:t>
            </a:r>
            <a:r>
              <a:rPr lang="en-US" sz="3200" dirty="0" err="1" smtClean="0"/>
              <a:t>salah</a:t>
            </a:r>
            <a:r>
              <a:rPr lang="en-US" sz="3200" dirty="0" smtClean="0"/>
              <a:t> </a:t>
            </a:r>
            <a:r>
              <a:rPr lang="en-US" sz="3200" dirty="0" err="1" smtClean="0"/>
              <a:t>satu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statement </a:t>
            </a:r>
            <a:r>
              <a:rPr lang="en-US" sz="3200" dirty="0" err="1" smtClean="0"/>
              <a:t>sebagai</a:t>
            </a:r>
            <a:r>
              <a:rPr lang="en-US" sz="3200" dirty="0" smtClean="0"/>
              <a:t> </a:t>
            </a:r>
            <a:r>
              <a:rPr lang="en-US" sz="3200" dirty="0" err="1" smtClean="0"/>
              <a:t>berikut</a:t>
            </a:r>
            <a:r>
              <a:rPr lang="en-US" sz="3200" dirty="0" smtClean="0"/>
              <a:t> :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3200" b="1" dirty="0" smtClean="0"/>
              <a:t>commit work - </a:t>
            </a:r>
            <a:r>
              <a:rPr lang="en-US" sz="3200" dirty="0" smtClean="0"/>
              <a:t>commit </a:t>
            </a:r>
            <a:r>
              <a:rPr lang="en-US" sz="3200" dirty="0" err="1" smtClean="0"/>
              <a:t>transaksi</a:t>
            </a:r>
            <a:r>
              <a:rPr lang="en-US" sz="3200" dirty="0" smtClean="0"/>
              <a:t> yang </a:t>
            </a:r>
            <a:r>
              <a:rPr lang="en-US" sz="3200" dirty="0" err="1" smtClean="0"/>
              <a:t>sedang</a:t>
            </a:r>
            <a:r>
              <a:rPr lang="en-US" sz="3200" dirty="0" smtClean="0"/>
              <a:t> </a:t>
            </a:r>
            <a:r>
              <a:rPr lang="en-US" sz="3200" dirty="0" err="1" smtClean="0"/>
              <a:t>berlangsung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memulai</a:t>
            </a:r>
            <a:r>
              <a:rPr lang="en-US" sz="3200" dirty="0" smtClean="0"/>
              <a:t> </a:t>
            </a:r>
            <a:r>
              <a:rPr lang="en-US" sz="3200" dirty="0" err="1" smtClean="0"/>
              <a:t>transaksi</a:t>
            </a:r>
            <a:r>
              <a:rPr lang="en-US" sz="3200" dirty="0" smtClean="0"/>
              <a:t> yang </a:t>
            </a:r>
            <a:r>
              <a:rPr lang="en-US" sz="3200" dirty="0" err="1" smtClean="0"/>
              <a:t>baru</a:t>
            </a:r>
            <a:endParaRPr lang="en-US" sz="3200" dirty="0" smtClean="0"/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3200" b="1" dirty="0" smtClean="0"/>
              <a:t>rollback work – </a:t>
            </a:r>
            <a:r>
              <a:rPr lang="en-US" sz="3200" dirty="0" err="1" smtClean="0"/>
              <a:t>pembatalan</a:t>
            </a:r>
            <a:r>
              <a:rPr lang="en-US" sz="3200" dirty="0" smtClean="0"/>
              <a:t> </a:t>
            </a:r>
            <a:r>
              <a:rPr lang="en-US" sz="3200" dirty="0" err="1" smtClean="0"/>
              <a:t>terhadap</a:t>
            </a:r>
            <a:r>
              <a:rPr lang="en-US" sz="3200" dirty="0" smtClean="0"/>
              <a:t> </a:t>
            </a:r>
            <a:r>
              <a:rPr lang="en-US" sz="3200" dirty="0" err="1" smtClean="0"/>
              <a:t>transaksi</a:t>
            </a:r>
            <a:r>
              <a:rPr lang="en-US" sz="3200" dirty="0" smtClean="0"/>
              <a:t> yang </a:t>
            </a:r>
            <a:r>
              <a:rPr lang="en-US" sz="3200" dirty="0" err="1" smtClean="0"/>
              <a:t>sedang</a:t>
            </a:r>
            <a:r>
              <a:rPr lang="en-US" sz="3200" dirty="0" smtClean="0"/>
              <a:t> </a:t>
            </a:r>
            <a:r>
              <a:rPr lang="en-US" sz="3200" dirty="0" err="1" smtClean="0"/>
              <a:t>berlangsung</a:t>
            </a:r>
            <a:endParaRPr lang="en-US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Level </a:t>
            </a:r>
            <a:r>
              <a:rPr lang="en-US" dirty="0" err="1" smtClean="0">
                <a:solidFill>
                  <a:schemeClr val="bg1"/>
                </a:solidFill>
              </a:rPr>
              <a:t>Konsistensi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</a:t>
            </a:r>
            <a:r>
              <a:rPr lang="en-US" dirty="0" smtClean="0">
                <a:solidFill>
                  <a:schemeClr val="bg1"/>
                </a:solidFill>
              </a:rPr>
              <a:t> SQL 92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483F-C472-4D41-946E-B1C694E905DD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457200" y="1775191"/>
            <a:ext cx="8229600" cy="4725643"/>
          </a:xfrm>
          <a:prstGeom prst="rect">
            <a:avLst/>
          </a:prstGeom>
        </p:spPr>
        <p:txBody>
          <a:bodyPr vert="horz" lIns="54864" tIns="91440" rtlCol="0">
            <a:normAutofit fontScale="77500" lnSpcReduction="20000"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en-US" sz="3200" b="1" dirty="0" err="1" smtClean="0"/>
              <a:t>Serializable</a:t>
            </a:r>
            <a:r>
              <a:rPr lang="en-US" sz="3200" b="1" dirty="0" smtClean="0"/>
              <a:t> – </a:t>
            </a:r>
            <a:r>
              <a:rPr lang="en-US" sz="3200" dirty="0" smtClean="0"/>
              <a:t>default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lang="en-US" sz="3200" b="1" dirty="0" smtClean="0"/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en-US" sz="3200" b="1" dirty="0" smtClean="0"/>
              <a:t>Repeatable read – </a:t>
            </a:r>
            <a:r>
              <a:rPr lang="en-US" sz="3200" dirty="0" err="1" smtClean="0"/>
              <a:t>hanya</a:t>
            </a:r>
            <a:r>
              <a:rPr lang="en-US" sz="3200" dirty="0" smtClean="0"/>
              <a:t> record yang </a:t>
            </a:r>
            <a:r>
              <a:rPr lang="en-US" sz="3200" dirty="0" err="1" smtClean="0"/>
              <a:t>dicommit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dibaca</a:t>
            </a:r>
            <a:r>
              <a:rPr lang="en-US" sz="3200" dirty="0" smtClean="0"/>
              <a:t>, </a:t>
            </a:r>
            <a:r>
              <a:rPr lang="en-US" sz="3200" dirty="0" err="1" smtClean="0"/>
              <a:t>pembacaan</a:t>
            </a:r>
            <a:r>
              <a:rPr lang="en-US" sz="3200" dirty="0" smtClean="0"/>
              <a:t> </a:t>
            </a:r>
            <a:r>
              <a:rPr lang="en-US" sz="3200" dirty="0" err="1" smtClean="0"/>
              <a:t>secara</a:t>
            </a:r>
            <a:r>
              <a:rPr lang="en-US" sz="3200" dirty="0" smtClean="0"/>
              <a:t> </a:t>
            </a:r>
            <a:r>
              <a:rPr lang="en-US" sz="3200" dirty="0" err="1" smtClean="0"/>
              <a:t>berulang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record yang </a:t>
            </a:r>
            <a:r>
              <a:rPr lang="en-US" sz="3200" dirty="0" err="1" smtClean="0"/>
              <a:t>sama</a:t>
            </a:r>
            <a:r>
              <a:rPr lang="en-US" sz="3200" dirty="0" smtClean="0"/>
              <a:t> </a:t>
            </a:r>
            <a:r>
              <a:rPr lang="en-US" sz="3200" dirty="0" err="1" smtClean="0"/>
              <a:t>harus</a:t>
            </a:r>
            <a:r>
              <a:rPr lang="en-US" sz="3200" dirty="0" smtClean="0"/>
              <a:t>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menghasilkan</a:t>
            </a:r>
            <a:r>
              <a:rPr lang="en-US" sz="3200" dirty="0" smtClean="0"/>
              <a:t> </a:t>
            </a:r>
            <a:r>
              <a:rPr lang="en-US" sz="3200" dirty="0" err="1" smtClean="0"/>
              <a:t>nilai</a:t>
            </a:r>
            <a:r>
              <a:rPr lang="en-US" sz="3200" dirty="0" smtClean="0"/>
              <a:t> yang </a:t>
            </a:r>
            <a:r>
              <a:rPr lang="en-US" sz="3200" dirty="0" err="1" smtClean="0"/>
              <a:t>sama</a:t>
            </a:r>
            <a:r>
              <a:rPr lang="en-US" sz="3200" dirty="0" smtClean="0"/>
              <a:t>. 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en-US" sz="3200" dirty="0" smtClean="0"/>
              <a:t>	</a:t>
            </a:r>
            <a:r>
              <a:rPr lang="en-US" sz="3200" dirty="0" err="1" smtClean="0"/>
              <a:t>Bagaimanapun</a:t>
            </a:r>
            <a:r>
              <a:rPr lang="en-US" sz="3200" dirty="0" smtClean="0"/>
              <a:t>, </a:t>
            </a:r>
            <a:r>
              <a:rPr lang="en-US" sz="3200" dirty="0" err="1" smtClean="0"/>
              <a:t>transaksi</a:t>
            </a:r>
            <a:r>
              <a:rPr lang="en-US" sz="3200" dirty="0" smtClean="0"/>
              <a:t> </a:t>
            </a:r>
            <a:r>
              <a:rPr lang="en-US" sz="3200" dirty="0" err="1" smtClean="0"/>
              <a:t>mungkin</a:t>
            </a:r>
            <a:r>
              <a:rPr lang="en-US" sz="3200" dirty="0" smtClean="0"/>
              <a:t>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serializable</a:t>
            </a:r>
            <a:r>
              <a:rPr lang="en-US" sz="3200" dirty="0" smtClean="0"/>
              <a:t> - </a:t>
            </a:r>
            <a:r>
              <a:rPr lang="en-US" sz="3200" dirty="0" err="1" smtClean="0"/>
              <a:t>bisa</a:t>
            </a:r>
            <a:r>
              <a:rPr lang="en-US" sz="3200" dirty="0" smtClean="0"/>
              <a:t> </a:t>
            </a:r>
            <a:r>
              <a:rPr lang="en-US" sz="3200" dirty="0" err="1" smtClean="0"/>
              <a:t>menemukan</a:t>
            </a:r>
            <a:r>
              <a:rPr lang="en-US" sz="3200" dirty="0" smtClean="0"/>
              <a:t> </a:t>
            </a:r>
            <a:r>
              <a:rPr lang="en-US" sz="3200" dirty="0" err="1" smtClean="0"/>
              <a:t>beberapa</a:t>
            </a:r>
            <a:r>
              <a:rPr lang="en-US" sz="3200" dirty="0" smtClean="0"/>
              <a:t> record yang </a:t>
            </a:r>
            <a:r>
              <a:rPr lang="en-US" sz="3200" dirty="0" err="1" smtClean="0"/>
              <a:t>ditambahkan</a:t>
            </a:r>
            <a:r>
              <a:rPr lang="en-US" sz="3200" dirty="0" smtClean="0"/>
              <a:t> </a:t>
            </a:r>
            <a:r>
              <a:rPr lang="en-US" sz="3200" dirty="0" err="1" smtClean="0"/>
              <a:t>oleh</a:t>
            </a:r>
            <a:r>
              <a:rPr lang="en-US" sz="3200" dirty="0" smtClean="0"/>
              <a:t> </a:t>
            </a:r>
            <a:r>
              <a:rPr lang="en-US" sz="3200" dirty="0" err="1" smtClean="0"/>
              <a:t>suatu</a:t>
            </a:r>
            <a:r>
              <a:rPr lang="en-US" sz="3200" dirty="0" smtClean="0"/>
              <a:t> </a:t>
            </a:r>
            <a:r>
              <a:rPr lang="en-US" sz="3200" dirty="0" err="1" smtClean="0"/>
              <a:t>transaksi</a:t>
            </a:r>
            <a:r>
              <a:rPr lang="en-US" sz="3200" dirty="0" smtClean="0"/>
              <a:t> </a:t>
            </a:r>
            <a:r>
              <a:rPr lang="en-US" sz="3200" dirty="0" err="1" smtClean="0"/>
              <a:t>tapi</a:t>
            </a:r>
            <a:r>
              <a:rPr lang="en-US" sz="3200" dirty="0" smtClean="0"/>
              <a:t>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menemukan</a:t>
            </a:r>
            <a:r>
              <a:rPr lang="en-US" sz="3200" dirty="0" smtClean="0"/>
              <a:t> record </a:t>
            </a:r>
            <a:r>
              <a:rPr lang="en-US" sz="3200" dirty="0" err="1" smtClean="0"/>
              <a:t>lainnya</a:t>
            </a:r>
            <a:r>
              <a:rPr lang="en-US" sz="3200" dirty="0" smtClean="0"/>
              <a:t>.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§"/>
              <a:tabLst/>
              <a:defRPr/>
            </a:pPr>
            <a:endParaRPr lang="en-US" sz="3200" b="1" dirty="0" smtClean="0"/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§"/>
              <a:tabLst/>
              <a:defRPr/>
            </a:pPr>
            <a:r>
              <a:rPr lang="en-US" sz="3200" b="1" dirty="0" smtClean="0"/>
              <a:t>Read </a:t>
            </a:r>
            <a:r>
              <a:rPr lang="en-US" sz="3200" b="1" dirty="0" err="1" smtClean="0"/>
              <a:t>commited</a:t>
            </a:r>
            <a:r>
              <a:rPr lang="en-US" sz="3200" b="1" dirty="0" smtClean="0"/>
              <a:t> – </a:t>
            </a:r>
            <a:r>
              <a:rPr lang="en-US" sz="3200" dirty="0" err="1" smtClean="0"/>
              <a:t>hanya</a:t>
            </a:r>
            <a:r>
              <a:rPr lang="en-US" sz="3200" dirty="0" smtClean="0"/>
              <a:t> record yang </a:t>
            </a:r>
            <a:r>
              <a:rPr lang="en-US" sz="3200" dirty="0" err="1" smtClean="0"/>
              <a:t>dicommit</a:t>
            </a:r>
            <a:r>
              <a:rPr lang="en-US" sz="3200" dirty="0" smtClean="0"/>
              <a:t> yang </a:t>
            </a:r>
            <a:r>
              <a:rPr lang="en-US" sz="3200" dirty="0" err="1" smtClean="0"/>
              <a:t>akan</a:t>
            </a:r>
            <a:r>
              <a:rPr lang="en-US" sz="3200" dirty="0" smtClean="0"/>
              <a:t> </a:t>
            </a:r>
            <a:r>
              <a:rPr lang="en-US" sz="3200" dirty="0" err="1" smtClean="0"/>
              <a:t>dibaca</a:t>
            </a:r>
            <a:r>
              <a:rPr lang="en-US" sz="3200" dirty="0" smtClean="0"/>
              <a:t> , </a:t>
            </a:r>
            <a:r>
              <a:rPr lang="en-US" sz="3200" dirty="0" err="1" smtClean="0"/>
              <a:t>tetap</a:t>
            </a:r>
            <a:r>
              <a:rPr lang="en-US" sz="3200" dirty="0" smtClean="0"/>
              <a:t> commit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pembacaan</a:t>
            </a:r>
            <a:r>
              <a:rPr lang="en-US" sz="3200" dirty="0" smtClean="0"/>
              <a:t> record </a:t>
            </a:r>
            <a:r>
              <a:rPr lang="en-US" sz="3200" dirty="0" err="1" smtClean="0"/>
              <a:t>secara</a:t>
            </a:r>
            <a:r>
              <a:rPr lang="en-US" sz="3200" dirty="0" smtClean="0"/>
              <a:t> </a:t>
            </a:r>
            <a:r>
              <a:rPr lang="en-US" sz="3200" dirty="0" err="1" smtClean="0"/>
              <a:t>berulang</a:t>
            </a:r>
            <a:r>
              <a:rPr lang="en-US" sz="3200" dirty="0" smtClean="0"/>
              <a:t> yang </a:t>
            </a:r>
            <a:r>
              <a:rPr lang="en-US" sz="3200" dirty="0" err="1" smtClean="0"/>
              <a:t>menghasilkan</a:t>
            </a:r>
            <a:r>
              <a:rPr lang="en-US" sz="3200" dirty="0" smtClean="0"/>
              <a:t> </a:t>
            </a:r>
            <a:r>
              <a:rPr lang="en-US" sz="3200" dirty="0" err="1" smtClean="0"/>
              <a:t>nilai</a:t>
            </a:r>
            <a:r>
              <a:rPr lang="en-US" sz="3200" dirty="0" smtClean="0"/>
              <a:t> yang </a:t>
            </a:r>
            <a:r>
              <a:rPr lang="en-US" sz="3200" dirty="0" err="1" smtClean="0"/>
              <a:t>berbeda</a:t>
            </a:r>
            <a:r>
              <a:rPr lang="en-US" sz="3200" dirty="0" smtClean="0"/>
              <a:t>.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§"/>
              <a:tabLst/>
              <a:defRPr/>
            </a:pPr>
            <a:endParaRPr lang="en-US" sz="3200" b="1" dirty="0" smtClean="0"/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§"/>
              <a:tabLst/>
              <a:defRPr/>
            </a:pPr>
            <a:r>
              <a:rPr lang="en-US" sz="3200" b="1" dirty="0" smtClean="0"/>
              <a:t>Read </a:t>
            </a:r>
            <a:r>
              <a:rPr lang="en-US" sz="3200" b="1" dirty="0" err="1" smtClean="0"/>
              <a:t>uncommited</a:t>
            </a:r>
            <a:r>
              <a:rPr lang="en-US" sz="3200" b="1" dirty="0" smtClean="0"/>
              <a:t> – </a:t>
            </a:r>
            <a:r>
              <a:rPr lang="en-US" sz="3200" dirty="0" smtClean="0"/>
              <a:t>record yang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dicommit</a:t>
            </a:r>
            <a:r>
              <a:rPr lang="en-US" sz="3200" dirty="0" smtClean="0"/>
              <a:t> </a:t>
            </a:r>
            <a:r>
              <a:rPr lang="en-US" sz="3200" dirty="0" err="1" smtClean="0"/>
              <a:t>dibaca</a:t>
            </a:r>
            <a:r>
              <a:rPr lang="en-US" sz="3200" b="1" dirty="0" smtClean="0"/>
              <a:t> 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§"/>
              <a:tabLst/>
              <a:defRPr/>
            </a:pPr>
            <a:endParaRPr lang="en-US" sz="3200" dirty="0" smtClean="0"/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lang="en-US" sz="3200" b="1" dirty="0" smtClean="0"/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tabLst/>
              <a:defRPr/>
            </a:pPr>
            <a:endParaRPr lang="en-US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Testing </a:t>
            </a:r>
            <a:r>
              <a:rPr lang="en-US" dirty="0" err="1" smtClean="0">
                <a:solidFill>
                  <a:schemeClr val="bg1"/>
                </a:solidFill>
              </a:rPr>
              <a:t>Serializability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483F-C472-4D41-946E-B1C694E905DD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457200" y="1775191"/>
            <a:ext cx="8229600" cy="4725643"/>
          </a:xfrm>
          <a:prstGeom prst="rect">
            <a:avLst/>
          </a:prstGeom>
        </p:spPr>
        <p:txBody>
          <a:bodyPr vert="horz" lIns="54864" tIns="91440" rtlCol="0">
            <a:normAutofit fontScale="92500" lnSpcReduction="10000"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§"/>
              <a:tabLst/>
              <a:defRPr/>
            </a:pP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saat</a:t>
            </a:r>
            <a:r>
              <a:rPr lang="en-US" sz="3200" dirty="0" smtClean="0"/>
              <a:t> </a:t>
            </a:r>
            <a:r>
              <a:rPr lang="en-US" sz="3200" dirty="0" err="1" smtClean="0"/>
              <a:t>mendesain</a:t>
            </a:r>
            <a:r>
              <a:rPr lang="en-US" sz="3200" dirty="0" smtClean="0"/>
              <a:t> </a:t>
            </a:r>
            <a:r>
              <a:rPr lang="en-US" sz="3200" dirty="0" err="1" smtClean="0"/>
              <a:t>skema</a:t>
            </a:r>
            <a:r>
              <a:rPr lang="en-US" sz="3200" dirty="0" smtClean="0"/>
              <a:t> </a:t>
            </a:r>
            <a:r>
              <a:rPr lang="en-US" sz="3200" dirty="0" err="1" smtClean="0"/>
              <a:t>kontrol</a:t>
            </a:r>
            <a:r>
              <a:rPr lang="en-US" sz="3200" dirty="0" smtClean="0"/>
              <a:t> </a:t>
            </a:r>
            <a:r>
              <a:rPr lang="en-US" sz="3200" dirty="0" err="1" smtClean="0"/>
              <a:t>konkurensi</a:t>
            </a:r>
            <a:r>
              <a:rPr lang="en-US" sz="3200" dirty="0" smtClean="0"/>
              <a:t>, </a:t>
            </a:r>
            <a:r>
              <a:rPr lang="en-US" sz="3200" dirty="0" err="1" smtClean="0"/>
              <a:t>kita</a:t>
            </a:r>
            <a:r>
              <a:rPr lang="en-US" sz="3200" dirty="0" smtClean="0"/>
              <a:t> </a:t>
            </a:r>
            <a:r>
              <a:rPr lang="en-US" sz="3200" dirty="0" err="1" smtClean="0"/>
              <a:t>harus</a:t>
            </a:r>
            <a:r>
              <a:rPr lang="en-US" sz="3200" dirty="0" smtClean="0"/>
              <a:t> </a:t>
            </a:r>
            <a:r>
              <a:rPr lang="en-US" sz="3200" dirty="0" err="1" smtClean="0"/>
              <a:t>tunjukan</a:t>
            </a:r>
            <a:r>
              <a:rPr lang="en-US" sz="3200" dirty="0" smtClean="0"/>
              <a:t> </a:t>
            </a:r>
            <a:r>
              <a:rPr lang="en-US" sz="3200" dirty="0" err="1" smtClean="0"/>
              <a:t>bahwa</a:t>
            </a:r>
            <a:r>
              <a:rPr lang="en-US" sz="3200" dirty="0" smtClean="0"/>
              <a:t> </a:t>
            </a:r>
            <a:r>
              <a:rPr lang="en-US" sz="3200" dirty="0" err="1" smtClean="0"/>
              <a:t>jadwal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dibuat</a:t>
            </a:r>
            <a:r>
              <a:rPr lang="en-US" sz="3200" dirty="0" smtClean="0"/>
              <a:t> </a:t>
            </a:r>
            <a:r>
              <a:rPr lang="en-US" sz="3200" dirty="0" err="1" smtClean="0"/>
              <a:t>oleh</a:t>
            </a:r>
            <a:r>
              <a:rPr lang="en-US" sz="3200" dirty="0" smtClean="0"/>
              <a:t> </a:t>
            </a:r>
            <a:r>
              <a:rPr lang="en-US" sz="3200" dirty="0" err="1" smtClean="0"/>
              <a:t>skema</a:t>
            </a:r>
            <a:r>
              <a:rPr lang="en-US" sz="3200" dirty="0" smtClean="0"/>
              <a:t> </a:t>
            </a:r>
            <a:r>
              <a:rPr lang="en-US" sz="3200" dirty="0" err="1" smtClean="0"/>
              <a:t>tersebut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serializable</a:t>
            </a:r>
            <a:r>
              <a:rPr lang="en-US" sz="3200" dirty="0" smtClean="0"/>
              <a:t>.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§"/>
              <a:tabLst/>
              <a:defRPr/>
            </a:pPr>
            <a:endParaRPr lang="en-US" sz="3200" dirty="0" smtClean="0"/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§"/>
              <a:tabLst/>
              <a:defRPr/>
            </a:pPr>
            <a:r>
              <a:rPr lang="en-US" sz="3200" dirty="0" err="1" smtClean="0"/>
              <a:t>Terdapat</a:t>
            </a:r>
            <a:r>
              <a:rPr lang="en-US" sz="3200" dirty="0" smtClean="0"/>
              <a:t> </a:t>
            </a:r>
            <a:r>
              <a:rPr lang="en-US" sz="3200" dirty="0" err="1" smtClean="0"/>
              <a:t>metode</a:t>
            </a:r>
            <a:r>
              <a:rPr lang="en-US" sz="3200" dirty="0" smtClean="0"/>
              <a:t> </a:t>
            </a:r>
            <a:r>
              <a:rPr lang="en-US" sz="3200" dirty="0" err="1" smtClean="0"/>
              <a:t>simpel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efisien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menentukan</a:t>
            </a:r>
            <a:r>
              <a:rPr lang="en-US" sz="3200" dirty="0" smtClean="0"/>
              <a:t> conflict </a:t>
            </a:r>
            <a:r>
              <a:rPr lang="en-US" sz="3200" dirty="0" err="1" smtClean="0"/>
              <a:t>serializability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suatu</a:t>
            </a:r>
            <a:r>
              <a:rPr lang="en-US" sz="3200" dirty="0" smtClean="0"/>
              <a:t> </a:t>
            </a:r>
            <a:r>
              <a:rPr lang="en-US" sz="3200" dirty="0" err="1" smtClean="0"/>
              <a:t>jadwal</a:t>
            </a:r>
            <a:r>
              <a:rPr lang="en-US" sz="3200" dirty="0" smtClean="0"/>
              <a:t>.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§"/>
              <a:tabLst/>
              <a:defRPr/>
            </a:pPr>
            <a:endParaRPr lang="en-US" sz="3200" dirty="0" smtClean="0"/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§"/>
              <a:tabLst/>
              <a:defRPr/>
            </a:pPr>
            <a:r>
              <a:rPr lang="en-US" sz="3200" dirty="0" err="1" smtClean="0"/>
              <a:t>Misalkan</a:t>
            </a:r>
            <a:r>
              <a:rPr lang="en-US" sz="3200" dirty="0" smtClean="0"/>
              <a:t> </a:t>
            </a:r>
            <a:r>
              <a:rPr lang="en-US" sz="3200" dirty="0" err="1" smtClean="0"/>
              <a:t>sebuah</a:t>
            </a:r>
            <a:r>
              <a:rPr lang="en-US" sz="3200" dirty="0" smtClean="0"/>
              <a:t> </a:t>
            </a:r>
            <a:r>
              <a:rPr lang="en-US" sz="3200" dirty="0" err="1" smtClean="0"/>
              <a:t>jadwal</a:t>
            </a:r>
            <a:r>
              <a:rPr lang="en-US" sz="3200" dirty="0" smtClean="0"/>
              <a:t> S. Kita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membuat</a:t>
            </a:r>
            <a:r>
              <a:rPr lang="en-US" sz="3200" dirty="0" smtClean="0"/>
              <a:t> </a:t>
            </a:r>
            <a:r>
              <a:rPr lang="en-US" sz="3200" dirty="0" err="1" smtClean="0"/>
              <a:t>suatu</a:t>
            </a:r>
            <a:r>
              <a:rPr lang="en-US" sz="3200" dirty="0" smtClean="0"/>
              <a:t> </a:t>
            </a:r>
            <a:r>
              <a:rPr lang="en-US" sz="3200" dirty="0" err="1" smtClean="0"/>
              <a:t>grafik</a:t>
            </a:r>
            <a:r>
              <a:rPr lang="en-US" sz="3200" dirty="0" smtClean="0"/>
              <a:t> </a:t>
            </a:r>
            <a:r>
              <a:rPr lang="en-US" sz="3200" dirty="0" err="1" smtClean="0"/>
              <a:t>langsung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diberi</a:t>
            </a:r>
            <a:r>
              <a:rPr lang="en-US" sz="3200" dirty="0" smtClean="0"/>
              <a:t> </a:t>
            </a:r>
            <a:r>
              <a:rPr lang="en-US" sz="3200" dirty="0" err="1" smtClean="0"/>
              <a:t>nama</a:t>
            </a:r>
            <a:r>
              <a:rPr lang="en-US" sz="3200" dirty="0" smtClean="0"/>
              <a:t> </a:t>
            </a:r>
            <a:r>
              <a:rPr lang="en-US" sz="3200" dirty="0" err="1" smtClean="0"/>
              <a:t>grafik</a:t>
            </a:r>
            <a:r>
              <a:rPr lang="en-US" sz="3200" dirty="0" smtClean="0"/>
              <a:t> </a:t>
            </a:r>
            <a:r>
              <a:rPr lang="en-US" sz="3200" dirty="0" err="1" smtClean="0"/>
              <a:t>preseden</a:t>
            </a:r>
            <a:r>
              <a:rPr lang="en-US" sz="3200" dirty="0" smtClean="0"/>
              <a:t> (</a:t>
            </a:r>
            <a:r>
              <a:rPr lang="en-US" sz="3200" b="1" dirty="0" err="1" smtClean="0"/>
              <a:t>presedence</a:t>
            </a:r>
            <a:r>
              <a:rPr lang="en-US" sz="3200" b="1" dirty="0" smtClean="0"/>
              <a:t> graph</a:t>
            </a:r>
            <a:r>
              <a:rPr lang="en-US" sz="3200" dirty="0" smtClean="0"/>
              <a:t>).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§"/>
              <a:tabLst/>
              <a:defRPr/>
            </a:pPr>
            <a:endParaRPr lang="en-US" sz="3200" dirty="0" smtClean="0"/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§"/>
              <a:tabLst/>
              <a:defRPr/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Konsep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Transaksi</a:t>
            </a:r>
            <a:r>
              <a:rPr lang="en-US" dirty="0" smtClean="0">
                <a:solidFill>
                  <a:schemeClr val="bg1"/>
                </a:solidFill>
              </a:rPr>
              <a:t> (3)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 smtClean="0"/>
              <a:t>integritas</a:t>
            </a:r>
            <a:r>
              <a:rPr lang="en-US" dirty="0" smtClean="0"/>
              <a:t> data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terjaga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database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properti</a:t>
            </a:r>
            <a:r>
              <a:rPr lang="en-US" dirty="0" smtClean="0"/>
              <a:t> – </a:t>
            </a:r>
            <a:r>
              <a:rPr lang="en-US" dirty="0" err="1" smtClean="0"/>
              <a:t>properti</a:t>
            </a:r>
            <a:r>
              <a:rPr lang="en-US" dirty="0" smtClean="0"/>
              <a:t> yang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Properti</a:t>
            </a:r>
            <a:r>
              <a:rPr lang="en-US" dirty="0" smtClean="0"/>
              <a:t> – </a:t>
            </a:r>
            <a:r>
              <a:rPr lang="en-US" dirty="0" err="1" smtClean="0"/>
              <a:t>properti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Properti</a:t>
            </a:r>
            <a:r>
              <a:rPr lang="en-US" dirty="0" smtClean="0"/>
              <a:t> ACID (</a:t>
            </a:r>
            <a:r>
              <a:rPr lang="en-US" i="1" dirty="0" smtClean="0"/>
              <a:t>Atomicity, Consistency, Isolation, Durability).</a:t>
            </a:r>
          </a:p>
          <a:p>
            <a:endParaRPr lang="en-US" i="1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483F-C472-4D41-946E-B1C694E905D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Testing </a:t>
            </a:r>
            <a:r>
              <a:rPr lang="en-US" dirty="0" err="1" smtClean="0">
                <a:solidFill>
                  <a:schemeClr val="bg1"/>
                </a:solidFill>
              </a:rPr>
              <a:t>Serializability</a:t>
            </a:r>
            <a:r>
              <a:rPr lang="en-US" dirty="0" smtClean="0">
                <a:solidFill>
                  <a:schemeClr val="bg1"/>
                </a:solidFill>
              </a:rPr>
              <a:t> (2)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483F-C472-4D41-946E-B1C694E905DD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457200" y="1775191"/>
            <a:ext cx="8229600" cy="4725643"/>
          </a:xfrm>
          <a:prstGeom prst="rect">
            <a:avLst/>
          </a:prstGeom>
        </p:spPr>
        <p:txBody>
          <a:bodyPr vert="horz" lIns="54864" tIns="91440" rtlCol="0">
            <a:normAutofit fontScale="77500" lnSpcReduction="20000"/>
          </a:bodyPr>
          <a:lstStyle/>
          <a:p>
            <a:pPr marL="438912" lvl="0" indent="-320040">
              <a:buClr>
                <a:schemeClr val="accent1"/>
              </a:buClr>
              <a:buSzPct val="80000"/>
              <a:buFont typeface="Wingdings" pitchFamily="2" charset="2"/>
              <a:buChar char="§"/>
              <a:defRPr/>
            </a:pPr>
            <a:r>
              <a:rPr lang="en-US" sz="3200" dirty="0" err="1" smtClean="0"/>
              <a:t>Grafik</a:t>
            </a:r>
            <a:r>
              <a:rPr lang="en-US" sz="3200" dirty="0" smtClean="0"/>
              <a:t> </a:t>
            </a:r>
            <a:r>
              <a:rPr lang="en-US" sz="3200" dirty="0" err="1" smtClean="0"/>
              <a:t>preseden</a:t>
            </a:r>
            <a:r>
              <a:rPr lang="en-US" sz="3200" dirty="0" smtClean="0"/>
              <a:t> </a:t>
            </a:r>
            <a:r>
              <a:rPr lang="en-US" sz="3200" dirty="0" err="1" smtClean="0"/>
              <a:t>terdiri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sepasang</a:t>
            </a:r>
            <a:r>
              <a:rPr lang="en-US" sz="3200" dirty="0" smtClean="0"/>
              <a:t> G = (V,E), </a:t>
            </a:r>
            <a:r>
              <a:rPr lang="en-US" sz="3200" dirty="0" err="1" smtClean="0"/>
              <a:t>dimana</a:t>
            </a:r>
            <a:r>
              <a:rPr lang="en-US" sz="3200" dirty="0" smtClean="0"/>
              <a:t> V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serangkaian</a:t>
            </a:r>
            <a:r>
              <a:rPr lang="en-US" sz="3200" dirty="0" smtClean="0"/>
              <a:t> </a:t>
            </a:r>
            <a:r>
              <a:rPr lang="en-US" sz="3200" dirty="0" err="1" smtClean="0"/>
              <a:t>simpul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E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serangkaian</a:t>
            </a:r>
            <a:r>
              <a:rPr lang="en-US" sz="3200" dirty="0" smtClean="0"/>
              <a:t> </a:t>
            </a:r>
            <a:r>
              <a:rPr lang="en-US" sz="3200" dirty="0" err="1" smtClean="0"/>
              <a:t>tepian</a:t>
            </a:r>
            <a:r>
              <a:rPr lang="en-US" sz="3200" dirty="0" smtClean="0"/>
              <a:t> / </a:t>
            </a:r>
            <a:r>
              <a:rPr lang="en-US" sz="3200" dirty="0" err="1" smtClean="0"/>
              <a:t>busur</a:t>
            </a:r>
            <a:r>
              <a:rPr lang="en-US" sz="3200" dirty="0" smtClean="0"/>
              <a:t>.</a:t>
            </a:r>
          </a:p>
          <a:p>
            <a:pPr marL="438912" lvl="0" indent="-320040">
              <a:buClr>
                <a:schemeClr val="accent1"/>
              </a:buClr>
              <a:buSzPct val="80000"/>
              <a:buFont typeface="Wingdings" pitchFamily="2" charset="2"/>
              <a:buChar char="§"/>
              <a:defRPr/>
            </a:pPr>
            <a:endParaRPr lang="en-US" sz="3200" dirty="0" smtClean="0"/>
          </a:p>
          <a:p>
            <a:pPr marL="438912" lvl="0" indent="-320040">
              <a:buClr>
                <a:schemeClr val="accent1"/>
              </a:buClr>
              <a:buSzPct val="80000"/>
              <a:buFont typeface="Wingdings" pitchFamily="2" charset="2"/>
              <a:buChar char="§"/>
              <a:defRPr/>
            </a:pPr>
            <a:r>
              <a:rPr lang="en-US" sz="3200" dirty="0" err="1" smtClean="0"/>
              <a:t>Serangkaian</a:t>
            </a:r>
            <a:r>
              <a:rPr lang="en-US" sz="3200" dirty="0" smtClean="0"/>
              <a:t> </a:t>
            </a:r>
            <a:r>
              <a:rPr lang="en-US" sz="3200" dirty="0" err="1" smtClean="0"/>
              <a:t>simpul</a:t>
            </a:r>
            <a:r>
              <a:rPr lang="en-US" sz="3200" dirty="0" smtClean="0"/>
              <a:t> </a:t>
            </a:r>
            <a:r>
              <a:rPr lang="en-US" sz="3200" dirty="0" err="1" smtClean="0"/>
              <a:t>terdiri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semua</a:t>
            </a:r>
            <a:r>
              <a:rPr lang="en-US" sz="3200" dirty="0" smtClean="0"/>
              <a:t> </a:t>
            </a:r>
            <a:r>
              <a:rPr lang="en-US" sz="3200" dirty="0" err="1" smtClean="0"/>
              <a:t>transaksi</a:t>
            </a:r>
            <a:r>
              <a:rPr lang="en-US" sz="3200" dirty="0" smtClean="0"/>
              <a:t> yang </a:t>
            </a:r>
            <a:r>
              <a:rPr lang="en-US" sz="3200" dirty="0" err="1" smtClean="0"/>
              <a:t>berperan</a:t>
            </a:r>
            <a:r>
              <a:rPr lang="en-US" sz="3200" dirty="0" smtClean="0"/>
              <a:t> </a:t>
            </a:r>
            <a:r>
              <a:rPr lang="en-US" sz="3200" dirty="0" err="1" smtClean="0"/>
              <a:t>serta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penjadwalan</a:t>
            </a:r>
            <a:r>
              <a:rPr lang="en-US" sz="3200" dirty="0" smtClean="0"/>
              <a:t>. </a:t>
            </a:r>
            <a:r>
              <a:rPr lang="en-US" sz="3200" dirty="0" err="1" smtClean="0"/>
              <a:t>Serangkaian</a:t>
            </a:r>
            <a:r>
              <a:rPr lang="en-US" sz="3200" dirty="0" smtClean="0"/>
              <a:t> </a:t>
            </a:r>
            <a:r>
              <a:rPr lang="en-US" sz="3200" dirty="0" err="1" smtClean="0"/>
              <a:t>tepian</a:t>
            </a:r>
            <a:r>
              <a:rPr lang="en-US" sz="3200" dirty="0" smtClean="0"/>
              <a:t> / </a:t>
            </a:r>
            <a:r>
              <a:rPr lang="en-US" sz="3200" dirty="0" err="1" smtClean="0"/>
              <a:t>busur</a:t>
            </a:r>
            <a:r>
              <a:rPr lang="en-US" sz="3200" dirty="0" smtClean="0"/>
              <a:t> </a:t>
            </a:r>
            <a:r>
              <a:rPr lang="en-US" sz="3200" dirty="0" err="1" smtClean="0"/>
              <a:t>terdiri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semua</a:t>
            </a:r>
            <a:r>
              <a:rPr lang="en-US" sz="3200" dirty="0" smtClean="0"/>
              <a:t> </a:t>
            </a:r>
            <a:r>
              <a:rPr lang="en-US" sz="3200" dirty="0" err="1" smtClean="0"/>
              <a:t>bentuk</a:t>
            </a:r>
            <a:r>
              <a:rPr lang="en-US" sz="3200" dirty="0" smtClean="0"/>
              <a:t> T</a:t>
            </a:r>
            <a:r>
              <a:rPr lang="en-US" sz="3200" baseline="-25000" dirty="0" smtClean="0"/>
              <a:t>i</a:t>
            </a:r>
            <a:r>
              <a:rPr lang="en-US" sz="3200" dirty="0" smtClean="0"/>
              <a:t> -&gt; </a:t>
            </a:r>
            <a:r>
              <a:rPr lang="en-US" sz="3200" dirty="0" err="1" smtClean="0"/>
              <a:t>T</a:t>
            </a:r>
            <a:r>
              <a:rPr lang="en-US" sz="3200" baseline="-25000" dirty="0" err="1" smtClean="0"/>
              <a:t>j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masing</a:t>
            </a:r>
            <a:r>
              <a:rPr lang="en-US" sz="3200" dirty="0" smtClean="0"/>
              <a:t> – </a:t>
            </a:r>
            <a:r>
              <a:rPr lang="en-US" sz="3200" dirty="0" err="1" smtClean="0"/>
              <a:t>masing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ketiga</a:t>
            </a:r>
            <a:r>
              <a:rPr lang="en-US" sz="3200" dirty="0" smtClean="0"/>
              <a:t> </a:t>
            </a:r>
            <a:r>
              <a:rPr lang="en-US" sz="3200" dirty="0" err="1" smtClean="0"/>
              <a:t>kondisi</a:t>
            </a:r>
            <a:r>
              <a:rPr lang="en-US" sz="3200" dirty="0" smtClean="0"/>
              <a:t> </a:t>
            </a:r>
            <a:r>
              <a:rPr lang="en-US" sz="3200" dirty="0" err="1" smtClean="0"/>
              <a:t>berikut</a:t>
            </a:r>
            <a:r>
              <a:rPr lang="en-US" sz="3200" dirty="0" smtClean="0"/>
              <a:t> :</a:t>
            </a:r>
          </a:p>
          <a:p>
            <a:pPr marL="1090422" lvl="1" indent="-514350">
              <a:buClr>
                <a:schemeClr val="accent1"/>
              </a:buClr>
              <a:buSzPct val="80000"/>
              <a:buFont typeface="+mj-lt"/>
              <a:buAutoNum type="arabicPeriod"/>
              <a:defRPr/>
            </a:pPr>
            <a:r>
              <a:rPr lang="en-US" sz="3200" dirty="0" smtClean="0"/>
              <a:t>T</a:t>
            </a:r>
            <a:r>
              <a:rPr lang="en-US" sz="3200" baseline="-25000" dirty="0" smtClean="0"/>
              <a:t>i</a:t>
            </a:r>
            <a:r>
              <a:rPr lang="en-US" sz="3200" dirty="0" smtClean="0"/>
              <a:t> </a:t>
            </a:r>
            <a:r>
              <a:rPr lang="en-US" sz="3200" dirty="0" err="1" smtClean="0"/>
              <a:t>eksekusi</a:t>
            </a:r>
            <a:r>
              <a:rPr lang="en-US" sz="3200" dirty="0" smtClean="0"/>
              <a:t> write(Q) </a:t>
            </a:r>
            <a:r>
              <a:rPr lang="en-US" sz="3200" dirty="0" err="1" smtClean="0"/>
              <a:t>sebelum</a:t>
            </a:r>
            <a:r>
              <a:rPr lang="en-US" sz="3200" dirty="0" smtClean="0"/>
              <a:t> </a:t>
            </a:r>
            <a:r>
              <a:rPr lang="en-US" sz="3200" dirty="0" err="1" smtClean="0"/>
              <a:t>T</a:t>
            </a:r>
            <a:r>
              <a:rPr lang="en-US" sz="3200" baseline="-25000" dirty="0" err="1" smtClean="0"/>
              <a:t>j</a:t>
            </a:r>
            <a:r>
              <a:rPr lang="en-US" sz="3200" dirty="0" smtClean="0"/>
              <a:t> </a:t>
            </a:r>
            <a:r>
              <a:rPr lang="en-US" sz="3200" dirty="0" err="1" smtClean="0"/>
              <a:t>eksekusi</a:t>
            </a:r>
            <a:r>
              <a:rPr lang="en-US" sz="3200" dirty="0" smtClean="0"/>
              <a:t> read(Q)</a:t>
            </a:r>
          </a:p>
          <a:p>
            <a:pPr marL="1090422" lvl="1" indent="-514350">
              <a:buClr>
                <a:schemeClr val="accent1"/>
              </a:buClr>
              <a:buSzPct val="80000"/>
              <a:buFont typeface="+mj-lt"/>
              <a:buAutoNum type="arabicPeriod"/>
              <a:defRPr/>
            </a:pPr>
            <a:r>
              <a:rPr lang="en-US" sz="3200" dirty="0" smtClean="0"/>
              <a:t>T</a:t>
            </a:r>
            <a:r>
              <a:rPr lang="en-US" sz="3200" baseline="-25000" dirty="0" smtClean="0"/>
              <a:t>i</a:t>
            </a:r>
            <a:r>
              <a:rPr lang="en-US" sz="3200" dirty="0" smtClean="0"/>
              <a:t> </a:t>
            </a:r>
            <a:r>
              <a:rPr lang="en-US" sz="3200" dirty="0" err="1" smtClean="0"/>
              <a:t>eksekusi</a:t>
            </a:r>
            <a:r>
              <a:rPr lang="en-US" sz="3200" dirty="0" smtClean="0"/>
              <a:t> read(Q) </a:t>
            </a:r>
            <a:r>
              <a:rPr lang="en-US" sz="3200" dirty="0" err="1" smtClean="0"/>
              <a:t>sebelum</a:t>
            </a:r>
            <a:r>
              <a:rPr lang="en-US" sz="3200" dirty="0" smtClean="0"/>
              <a:t> </a:t>
            </a:r>
            <a:r>
              <a:rPr lang="en-US" sz="3200" dirty="0" err="1" smtClean="0"/>
              <a:t>T</a:t>
            </a:r>
            <a:r>
              <a:rPr lang="en-US" sz="3200" baseline="-25000" dirty="0" err="1" smtClean="0"/>
              <a:t>j</a:t>
            </a:r>
            <a:r>
              <a:rPr lang="en-US" sz="3200" dirty="0" smtClean="0"/>
              <a:t> </a:t>
            </a:r>
            <a:r>
              <a:rPr lang="en-US" sz="3200" dirty="0" err="1" smtClean="0"/>
              <a:t>eksekusi</a:t>
            </a:r>
            <a:r>
              <a:rPr lang="en-US" sz="3200" dirty="0" smtClean="0"/>
              <a:t> write(Q)</a:t>
            </a:r>
          </a:p>
          <a:p>
            <a:pPr marL="1090422" lvl="1" indent="-514350">
              <a:buClr>
                <a:schemeClr val="accent1"/>
              </a:buClr>
              <a:buSzPct val="80000"/>
              <a:buFont typeface="+mj-lt"/>
              <a:buAutoNum type="arabicPeriod"/>
              <a:defRPr/>
            </a:pPr>
            <a:r>
              <a:rPr lang="en-US" sz="3200" dirty="0" smtClean="0"/>
              <a:t>T</a:t>
            </a:r>
            <a:r>
              <a:rPr lang="en-US" sz="3200" baseline="-25000" dirty="0" smtClean="0"/>
              <a:t>i</a:t>
            </a:r>
            <a:r>
              <a:rPr lang="en-US" sz="3200" dirty="0" smtClean="0"/>
              <a:t> </a:t>
            </a:r>
            <a:r>
              <a:rPr lang="en-US" sz="3200" dirty="0" err="1" smtClean="0"/>
              <a:t>eksekusi</a:t>
            </a:r>
            <a:r>
              <a:rPr lang="en-US" sz="3200" dirty="0" smtClean="0"/>
              <a:t> write(Q) </a:t>
            </a:r>
            <a:r>
              <a:rPr lang="en-US" sz="3200" dirty="0" err="1" smtClean="0"/>
              <a:t>sebelum</a:t>
            </a:r>
            <a:r>
              <a:rPr lang="en-US" sz="3200" dirty="0" smtClean="0"/>
              <a:t> </a:t>
            </a:r>
            <a:r>
              <a:rPr lang="en-US" sz="3200" dirty="0" err="1" smtClean="0"/>
              <a:t>T</a:t>
            </a:r>
            <a:r>
              <a:rPr lang="en-US" sz="3200" baseline="-25000" dirty="0" err="1" smtClean="0"/>
              <a:t>j</a:t>
            </a:r>
            <a:r>
              <a:rPr lang="en-US" sz="3200" dirty="0" smtClean="0"/>
              <a:t> </a:t>
            </a:r>
            <a:r>
              <a:rPr lang="en-US" sz="3200" dirty="0" err="1" smtClean="0"/>
              <a:t>eksekusi</a:t>
            </a:r>
            <a:r>
              <a:rPr lang="en-US" sz="3200" dirty="0" smtClean="0"/>
              <a:t> write(Q)</a:t>
            </a:r>
          </a:p>
          <a:p>
            <a:pPr marL="438912" lvl="0" indent="-320040">
              <a:buClr>
                <a:schemeClr val="accent1"/>
              </a:buClr>
              <a:buSzPct val="80000"/>
              <a:defRPr/>
            </a:pPr>
            <a:endParaRPr lang="en-US" sz="3200" dirty="0" smtClean="0"/>
          </a:p>
          <a:p>
            <a:pPr marL="438912" lvl="0" indent="-320040">
              <a:buClr>
                <a:schemeClr val="accent1"/>
              </a:buClr>
              <a:buSzPct val="80000"/>
              <a:buFont typeface="Wingdings" pitchFamily="2" charset="2"/>
              <a:buChar char="§"/>
              <a:defRPr/>
            </a:pPr>
            <a:r>
              <a:rPr lang="en-US" sz="3200" dirty="0" err="1" smtClean="0"/>
              <a:t>Jika</a:t>
            </a:r>
            <a:r>
              <a:rPr lang="en-US" sz="3200" dirty="0" smtClean="0"/>
              <a:t> </a:t>
            </a:r>
            <a:r>
              <a:rPr lang="en-US" sz="3200" dirty="0" err="1" smtClean="0"/>
              <a:t>bentuk</a:t>
            </a:r>
            <a:r>
              <a:rPr lang="en-US" sz="3200" dirty="0" smtClean="0"/>
              <a:t> T</a:t>
            </a:r>
            <a:r>
              <a:rPr lang="en-US" sz="3200" baseline="-25000" dirty="0" smtClean="0"/>
              <a:t>i</a:t>
            </a:r>
            <a:r>
              <a:rPr lang="en-US" sz="3200" dirty="0" smtClean="0"/>
              <a:t> -&gt; </a:t>
            </a:r>
            <a:r>
              <a:rPr lang="en-US" sz="3200" dirty="0" err="1" smtClean="0"/>
              <a:t>T</a:t>
            </a:r>
            <a:r>
              <a:rPr lang="en-US" sz="3200" baseline="-25000" dirty="0" err="1" smtClean="0"/>
              <a:t>j</a:t>
            </a:r>
            <a:r>
              <a:rPr lang="en-US" sz="3200" dirty="0" smtClean="0"/>
              <a:t> </a:t>
            </a:r>
            <a:r>
              <a:rPr lang="en-US" sz="3200" dirty="0" err="1" smtClean="0"/>
              <a:t>ada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grafik</a:t>
            </a:r>
            <a:r>
              <a:rPr lang="en-US" sz="3200" dirty="0" smtClean="0"/>
              <a:t> </a:t>
            </a:r>
            <a:r>
              <a:rPr lang="en-US" sz="3200" dirty="0" err="1" smtClean="0"/>
              <a:t>preseden</a:t>
            </a:r>
            <a:r>
              <a:rPr lang="en-US" sz="3200" dirty="0" smtClean="0"/>
              <a:t>, </a:t>
            </a:r>
            <a:r>
              <a:rPr lang="en-US" sz="3200" dirty="0" err="1" smtClean="0"/>
              <a:t>maka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 </a:t>
            </a:r>
            <a:r>
              <a:rPr lang="en-US" sz="3200" dirty="0" err="1" smtClean="0"/>
              <a:t>setiap</a:t>
            </a:r>
            <a:r>
              <a:rPr lang="en-US" sz="3200" dirty="0" smtClean="0"/>
              <a:t> </a:t>
            </a:r>
            <a:r>
              <a:rPr lang="en-US" sz="3200" dirty="0" err="1" smtClean="0"/>
              <a:t>jadwal</a:t>
            </a:r>
            <a:r>
              <a:rPr lang="en-US" sz="3200" dirty="0" smtClean="0"/>
              <a:t> S’ serial yang </a:t>
            </a:r>
            <a:r>
              <a:rPr lang="en-US" sz="3200" dirty="0" err="1" smtClean="0"/>
              <a:t>ekivalen</a:t>
            </a:r>
            <a:r>
              <a:rPr lang="en-US" sz="3200" dirty="0" smtClean="0"/>
              <a:t> </a:t>
            </a:r>
            <a:r>
              <a:rPr lang="en-US" sz="3200" dirty="0" err="1" smtClean="0"/>
              <a:t>ke</a:t>
            </a:r>
            <a:r>
              <a:rPr lang="en-US" sz="3200" dirty="0" smtClean="0"/>
              <a:t> </a:t>
            </a:r>
            <a:r>
              <a:rPr lang="en-US" sz="3200" dirty="0" err="1" smtClean="0"/>
              <a:t>jadwal</a:t>
            </a:r>
            <a:r>
              <a:rPr lang="en-US" sz="3200" dirty="0" smtClean="0"/>
              <a:t> S, T</a:t>
            </a:r>
            <a:r>
              <a:rPr lang="en-US" sz="3200" baseline="-25000" dirty="0" smtClean="0"/>
              <a:t>i</a:t>
            </a:r>
            <a:r>
              <a:rPr lang="en-US" sz="3200" dirty="0" smtClean="0"/>
              <a:t> </a:t>
            </a:r>
            <a:r>
              <a:rPr lang="en-US" sz="3200" dirty="0" err="1" smtClean="0"/>
              <a:t>harus</a:t>
            </a:r>
            <a:r>
              <a:rPr lang="en-US" sz="3200" dirty="0" smtClean="0"/>
              <a:t> </a:t>
            </a:r>
            <a:r>
              <a:rPr lang="en-US" sz="3200" dirty="0" err="1" smtClean="0"/>
              <a:t>muncul</a:t>
            </a:r>
            <a:r>
              <a:rPr lang="en-US" sz="3200" dirty="0" smtClean="0"/>
              <a:t> </a:t>
            </a:r>
            <a:r>
              <a:rPr lang="en-US" sz="3200" dirty="0" err="1" smtClean="0"/>
              <a:t>sebelum</a:t>
            </a:r>
            <a:r>
              <a:rPr lang="en-US" sz="3200" dirty="0" smtClean="0"/>
              <a:t> </a:t>
            </a:r>
            <a:r>
              <a:rPr lang="en-US" sz="3200" dirty="0" err="1" smtClean="0"/>
              <a:t>T</a:t>
            </a:r>
            <a:r>
              <a:rPr lang="en-US" sz="3200" baseline="-25000" dirty="0" err="1" smtClean="0"/>
              <a:t>j</a:t>
            </a:r>
            <a:endParaRPr lang="en-US" sz="3200" dirty="0" smtClean="0"/>
          </a:p>
          <a:p>
            <a:pPr marL="438912" lvl="0" indent="-320040">
              <a:buClr>
                <a:schemeClr val="accent1"/>
              </a:buClr>
              <a:buSzPct val="80000"/>
              <a:buFont typeface="Wingdings" pitchFamily="2" charset="2"/>
              <a:buChar char="§"/>
              <a:defRPr/>
            </a:pPr>
            <a:endParaRPr lang="en-US" sz="3200" dirty="0" smtClean="0"/>
          </a:p>
          <a:p>
            <a:pPr marL="1090422" lvl="1" indent="-514350">
              <a:buClr>
                <a:schemeClr val="accent1"/>
              </a:buClr>
              <a:buSzPct val="80000"/>
              <a:buFont typeface="+mj-lt"/>
              <a:buAutoNum type="arabicPeriod"/>
              <a:defRPr/>
            </a:pPr>
            <a:endParaRPr lang="en-US" sz="3200" dirty="0" smtClean="0"/>
          </a:p>
          <a:p>
            <a:pPr marL="633222" indent="-514350">
              <a:buClr>
                <a:schemeClr val="accent1"/>
              </a:buClr>
              <a:buSzPct val="80000"/>
              <a:defRPr/>
            </a:pPr>
            <a:endParaRPr lang="en-US" sz="3200" dirty="0" smtClean="0"/>
          </a:p>
          <a:p>
            <a:pPr marL="1090422" lvl="1" indent="-514350">
              <a:buClr>
                <a:schemeClr val="accent1"/>
              </a:buClr>
              <a:buSzPct val="80000"/>
              <a:buFont typeface="+mj-lt"/>
              <a:buAutoNum type="arabicPeriod"/>
              <a:defRPr/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Testing </a:t>
            </a:r>
            <a:r>
              <a:rPr lang="en-US" dirty="0" err="1" smtClean="0">
                <a:solidFill>
                  <a:schemeClr val="bg1"/>
                </a:solidFill>
              </a:rPr>
              <a:t>Serializability</a:t>
            </a:r>
            <a:r>
              <a:rPr lang="en-US" dirty="0" smtClean="0">
                <a:solidFill>
                  <a:schemeClr val="bg1"/>
                </a:solidFill>
              </a:rPr>
              <a:t> (3)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483F-C472-4D41-946E-B1C694E905DD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457200" y="1775191"/>
            <a:ext cx="5829312" cy="4725643"/>
          </a:xfrm>
          <a:prstGeom prst="rect">
            <a:avLst/>
          </a:prstGeom>
        </p:spPr>
        <p:txBody>
          <a:bodyPr vert="horz" lIns="54864" tIns="91440" rtlCol="0">
            <a:normAutofit fontScale="92500" lnSpcReduction="10000"/>
          </a:bodyPr>
          <a:lstStyle/>
          <a:p>
            <a:pPr marL="438912" lvl="0" indent="-320040">
              <a:buClr>
                <a:schemeClr val="accent1"/>
              </a:buClr>
              <a:buSzPct val="80000"/>
              <a:buFont typeface="Wingdings" pitchFamily="2" charset="2"/>
              <a:buChar char="§"/>
              <a:defRPr/>
            </a:pPr>
            <a:endParaRPr lang="en-US" sz="3200" dirty="0" smtClean="0"/>
          </a:p>
          <a:p>
            <a:pPr marL="438912" lvl="0" indent="-320040">
              <a:buClr>
                <a:schemeClr val="accent1"/>
              </a:buClr>
              <a:buSzPct val="80000"/>
              <a:buFont typeface="Wingdings" pitchFamily="2" charset="2"/>
              <a:buChar char="§"/>
              <a:defRPr/>
            </a:pPr>
            <a:endParaRPr lang="en-US" sz="3200" dirty="0" smtClean="0"/>
          </a:p>
          <a:p>
            <a:pPr marL="438912" lvl="0" indent="-320040">
              <a:buClr>
                <a:schemeClr val="accent1"/>
              </a:buClr>
              <a:buSzPct val="80000"/>
              <a:buFont typeface="Wingdings" pitchFamily="2" charset="2"/>
              <a:buChar char="§"/>
              <a:defRPr/>
            </a:pPr>
            <a:r>
              <a:rPr lang="en-US" sz="3200" dirty="0" err="1" smtClean="0"/>
              <a:t>Sebagai</a:t>
            </a:r>
            <a:r>
              <a:rPr lang="en-US" sz="3200" dirty="0" smtClean="0"/>
              <a:t> </a:t>
            </a:r>
            <a:r>
              <a:rPr lang="en-US" sz="3200" dirty="0" err="1" smtClean="0"/>
              <a:t>contoh</a:t>
            </a:r>
            <a:r>
              <a:rPr lang="en-US" sz="3200" dirty="0" smtClean="0"/>
              <a:t>, </a:t>
            </a:r>
            <a:r>
              <a:rPr lang="en-US" sz="3200" dirty="0" err="1" smtClean="0"/>
              <a:t>grafik</a:t>
            </a:r>
            <a:r>
              <a:rPr lang="en-US" sz="3200" dirty="0" smtClean="0"/>
              <a:t> </a:t>
            </a:r>
            <a:r>
              <a:rPr lang="en-US" sz="3200" dirty="0" err="1" smtClean="0"/>
              <a:t>preseden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penjadwalan</a:t>
            </a:r>
            <a:r>
              <a:rPr lang="en-US" sz="3200" dirty="0" smtClean="0"/>
              <a:t> 1 </a:t>
            </a:r>
            <a:r>
              <a:rPr lang="en-US" sz="3200" dirty="0" err="1" smtClean="0"/>
              <a:t>digambarkan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 (a), </a:t>
            </a:r>
            <a:r>
              <a:rPr lang="en-US" sz="3200" dirty="0" err="1" smtClean="0"/>
              <a:t>terdiri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bentuk</a:t>
            </a:r>
            <a:r>
              <a:rPr lang="en-US" sz="3200" dirty="0" smtClean="0"/>
              <a:t> </a:t>
            </a:r>
            <a:r>
              <a:rPr lang="en-US" sz="3200" dirty="0" err="1" smtClean="0"/>
              <a:t>dasar</a:t>
            </a:r>
            <a:r>
              <a:rPr lang="en-US" sz="3200" dirty="0" smtClean="0"/>
              <a:t> T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 -&gt; T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, </a:t>
            </a:r>
            <a:r>
              <a:rPr lang="en-US" sz="3200" dirty="0" err="1" smtClean="0"/>
              <a:t>dimana</a:t>
            </a:r>
            <a:r>
              <a:rPr lang="en-US" sz="3200" dirty="0" smtClean="0"/>
              <a:t> </a:t>
            </a:r>
            <a:r>
              <a:rPr lang="en-US" sz="3200" dirty="0" err="1" smtClean="0"/>
              <a:t>semua</a:t>
            </a:r>
            <a:r>
              <a:rPr lang="en-US" sz="3200" dirty="0" smtClean="0"/>
              <a:t> </a:t>
            </a:r>
            <a:r>
              <a:rPr lang="en-US" sz="3200" dirty="0" err="1" smtClean="0"/>
              <a:t>instruksi</a:t>
            </a:r>
            <a:r>
              <a:rPr lang="en-US" sz="3200" dirty="0" smtClean="0"/>
              <a:t> T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 </a:t>
            </a:r>
            <a:r>
              <a:rPr lang="en-US" sz="3200" dirty="0" err="1" smtClean="0"/>
              <a:t>dieksekusi</a:t>
            </a:r>
            <a:r>
              <a:rPr lang="en-US" sz="3200" dirty="0" smtClean="0"/>
              <a:t> </a:t>
            </a:r>
            <a:r>
              <a:rPr lang="en-US" sz="3200" dirty="0" err="1" smtClean="0"/>
              <a:t>sebelum</a:t>
            </a:r>
            <a:r>
              <a:rPr lang="en-US" sz="3200" dirty="0" smtClean="0"/>
              <a:t> </a:t>
            </a:r>
            <a:r>
              <a:rPr lang="en-US" sz="3200" dirty="0" err="1" smtClean="0"/>
              <a:t>instruksi</a:t>
            </a:r>
            <a:r>
              <a:rPr lang="en-US" sz="3200" dirty="0" smtClean="0"/>
              <a:t> </a:t>
            </a:r>
            <a:r>
              <a:rPr lang="en-US" sz="3200" dirty="0" err="1" smtClean="0"/>
              <a:t>pertama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T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</a:t>
            </a:r>
            <a:r>
              <a:rPr lang="en-US" sz="3200" dirty="0" err="1" smtClean="0"/>
              <a:t>dieksekusi</a:t>
            </a:r>
            <a:r>
              <a:rPr lang="en-US" sz="3200" dirty="0" smtClean="0"/>
              <a:t>. </a:t>
            </a:r>
            <a:r>
              <a:rPr lang="en-US" sz="3200" dirty="0" err="1" smtClean="0"/>
              <a:t>Begitu</a:t>
            </a:r>
            <a:r>
              <a:rPr lang="en-US" sz="3200" dirty="0" smtClean="0"/>
              <a:t> </a:t>
            </a:r>
            <a:r>
              <a:rPr lang="en-US" sz="3200" dirty="0" err="1" smtClean="0"/>
              <a:t>juga</a:t>
            </a:r>
            <a:r>
              <a:rPr lang="en-US" sz="3200" dirty="0" smtClean="0"/>
              <a:t> </a:t>
            </a:r>
            <a:r>
              <a:rPr lang="en-US" sz="3200" dirty="0" err="1" smtClean="0"/>
              <a:t>sebaliknya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contoh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digambarkan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 (b).</a:t>
            </a:r>
          </a:p>
          <a:p>
            <a:pPr marL="438912" lvl="0" indent="-320040">
              <a:buClr>
                <a:schemeClr val="accent1"/>
              </a:buClr>
              <a:buSzPct val="80000"/>
              <a:buFont typeface="Wingdings" pitchFamily="2" charset="2"/>
              <a:buChar char="§"/>
              <a:defRPr/>
            </a:pPr>
            <a:endParaRPr lang="en-US" sz="3200" dirty="0" smtClean="0"/>
          </a:p>
          <a:p>
            <a:pPr marL="1090422" lvl="1" indent="-514350">
              <a:buClr>
                <a:schemeClr val="accent1"/>
              </a:buClr>
              <a:buSzPct val="80000"/>
              <a:buFont typeface="+mj-lt"/>
              <a:buAutoNum type="arabicPeriod"/>
              <a:defRPr/>
            </a:pPr>
            <a:endParaRPr lang="en-US" sz="3200" dirty="0" smtClean="0"/>
          </a:p>
          <a:p>
            <a:pPr marL="633222" indent="-514350">
              <a:buClr>
                <a:schemeClr val="accent1"/>
              </a:buClr>
              <a:buSzPct val="80000"/>
              <a:defRPr/>
            </a:pPr>
            <a:endParaRPr lang="en-US" sz="3200" dirty="0" smtClean="0"/>
          </a:p>
          <a:p>
            <a:pPr marL="1090422" lvl="1" indent="-514350">
              <a:buClr>
                <a:schemeClr val="accent1"/>
              </a:buClr>
              <a:buSzPct val="80000"/>
              <a:buFont typeface="+mj-lt"/>
              <a:buAutoNum type="arabicPeriod"/>
              <a:defRPr/>
            </a:pPr>
            <a:endParaRPr lang="en-US" sz="3200" dirty="0" smtClean="0"/>
          </a:p>
        </p:txBody>
      </p:sp>
      <p:sp>
        <p:nvSpPr>
          <p:cNvPr id="10" name="Oval 9"/>
          <p:cNvSpPr/>
          <p:nvPr/>
        </p:nvSpPr>
        <p:spPr>
          <a:xfrm>
            <a:off x="1142976" y="1785926"/>
            <a:ext cx="714380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2928926" y="1785926"/>
            <a:ext cx="714380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5572132" y="1785926"/>
            <a:ext cx="714380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7358082" y="1785926"/>
            <a:ext cx="714380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endParaRPr lang="en-US" dirty="0"/>
          </a:p>
        </p:txBody>
      </p:sp>
      <p:cxnSp>
        <p:nvCxnSpPr>
          <p:cNvPr id="15" name="Elbow Connector 14"/>
          <p:cNvCxnSpPr>
            <a:stCxn id="10" idx="6"/>
            <a:endCxn id="11" idx="2"/>
          </p:cNvCxnSpPr>
          <p:nvPr/>
        </p:nvCxnSpPr>
        <p:spPr>
          <a:xfrm>
            <a:off x="1857356" y="2143116"/>
            <a:ext cx="107157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12" idx="6"/>
            <a:endCxn id="13" idx="2"/>
          </p:cNvCxnSpPr>
          <p:nvPr/>
        </p:nvCxnSpPr>
        <p:spPr>
          <a:xfrm>
            <a:off x="6286512" y="2143116"/>
            <a:ext cx="107157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143108" y="2285992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(a)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564554" y="2285992"/>
            <a:ext cx="441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(b)</a:t>
            </a:r>
            <a:endParaRPr lang="en-US" dirty="0"/>
          </a:p>
        </p:txBody>
      </p:sp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3" cstate="print"/>
          <a:srcRect l="20467" t="3107" r="23128" b="2663"/>
          <a:stretch>
            <a:fillRect/>
          </a:stretch>
        </p:blipFill>
        <p:spPr bwMode="auto">
          <a:xfrm>
            <a:off x="6286512" y="2857496"/>
            <a:ext cx="2623276" cy="3286827"/>
          </a:xfrm>
          <a:prstGeom prst="rect">
            <a:avLst/>
          </a:prstGeom>
          <a:noFill/>
          <a:ln w="76200" cmpd="tri">
            <a:solidFill>
              <a:schemeClr val="tx2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Testing </a:t>
            </a:r>
            <a:r>
              <a:rPr lang="en-US" dirty="0" err="1" smtClean="0">
                <a:solidFill>
                  <a:schemeClr val="bg1"/>
                </a:solidFill>
              </a:rPr>
              <a:t>Serializability</a:t>
            </a:r>
            <a:r>
              <a:rPr lang="en-US" dirty="0" smtClean="0">
                <a:solidFill>
                  <a:schemeClr val="bg1"/>
                </a:solidFill>
              </a:rPr>
              <a:t> (3)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483F-C472-4D41-946E-B1C694E905DD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0" y="1989481"/>
            <a:ext cx="5786478" cy="4868519"/>
          </a:xfrm>
          <a:prstGeom prst="rect">
            <a:avLst/>
          </a:prstGeom>
        </p:spPr>
        <p:txBody>
          <a:bodyPr vert="horz" lIns="54864" tIns="91440" rtlCol="0">
            <a:normAutofit fontScale="70000" lnSpcReduction="20000"/>
          </a:bodyPr>
          <a:lstStyle/>
          <a:p>
            <a:pPr marL="438912" lvl="0" indent="-320040">
              <a:buClr>
                <a:schemeClr val="accent1"/>
              </a:buClr>
              <a:buSzPct val="80000"/>
              <a:buFont typeface="Wingdings" pitchFamily="2" charset="2"/>
              <a:buChar char="§"/>
              <a:defRPr/>
            </a:pPr>
            <a:endParaRPr lang="en-US" sz="3200" dirty="0" smtClean="0"/>
          </a:p>
          <a:p>
            <a:pPr marL="438912" lvl="0" indent="-320040">
              <a:buClr>
                <a:schemeClr val="accent1"/>
              </a:buClr>
              <a:buSzPct val="80000"/>
              <a:buFont typeface="Wingdings" pitchFamily="2" charset="2"/>
              <a:buChar char="§"/>
              <a:defRPr/>
            </a:pPr>
            <a:endParaRPr lang="en-US" sz="3200" dirty="0" smtClean="0"/>
          </a:p>
          <a:p>
            <a:pPr marL="438912" lvl="0" indent="-320040">
              <a:buClr>
                <a:schemeClr val="accent1"/>
              </a:buClr>
              <a:buSzPct val="80000"/>
              <a:buFont typeface="Wingdings" pitchFamily="2" charset="2"/>
              <a:buChar char="§"/>
              <a:defRPr/>
            </a:pPr>
            <a:endParaRPr lang="en-US" sz="3200" dirty="0" smtClean="0"/>
          </a:p>
          <a:p>
            <a:pPr marL="438912" lvl="0" indent="-320040">
              <a:buClr>
                <a:schemeClr val="accent1"/>
              </a:buClr>
              <a:buSzPct val="80000"/>
              <a:buFont typeface="Wingdings" pitchFamily="2" charset="2"/>
              <a:buChar char="§"/>
              <a:defRPr/>
            </a:pPr>
            <a:r>
              <a:rPr lang="en-US" sz="3200" dirty="0" err="1" smtClean="0"/>
              <a:t>Grafik</a:t>
            </a:r>
            <a:r>
              <a:rPr lang="en-US" sz="3200" dirty="0" smtClean="0"/>
              <a:t> </a:t>
            </a:r>
            <a:r>
              <a:rPr lang="en-US" sz="3200" dirty="0" err="1" smtClean="0"/>
              <a:t>preseden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jadwal</a:t>
            </a:r>
            <a:r>
              <a:rPr lang="en-US" sz="3200" dirty="0" smtClean="0"/>
              <a:t> 4, </a:t>
            </a:r>
            <a:r>
              <a:rPr lang="en-US" sz="3200" dirty="0" err="1" smtClean="0"/>
              <a:t>terdiri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bentuk</a:t>
            </a:r>
            <a:r>
              <a:rPr lang="en-US" sz="3200" dirty="0" smtClean="0"/>
              <a:t> T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 -&gt; T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, </a:t>
            </a:r>
            <a:r>
              <a:rPr lang="en-US" sz="3200" dirty="0" err="1" smtClean="0"/>
              <a:t>karena</a:t>
            </a:r>
            <a:r>
              <a:rPr lang="en-US" sz="3200" dirty="0" smtClean="0"/>
              <a:t> T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 </a:t>
            </a:r>
            <a:r>
              <a:rPr lang="en-US" sz="3200" dirty="0" err="1" smtClean="0"/>
              <a:t>mengeksekusi</a:t>
            </a:r>
            <a:r>
              <a:rPr lang="en-US" sz="3200" dirty="0" smtClean="0"/>
              <a:t> read(A) </a:t>
            </a:r>
            <a:r>
              <a:rPr lang="en-US" sz="3200" dirty="0" err="1" smtClean="0"/>
              <a:t>sebelum</a:t>
            </a:r>
            <a:r>
              <a:rPr lang="en-US" sz="3200" dirty="0" smtClean="0"/>
              <a:t> T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</a:t>
            </a:r>
            <a:r>
              <a:rPr lang="en-US" sz="3200" dirty="0" err="1" smtClean="0"/>
              <a:t>mengeksekusi</a:t>
            </a:r>
            <a:r>
              <a:rPr lang="en-US" sz="3200" dirty="0" smtClean="0"/>
              <a:t> write(A). </a:t>
            </a:r>
            <a:r>
              <a:rPr lang="en-US" sz="3200" dirty="0" err="1" smtClean="0"/>
              <a:t>Grafik</a:t>
            </a:r>
            <a:r>
              <a:rPr lang="en-US" sz="3200" dirty="0" smtClean="0"/>
              <a:t> </a:t>
            </a:r>
            <a:r>
              <a:rPr lang="en-US" sz="3200" dirty="0" err="1" smtClean="0"/>
              <a:t>ini</a:t>
            </a:r>
            <a:r>
              <a:rPr lang="en-US" sz="3200" dirty="0" smtClean="0"/>
              <a:t> </a:t>
            </a:r>
            <a:r>
              <a:rPr lang="en-US" sz="3200" dirty="0" err="1" smtClean="0"/>
              <a:t>jg</a:t>
            </a:r>
            <a:r>
              <a:rPr lang="en-US" sz="3200" dirty="0" smtClean="0"/>
              <a:t> </a:t>
            </a:r>
            <a:r>
              <a:rPr lang="en-US" sz="3200" dirty="0" err="1" smtClean="0"/>
              <a:t>terdiri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bentuk</a:t>
            </a:r>
            <a:r>
              <a:rPr lang="en-US" sz="3200" dirty="0" smtClean="0"/>
              <a:t> T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-&gt; T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 , </a:t>
            </a:r>
            <a:r>
              <a:rPr lang="en-US" sz="3200" dirty="0" err="1" smtClean="0"/>
              <a:t>karena</a:t>
            </a:r>
            <a:r>
              <a:rPr lang="en-US" sz="3200" dirty="0" smtClean="0"/>
              <a:t> T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</a:t>
            </a:r>
            <a:r>
              <a:rPr lang="en-US" sz="3200" dirty="0" err="1" smtClean="0"/>
              <a:t>mengeksekusi</a:t>
            </a:r>
            <a:r>
              <a:rPr lang="en-US" sz="3200" dirty="0" smtClean="0"/>
              <a:t> read(B) </a:t>
            </a:r>
            <a:r>
              <a:rPr lang="en-US" sz="3200" dirty="0" err="1" smtClean="0"/>
              <a:t>sebelum</a:t>
            </a:r>
            <a:r>
              <a:rPr lang="en-US" sz="3200" dirty="0" smtClean="0"/>
              <a:t> T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 </a:t>
            </a:r>
            <a:r>
              <a:rPr lang="en-US" sz="3200" dirty="0" err="1" smtClean="0"/>
              <a:t>eksekusi</a:t>
            </a:r>
            <a:r>
              <a:rPr lang="en-US" sz="3200" dirty="0" smtClean="0"/>
              <a:t> write(B).</a:t>
            </a:r>
          </a:p>
          <a:p>
            <a:pPr marL="438912" lvl="0" indent="-320040">
              <a:buClr>
                <a:schemeClr val="accent1"/>
              </a:buClr>
              <a:buSzPct val="80000"/>
              <a:buFont typeface="Wingdings" pitchFamily="2" charset="2"/>
              <a:buChar char="§"/>
              <a:defRPr/>
            </a:pPr>
            <a:endParaRPr lang="en-US" sz="3200" dirty="0" smtClean="0"/>
          </a:p>
          <a:p>
            <a:pPr marL="438912" lvl="0" indent="-320040">
              <a:buClr>
                <a:schemeClr val="accent1"/>
              </a:buClr>
              <a:buSzPct val="80000"/>
              <a:buFont typeface="Wingdings" pitchFamily="2" charset="2"/>
              <a:buChar char="§"/>
              <a:defRPr/>
            </a:pPr>
            <a:r>
              <a:rPr lang="en-US" sz="3200" dirty="0" err="1" smtClean="0"/>
              <a:t>Jika</a:t>
            </a:r>
            <a:r>
              <a:rPr lang="en-US" sz="3200" dirty="0" smtClean="0"/>
              <a:t> </a:t>
            </a:r>
            <a:r>
              <a:rPr lang="en-US" sz="3200" dirty="0" err="1" smtClean="0"/>
              <a:t>grafik</a:t>
            </a:r>
            <a:r>
              <a:rPr lang="en-US" sz="3200" dirty="0" smtClean="0"/>
              <a:t> </a:t>
            </a:r>
            <a:r>
              <a:rPr lang="en-US" sz="3200" dirty="0" err="1" smtClean="0"/>
              <a:t>preseden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S </a:t>
            </a:r>
            <a:r>
              <a:rPr lang="en-US" sz="3200" dirty="0" err="1" smtClean="0"/>
              <a:t>membentuk</a:t>
            </a:r>
            <a:r>
              <a:rPr lang="en-US" sz="3200" dirty="0" smtClean="0"/>
              <a:t> </a:t>
            </a:r>
            <a:r>
              <a:rPr lang="en-US" sz="3200" dirty="0" err="1" smtClean="0"/>
              <a:t>suatu</a:t>
            </a:r>
            <a:r>
              <a:rPr lang="en-US" sz="3200" dirty="0" smtClean="0"/>
              <a:t> </a:t>
            </a:r>
            <a:r>
              <a:rPr lang="en-US" sz="3200" dirty="0" err="1" smtClean="0"/>
              <a:t>lingkaran</a:t>
            </a:r>
            <a:r>
              <a:rPr lang="en-US" sz="3200" dirty="0" smtClean="0"/>
              <a:t>, </a:t>
            </a:r>
            <a:r>
              <a:rPr lang="en-US" sz="3200" dirty="0" err="1" smtClean="0"/>
              <a:t>maka</a:t>
            </a:r>
            <a:r>
              <a:rPr lang="en-US" sz="3200" dirty="0" smtClean="0"/>
              <a:t> </a:t>
            </a:r>
            <a:r>
              <a:rPr lang="en-US" sz="3200" dirty="0" err="1" smtClean="0"/>
              <a:t>jadwal</a:t>
            </a:r>
            <a:r>
              <a:rPr lang="en-US" sz="3200" dirty="0" smtClean="0"/>
              <a:t> S </a:t>
            </a:r>
            <a:r>
              <a:rPr lang="en-US" sz="3200" dirty="0" err="1" smtClean="0"/>
              <a:t>tidak</a:t>
            </a:r>
            <a:r>
              <a:rPr lang="en-US" sz="3200" dirty="0" smtClean="0"/>
              <a:t> conflict </a:t>
            </a:r>
            <a:r>
              <a:rPr lang="en-US" sz="3200" dirty="0" err="1" smtClean="0"/>
              <a:t>serializable</a:t>
            </a:r>
            <a:r>
              <a:rPr lang="en-US" sz="3200" dirty="0" smtClean="0"/>
              <a:t>. </a:t>
            </a:r>
            <a:r>
              <a:rPr lang="en-US" sz="3200" dirty="0" err="1" smtClean="0"/>
              <a:t>Jika</a:t>
            </a:r>
            <a:r>
              <a:rPr lang="en-US" sz="3200" dirty="0" smtClean="0"/>
              <a:t> </a:t>
            </a:r>
            <a:r>
              <a:rPr lang="en-US" sz="3200" dirty="0" err="1" smtClean="0"/>
              <a:t>sebaliknya</a:t>
            </a:r>
            <a:r>
              <a:rPr lang="en-US" sz="3200" dirty="0" smtClean="0"/>
              <a:t>, </a:t>
            </a:r>
            <a:r>
              <a:rPr lang="en-US" sz="3200" dirty="0" err="1" smtClean="0"/>
              <a:t>maka</a:t>
            </a:r>
            <a:r>
              <a:rPr lang="en-US" sz="3200" dirty="0" smtClean="0"/>
              <a:t> </a:t>
            </a:r>
            <a:r>
              <a:rPr lang="en-US" sz="3200" dirty="0" err="1" smtClean="0"/>
              <a:t>jadwal</a:t>
            </a:r>
            <a:r>
              <a:rPr lang="en-US" sz="3200" dirty="0" smtClean="0"/>
              <a:t> S conflict </a:t>
            </a:r>
            <a:r>
              <a:rPr lang="en-US" sz="3200" dirty="0" err="1" smtClean="0"/>
              <a:t>serializable</a:t>
            </a:r>
            <a:r>
              <a:rPr lang="en-US" sz="3200" dirty="0" smtClean="0"/>
              <a:t> </a:t>
            </a:r>
          </a:p>
        </p:txBody>
      </p:sp>
      <p:sp>
        <p:nvSpPr>
          <p:cNvPr id="10" name="Oval 9"/>
          <p:cNvSpPr/>
          <p:nvPr/>
        </p:nvSpPr>
        <p:spPr>
          <a:xfrm>
            <a:off x="3357554" y="1845222"/>
            <a:ext cx="714380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5143504" y="1845222"/>
            <a:ext cx="714380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357686" y="2345288"/>
            <a:ext cx="419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(c)</a:t>
            </a:r>
            <a:endParaRPr lang="en-US" dirty="0"/>
          </a:p>
        </p:txBody>
      </p:sp>
      <p:cxnSp>
        <p:nvCxnSpPr>
          <p:cNvPr id="16" name="Curved Connector 15"/>
          <p:cNvCxnSpPr>
            <a:stCxn id="10" idx="0"/>
            <a:endCxn id="11" idx="0"/>
          </p:cNvCxnSpPr>
          <p:nvPr/>
        </p:nvCxnSpPr>
        <p:spPr>
          <a:xfrm rot="5400000" flipH="1" flipV="1">
            <a:off x="4607719" y="952247"/>
            <a:ext cx="1588" cy="1785950"/>
          </a:xfrm>
          <a:prstGeom prst="curvedConnector3">
            <a:avLst>
              <a:gd name="adj1" fmla="val 1439546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urved Connector 18"/>
          <p:cNvCxnSpPr>
            <a:stCxn id="11" idx="4"/>
            <a:endCxn id="10" idx="4"/>
          </p:cNvCxnSpPr>
          <p:nvPr/>
        </p:nvCxnSpPr>
        <p:spPr>
          <a:xfrm rot="5400000">
            <a:off x="4607719" y="1666627"/>
            <a:ext cx="1588" cy="1785950"/>
          </a:xfrm>
          <a:prstGeom prst="curvedConnector3">
            <a:avLst>
              <a:gd name="adj1" fmla="val 1439546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20827" t="2644" r="22644" b="3967"/>
          <a:stretch>
            <a:fillRect/>
          </a:stretch>
        </p:blipFill>
        <p:spPr bwMode="auto">
          <a:xfrm>
            <a:off x="6143636" y="2285992"/>
            <a:ext cx="2825138" cy="3500462"/>
          </a:xfrm>
          <a:prstGeom prst="rect">
            <a:avLst/>
          </a:prstGeom>
          <a:noFill/>
          <a:ln w="76200" cmpd="tri">
            <a:solidFill>
              <a:schemeClr val="tx2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79FBB-9AFC-47CB-BBD5-E96137D80E9C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Konsep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Transaksi</a:t>
            </a:r>
            <a:r>
              <a:rPr lang="en-US" dirty="0" smtClean="0">
                <a:solidFill>
                  <a:schemeClr val="bg1"/>
                </a:solidFill>
              </a:rPr>
              <a:t> (4)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err="1" smtClean="0"/>
              <a:t>Properti</a:t>
            </a:r>
            <a:r>
              <a:rPr lang="en-US" dirty="0" smtClean="0"/>
              <a:t> ACID :</a:t>
            </a:r>
          </a:p>
          <a:p>
            <a:endParaRPr lang="en-US" dirty="0" smtClean="0"/>
          </a:p>
          <a:p>
            <a:r>
              <a:rPr lang="en-US" b="1" dirty="0" smtClean="0"/>
              <a:t>Atomicity.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sekali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sifatnya</a:t>
            </a:r>
            <a:r>
              <a:rPr lang="en-US" dirty="0" smtClean="0"/>
              <a:t> </a:t>
            </a:r>
            <a:r>
              <a:rPr lang="en-US" dirty="0" err="1" smtClean="0"/>
              <a:t>atomik</a:t>
            </a:r>
            <a:r>
              <a:rPr lang="en-US" dirty="0" smtClean="0"/>
              <a:t>,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kesatuan</a:t>
            </a:r>
            <a:r>
              <a:rPr lang="en-US" dirty="0" smtClean="0"/>
              <a:t> </a:t>
            </a:r>
            <a:r>
              <a:rPr lang="en-US" dirty="0" err="1" smtClean="0"/>
              <a:t>tunggal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dipisah</a:t>
            </a:r>
            <a:r>
              <a:rPr lang="en-US" dirty="0" smtClean="0"/>
              <a:t> – </a:t>
            </a:r>
            <a:r>
              <a:rPr lang="en-US" dirty="0" err="1" smtClean="0"/>
              <a:t>laksanakan</a:t>
            </a:r>
            <a:r>
              <a:rPr lang="en-US" dirty="0" smtClean="0"/>
              <a:t> </a:t>
            </a:r>
            <a:r>
              <a:rPr lang="en-US" dirty="0" err="1" smtClean="0"/>
              <a:t>pekerjaannya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sekali</a:t>
            </a:r>
            <a:endParaRPr lang="en-US" dirty="0" smtClean="0"/>
          </a:p>
          <a:p>
            <a:endParaRPr lang="en-US" b="1" dirty="0" smtClean="0"/>
          </a:p>
          <a:p>
            <a:r>
              <a:rPr lang="en-US" b="1" dirty="0" smtClean="0"/>
              <a:t>Consistency. </a:t>
            </a:r>
            <a:r>
              <a:rPr lang="en-US" dirty="0" err="1" smtClean="0"/>
              <a:t>Jika</a:t>
            </a:r>
            <a:r>
              <a:rPr lang="en-US" dirty="0" smtClean="0"/>
              <a:t> basis data </a:t>
            </a:r>
            <a:r>
              <a:rPr lang="en-US" dirty="0" err="1" smtClean="0"/>
              <a:t>awalnya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konsisten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sendirinya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meninggalkan</a:t>
            </a:r>
            <a:r>
              <a:rPr lang="en-US" dirty="0" smtClean="0"/>
              <a:t> basis data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status </a:t>
            </a:r>
            <a:r>
              <a:rPr lang="en-US" dirty="0" err="1" smtClean="0"/>
              <a:t>konsisten</a:t>
            </a:r>
            <a:endParaRPr lang="en-US" dirty="0" smtClean="0"/>
          </a:p>
          <a:p>
            <a:endParaRPr lang="en-US" b="1" dirty="0" smtClean="0"/>
          </a:p>
          <a:p>
            <a:r>
              <a:rPr lang="en-US" b="1" dirty="0" smtClean="0"/>
              <a:t>Isolation. </a:t>
            </a:r>
            <a:r>
              <a:rPr lang="en-US" dirty="0" err="1" smtClean="0"/>
              <a:t>Isolasi</a:t>
            </a:r>
            <a:r>
              <a:rPr lang="en-US" dirty="0" smtClean="0"/>
              <a:t> </a:t>
            </a:r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bersamaan</a:t>
            </a:r>
            <a:r>
              <a:rPr lang="en-US" dirty="0" smtClean="0"/>
              <a:t> </a:t>
            </a:r>
            <a:r>
              <a:rPr lang="en-US" dirty="0" err="1" smtClean="0"/>
              <a:t>eksekusi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terisolasi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yang lain</a:t>
            </a:r>
          </a:p>
          <a:p>
            <a:endParaRPr lang="en-US" b="1" dirty="0" smtClean="0"/>
          </a:p>
          <a:p>
            <a:r>
              <a:rPr lang="en-US" b="1" dirty="0" smtClean="0"/>
              <a:t>Durability. </a:t>
            </a:r>
            <a:r>
              <a:rPr lang="en-US" dirty="0" err="1" smtClean="0"/>
              <a:t>Begitu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(</a:t>
            </a:r>
            <a:r>
              <a:rPr lang="en-US" dirty="0" err="1" smtClean="0"/>
              <a:t>di</a:t>
            </a:r>
            <a:r>
              <a:rPr lang="en-US" dirty="0" smtClean="0"/>
              <a:t>-</a:t>
            </a:r>
            <a:r>
              <a:rPr lang="en-US" i="1" dirty="0" smtClean="0"/>
              <a:t>commit</a:t>
            </a:r>
            <a:r>
              <a:rPr lang="en-US" dirty="0" smtClean="0"/>
              <a:t>)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hilang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terjaga</a:t>
            </a:r>
            <a:r>
              <a:rPr lang="en-US" dirty="0" smtClean="0"/>
              <a:t> (</a:t>
            </a:r>
            <a:r>
              <a:rPr lang="en-US" i="1" dirty="0" smtClean="0"/>
              <a:t>durable</a:t>
            </a:r>
            <a:r>
              <a:rPr lang="en-US" dirty="0" smtClean="0"/>
              <a:t>), </a:t>
            </a:r>
            <a:r>
              <a:rPr lang="en-US" dirty="0" err="1" smtClean="0"/>
              <a:t>sekalipun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kegagalan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483F-C472-4D41-946E-B1C694E905D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Konsep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Transaksi</a:t>
            </a:r>
            <a:r>
              <a:rPr lang="en-US" dirty="0" smtClean="0">
                <a:solidFill>
                  <a:schemeClr val="bg1"/>
                </a:solidFill>
              </a:rPr>
              <a:t> (4)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mengakses</a:t>
            </a:r>
            <a:r>
              <a:rPr lang="en-US" dirty="0" smtClean="0"/>
              <a:t> data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:</a:t>
            </a:r>
          </a:p>
          <a:p>
            <a:endParaRPr lang="en-US" dirty="0" smtClean="0"/>
          </a:p>
          <a:p>
            <a:r>
              <a:rPr lang="en-US" b="1" dirty="0" smtClean="0"/>
              <a:t>read(X)</a:t>
            </a:r>
            <a:r>
              <a:rPr lang="en-US" dirty="0" smtClean="0"/>
              <a:t>, </a:t>
            </a:r>
            <a:r>
              <a:rPr lang="en-US" dirty="0" err="1" smtClean="0"/>
              <a:t>mentransfer</a:t>
            </a:r>
            <a:r>
              <a:rPr lang="en-US" dirty="0" smtClean="0"/>
              <a:t> data item X </a:t>
            </a:r>
            <a:r>
              <a:rPr lang="en-US" dirty="0" err="1" smtClean="0"/>
              <a:t>dari</a:t>
            </a:r>
            <a:r>
              <a:rPr lang="en-US" dirty="0" smtClean="0"/>
              <a:t> database </a:t>
            </a:r>
            <a:r>
              <a:rPr lang="en-US" dirty="0" err="1" smtClean="0"/>
              <a:t>ke</a:t>
            </a:r>
            <a:r>
              <a:rPr lang="en-US" dirty="0" smtClean="0"/>
              <a:t> local buffer 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yang </a:t>
            </a:r>
            <a:r>
              <a:rPr lang="en-US" dirty="0" err="1" smtClean="0"/>
              <a:t>mengeksekusi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pembacaan</a:t>
            </a:r>
            <a:r>
              <a:rPr lang="en-US" dirty="0" smtClean="0"/>
              <a:t> (</a:t>
            </a:r>
            <a:r>
              <a:rPr lang="en-US" i="1" dirty="0" smtClean="0"/>
              <a:t>read</a:t>
            </a:r>
            <a:r>
              <a:rPr lang="en-US" dirty="0" smtClean="0"/>
              <a:t>).</a:t>
            </a:r>
          </a:p>
          <a:p>
            <a:endParaRPr lang="en-US" b="1" dirty="0" smtClean="0"/>
          </a:p>
          <a:p>
            <a:r>
              <a:rPr lang="en-US" b="1" dirty="0" smtClean="0"/>
              <a:t>write(X)</a:t>
            </a:r>
            <a:r>
              <a:rPr lang="en-US" dirty="0" smtClean="0"/>
              <a:t>, </a:t>
            </a:r>
            <a:r>
              <a:rPr lang="en-US" dirty="0" err="1" smtClean="0"/>
              <a:t>mentransfer</a:t>
            </a:r>
            <a:r>
              <a:rPr lang="en-US" dirty="0" smtClean="0"/>
              <a:t> data item X </a:t>
            </a:r>
            <a:r>
              <a:rPr lang="en-US" dirty="0" err="1" smtClean="0"/>
              <a:t>dari</a:t>
            </a:r>
            <a:r>
              <a:rPr lang="en-US" dirty="0" smtClean="0"/>
              <a:t> local buffer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aksi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yang </a:t>
            </a:r>
            <a:r>
              <a:rPr lang="en-US" dirty="0" err="1" smtClean="0"/>
              <a:t>mengeksekusi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database (</a:t>
            </a:r>
            <a:r>
              <a:rPr lang="en-US" i="1" dirty="0" smtClean="0"/>
              <a:t>write</a:t>
            </a:r>
            <a:r>
              <a:rPr lang="en-US" dirty="0" smtClean="0"/>
              <a:t>)</a:t>
            </a:r>
            <a:endParaRPr lang="en-US" b="1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483F-C472-4D41-946E-B1C694E905D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Konsep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Transaksi</a:t>
            </a:r>
            <a:r>
              <a:rPr lang="en-US" dirty="0" smtClean="0">
                <a:solidFill>
                  <a:schemeClr val="bg1"/>
                </a:solidFill>
              </a:rPr>
              <a:t> (5)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, </a:t>
            </a:r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transfer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$50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rekening</a:t>
            </a:r>
            <a:r>
              <a:rPr lang="en-US" dirty="0" smtClean="0"/>
              <a:t> A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rekening</a:t>
            </a:r>
            <a:r>
              <a:rPr lang="en-US" dirty="0" smtClean="0"/>
              <a:t> B,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didefinisikan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 smtClean="0"/>
              <a:t>1.	</a:t>
            </a:r>
            <a:r>
              <a:rPr lang="en-US" b="1" dirty="0" smtClean="0"/>
              <a:t>read</a:t>
            </a:r>
            <a:r>
              <a:rPr lang="en-US" dirty="0" smtClean="0"/>
              <a:t>(</a:t>
            </a:r>
            <a:r>
              <a:rPr lang="en-US" i="1" dirty="0" smtClean="0"/>
              <a:t>A</a:t>
            </a:r>
            <a:r>
              <a:rPr lang="en-US" dirty="0" smtClean="0"/>
              <a:t>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 smtClean="0"/>
              <a:t>2.	</a:t>
            </a:r>
            <a:r>
              <a:rPr lang="en-US" i="1" dirty="0" smtClean="0"/>
              <a:t>A</a:t>
            </a:r>
            <a:r>
              <a:rPr lang="en-US" dirty="0" smtClean="0"/>
              <a:t> := </a:t>
            </a:r>
            <a:r>
              <a:rPr lang="en-US" i="1" dirty="0" smtClean="0"/>
              <a:t>A – </a:t>
            </a:r>
            <a:r>
              <a:rPr lang="en-US" dirty="0" smtClean="0"/>
              <a:t>50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 smtClean="0"/>
              <a:t>3.	</a:t>
            </a:r>
            <a:r>
              <a:rPr lang="en-US" b="1" dirty="0" smtClean="0"/>
              <a:t>write</a:t>
            </a:r>
            <a:r>
              <a:rPr lang="en-US" dirty="0" smtClean="0"/>
              <a:t>(</a:t>
            </a:r>
            <a:r>
              <a:rPr lang="en-US" i="1" dirty="0" smtClean="0"/>
              <a:t>A</a:t>
            </a:r>
            <a:r>
              <a:rPr lang="en-US" dirty="0" smtClean="0"/>
              <a:t>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 smtClean="0"/>
              <a:t>4.	</a:t>
            </a:r>
            <a:r>
              <a:rPr lang="en-US" b="1" dirty="0" smtClean="0"/>
              <a:t>read</a:t>
            </a:r>
            <a:r>
              <a:rPr lang="en-US" dirty="0" smtClean="0"/>
              <a:t>(</a:t>
            </a:r>
            <a:r>
              <a:rPr lang="en-US" i="1" dirty="0" smtClean="0"/>
              <a:t>B</a:t>
            </a:r>
            <a:r>
              <a:rPr lang="en-US" dirty="0" smtClean="0"/>
              <a:t>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 smtClean="0"/>
              <a:t>5.	</a:t>
            </a:r>
            <a:r>
              <a:rPr lang="en-US" i="1" dirty="0" smtClean="0"/>
              <a:t>B</a:t>
            </a:r>
            <a:r>
              <a:rPr lang="en-US" dirty="0" smtClean="0"/>
              <a:t> := </a:t>
            </a:r>
            <a:r>
              <a:rPr lang="en-US" i="1" dirty="0" smtClean="0"/>
              <a:t>B + </a:t>
            </a:r>
            <a:r>
              <a:rPr lang="en-US" dirty="0" smtClean="0"/>
              <a:t>50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 smtClean="0"/>
              <a:t>6.	</a:t>
            </a:r>
            <a:r>
              <a:rPr lang="en-US" b="1" dirty="0" smtClean="0"/>
              <a:t>write</a:t>
            </a:r>
            <a:r>
              <a:rPr lang="en-US" dirty="0" smtClean="0"/>
              <a:t>(</a:t>
            </a:r>
            <a:r>
              <a:rPr lang="en-US" i="1" dirty="0" smtClean="0"/>
              <a:t>B)</a:t>
            </a:r>
            <a:endParaRPr lang="en-US" sz="36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483F-C472-4D41-946E-B1C694E905D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Konsep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Transaksi</a:t>
            </a:r>
            <a:r>
              <a:rPr lang="en-US" dirty="0" smtClean="0">
                <a:solidFill>
                  <a:schemeClr val="bg1"/>
                </a:solidFill>
              </a:rPr>
              <a:t> (6)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, </a:t>
            </a:r>
            <a:r>
              <a:rPr lang="en-US" dirty="0" err="1" smtClean="0"/>
              <a:t>ditinjau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properti</a:t>
            </a:r>
            <a:r>
              <a:rPr lang="en-US" dirty="0" smtClean="0"/>
              <a:t> ACID-</a:t>
            </a:r>
            <a:r>
              <a:rPr lang="en-US" dirty="0" err="1" smtClean="0"/>
              <a:t>nya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:</a:t>
            </a:r>
          </a:p>
          <a:p>
            <a:endParaRPr lang="en-US" sz="3600" dirty="0" smtClean="0"/>
          </a:p>
          <a:p>
            <a:r>
              <a:rPr lang="en-US" u="sng" dirty="0" err="1" smtClean="0"/>
              <a:t>Kebutuhan</a:t>
            </a:r>
            <a:r>
              <a:rPr lang="en-US" u="sng" dirty="0" smtClean="0"/>
              <a:t> </a:t>
            </a:r>
            <a:r>
              <a:rPr lang="en-US" u="sng" dirty="0" err="1" smtClean="0"/>
              <a:t>Konsistensi</a:t>
            </a:r>
            <a:r>
              <a:rPr lang="en-US" u="sng" dirty="0" smtClean="0"/>
              <a:t> (</a:t>
            </a:r>
            <a:r>
              <a:rPr lang="en-US" i="1" u="sng" dirty="0" smtClean="0"/>
              <a:t>Consistency </a:t>
            </a:r>
            <a:r>
              <a:rPr lang="en-US" i="1" u="sng" dirty="0" err="1" smtClean="0"/>
              <a:t>Requierements</a:t>
            </a:r>
            <a:r>
              <a:rPr lang="en-US" u="sng" dirty="0" smtClean="0"/>
              <a:t>) :</a:t>
            </a:r>
            <a:r>
              <a:rPr lang="en-US" sz="3600" u="sng" dirty="0" smtClean="0"/>
              <a:t> </a:t>
            </a:r>
          </a:p>
          <a:p>
            <a:pPr>
              <a:buNone/>
            </a:pPr>
            <a:r>
              <a:rPr lang="en-US" dirty="0" smtClean="0"/>
              <a:t>	Total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rekening</a:t>
            </a:r>
            <a:r>
              <a:rPr lang="en-US" dirty="0" smtClean="0"/>
              <a:t> A + B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eksekusi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u="sng" dirty="0" err="1" smtClean="0"/>
              <a:t>Kebutuhan</a:t>
            </a:r>
            <a:r>
              <a:rPr lang="en-US" u="sng" dirty="0" smtClean="0"/>
              <a:t> </a:t>
            </a:r>
            <a:r>
              <a:rPr lang="en-US" u="sng" dirty="0" err="1" smtClean="0"/>
              <a:t>Atomik</a:t>
            </a:r>
            <a:r>
              <a:rPr lang="en-US" u="sng" dirty="0" smtClean="0"/>
              <a:t> (</a:t>
            </a:r>
            <a:r>
              <a:rPr lang="en-US" i="1" u="sng" dirty="0" smtClean="0"/>
              <a:t>Atomicity </a:t>
            </a:r>
            <a:r>
              <a:rPr lang="en-US" i="1" u="sng" dirty="0" err="1" smtClean="0"/>
              <a:t>Requeirements</a:t>
            </a:r>
            <a:r>
              <a:rPr lang="en-US" u="sng" dirty="0" smtClean="0"/>
              <a:t>) :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gagal</a:t>
            </a:r>
            <a:r>
              <a:rPr lang="en-US" dirty="0" smtClean="0"/>
              <a:t> </a:t>
            </a:r>
            <a:r>
              <a:rPr lang="en-US" dirty="0" err="1" smtClean="0"/>
              <a:t>diantara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ke-3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ke-6,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disimpan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database,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inkonsistensi</a:t>
            </a:r>
            <a:r>
              <a:rPr lang="en-US" dirty="0" smtClean="0"/>
              <a:t> data.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lain, </a:t>
            </a:r>
            <a:r>
              <a:rPr lang="en-US" dirty="0" err="1" smtClean="0"/>
              <a:t>selesaikan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sekali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483F-C472-4D41-946E-B1C694E905D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2754</TotalTime>
  <Words>3058</Words>
  <Application>Microsoft Office PowerPoint</Application>
  <PresentationFormat>On-screen Show (4:3)</PresentationFormat>
  <Paragraphs>440</Paragraphs>
  <Slides>53</Slides>
  <Notes>36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Module</vt:lpstr>
      <vt:lpstr>DBMS</vt:lpstr>
      <vt:lpstr>IKHTISAR</vt:lpstr>
      <vt:lpstr>Konsep Transaksi</vt:lpstr>
      <vt:lpstr>Konsep Transaksi (2)</vt:lpstr>
      <vt:lpstr>Konsep Transaksi (3)</vt:lpstr>
      <vt:lpstr>Konsep Transaksi (4)</vt:lpstr>
      <vt:lpstr>Konsep Transaksi (4)</vt:lpstr>
      <vt:lpstr>Konsep Transaksi (5)</vt:lpstr>
      <vt:lpstr>Konsep Transaksi (6)</vt:lpstr>
      <vt:lpstr>Konsep Transaksi (7)</vt:lpstr>
      <vt:lpstr>State Transaksi</vt:lpstr>
      <vt:lpstr>State Transaksi (2)</vt:lpstr>
      <vt:lpstr>State Transaksi (3)</vt:lpstr>
      <vt:lpstr>State Transaksi (4)</vt:lpstr>
      <vt:lpstr>State Transaksi (5)</vt:lpstr>
      <vt:lpstr>State Transaksi (6)</vt:lpstr>
      <vt:lpstr>Implementasi Atomik (Atomicity) dan Durabilitas (Durability) </vt:lpstr>
      <vt:lpstr>Implementasi Atomik (Atomicity) dan Durabilitas (Durability) – (2) </vt:lpstr>
      <vt:lpstr>Implementasi Atomik (Atomicity) dan Durabilitas (Durability) – (3) </vt:lpstr>
      <vt:lpstr>Implementasi Atomik (Atomicity) dan Durabilitas (Durability) – (4) </vt:lpstr>
      <vt:lpstr>Eksekusi Konkurensi</vt:lpstr>
      <vt:lpstr>Eksekusi Konkurensi (2)</vt:lpstr>
      <vt:lpstr>Eksekusi Konkurensi - Schedule</vt:lpstr>
      <vt:lpstr>Schedule</vt:lpstr>
      <vt:lpstr>Eksekusi Konkurensi – Schedule (2)</vt:lpstr>
      <vt:lpstr>Eksekusi Konkurensi – Schedule (3)</vt:lpstr>
      <vt:lpstr>Eksekusi Konkurensi – Schedule (3)</vt:lpstr>
      <vt:lpstr>Serializability</vt:lpstr>
      <vt:lpstr>Serializability</vt:lpstr>
      <vt:lpstr>Conflict Serializability</vt:lpstr>
      <vt:lpstr>serializability</vt:lpstr>
      <vt:lpstr>Conflict Serializability (2)</vt:lpstr>
      <vt:lpstr>Contoh konflik dalam Serializability</vt:lpstr>
      <vt:lpstr>Conflict Serializability (3)</vt:lpstr>
      <vt:lpstr>View Serializability</vt:lpstr>
      <vt:lpstr>View Serializability</vt:lpstr>
      <vt:lpstr>View Serializability</vt:lpstr>
      <vt:lpstr>View Serializability (2)</vt:lpstr>
      <vt:lpstr>View Serializability (3)</vt:lpstr>
      <vt:lpstr>Recoverability</vt:lpstr>
      <vt:lpstr>Recoverability - penyebab kegagalan</vt:lpstr>
      <vt:lpstr>Jenis - jenis Kegagalan yang sering dialami:</vt:lpstr>
      <vt:lpstr>Recoverability</vt:lpstr>
      <vt:lpstr>Recoverability (2)</vt:lpstr>
      <vt:lpstr>Recoverability (3)</vt:lpstr>
      <vt:lpstr>Implementasi Isolasi</vt:lpstr>
      <vt:lpstr>Definisi Transaksi di SQL</vt:lpstr>
      <vt:lpstr>Level Konsistensi di SQL 92</vt:lpstr>
      <vt:lpstr>Testing Serializability</vt:lpstr>
      <vt:lpstr>Testing Serializability (2)</vt:lpstr>
      <vt:lpstr>Testing Serializability (3)</vt:lpstr>
      <vt:lpstr>Testing Serializability (3)</vt:lpstr>
      <vt:lpstr>Slide 53</vt:lpstr>
    </vt:vector>
  </TitlesOfParts>
  <Company>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Basis Data</dc:title>
  <dc:creator>Alif Finandhita</dc:creator>
  <cp:lastModifiedBy>yogi</cp:lastModifiedBy>
  <cp:revision>328</cp:revision>
  <dcterms:created xsi:type="dcterms:W3CDTF">2009-10-14T01:53:22Z</dcterms:created>
  <dcterms:modified xsi:type="dcterms:W3CDTF">2015-11-24T01:54:55Z</dcterms:modified>
</cp:coreProperties>
</file>