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0"/>
  </p:notesMasterIdLst>
  <p:handoutMasterIdLst>
    <p:handoutMasterId r:id="rId131"/>
  </p:handoutMasterIdLst>
  <p:sldIdLst>
    <p:sldId id="1767" r:id="rId2"/>
    <p:sldId id="1123" r:id="rId3"/>
    <p:sldId id="1429" r:id="rId4"/>
    <p:sldId id="1773" r:id="rId5"/>
    <p:sldId id="1774" r:id="rId6"/>
    <p:sldId id="1426" r:id="rId7"/>
    <p:sldId id="1777" r:id="rId8"/>
    <p:sldId id="1776" r:id="rId9"/>
    <p:sldId id="1778" r:id="rId10"/>
    <p:sldId id="1775" r:id="rId11"/>
    <p:sldId id="1572" r:id="rId12"/>
    <p:sldId id="1596" r:id="rId13"/>
    <p:sldId id="1721" r:id="rId14"/>
    <p:sldId id="1715" r:id="rId15"/>
    <p:sldId id="1716" r:id="rId16"/>
    <p:sldId id="1717" r:id="rId17"/>
    <p:sldId id="1780" r:id="rId18"/>
    <p:sldId id="1781" r:id="rId19"/>
    <p:sldId id="1782" r:id="rId20"/>
    <p:sldId id="1783" r:id="rId21"/>
    <p:sldId id="1784" r:id="rId22"/>
    <p:sldId id="1785" r:id="rId23"/>
    <p:sldId id="1786" r:id="rId24"/>
    <p:sldId id="1787" r:id="rId25"/>
    <p:sldId id="1561" r:id="rId26"/>
    <p:sldId id="1788" r:id="rId27"/>
    <p:sldId id="1789" r:id="rId28"/>
    <p:sldId id="1565" r:id="rId29"/>
    <p:sldId id="1567" r:id="rId30"/>
    <p:sldId id="1594" r:id="rId31"/>
    <p:sldId id="1595" r:id="rId32"/>
    <p:sldId id="1663" r:id="rId33"/>
    <p:sldId id="1698" r:id="rId34"/>
    <p:sldId id="1702" r:id="rId35"/>
    <p:sldId id="1703" r:id="rId36"/>
    <p:sldId id="1704" r:id="rId37"/>
    <p:sldId id="1705" r:id="rId38"/>
    <p:sldId id="1699" r:id="rId39"/>
    <p:sldId id="1700" r:id="rId40"/>
    <p:sldId id="1701" r:id="rId41"/>
    <p:sldId id="1706" r:id="rId42"/>
    <p:sldId id="1768" r:id="rId43"/>
    <p:sldId id="1431" r:id="rId44"/>
    <p:sldId id="1438" r:id="rId45"/>
    <p:sldId id="1439" r:id="rId46"/>
    <p:sldId id="1695" r:id="rId47"/>
    <p:sldId id="1741" r:id="rId48"/>
    <p:sldId id="1696" r:id="rId49"/>
    <p:sldId id="1697" r:id="rId50"/>
    <p:sldId id="1464" r:id="rId51"/>
    <p:sldId id="1507" r:id="rId52"/>
    <p:sldId id="1664" r:id="rId53"/>
    <p:sldId id="1653" r:id="rId54"/>
    <p:sldId id="1654" r:id="rId55"/>
    <p:sldId id="1655" r:id="rId56"/>
    <p:sldId id="1661" r:id="rId57"/>
    <p:sldId id="1656" r:id="rId58"/>
    <p:sldId id="1657" r:id="rId59"/>
    <p:sldId id="1658" r:id="rId60"/>
    <p:sldId id="1659" r:id="rId61"/>
    <p:sldId id="1660" r:id="rId62"/>
    <p:sldId id="1465" r:id="rId63"/>
    <p:sldId id="1739" r:id="rId64"/>
    <p:sldId id="1605" r:id="rId65"/>
    <p:sldId id="1589" r:id="rId66"/>
    <p:sldId id="1668" r:id="rId67"/>
    <p:sldId id="1766" r:id="rId68"/>
    <p:sldId id="1742" r:id="rId69"/>
    <p:sldId id="1606" r:id="rId70"/>
    <p:sldId id="1607" r:id="rId71"/>
    <p:sldId id="1505" r:id="rId72"/>
    <p:sldId id="1506" r:id="rId73"/>
    <p:sldId id="1575" r:id="rId74"/>
    <p:sldId id="1693" r:id="rId75"/>
    <p:sldId id="1514" r:id="rId76"/>
    <p:sldId id="1516" r:id="rId77"/>
    <p:sldId id="1517" r:id="rId78"/>
    <p:sldId id="1531" r:id="rId79"/>
    <p:sldId id="1669" r:id="rId80"/>
    <p:sldId id="1670" r:id="rId81"/>
    <p:sldId id="1671" r:id="rId82"/>
    <p:sldId id="1672" r:id="rId83"/>
    <p:sldId id="1673" r:id="rId84"/>
    <p:sldId id="1747" r:id="rId85"/>
    <p:sldId id="1755" r:id="rId86"/>
    <p:sldId id="1743" r:id="rId87"/>
    <p:sldId id="1744" r:id="rId88"/>
    <p:sldId id="1753" r:id="rId89"/>
    <p:sldId id="1678" r:id="rId90"/>
    <p:sldId id="1754" r:id="rId91"/>
    <p:sldId id="1680" r:id="rId92"/>
    <p:sldId id="1681" r:id="rId93"/>
    <p:sldId id="1769" r:id="rId94"/>
    <p:sldId id="1493" r:id="rId95"/>
    <p:sldId id="1536" r:id="rId96"/>
    <p:sldId id="1608" r:id="rId97"/>
    <p:sldId id="1749" r:id="rId98"/>
    <p:sldId id="1751" r:id="rId99"/>
    <p:sldId id="1590" r:id="rId100"/>
    <p:sldId id="1627" r:id="rId101"/>
    <p:sldId id="1770" r:id="rId102"/>
    <p:sldId id="1682" r:id="rId103"/>
    <p:sldId id="1500" r:id="rId104"/>
    <p:sldId id="1757" r:id="rId105"/>
    <p:sldId id="1758" r:id="rId106"/>
    <p:sldId id="1690" r:id="rId107"/>
    <p:sldId id="1537" r:id="rId108"/>
    <p:sldId id="1538" r:id="rId109"/>
    <p:sldId id="1539" r:id="rId110"/>
    <p:sldId id="1740" r:id="rId111"/>
    <p:sldId id="1639" r:id="rId112"/>
    <p:sldId id="1540" r:id="rId113"/>
    <p:sldId id="1759" r:id="rId114"/>
    <p:sldId id="1541" r:id="rId115"/>
    <p:sldId id="1581" r:id="rId116"/>
    <p:sldId id="1582" r:id="rId117"/>
    <p:sldId id="1694" r:id="rId118"/>
    <p:sldId id="1583" r:id="rId119"/>
    <p:sldId id="1760" r:id="rId120"/>
    <p:sldId id="1761" r:id="rId121"/>
    <p:sldId id="1762" r:id="rId122"/>
    <p:sldId id="1733" r:id="rId123"/>
    <p:sldId id="1756" r:id="rId124"/>
    <p:sldId id="1734" r:id="rId125"/>
    <p:sldId id="1735" r:id="rId126"/>
    <p:sldId id="1736" r:id="rId127"/>
    <p:sldId id="1727" r:id="rId128"/>
    <p:sldId id="1609" r:id="rId129"/>
  </p:sldIdLst>
  <p:sldSz cx="9144000" cy="6858000" type="screen4x3"/>
  <p:notesSz cx="7315200" cy="9601200"/>
  <p:custDataLst>
    <p:tags r:id="rId132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14663B"/>
    <a:srgbClr val="097542"/>
    <a:srgbClr val="000099"/>
    <a:srgbClr val="085823"/>
    <a:srgbClr val="333333"/>
    <a:srgbClr val="CC0000"/>
    <a:srgbClr val="1C1C1C"/>
    <a:srgbClr val="045C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99" autoAdjust="0"/>
    <p:restoredTop sz="94631" autoAdjust="0"/>
  </p:normalViewPr>
  <p:slideViewPr>
    <p:cSldViewPr>
      <p:cViewPr>
        <p:scale>
          <a:sx n="55" d="100"/>
          <a:sy n="55" d="100"/>
        </p:scale>
        <p:origin x="-264" y="108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9.xml"/><Relationship Id="rId3" Type="http://schemas.openxmlformats.org/officeDocument/2006/relationships/slide" Target="slides/slide23.xml"/><Relationship Id="rId7" Type="http://schemas.openxmlformats.org/officeDocument/2006/relationships/slide" Target="slides/slide70.xml"/><Relationship Id="rId2" Type="http://schemas.openxmlformats.org/officeDocument/2006/relationships/slide" Target="slides/slide22.xml"/><Relationship Id="rId1" Type="http://schemas.openxmlformats.org/officeDocument/2006/relationships/slide" Target="slides/slide10.xml"/><Relationship Id="rId6" Type="http://schemas.openxmlformats.org/officeDocument/2006/relationships/slide" Target="slides/slide69.xml"/><Relationship Id="rId5" Type="http://schemas.openxmlformats.org/officeDocument/2006/relationships/slide" Target="slides/slide49.xml"/><Relationship Id="rId4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002E-3643-421E-8E60-DB9FD978C5C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Typical Java environment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</a:endParaRPr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521075" y="4267200"/>
            <a:ext cx="5113338" cy="1404938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5" descr="ik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585915"/>
            <a:ext cx="1371600" cy="2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bm-logo-keci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555684"/>
            <a:ext cx="856307" cy="2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59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8175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90500"/>
            <a:ext cx="2090737" cy="5591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190500"/>
            <a:ext cx="6121400" cy="5591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4867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algn="l">
              <a:defRPr/>
            </a:pPr>
            <a:endParaRPr kumimoji="0" lang="en-US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5F5F5F"/>
                </a:solidFill>
                <a:ea typeface="ＭＳ Ｐゴシック" pitchFamily="34" charset="-128"/>
                <a:cs typeface="Arial Unicode MS"/>
              </a:defRPr>
            </a:lvl1pPr>
          </a:lstStyle>
          <a:p>
            <a:pPr algn="l">
              <a:defRPr/>
            </a:pPr>
            <a:fld id="{EADF7C83-A7C6-478B-B500-C064B482CE0F}" type="slidenum">
              <a:rPr kumimoji="0" lang="en-US">
                <a:effectLst/>
                <a:latin typeface="Arial" charset="0"/>
              </a:rPr>
              <a:pPr algn="l">
                <a:defRPr/>
              </a:pPr>
              <a:t>‹#›</a:t>
            </a:fld>
            <a:endParaRPr kumimoji="0" lang="en-US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6283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2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F33DB1F6-EF26-4ADB-905F-8C647625EC41}" type="slidenum">
              <a:rPr kumimoji="0" lang="en-US" alt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alt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5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55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 b="1">
              <a:solidFill>
                <a:srgbClr val="000000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0B740A30-4246-490D-8477-DDC9B02284B9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41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48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375984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56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923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24436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453869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713018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09736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  <a:cs typeface="Arial" charset="0"/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143000"/>
            <a:ext cx="855345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5613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173" name="Picture 15" descr="ikc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00" y="6585915"/>
            <a:ext cx="1371600" cy="2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6" descr="bm-logo-kecil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6555684"/>
            <a:ext cx="856307" cy="2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63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7F7F7F"/>
        </a:buClr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5000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•"/>
        <a:defRPr sz="2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22338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Wingdings" pitchFamily="2" charset="2"/>
        <a:buChar char="ü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9675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-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7013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Times" pitchFamily="18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9542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mailto:romi@brainmatics.com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Buatlah program Java sederhana yang menampilkan tulisan di layar: “Halo Jakarta”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Menurut anda, apakah keunggulan Java dibandingkan bahasa pemrograman lain?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Apakah perbedaan antara bahasa pemrograman procedural dan object-oriented?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Apakah perbedaan antara object dan class pada object-oriented programming?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 yang anda pahami tentang variabel dan method?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76844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158037" cy="762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Java Family Suite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343400" cy="1524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altLang="ja-JP" sz="2800" dirty="0" smtClean="0"/>
              <a:t>Java </a:t>
            </a:r>
            <a:r>
              <a:rPr lang="en-US" altLang="ja-JP" sz="2800" dirty="0"/>
              <a:t>Standard Edition (</a:t>
            </a:r>
            <a:r>
              <a:rPr lang="en-US" altLang="ja-JP" sz="2800" dirty="0" smtClean="0">
                <a:solidFill>
                  <a:srgbClr val="CC0000"/>
                </a:solidFill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</a:rPr>
              <a:t>SE</a:t>
            </a:r>
            <a:r>
              <a:rPr lang="en-US" altLang="ja-JP" sz="2800" dirty="0" smtClean="0"/>
              <a:t>)</a:t>
            </a:r>
            <a:endParaRPr lang="id-ID" altLang="ja-JP" sz="2800" dirty="0" smtClean="0"/>
          </a:p>
          <a:p>
            <a:pPr marL="801687" lvl="1" indent="-457200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ja-JP" sz="2200" dirty="0" smtClean="0"/>
              <a:t>For </a:t>
            </a:r>
            <a:r>
              <a:rPr lang="en-US" altLang="ja-JP" sz="2200" dirty="0"/>
              <a:t>desktop, client/server </a:t>
            </a:r>
            <a:r>
              <a:rPr lang="en-US" altLang="ja-JP" sz="2200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2819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l">
              <a:spcBef>
                <a:spcPct val="20000"/>
              </a:spcBef>
              <a:buSzPct val="100000"/>
              <a:buFont typeface="+mj-lt"/>
              <a:buAutoNum type="arabicPeriod" startAt="2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Enterprise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> E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EE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904875" lvl="1" indent="-447675" algn="l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For e-business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e-commerce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web based application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57200" y="4724400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SzPct val="100000"/>
              <a:buFont typeface="+mj-lt"/>
              <a:buAutoNum type="arabicPeriod" startAt="3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Micro Edition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ME</a:t>
            </a: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)</a:t>
            </a:r>
          </a:p>
          <a:p>
            <a:pPr marL="889000" lvl="1" indent="-439738" algn="l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small devices, 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like </a:t>
            </a: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palm,</a:t>
            </a:r>
            <a:r>
              <a:rPr lang="id-ID" altLang="ja-JP" sz="22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200" dirty="0" err="1" smtClean="0">
                <a:effectLst/>
                <a:latin typeface="Calibri" pitchFamily="34" charset="0"/>
                <a:cs typeface="Calibri" pitchFamily="34" charset="0"/>
              </a:rPr>
              <a:t>handphone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15000" r="27500" b="26000"/>
          <a:stretch>
            <a:fillRect/>
          </a:stretch>
        </p:blipFill>
        <p:spPr bwMode="auto">
          <a:xfrm>
            <a:off x="5572996" y="404836"/>
            <a:ext cx="3124200" cy="218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1" y="2727960"/>
            <a:ext cx="2037183" cy="1996440"/>
          </a:xfrm>
          <a:prstGeom prst="rect">
            <a:avLst/>
          </a:prstGeom>
        </p:spPr>
      </p:pic>
      <p:pic>
        <p:nvPicPr>
          <p:cNvPr id="13" name="Picture 12" descr="jt-play-mitsub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876800"/>
            <a:ext cx="3307607" cy="18430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21" grpId="0" build="p"/>
      <p:bldP spid="13322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Matematika.java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500" dirty="0" err="1" smtClean="0"/>
              <a:t>public</a:t>
            </a:r>
            <a:r>
              <a:rPr lang="id-ID" sz="2500" dirty="0" smtClean="0"/>
              <a:t> </a:t>
            </a:r>
            <a:r>
              <a:rPr lang="id-ID" sz="2500" dirty="0" err="1" smtClean="0"/>
              <a:t>class</a:t>
            </a:r>
            <a:r>
              <a:rPr lang="id-ID" sz="2500" dirty="0" smtClean="0"/>
              <a:t> Matematika{</a:t>
            </a:r>
          </a:p>
          <a:p>
            <a:pPr>
              <a:buNone/>
            </a:pPr>
            <a:r>
              <a:rPr lang="id-ID" sz="2500" dirty="0" smtClean="0"/>
              <a:t>	void </a:t>
            </a:r>
            <a:r>
              <a:rPr lang="id-ID" sz="2500" dirty="0" smtClean="0">
                <a:solidFill>
                  <a:srgbClr val="C00000"/>
                </a:solidFill>
              </a:rPr>
              <a:t>pertambahan (int a, int b)</a:t>
            </a:r>
            <a:r>
              <a:rPr lang="id-ID" sz="2500" dirty="0" smtClean="0"/>
              <a:t>{</a:t>
            </a:r>
          </a:p>
          <a:p>
            <a:pPr>
              <a:buNone/>
            </a:pPr>
            <a:r>
              <a:rPr lang="id-ID" sz="2500" dirty="0" smtClean="0"/>
              <a:t>		</a:t>
            </a:r>
            <a:r>
              <a:rPr lang="en-US" sz="2500" dirty="0" err="1" smtClean="0"/>
              <a:t>int</a:t>
            </a:r>
            <a:r>
              <a:rPr lang="en-US" sz="2500" dirty="0" smtClean="0"/>
              <a:t> </a:t>
            </a:r>
            <a:r>
              <a:rPr lang="id-ID" sz="2500" dirty="0" smtClean="0"/>
              <a:t>hasil= a + b;</a:t>
            </a:r>
          </a:p>
          <a:p>
            <a:pPr>
              <a:buNone/>
            </a:pPr>
            <a:r>
              <a:rPr lang="id-ID" sz="2500" dirty="0" smtClean="0"/>
              <a:t>		System.out.println(“hasil:” + hasil);</a:t>
            </a:r>
          </a:p>
          <a:p>
            <a:pPr>
              <a:buNone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>
              <a:buNone/>
            </a:pPr>
            <a:endParaRPr lang="id-ID" sz="2500" dirty="0" smtClean="0"/>
          </a:p>
          <a:p>
            <a:pPr>
              <a:buNone/>
            </a:pPr>
            <a:r>
              <a:rPr lang="id-ID" sz="2500" dirty="0" smtClean="0"/>
              <a:t>	void </a:t>
            </a:r>
            <a:r>
              <a:rPr lang="id-ID" sz="2500" dirty="0" smtClean="0">
                <a:solidFill>
                  <a:srgbClr val="C00000"/>
                </a:solidFill>
              </a:rPr>
              <a:t>pertambahan (double a, double b, double c)</a:t>
            </a:r>
            <a:r>
              <a:rPr lang="id-ID" sz="2500" dirty="0" smtClean="0"/>
              <a:t>{</a:t>
            </a:r>
          </a:p>
          <a:p>
            <a:pPr>
              <a:buNone/>
            </a:pPr>
            <a:r>
              <a:rPr lang="id-ID" sz="2500" dirty="0" smtClean="0"/>
              <a:t>	</a:t>
            </a:r>
            <a:r>
              <a:rPr lang="id-ID" sz="2500" smtClean="0"/>
              <a:t>	double hasil</a:t>
            </a:r>
            <a:r>
              <a:rPr lang="id-ID" sz="2500" dirty="0" smtClean="0"/>
              <a:t>= a + b + c;</a:t>
            </a:r>
          </a:p>
          <a:p>
            <a:pPr>
              <a:buNone/>
            </a:pPr>
            <a:r>
              <a:rPr lang="id-ID" sz="2500" dirty="0" smtClean="0"/>
              <a:t>		System.out.println(“hasil:” + hasil);</a:t>
            </a:r>
          </a:p>
          <a:p>
            <a:pPr>
              <a:buNone/>
            </a:pPr>
            <a:r>
              <a:rPr lang="id-ID" sz="2500" dirty="0" smtClean="0"/>
              <a:t>	}</a:t>
            </a:r>
          </a:p>
          <a:p>
            <a:pPr>
              <a:buNone/>
            </a:pPr>
            <a:r>
              <a:rPr lang="id-ID" sz="2500" dirty="0" smtClean="0"/>
              <a:t>	...</a:t>
            </a:r>
          </a:p>
          <a:p>
            <a:pPr>
              <a:buNone/>
            </a:pPr>
            <a:r>
              <a:rPr lang="id-ID" sz="2500" dirty="0" smtClean="0"/>
              <a:t>}</a:t>
            </a:r>
            <a:endParaRPr lang="id-ID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Skill Check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Class</a:t>
            </a:r>
            <a:r>
              <a:rPr lang="id-ID" smtClean="0"/>
              <a:t>: HaloSemarang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Variable</a:t>
            </a:r>
            <a:r>
              <a:rPr lang="id-ID" smtClean="0"/>
              <a:t>: Mobil</a:t>
            </a:r>
            <a:endParaRPr lang="id-ID"/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Method</a:t>
            </a:r>
            <a:r>
              <a:rPr lang="id-ID" smtClean="0"/>
              <a:t>: Bank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Parameter</a:t>
            </a:r>
            <a:r>
              <a:rPr lang="id-ID" smtClean="0"/>
              <a:t>: Matematika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Encapsulation</a:t>
            </a:r>
            <a:r>
              <a:rPr lang="id-ID" smtClean="0"/>
              <a:t>: Sepeda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Inheritance</a:t>
            </a:r>
            <a:r>
              <a:rPr lang="id-ID" smtClean="0"/>
              <a:t>: MatematikaCanggih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Polimorphism</a:t>
            </a:r>
            <a:r>
              <a:rPr lang="id-ID" smtClean="0"/>
              <a:t>: Matematika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7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Package, Interface</a:t>
            </a:r>
            <a:r>
              <a:rPr lang="id-ID" sz="3200" dirty="0" smtClean="0"/>
              <a:t>, JAR,</a:t>
            </a:r>
            <a:br>
              <a:rPr lang="id-ID" sz="3200" dirty="0" smtClean="0"/>
            </a:br>
            <a:r>
              <a:rPr lang="id-ID" sz="3200" dirty="0" smtClean="0"/>
              <a:t>Java API </a:t>
            </a:r>
            <a:r>
              <a:rPr lang="id-ID" sz="3200" dirty="0" err="1" smtClean="0"/>
              <a:t>Library</a:t>
            </a:r>
            <a:r>
              <a:rPr lang="id-ID" sz="3200" dirty="0" smtClean="0"/>
              <a:t> </a:t>
            </a:r>
            <a:r>
              <a:rPr lang="id-ID" sz="3200" dirty="0" err="1" smtClean="0"/>
              <a:t>and</a:t>
            </a:r>
            <a:r>
              <a:rPr lang="id-ID" sz="3200" dirty="0" smtClean="0"/>
              <a:t> </a:t>
            </a:r>
            <a:r>
              <a:rPr lang="id-ID" sz="3200" dirty="0" err="1" smtClean="0"/>
              <a:t>Documentation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en-US" sz="6600" dirty="0" err="1" smtClean="0"/>
              <a:t>Pengorganisasian</a:t>
            </a:r>
            <a:r>
              <a:rPr lang="en-US" sz="6600" dirty="0" smtClean="0"/>
              <a:t> Class</a:t>
            </a:r>
            <a:endParaRPr lang="id-ID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792663"/>
          </a:xfrm>
        </p:spPr>
        <p:txBody>
          <a:bodyPr/>
          <a:lstStyle/>
          <a:p>
            <a:r>
              <a:rPr lang="id-ID" altLang="ja-JP" sz="2800" dirty="0" smtClean="0"/>
              <a:t>P</a:t>
            </a:r>
            <a:r>
              <a:rPr lang="en-US" altLang="ja-JP" sz="2800" dirty="0" err="1" smtClean="0"/>
              <a:t>ackage</a:t>
            </a:r>
            <a:r>
              <a:rPr lang="en-US" altLang="ja-JP" sz="2800" dirty="0" smtClean="0"/>
              <a:t> </a:t>
            </a:r>
            <a:r>
              <a:rPr lang="id-ID" altLang="ja-JP" sz="2800" dirty="0" smtClean="0"/>
              <a:t>adalah </a:t>
            </a:r>
            <a:r>
              <a:rPr lang="id-ID" altLang="ja-JP" sz="2800" dirty="0" smtClean="0">
                <a:solidFill>
                  <a:srgbClr val="CC0000"/>
                </a:solidFill>
              </a:rPr>
              <a:t>koleksi dari beberapa class dan interface yang berhubungan, dan menyediakan proteksi akses dan pengelolaan namespace</a:t>
            </a:r>
            <a:endParaRPr lang="en-US" altLang="ja-JP" sz="2800" dirty="0"/>
          </a:p>
          <a:p>
            <a:r>
              <a:rPr lang="en-US" altLang="ja-JP" sz="2800" dirty="0"/>
              <a:t>1 package </a:t>
            </a:r>
            <a:r>
              <a:rPr lang="id-ID" altLang="ja-JP" sz="2800" dirty="0" smtClean="0"/>
              <a:t>adalah </a:t>
            </a:r>
            <a:r>
              <a:rPr lang="en-US" altLang="ja-JP" sz="2800" dirty="0" smtClean="0"/>
              <a:t>1 folder </a:t>
            </a:r>
            <a:r>
              <a:rPr lang="id-ID" altLang="ja-JP" sz="2800" dirty="0" smtClean="0"/>
              <a:t>di </a:t>
            </a:r>
            <a:r>
              <a:rPr lang="en-US" altLang="ja-JP" sz="2800" dirty="0" smtClean="0"/>
              <a:t>file </a:t>
            </a:r>
            <a:r>
              <a:rPr lang="en-US" altLang="ja-JP" sz="2800" dirty="0"/>
              <a:t>system</a:t>
            </a:r>
          </a:p>
          <a:p>
            <a:r>
              <a:rPr lang="id-ID" altLang="ja-JP" sz="2800" dirty="0" smtClean="0"/>
              <a:t>Package berguna untuk </a:t>
            </a:r>
            <a:r>
              <a:rPr lang="id-ID" altLang="ja-JP" sz="2800" dirty="0" smtClean="0">
                <a:solidFill>
                  <a:srgbClr val="C00000"/>
                </a:solidFill>
              </a:rPr>
              <a:t>mengorganisir file</a:t>
            </a:r>
            <a:r>
              <a:rPr lang="id-ID" altLang="ja-JP" sz="2800" dirty="0" smtClean="0"/>
              <a:t> dalam suatu project atau library</a:t>
            </a:r>
          </a:p>
          <a:p>
            <a:r>
              <a:rPr lang="id-ID" altLang="ja-JP" sz="2800" dirty="0" smtClean="0"/>
              <a:t>Nama package menggunakan </a:t>
            </a:r>
            <a:r>
              <a:rPr lang="id-ID" altLang="ja-JP" sz="2800" dirty="0" smtClean="0">
                <a:solidFill>
                  <a:srgbClr val="C00000"/>
                </a:solidFill>
              </a:rPr>
              <a:t>lowercase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r>
              <a:rPr lang="en-US" altLang="ja-JP" sz="2800" dirty="0" err="1" smtClean="0"/>
              <a:t>Nama</a:t>
            </a:r>
            <a:r>
              <a:rPr lang="en-US" altLang="ja-JP" sz="2800" dirty="0" smtClean="0"/>
              <a:t> package </a:t>
            </a:r>
            <a:r>
              <a:rPr lang="en-US" altLang="ja-JP" sz="2800" dirty="0" err="1" smtClean="0"/>
              <a:t>mengikuti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nama</a:t>
            </a:r>
            <a:r>
              <a:rPr lang="en-US" altLang="ja-JP" sz="2800" dirty="0" smtClean="0">
                <a:solidFill>
                  <a:srgbClr val="C00000"/>
                </a:solidFill>
              </a:rPr>
              <a:t> domain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perusahaan</a:t>
            </a:r>
            <a:r>
              <a:rPr lang="en-US" altLang="ja-JP" sz="2800" dirty="0" smtClean="0"/>
              <a:t>) </a:t>
            </a:r>
            <a:r>
              <a:rPr lang="en-US" altLang="ja-JP" sz="2800" dirty="0" err="1" smtClean="0"/>
              <a:t>dengan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susunan</a:t>
            </a:r>
            <a:r>
              <a:rPr lang="en-US" altLang="ja-JP" sz="2800" dirty="0" smtClean="0">
                <a:solidFill>
                  <a:srgbClr val="C0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terbalik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lvl="1"/>
            <a:r>
              <a:rPr lang="en-US" altLang="ja-JP" sz="2400" dirty="0" err="1" smtClean="0"/>
              <a:t>Contoh</a:t>
            </a:r>
            <a:r>
              <a:rPr lang="en-US" altLang="ja-JP" sz="2400" dirty="0" smtClean="0"/>
              <a:t>: </a:t>
            </a:r>
            <a:r>
              <a:rPr lang="en-US" altLang="ja-JP" sz="2400" dirty="0" err="1" smtClean="0"/>
              <a:t>com.brainmatics.kendaraan</a:t>
            </a:r>
            <a:endParaRPr lang="id-ID" altLang="ja-JP" sz="2400" dirty="0" smtClean="0"/>
          </a:p>
          <a:p>
            <a:r>
              <a:rPr lang="en-US" altLang="ja-JP" sz="2800" dirty="0" smtClean="0"/>
              <a:t>Keyword</a:t>
            </a:r>
            <a:r>
              <a:rPr lang="en-US" altLang="ja-JP" sz="2800" dirty="0"/>
              <a:t>: </a:t>
            </a:r>
            <a:r>
              <a:rPr lang="en-US" altLang="ja-JP" sz="2800" i="1" dirty="0">
                <a:solidFill>
                  <a:srgbClr val="CC0000"/>
                </a:solidFill>
              </a:rPr>
              <a:t>package name;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pack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80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616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Base directory</a:t>
            </a:r>
            <a:r>
              <a:rPr lang="en-US" dirty="0"/>
              <a:t>: holds your program's Files</a:t>
            </a:r>
          </a:p>
          <a:p>
            <a:r>
              <a:rPr lang="en-US" dirty="0">
                <a:solidFill>
                  <a:srgbClr val="C00000"/>
                </a:solidFill>
              </a:rPr>
              <a:t>Path name</a:t>
            </a:r>
            <a:r>
              <a:rPr lang="en-US" dirty="0"/>
              <a:t>, relative to base directory, must match </a:t>
            </a:r>
            <a:r>
              <a:rPr lang="en-US" dirty="0">
                <a:solidFill>
                  <a:srgbClr val="C00000"/>
                </a:solidFill>
              </a:rPr>
              <a:t>package name</a:t>
            </a:r>
            <a:r>
              <a:rPr lang="en-US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com/</a:t>
            </a:r>
            <a:r>
              <a:rPr lang="en-US" sz="24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horstmann</a:t>
            </a: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bigjava</a:t>
            </a: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/Financial.java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4" name="Picture 5" descr="base_directo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85"/>
          <a:stretch/>
        </p:blipFill>
        <p:spPr bwMode="auto">
          <a:xfrm>
            <a:off x="1524000" y="3219960"/>
            <a:ext cx="6019800" cy="33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0628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25986" b="3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0" y="381000"/>
            <a:ext cx="2743200" cy="533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Budi.java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package kelasku;</a:t>
            </a: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public</a:t>
            </a:r>
            <a:r>
              <a:rPr lang="id-ID" sz="3600" dirty="0" smtClean="0"/>
              <a:t> class Budi{</a:t>
            </a:r>
          </a:p>
          <a:p>
            <a:pPr>
              <a:buNone/>
            </a:pPr>
            <a:r>
              <a:rPr lang="id-ID" sz="3600" dirty="0" smtClean="0"/>
              <a:t>		public void info(){</a:t>
            </a:r>
          </a:p>
          <a:p>
            <a:pPr>
              <a:buNone/>
            </a:pPr>
            <a:r>
              <a:rPr lang="id-ID" sz="3600" dirty="0" smtClean="0"/>
              <a:t>			System.out.println(“Kelas Budi”);</a:t>
            </a:r>
          </a:p>
          <a:p>
            <a:pPr>
              <a:buNone/>
            </a:pPr>
            <a:r>
              <a:rPr lang="id-ID" sz="3600" dirty="0" smtClean="0"/>
              <a:t>		}</a:t>
            </a:r>
          </a:p>
          <a:p>
            <a:pPr>
              <a:buNone/>
            </a:pPr>
            <a:r>
              <a:rPr lang="id-ID" sz="3600" dirty="0" smtClean="0"/>
              <a:t>	}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Joko.java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package kelasku;</a:t>
            </a: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public</a:t>
            </a:r>
            <a:r>
              <a:rPr lang="id-ID" sz="3600" dirty="0" smtClean="0"/>
              <a:t> class Joko{</a:t>
            </a:r>
          </a:p>
          <a:p>
            <a:pPr>
              <a:buNone/>
            </a:pPr>
            <a:r>
              <a:rPr lang="id-ID" sz="3600" dirty="0" smtClean="0"/>
              <a:t>		public void info(){</a:t>
            </a:r>
          </a:p>
          <a:p>
            <a:pPr>
              <a:buNone/>
            </a:pPr>
            <a:r>
              <a:rPr lang="id-ID" sz="3600" dirty="0" smtClean="0"/>
              <a:t>			System.out.println(“Kelas Joko”);</a:t>
            </a:r>
          </a:p>
          <a:p>
            <a:pPr>
              <a:buNone/>
            </a:pPr>
            <a:r>
              <a:rPr lang="id-ID" sz="3600" dirty="0" smtClean="0"/>
              <a:t>		}</a:t>
            </a:r>
          </a:p>
          <a:p>
            <a:pPr>
              <a:buNone/>
            </a:pPr>
            <a:r>
              <a:rPr lang="id-ID" sz="3600" dirty="0" smtClean="0"/>
              <a:t>	}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r>
              <a:rPr lang="id-ID" dirty="0" smtClean="0"/>
              <a:t>PaketBeraksi.java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C00000"/>
                </a:solidFill>
              </a:rPr>
              <a:t>	</a:t>
            </a:r>
            <a:r>
              <a:rPr lang="id-ID" dirty="0" err="1" smtClean="0">
                <a:solidFill>
                  <a:srgbClr val="C00000"/>
                </a:solidFill>
              </a:rPr>
              <a:t>import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kelasku.Joko</a:t>
            </a:r>
            <a:r>
              <a:rPr lang="id-ID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public class PaketBeraksi{</a:t>
            </a:r>
          </a:p>
          <a:p>
            <a:pPr>
              <a:buNone/>
            </a:pPr>
            <a:r>
              <a:rPr lang="id-ID" dirty="0" smtClean="0"/>
              <a:t>		public static void main(String[] args){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 objectJoko = new 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objectJoko.info();</a:t>
            </a:r>
          </a:p>
          <a:p>
            <a:pPr>
              <a:buNone/>
            </a:pPr>
            <a:r>
              <a:rPr lang="id-ID" dirty="0" smtClean="0"/>
              <a:t>		}</a:t>
            </a:r>
          </a:p>
          <a:p>
            <a:pPr>
              <a:buNone/>
            </a:pPr>
            <a:r>
              <a:rPr lang="id-ID" dirty="0" smtClean="0"/>
              <a:t>	}</a:t>
            </a:r>
          </a:p>
          <a:p>
            <a:pPr>
              <a:buNone/>
            </a:pPr>
            <a:r>
              <a:rPr lang="id-ID" dirty="0" smtClean="0"/>
              <a:t>		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1106" y="1981200"/>
            <a:ext cx="2514600" cy="2352674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#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include &lt;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&gt;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id-ID" sz="2000" b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main</a:t>
            </a:r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()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printf(“Hallo”);</a:t>
            </a:r>
          </a:p>
          <a:p>
            <a:pPr algn="l"/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1022" y="4572000"/>
            <a:ext cx="1501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effectLst/>
                <a:latin typeface="Calibri" pitchFamily="34" charset="0"/>
                <a:cs typeface="Calibri" pitchFamily="34" charset="0"/>
              </a:rPr>
              <a:t>C Program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35706" y="2667000"/>
            <a:ext cx="2438399" cy="981074"/>
            <a:chOff x="1344" y="1248"/>
            <a:chExt cx="1305" cy="62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737" y="1248"/>
              <a:ext cx="912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</a:t>
              </a:r>
              <a:r>
                <a:rPr lang="id-ID" sz="1800" b="1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Compiler</a:t>
              </a:r>
              <a:endParaRPr lang="en-US" sz="18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  <a:stCxn id="5" idx="3"/>
              <a:endCxn id="8" idx="1"/>
            </p:cNvCxnSpPr>
            <p:nvPr/>
          </p:nvCxnSpPr>
          <p:spPr bwMode="auto">
            <a:xfrm>
              <a:off x="1344" y="1560"/>
              <a:ext cx="39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291674" y="2133600"/>
            <a:ext cx="3699926" cy="2963202"/>
            <a:chOff x="2655" y="1008"/>
            <a:chExt cx="2027" cy="15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168" y="1008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800" b="1" dirty="0">
                  <a:effectLst/>
                  <a:latin typeface="Calibri" pitchFamily="34" charset="0"/>
                  <a:cs typeface="Calibri" pitchFamily="34" charset="0"/>
                </a:rPr>
                <a:t>000101000011001010000100010010010101010101010010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55" y="2143"/>
              <a:ext cx="202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Machine language program</a:t>
              </a:r>
            </a:p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(</a:t>
              </a:r>
              <a:r>
                <a:rPr lang="id-ID" sz="2400" b="1" dirty="0" smtClean="0">
                  <a:effectLst/>
                  <a:latin typeface="Calibri" pitchFamily="34" charset="0"/>
                  <a:cs typeface="Calibri" pitchFamily="34" charset="0"/>
                </a:rPr>
                <a:t>executable “.exe” </a:t>
              </a:r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file)</a:t>
              </a:r>
              <a:endParaRPr lang="en-US" sz="24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AutoShape 12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2810" y="1553"/>
              <a:ext cx="358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r>
              <a:rPr lang="id-ID" dirty="0" smtClean="0"/>
              <a:t>PaketBeraksi.java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C00000"/>
                </a:solidFill>
              </a:rPr>
              <a:t>	import kelasku.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id-ID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public class PaketBeraksi{</a:t>
            </a:r>
          </a:p>
          <a:p>
            <a:pPr>
              <a:buNone/>
            </a:pPr>
            <a:r>
              <a:rPr lang="id-ID" dirty="0" smtClean="0"/>
              <a:t>		public static void main(String[] args){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Budi</a:t>
            </a:r>
            <a:r>
              <a:rPr lang="id-ID" dirty="0" smtClean="0"/>
              <a:t> objectBudi = new </a:t>
            </a:r>
            <a:r>
              <a:rPr lang="id-ID" dirty="0" smtClean="0">
                <a:solidFill>
                  <a:srgbClr val="0070C0"/>
                </a:solidFill>
              </a:rPr>
              <a:t>Budi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objectBudi.info();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 objectJoko = new 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objectJoko.info();</a:t>
            </a:r>
          </a:p>
          <a:p>
            <a:pPr>
              <a:buNone/>
            </a:pPr>
            <a:r>
              <a:rPr lang="id-ID" dirty="0" smtClean="0"/>
              <a:t>		}</a:t>
            </a:r>
          </a:p>
          <a:p>
            <a:pPr>
              <a:buNone/>
            </a:pPr>
            <a:r>
              <a:rPr lang="id-ID" dirty="0" smtClean="0"/>
              <a:t>	}</a:t>
            </a:r>
          </a:p>
          <a:p>
            <a:pPr>
              <a:buNone/>
            </a:pPr>
            <a:r>
              <a:rPr lang="id-ID" dirty="0" smtClean="0"/>
              <a:t>		</a:t>
            </a:r>
          </a:p>
          <a:p>
            <a:pPr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390159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Direktori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4000" dirty="0" smtClean="0"/>
              <a:t>PaketBeraksi.java</a:t>
            </a:r>
          </a:p>
          <a:p>
            <a:r>
              <a:rPr lang="id-ID" sz="4000" dirty="0" smtClean="0">
                <a:solidFill>
                  <a:srgbClr val="C00000"/>
                </a:solidFill>
              </a:rPr>
              <a:t>kelasku</a:t>
            </a:r>
          </a:p>
          <a:p>
            <a:pPr lvl="1"/>
            <a:r>
              <a:rPr lang="id-ID" sz="3200" dirty="0" smtClean="0"/>
              <a:t>Budi.java</a:t>
            </a:r>
          </a:p>
          <a:p>
            <a:pPr lvl="1"/>
            <a:r>
              <a:rPr lang="id-ID" sz="3200" dirty="0" smtClean="0"/>
              <a:t>Joko.java</a:t>
            </a:r>
            <a:endParaRPr lang="id-ID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Interface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altLang="ja-JP" sz="3600" dirty="0" smtClean="0"/>
              <a:t>Interface digunakan apabila kita ingin menentukan apa yang harus dilakukan oleh suatu class tapi </a:t>
            </a:r>
            <a:r>
              <a:rPr lang="id-ID" altLang="ja-JP" sz="3600" dirty="0" smtClean="0">
                <a:solidFill>
                  <a:srgbClr val="C00000"/>
                </a:solidFill>
              </a:rPr>
              <a:t>tidak menentukan bagaimana cara untuk melakukannya</a:t>
            </a:r>
            <a:endParaRPr lang="en-US" altLang="ja-JP" sz="3600" dirty="0">
              <a:solidFill>
                <a:srgbClr val="C00000"/>
              </a:solidFill>
            </a:endParaRPr>
          </a:p>
          <a:p>
            <a:r>
              <a:rPr lang="id-ID" altLang="ja-JP" sz="3600" dirty="0" smtClean="0"/>
              <a:t>Interface sebenarnya sama dengan class, tapi hanya memiliki </a:t>
            </a:r>
            <a:r>
              <a:rPr lang="id-ID" altLang="ja-JP" sz="3600" dirty="0" smtClean="0">
                <a:solidFill>
                  <a:srgbClr val="CC0000"/>
                </a:solidFill>
              </a:rPr>
              <a:t>deklarasi method tanpa implementasi</a:t>
            </a:r>
            <a:endParaRPr lang="en-US" altLang="ja-JP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Interface</a:t>
            </a:r>
            <a:r>
              <a:rPr lang="id-ID" altLang="ja-JP" dirty="0" smtClean="0"/>
              <a:t> dan </a:t>
            </a:r>
            <a:r>
              <a:rPr lang="id-ID" altLang="ja-JP" dirty="0" err="1" smtClean="0"/>
              <a:t>Implementation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9608"/>
            <a:ext cx="7467600" cy="19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yntax_implementing_inter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391400" cy="30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154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interface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InterfaceLampu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static final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=1;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static final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=0;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abstract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abstract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altLang="ja-JP" dirty="0" smtClean="0"/>
              <a:t>Int</a:t>
            </a:r>
            <a:r>
              <a:rPr lang="en-US" altLang="ja-JP" dirty="0" err="1" smtClean="0"/>
              <a:t>erfaceLampu</a:t>
            </a:r>
            <a:r>
              <a:rPr lang="id-ID" altLang="ja-JP" dirty="0" smtClean="0"/>
              <a:t>.java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707886"/>
            <a:ext cx="9144000" cy="61501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public class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implements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InterfaceLampu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  p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ublic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20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if (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  <a:endParaRPr lang="id-ID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}else{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Sudah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Kok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altLang="ja-JP" sz="20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if (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}else{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Sudah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Kok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Lampu.java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public class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>Beraksi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public static void main(String[]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args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= new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("Status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Saat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Ini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918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LampuBeraksi.java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InterfaceAC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r>
              <a:rPr lang="id-ID" sz="3600" dirty="0" smtClean="0"/>
              <a:t>Buat program serupa dengan InterfaceBeraksi.java tapi untuk </a:t>
            </a:r>
            <a:r>
              <a:rPr lang="id-ID" sz="3600" dirty="0" smtClean="0">
                <a:solidFill>
                  <a:srgbClr val="C00000"/>
                </a:solidFill>
              </a:rPr>
              <a:t>ACBeraksi.java</a:t>
            </a:r>
          </a:p>
          <a:p>
            <a:r>
              <a:rPr lang="id-ID" sz="3600" dirty="0" smtClean="0"/>
              <a:t>Masukkan method-method di bawah ke dalam </a:t>
            </a:r>
            <a:r>
              <a:rPr lang="id-ID" sz="3600" dirty="0" smtClean="0">
                <a:solidFill>
                  <a:srgbClr val="C00000"/>
                </a:solidFill>
              </a:rPr>
              <a:t>ACBeraksi.java</a:t>
            </a:r>
          </a:p>
          <a:p>
            <a:pPr lvl="1"/>
            <a:r>
              <a:rPr lang="id-ID" sz="3200" dirty="0" smtClean="0"/>
              <a:t>matikanAC() dan hidupkanAC()</a:t>
            </a:r>
          </a:p>
          <a:p>
            <a:pPr lvl="1"/>
            <a:r>
              <a:rPr lang="id-ID" sz="3200" dirty="0" smtClean="0"/>
              <a:t>dinginkanAC() dan panaskanAC ()</a:t>
            </a:r>
            <a:endParaRPr lang="id-ID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Kompresi dengan JAR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53450" cy="5105400"/>
          </a:xfrm>
        </p:spPr>
        <p:txBody>
          <a:bodyPr/>
          <a:lstStyle/>
          <a:p>
            <a:r>
              <a:rPr lang="id-ID" sz="3200" dirty="0" smtClean="0"/>
              <a:t>JAR atau Java </a:t>
            </a:r>
            <a:r>
              <a:rPr lang="id-ID" sz="3200" dirty="0" err="1" smtClean="0"/>
              <a:t>Archive</a:t>
            </a:r>
            <a:r>
              <a:rPr lang="id-ID" sz="3200" dirty="0" smtClean="0"/>
              <a:t> adalah metode </a:t>
            </a:r>
            <a:r>
              <a:rPr lang="id-ID" sz="3200" dirty="0" smtClean="0">
                <a:solidFill>
                  <a:srgbClr val="C00000"/>
                </a:solidFill>
              </a:rPr>
              <a:t>kompresi </a:t>
            </a:r>
            <a:r>
              <a:rPr lang="id-ID" sz="3200" dirty="0" err="1" smtClean="0">
                <a:solidFill>
                  <a:srgbClr val="C00000"/>
                </a:solidFill>
              </a:rPr>
              <a:t>standard</a:t>
            </a:r>
            <a:r>
              <a:rPr lang="id-ID" sz="3200" dirty="0" smtClean="0"/>
              <a:t> dari </a:t>
            </a:r>
            <a:r>
              <a:rPr lang="id-ID" sz="3200" dirty="0" err="1" smtClean="0"/>
              <a:t>file-file</a:t>
            </a:r>
            <a:r>
              <a:rPr lang="id-ID" sz="3200" dirty="0" smtClean="0"/>
              <a:t> yang berisi program Java</a:t>
            </a:r>
          </a:p>
          <a:p>
            <a:r>
              <a:rPr lang="id-ID" sz="3200" dirty="0" smtClean="0"/>
              <a:t>JAR menampung </a:t>
            </a:r>
            <a:r>
              <a:rPr lang="id-ID" sz="3200" dirty="0" err="1" smtClean="0"/>
              <a:t>file</a:t>
            </a:r>
            <a:r>
              <a:rPr lang="id-ID" sz="3200" dirty="0" smtClean="0"/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.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dan </a:t>
            </a:r>
            <a:r>
              <a:rPr lang="id-ID" sz="3200" dirty="0" err="1" smtClean="0"/>
              <a:t>file</a:t>
            </a:r>
            <a:r>
              <a:rPr lang="id-ID" sz="3200" dirty="0" smtClean="0"/>
              <a:t> lain yang dibutuhkan supaya program bisa berjalan dengan baik</a:t>
            </a:r>
          </a:p>
          <a:p>
            <a:r>
              <a:rPr lang="id-ID" sz="3200" dirty="0" smtClean="0"/>
              <a:t>Kompresi dapat dilakukan setelah </a:t>
            </a:r>
            <a:r>
              <a:rPr lang="id-ID" sz="3200" dirty="0" smtClean="0">
                <a:solidFill>
                  <a:srgbClr val="C00000"/>
                </a:solidFill>
              </a:rPr>
              <a:t>semua 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err="1" smtClean="0">
                <a:solidFill>
                  <a:srgbClr val="C00000"/>
                </a:solidFill>
              </a:rPr>
              <a:t>dikompilasi</a:t>
            </a:r>
            <a:endParaRPr lang="id-ID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58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 + Interpreter)</a:t>
            </a:r>
            <a:endParaRPr lang="id-ID" dirty="0"/>
          </a:p>
        </p:txBody>
      </p:sp>
      <p:pic>
        <p:nvPicPr>
          <p:cNvPr id="5" name="Picture 4" descr="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893318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719" y="1346537"/>
            <a:ext cx="1814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javac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Compiler)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184" y="1371600"/>
            <a:ext cx="203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Interpreter)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Penggunaan 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Membuat</a:t>
            </a:r>
            <a:r>
              <a:rPr lang="id-ID" dirty="0" smtClean="0"/>
              <a:t>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cvf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file1.class file2.class</a:t>
            </a:r>
            <a:endParaRPr lang="id-ID" sz="2200" dirty="0" smtClean="0"/>
          </a:p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Melihat</a:t>
            </a:r>
            <a:r>
              <a:rPr lang="id-ID" dirty="0" smtClean="0"/>
              <a:t> isi dalam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tvf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endParaRPr lang="id-ID" sz="2400" dirty="0" smtClean="0"/>
          </a:p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Mengekstraksi</a:t>
            </a:r>
            <a:r>
              <a:rPr lang="id-ID" dirty="0" smtClean="0"/>
              <a:t> isi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xvf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endParaRPr lang="id-ID" sz="2400" dirty="0" smtClean="0"/>
          </a:p>
          <a:p>
            <a:r>
              <a:rPr lang="id-ID" dirty="0" smtClean="0">
                <a:solidFill>
                  <a:srgbClr val="C00000"/>
                </a:solidFill>
              </a:rPr>
              <a:t>Keterangan</a:t>
            </a:r>
            <a:r>
              <a:rPr lang="id-ID" dirty="0" smtClean="0"/>
              <a:t> Pilihan: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c</a:t>
            </a:r>
            <a:r>
              <a:rPr lang="id-ID" sz="2400" dirty="0" smtClean="0"/>
              <a:t> = </a:t>
            </a:r>
            <a:r>
              <a:rPr lang="id-ID" sz="2400" dirty="0" err="1" smtClean="0"/>
              <a:t>create</a:t>
            </a:r>
            <a:r>
              <a:rPr lang="id-ID" sz="2400" dirty="0" smtClean="0"/>
              <a:t> (membuat </a:t>
            </a:r>
            <a:r>
              <a:rPr lang="id-ID" sz="2400" dirty="0" err="1" smtClean="0"/>
              <a:t>file</a:t>
            </a:r>
            <a:r>
              <a:rPr lang="id-ID" sz="2400" dirty="0" smtClean="0"/>
              <a:t> JAR)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v</a:t>
            </a:r>
            <a:r>
              <a:rPr lang="id-ID" sz="2400" dirty="0" smtClean="0"/>
              <a:t> = </a:t>
            </a:r>
            <a:r>
              <a:rPr lang="id-ID" sz="2400" dirty="0" err="1" smtClean="0"/>
              <a:t>verbose</a:t>
            </a:r>
            <a:r>
              <a:rPr lang="id-ID" sz="2400" dirty="0" smtClean="0"/>
              <a:t> (menampilkan informasi pada layar)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f</a:t>
            </a:r>
            <a:r>
              <a:rPr lang="id-ID" sz="2400" dirty="0" smtClean="0"/>
              <a:t> = </a:t>
            </a:r>
            <a:r>
              <a:rPr lang="id-ID" sz="2400" dirty="0" err="1" smtClean="0"/>
              <a:t>filename</a:t>
            </a:r>
            <a:r>
              <a:rPr lang="id-ID" sz="2400" dirty="0" smtClean="0"/>
              <a:t> (daftar nama </a:t>
            </a:r>
            <a:r>
              <a:rPr lang="id-ID" sz="2400" dirty="0" err="1" smtClean="0"/>
              <a:t>file</a:t>
            </a:r>
            <a:r>
              <a:rPr lang="id-ID" sz="2400" dirty="0" smtClean="0"/>
              <a:t> yang akan dikompresi)</a:t>
            </a:r>
            <a:endParaRPr lang="id-ID" sz="2400" dirty="0"/>
          </a:p>
        </p:txBody>
      </p:sp>
    </p:spTree>
    <p:extLst>
      <p:ext uri="{BB962C8B-B14F-4D97-AF65-F5344CB8AC3E}">
        <p14:creationId xmlns="" xmlns:p14="http://schemas.microsoft.com/office/powerpoint/2010/main" val="236794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 </a:t>
            </a:r>
            <a:r>
              <a:rPr lang="id-ID" dirty="0" err="1" smtClean="0"/>
              <a:t>Manifest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 smtClean="0"/>
              <a:t>JAR </a:t>
            </a:r>
            <a:r>
              <a:rPr lang="id-ID" sz="3600" dirty="0" err="1" smtClean="0"/>
              <a:t>Manifest</a:t>
            </a:r>
            <a:r>
              <a:rPr lang="id-ID" sz="3600" dirty="0" smtClean="0"/>
              <a:t> dibuat secara </a:t>
            </a:r>
            <a:r>
              <a:rPr lang="id-ID" sz="3600" dirty="0" smtClean="0">
                <a:solidFill>
                  <a:srgbClr val="C00000"/>
                </a:solidFill>
              </a:rPr>
              <a:t>otomatis</a:t>
            </a:r>
            <a:r>
              <a:rPr lang="id-ID" sz="3600" dirty="0" smtClean="0"/>
              <a:t> dan diletakkan di dalam </a:t>
            </a:r>
            <a:r>
              <a:rPr lang="id-ID" sz="3600" dirty="0" smtClean="0">
                <a:solidFill>
                  <a:srgbClr val="C00000"/>
                </a:solidFill>
              </a:rPr>
              <a:t>folder </a:t>
            </a:r>
            <a:r>
              <a:rPr lang="id-ID" sz="3600" dirty="0" err="1" smtClean="0">
                <a:solidFill>
                  <a:srgbClr val="C00000"/>
                </a:solidFill>
              </a:rPr>
              <a:t>META-INF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/>
              <a:t>pada </a:t>
            </a:r>
            <a:r>
              <a:rPr lang="id-ID" sz="3600" dirty="0" err="1" smtClean="0"/>
              <a:t>file</a:t>
            </a:r>
            <a:r>
              <a:rPr lang="id-ID" sz="3600" dirty="0" smtClean="0"/>
              <a:t> kompresi yang kita buat</a:t>
            </a:r>
          </a:p>
          <a:p>
            <a:r>
              <a:rPr lang="id-ID" sz="3600" dirty="0" smtClean="0"/>
              <a:t>JAR </a:t>
            </a:r>
            <a:r>
              <a:rPr lang="id-ID" sz="3600" dirty="0" err="1" smtClean="0"/>
              <a:t>Manifest</a:t>
            </a:r>
            <a:r>
              <a:rPr lang="id-ID" sz="3600" dirty="0" smtClean="0"/>
              <a:t> digunakan untuk </a:t>
            </a:r>
            <a:r>
              <a:rPr lang="id-ID" sz="3600" dirty="0" smtClean="0">
                <a:solidFill>
                  <a:srgbClr val="C00000"/>
                </a:solidFill>
              </a:rPr>
              <a:t>mendeskripsikan </a:t>
            </a:r>
            <a:r>
              <a:rPr lang="id-ID" sz="3600" dirty="0" err="1" smtClean="0">
                <a:solidFill>
                  <a:srgbClr val="C00000"/>
                </a:solidFill>
              </a:rPr>
              <a:t>file-file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/>
              <a:t>yang terdalam dalam </a:t>
            </a:r>
            <a:r>
              <a:rPr lang="id-ID" sz="3600" dirty="0" err="1" smtClean="0"/>
              <a:t>file</a:t>
            </a:r>
            <a:r>
              <a:rPr lang="id-ID" sz="3600" dirty="0" smtClean="0"/>
              <a:t> JAR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="" xmlns:p14="http://schemas.microsoft.com/office/powerpoint/2010/main" val="175374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API </a:t>
            </a:r>
            <a:r>
              <a:rPr lang="id-ID" dirty="0" err="1" smtClean="0"/>
              <a:t>Library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Documentation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API</a:t>
            </a:r>
            <a:r>
              <a:rPr lang="en-US" dirty="0"/>
              <a:t>: Application Programming Interface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API </a:t>
            </a:r>
            <a:r>
              <a:rPr lang="en-US" dirty="0">
                <a:solidFill>
                  <a:srgbClr val="C00000"/>
                </a:solidFill>
              </a:rPr>
              <a:t>documentation</a:t>
            </a:r>
            <a:r>
              <a:rPr lang="en-US" dirty="0"/>
              <a:t>: </a:t>
            </a:r>
            <a:r>
              <a:rPr lang="id-ID" dirty="0" smtClean="0"/>
              <a:t>daftar </a:t>
            </a:r>
            <a:r>
              <a:rPr lang="id-ID" dirty="0" err="1" smtClean="0"/>
              <a:t>class</a:t>
            </a:r>
            <a:r>
              <a:rPr lang="id-ID" dirty="0"/>
              <a:t> </a:t>
            </a:r>
            <a:r>
              <a:rPr lang="id-ID" dirty="0" smtClean="0"/>
              <a:t>dan </a:t>
            </a:r>
            <a:r>
              <a:rPr lang="id-ID" dirty="0" err="1" smtClean="0"/>
              <a:t>method</a:t>
            </a:r>
            <a:r>
              <a:rPr lang="id-ID" dirty="0" smtClean="0"/>
              <a:t> di </a:t>
            </a:r>
            <a:r>
              <a:rPr lang="id-ID" dirty="0" err="1" smtClean="0"/>
              <a:t>java</a:t>
            </a:r>
            <a:r>
              <a:rPr lang="id-ID" dirty="0" smtClean="0"/>
              <a:t> </a:t>
            </a:r>
            <a:r>
              <a:rPr lang="id-ID" dirty="0" err="1" smtClean="0"/>
              <a:t>library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://java.sun.com/javase/7/docs/api/index.html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9665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id-ID" dirty="0" smtClean="0"/>
              <a:t>P</a:t>
            </a:r>
            <a:r>
              <a:rPr lang="en-US" dirty="0" err="1" smtClean="0"/>
              <a:t>ackages</a:t>
            </a:r>
            <a:r>
              <a:rPr lang="en-US" dirty="0" smtClean="0"/>
              <a:t> </a:t>
            </a:r>
            <a:r>
              <a:rPr lang="en-US" dirty="0"/>
              <a:t>in the Java </a:t>
            </a:r>
            <a:r>
              <a:rPr lang="id-ID" dirty="0" smtClean="0"/>
              <a:t>L</a:t>
            </a:r>
            <a:r>
              <a:rPr lang="en-US" dirty="0" err="1" smtClean="0"/>
              <a:t>ibrary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Group 19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8845803"/>
              </p:ext>
            </p:extLst>
          </p:nvPr>
        </p:nvGraphicFramePr>
        <p:xfrm>
          <a:off x="17463" y="1676400"/>
          <a:ext cx="9097962" cy="4267200"/>
        </p:xfrm>
        <a:graphic>
          <a:graphicData uri="http://schemas.openxmlformats.org/drawingml/2006/table">
            <a:tbl>
              <a:tblPr firstRow="1" bandCol="1">
                <a:tableStyleId>{775DCB02-9BB8-47FD-8907-85C794F793BA}</a:tableStyleId>
              </a:tblPr>
              <a:tblGrid>
                <a:gridCol w="1971675"/>
                <a:gridCol w="4776787"/>
                <a:gridCol w="23495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Package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Sample Class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java.lang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Language support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java.util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Utilities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Random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Input and output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PrintStream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java.awt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Abstract Windowing Toolkit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java.applet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Applets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Applet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java.net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Networking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java.sql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Database Access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ResultSet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javax.swing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Swing user interface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JButton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omg.w3c.dom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Document Object Model for XML documents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Document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9842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</a:t>
            </a:r>
            <a:r>
              <a:rPr lang="en-US" dirty="0"/>
              <a:t>Documentation of the </a:t>
            </a:r>
            <a:r>
              <a:rPr lang="en-US" dirty="0" smtClean="0"/>
              <a:t>Java Library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ap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51" b="9438"/>
          <a:stretch/>
        </p:blipFill>
        <p:spPr bwMode="auto">
          <a:xfrm>
            <a:off x="304800" y="914400"/>
            <a:ext cx="864085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132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API </a:t>
            </a:r>
            <a:r>
              <a:rPr lang="en-US" sz="3600" dirty="0"/>
              <a:t>Documentation for the Rectangle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api_do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99" b="8794"/>
          <a:stretch/>
        </p:blipFill>
        <p:spPr bwMode="auto">
          <a:xfrm>
            <a:off x="304800" y="1066800"/>
            <a:ext cx="8534400" cy="53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1166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Method</a:t>
            </a:r>
            <a:r>
              <a:rPr lang="id-ID" dirty="0" smtClean="0"/>
              <a:t> </a:t>
            </a:r>
            <a:r>
              <a:rPr lang="id-ID" dirty="0" err="1" smtClean="0"/>
              <a:t>Summary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method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77"/>
          <a:stretch/>
        </p:blipFill>
        <p:spPr bwMode="auto">
          <a:xfrm>
            <a:off x="228600" y="990600"/>
            <a:ext cx="879059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387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slide </a:t>
            </a:r>
            <a:r>
              <a:rPr lang="en-US" sz="3200" dirty="0" smtClean="0">
                <a:solidFill>
                  <a:srgbClr val="C00000"/>
                </a:solidFill>
              </a:rPr>
              <a:t>OOP Concepts</a:t>
            </a:r>
          </a:p>
          <a:p>
            <a:r>
              <a:rPr lang="en-US" sz="3200" dirty="0" err="1"/>
              <a:t>Kirimkan</a:t>
            </a:r>
            <a:r>
              <a:rPr lang="en-US" sz="3200" dirty="0"/>
              <a:t> </a:t>
            </a:r>
            <a:r>
              <a:rPr lang="en-US" sz="3200" dirty="0" err="1"/>
              <a:t>netbeans</a:t>
            </a:r>
            <a:r>
              <a:rPr lang="en-US" sz="3200" dirty="0"/>
              <a:t> project yang </a:t>
            </a:r>
            <a:r>
              <a:rPr lang="en-US" sz="3200" dirty="0" err="1"/>
              <a:t>sudah</a:t>
            </a:r>
            <a:r>
              <a:rPr lang="en-US" sz="3200" dirty="0"/>
              <a:t> di zip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smtClean="0">
                <a:hlinkClick r:id="rId2"/>
              </a:rPr>
              <a:t>romi@brainmatics.com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err="1" smtClean="0"/>
              <a:t>dengan</a:t>
            </a:r>
            <a:r>
              <a:rPr lang="en-US" sz="3200" dirty="0" smtClean="0"/>
              <a:t> sub</a:t>
            </a:r>
            <a:r>
              <a:rPr lang="id-ID" sz="3200" dirty="0" smtClean="0"/>
              <a:t>j</a:t>
            </a:r>
            <a:r>
              <a:rPr lang="en-US" sz="3200" dirty="0" smtClean="0"/>
              <a:t>e</a:t>
            </a:r>
            <a:r>
              <a:rPr lang="id-ID" sz="3200" dirty="0" smtClean="0"/>
              <a:t>ct</a:t>
            </a:r>
            <a:r>
              <a:rPr lang="en-US" sz="3200" dirty="0" smtClean="0"/>
              <a:t>: </a:t>
            </a:r>
            <a:r>
              <a:rPr lang="en-US" sz="3200" dirty="0">
                <a:solidFill>
                  <a:srgbClr val="C00000"/>
                </a:solidFill>
              </a:rPr>
              <a:t>[</a:t>
            </a:r>
            <a:r>
              <a:rPr lang="en-US" sz="3200" dirty="0" smtClean="0">
                <a:solidFill>
                  <a:srgbClr val="C00000"/>
                </a:solidFill>
              </a:rPr>
              <a:t>OOP</a:t>
            </a:r>
            <a:r>
              <a:rPr lang="id-ID" sz="3200" dirty="0" smtClean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err="1" smtClean="0">
                <a:solidFill>
                  <a:srgbClr val="C00000"/>
                </a:solidFill>
              </a:rPr>
              <a:t>Universitas</a:t>
            </a:r>
            <a:r>
              <a:rPr lang="en-US" sz="3200" dirty="0">
                <a:solidFill>
                  <a:srgbClr val="C00000"/>
                </a:solidFill>
              </a:rPr>
              <a:t>] </a:t>
            </a:r>
            <a:r>
              <a:rPr lang="en-US" sz="3200" dirty="0" err="1" smtClean="0">
                <a:solidFill>
                  <a:srgbClr val="C00000"/>
                </a:solidFill>
              </a:rPr>
              <a:t>Nama</a:t>
            </a:r>
            <a:r>
              <a:rPr lang="en-US" sz="3200" dirty="0" smtClean="0">
                <a:solidFill>
                  <a:srgbClr val="C00000"/>
                </a:solidFill>
              </a:rPr>
              <a:t>–NIM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Deadline: </a:t>
            </a:r>
            <a:r>
              <a:rPr lang="id-ID" sz="3200" dirty="0"/>
              <a:t>2</a:t>
            </a:r>
            <a:r>
              <a:rPr lang="en-US" sz="320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minggu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Meng</a:t>
            </a:r>
            <a:r>
              <a:rPr lang="en-US" sz="3200" dirty="0" smtClean="0"/>
              <a:t>-copy file orang lain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tugas</a:t>
            </a:r>
            <a:r>
              <a:rPr lang="en-US" sz="3200" dirty="0" smtClean="0">
                <a:solidFill>
                  <a:srgbClr val="C00000"/>
                </a:solidFill>
              </a:rPr>
              <a:t> 0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95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800" dirty="0" smtClean="0"/>
              <a:t>Sharon Zakhour  et al,  </a:t>
            </a:r>
            <a:r>
              <a:rPr lang="id-ID" sz="2800" dirty="0" smtClean="0">
                <a:solidFill>
                  <a:srgbClr val="C00000"/>
                </a:solidFill>
              </a:rPr>
              <a:t>The Java Tutorial Fourth Edition</a:t>
            </a:r>
            <a:r>
              <a:rPr lang="id-ID" sz="2800" dirty="0" smtClean="0"/>
              <a:t>, http://java.sun.com/docs/books/tutorial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 smtClean="0"/>
              <a:t>Cay </a:t>
            </a:r>
            <a:r>
              <a:rPr lang="en-US" sz="2800"/>
              <a:t>Horstmann, </a:t>
            </a:r>
            <a:r>
              <a:rPr lang="en-US" sz="2800">
                <a:solidFill>
                  <a:srgbClr val="C00000"/>
                </a:solidFill>
              </a:rPr>
              <a:t>Big Java 4th Edition</a:t>
            </a:r>
            <a:r>
              <a:rPr lang="en-US" sz="2800"/>
              <a:t>, John Wiley &amp; Sons, 2010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/>
              <a:t>Cay Horstmann, </a:t>
            </a:r>
            <a:r>
              <a:rPr lang="en-US" sz="2800">
                <a:solidFill>
                  <a:srgbClr val="C00000"/>
                </a:solidFill>
              </a:rPr>
              <a:t>Java Concepts 6th Edition</a:t>
            </a:r>
            <a:r>
              <a:rPr lang="en-US" sz="2800"/>
              <a:t>, John Wiley &amp; Sons, 2010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/>
              <a:t>Deitel &amp; Deitel, </a:t>
            </a:r>
            <a:r>
              <a:rPr lang="en-US" sz="2800">
                <a:solidFill>
                  <a:srgbClr val="C00000"/>
                </a:solidFill>
              </a:rPr>
              <a:t>Java How to Program 9th Edition</a:t>
            </a:r>
            <a:r>
              <a:rPr lang="en-US" sz="2800"/>
              <a:t>, Prentice Hall, 2010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800"/>
              <a:t>Mark Allen Weiss, </a:t>
            </a:r>
            <a:r>
              <a:rPr lang="en-US" sz="2800">
                <a:solidFill>
                  <a:srgbClr val="C00000"/>
                </a:solidFill>
              </a:rPr>
              <a:t>Data </a:t>
            </a:r>
            <a:r>
              <a:rPr lang="id-ID" sz="2800" smtClean="0">
                <a:solidFill>
                  <a:srgbClr val="C00000"/>
                </a:solidFill>
              </a:rPr>
              <a:t>S</a:t>
            </a:r>
            <a:r>
              <a:rPr lang="en-US" sz="2800" smtClean="0">
                <a:solidFill>
                  <a:srgbClr val="C00000"/>
                </a:solidFill>
              </a:rPr>
              <a:t>tructures </a:t>
            </a:r>
            <a:r>
              <a:rPr lang="en-US" sz="2800">
                <a:solidFill>
                  <a:srgbClr val="C00000"/>
                </a:solidFill>
              </a:rPr>
              <a:t>and </a:t>
            </a:r>
            <a:r>
              <a:rPr lang="id-ID" sz="2800" smtClean="0">
                <a:solidFill>
                  <a:srgbClr val="C00000"/>
                </a:solidFill>
              </a:rPr>
              <a:t>A</a:t>
            </a:r>
            <a:r>
              <a:rPr lang="en-US" sz="2800" smtClean="0">
                <a:solidFill>
                  <a:srgbClr val="C00000"/>
                </a:solidFill>
              </a:rPr>
              <a:t>lgorithm </a:t>
            </a:r>
            <a:r>
              <a:rPr lang="id-ID" sz="2800" smtClean="0">
                <a:solidFill>
                  <a:srgbClr val="C00000"/>
                </a:solidFill>
              </a:rPr>
              <a:t>A</a:t>
            </a:r>
            <a:r>
              <a:rPr lang="en-US" sz="2800" smtClean="0">
                <a:solidFill>
                  <a:srgbClr val="C00000"/>
                </a:solidFill>
              </a:rPr>
              <a:t>nalysis </a:t>
            </a:r>
            <a:r>
              <a:rPr lang="en-US" sz="2800">
                <a:solidFill>
                  <a:srgbClr val="C00000"/>
                </a:solidFill>
              </a:rPr>
              <a:t>in Java 3rd Edition</a:t>
            </a:r>
            <a:r>
              <a:rPr lang="en-US" sz="2800"/>
              <a:t>, 2012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7"/>
            <a:ext cx="8382000" cy="4792663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James Gosling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C00000"/>
                </a:solidFill>
              </a:rPr>
              <a:t>Mike Sheridan</a:t>
            </a:r>
            <a:r>
              <a:rPr lang="en-US" sz="2600" dirty="0" smtClean="0"/>
              <a:t>, and </a:t>
            </a:r>
            <a:r>
              <a:rPr lang="en-US" sz="2600" dirty="0" smtClean="0">
                <a:solidFill>
                  <a:srgbClr val="C00000"/>
                </a:solidFill>
              </a:rPr>
              <a:t>Patrick </a:t>
            </a:r>
            <a:r>
              <a:rPr lang="en-US" sz="2600" dirty="0" err="1" smtClean="0">
                <a:solidFill>
                  <a:srgbClr val="C00000"/>
                </a:solidFill>
              </a:rPr>
              <a:t>Naughton</a:t>
            </a:r>
            <a:r>
              <a:rPr lang="en-US" sz="2600" dirty="0" smtClean="0"/>
              <a:t> initiated the Java language project in June 1991</a:t>
            </a:r>
          </a:p>
          <a:p>
            <a:r>
              <a:rPr lang="en-US" sz="2600" dirty="0" smtClean="0"/>
              <a:t>The language was initially called </a:t>
            </a:r>
            <a:r>
              <a:rPr lang="en-US" sz="2600" i="1" dirty="0" smtClean="0">
                <a:solidFill>
                  <a:srgbClr val="C00000"/>
                </a:solidFill>
              </a:rPr>
              <a:t>Oak</a:t>
            </a:r>
            <a:r>
              <a:rPr lang="en-US" sz="2600" dirty="0" smtClean="0"/>
              <a:t> after an </a:t>
            </a:r>
            <a:r>
              <a:rPr lang="en-US" sz="2600" dirty="0" smtClean="0">
                <a:solidFill>
                  <a:srgbClr val="C00000"/>
                </a:solidFill>
              </a:rPr>
              <a:t>oak tree</a:t>
            </a:r>
            <a:r>
              <a:rPr lang="en-US" sz="2600" dirty="0" smtClean="0"/>
              <a:t> that stood outside Gosling's office</a:t>
            </a:r>
          </a:p>
          <a:p>
            <a:r>
              <a:rPr lang="en-US" sz="2600" dirty="0" smtClean="0"/>
              <a:t>It went by the name </a:t>
            </a:r>
            <a:r>
              <a:rPr lang="en-US" sz="2600" i="1" dirty="0" smtClean="0">
                <a:solidFill>
                  <a:srgbClr val="C00000"/>
                </a:solidFill>
              </a:rPr>
              <a:t>Green</a:t>
            </a:r>
            <a:r>
              <a:rPr lang="en-US" sz="2600" dirty="0" smtClean="0"/>
              <a:t> later, and was later renamed </a:t>
            </a:r>
            <a:r>
              <a:rPr lang="en-US" sz="2600" i="1" dirty="0" smtClean="0">
                <a:solidFill>
                  <a:srgbClr val="C00000"/>
                </a:solidFill>
              </a:rPr>
              <a:t>Java</a:t>
            </a:r>
            <a:r>
              <a:rPr lang="en-US" sz="2600" dirty="0" smtClean="0"/>
              <a:t>, from a list of random words</a:t>
            </a:r>
          </a:p>
          <a:p>
            <a:r>
              <a:rPr lang="en-US" sz="2600" dirty="0" smtClean="0"/>
              <a:t>Gosling aimed to implement a virtual machine and a language that had a familiar </a:t>
            </a:r>
            <a:r>
              <a:rPr lang="en-US" sz="2600" dirty="0" smtClean="0">
                <a:solidFill>
                  <a:srgbClr val="C00000"/>
                </a:solidFill>
              </a:rPr>
              <a:t>C/C++ style of notation</a:t>
            </a:r>
          </a:p>
          <a:p>
            <a:r>
              <a:rPr lang="en-US" sz="2600" dirty="0" smtClean="0"/>
              <a:t>Sun Microsystems released the first public implementation as </a:t>
            </a:r>
            <a:r>
              <a:rPr lang="en-US" sz="2600" dirty="0" smtClean="0">
                <a:solidFill>
                  <a:srgbClr val="C00000"/>
                </a:solidFill>
              </a:rPr>
              <a:t>Java 1.0 in 1995</a:t>
            </a:r>
            <a:endParaRPr lang="en-US" sz="2600" dirty="0" smtClean="0"/>
          </a:p>
          <a:p>
            <a:r>
              <a:rPr lang="en-US" sz="2600" dirty="0" smtClean="0"/>
              <a:t>On May 8, 2007, Sun finished the process, making all of Java's core code available under free software/open-source distribution terms (</a:t>
            </a:r>
            <a:r>
              <a:rPr lang="en-US" sz="2600" dirty="0" smtClean="0">
                <a:solidFill>
                  <a:srgbClr val="C00000"/>
                </a:solidFill>
              </a:rPr>
              <a:t>GNU Public License</a:t>
            </a:r>
            <a:r>
              <a:rPr lang="en-US" sz="26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6667" r="35578" b="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2680" t="15625" r="46706" b="31187"/>
          <a:stretch>
            <a:fillRect/>
          </a:stretch>
        </p:blipFill>
        <p:spPr bwMode="auto">
          <a:xfrm>
            <a:off x="152400" y="152399"/>
            <a:ext cx="4464878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2431" t="34375" r="46486" b="15625"/>
          <a:stretch>
            <a:fillRect/>
          </a:stretch>
        </p:blipFill>
        <p:spPr bwMode="auto">
          <a:xfrm>
            <a:off x="4572000" y="6858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6042" r="33236" b="9375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8001000" cy="7635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Class , Object, Method, Attribute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id-ID" sz="5200" dirty="0" smtClean="0"/>
              <a:t>Konsep Dasar Pemrograman Berorientasi Objek</a:t>
            </a:r>
            <a:endParaRPr lang="id-ID" sz="5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3316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7130" y="1223189"/>
            <a:ext cx="37096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Attribute: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Topi, Baju, </a:t>
            </a:r>
            <a:r>
              <a:rPr lang="id-ID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Jaket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Tas Punggung,  </a:t>
            </a:r>
            <a:b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Tangan, Kaki, Mata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Jalan ke Depan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Jalan Mundur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Belok ke Kiri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Memanjat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0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4340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5257800" cy="32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8456" y="903268"/>
            <a:ext cx="4795544" cy="5878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(State):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Ban, Stir, Pedal 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Rem, Pedal Gas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Warna, Tahun 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Produksi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Cara Menghidupkan Mesin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Manjalankan Mobil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Memundurkan Mobil</a:t>
            </a: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Variable(Member)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Method(Fungsi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OOP Concepts/ </a:t>
            </a:r>
            <a:r>
              <a:rPr lang="en-US" dirty="0" err="1" smtClean="0"/>
              <a:t>Konsep</a:t>
            </a:r>
            <a:r>
              <a:rPr lang="en-US" dirty="0" smtClean="0"/>
              <a:t> PBO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Konsep Pemrograman dan Paradigmanya: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Tingkat Bahasa Pemrograman, Paradigma Pemrograman, 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Teknologi</a:t>
            </a:r>
            <a:r>
              <a:rPr lang="en-US" sz="2800" dirty="0" smtClean="0">
                <a:solidFill>
                  <a:srgbClr val="C00000"/>
                </a:solidFill>
              </a:rPr>
              <a:t> Java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Perangkat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Java Family,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, </a:t>
            </a:r>
            <a:r>
              <a:rPr lang="en-US" sz="2400" dirty="0" err="1" smtClean="0"/>
              <a:t>Instalasi</a:t>
            </a:r>
            <a:r>
              <a:rPr lang="en-US" sz="2400" dirty="0" smtClean="0"/>
              <a:t>, </a:t>
            </a:r>
            <a:r>
              <a:rPr lang="en-US" sz="2400" dirty="0" err="1" smtClean="0"/>
              <a:t>Kompilasi</a:t>
            </a:r>
            <a:r>
              <a:rPr lang="en-US" sz="2400" dirty="0" smtClean="0"/>
              <a:t>   </a:t>
            </a:r>
            <a:endParaRPr lang="id-ID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Konsep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Dasar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Berorientasi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Objek</a:t>
            </a:r>
            <a:r>
              <a:rPr lang="id-ID" sz="2800" dirty="0" smtClean="0">
                <a:solidFill>
                  <a:srgbClr val="C00000"/>
                </a:solidFill>
              </a:rPr>
              <a:t>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Class, Object, Attribute, Method, </a:t>
            </a:r>
            <a:r>
              <a:rPr lang="id-ID" sz="2400" dirty="0" smtClean="0"/>
              <a:t>Constructor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Karakteristik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Berorientasi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Objek</a:t>
            </a:r>
            <a:r>
              <a:rPr lang="id-ID" sz="2800" dirty="0" smtClean="0">
                <a:solidFill>
                  <a:srgbClr val="C00000"/>
                </a:solidFill>
              </a:rPr>
              <a:t>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Abstraction, </a:t>
            </a:r>
            <a:r>
              <a:rPr lang="id-ID" sz="2400" dirty="0" smtClean="0"/>
              <a:t>Encapsulation, Inheritance, Polymorphisme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Pengorganisasian</a:t>
            </a:r>
            <a:r>
              <a:rPr lang="en-US" sz="2800" dirty="0" smtClean="0">
                <a:solidFill>
                  <a:srgbClr val="C00000"/>
                </a:solidFill>
              </a:rPr>
              <a:t> Class: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/>
              <a:t>Package, </a:t>
            </a:r>
            <a:r>
              <a:rPr lang="id-ID" sz="2400" dirty="0" err="1" smtClean="0"/>
              <a:t>Interface</a:t>
            </a:r>
            <a:r>
              <a:rPr lang="id-ID" sz="2400" dirty="0" smtClean="0"/>
              <a:t>, JAR, Java API </a:t>
            </a:r>
            <a:r>
              <a:rPr lang="id-ID" sz="2400" dirty="0" err="1" smtClean="0"/>
              <a:t>Documentation</a:t>
            </a:r>
            <a:endParaRPr lang="id-ID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endParaRPr lang="id-ID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endParaRPr lang="id-ID" sz="3200" dirty="0"/>
          </a:p>
          <a:p>
            <a:pPr lvl="1">
              <a:defRPr/>
            </a:pPr>
            <a:r>
              <a:rPr lang="id-ID" sz="2400" dirty="0" err="1" smtClean="0"/>
              <a:t>Class</a:t>
            </a:r>
            <a:r>
              <a:rPr lang="id-ID" sz="2400" dirty="0" smtClean="0"/>
              <a:t> mendeklarasikan </a:t>
            </a:r>
            <a:r>
              <a:rPr lang="id-ID" sz="2400" dirty="0" err="1" smtClean="0">
                <a:solidFill>
                  <a:srgbClr val="0070C0"/>
                </a:solidFill>
              </a:rPr>
              <a:t>method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yang dapat digunakan (dipanggil) oleh </a:t>
            </a:r>
            <a:r>
              <a:rPr lang="id-ID" sz="2400" dirty="0" err="1" smtClean="0"/>
              <a:t>object</a:t>
            </a:r>
            <a:endParaRPr lang="id-ID" sz="2400" dirty="0" smtClean="0"/>
          </a:p>
          <a:p>
            <a:pPr>
              <a:defRPr/>
            </a:pPr>
            <a:r>
              <a:rPr lang="id-ID" sz="3200" dirty="0" err="1" smtClean="0"/>
              <a:t>Object</a:t>
            </a:r>
            <a:r>
              <a:rPr lang="id-ID" sz="3200" dirty="0" smtClean="0"/>
              <a:t>: </a:t>
            </a:r>
            <a:r>
              <a:rPr lang="id-ID" sz="3200" dirty="0" err="1" smtClean="0">
                <a:solidFill>
                  <a:srgbClr val="C00000"/>
                </a:solidFill>
              </a:rPr>
              <a:t>instance</a:t>
            </a:r>
            <a:r>
              <a:rPr lang="id-ID" sz="3200" dirty="0" smtClean="0">
                <a:solidFill>
                  <a:srgbClr val="C00000"/>
                </a:solidFill>
              </a:rPr>
              <a:t> dari 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/>
              <a:t>, bentuk (contoh) nyata dari </a:t>
            </a:r>
            <a:r>
              <a:rPr lang="id-ID" sz="3200" dirty="0" err="1" smtClean="0"/>
              <a:t>class</a:t>
            </a:r>
            <a:endParaRPr lang="id-ID" sz="3200" dirty="0" smtClean="0"/>
          </a:p>
          <a:p>
            <a:pPr lvl="1">
              <a:defRPr/>
            </a:pPr>
            <a:r>
              <a:rPr lang="id-ID" sz="2400" dirty="0" err="1" smtClean="0"/>
              <a:t>Object</a:t>
            </a:r>
            <a:r>
              <a:rPr lang="id-ID" sz="2400" dirty="0" smtClean="0"/>
              <a:t> memiliki sifat </a:t>
            </a:r>
            <a:r>
              <a:rPr lang="id-ID" sz="2400" dirty="0" smtClean="0">
                <a:solidFill>
                  <a:srgbClr val="0070C0"/>
                </a:solidFill>
              </a:rPr>
              <a:t>independen</a:t>
            </a:r>
            <a:r>
              <a:rPr lang="id-ID" sz="2400" dirty="0" smtClean="0"/>
              <a:t> dan dapat digunakan untuk memanggil </a:t>
            </a:r>
            <a:r>
              <a:rPr lang="id-ID" sz="2400" dirty="0" err="1" smtClean="0"/>
              <a:t>method</a:t>
            </a:r>
            <a:endParaRPr lang="en-US" sz="2400" dirty="0"/>
          </a:p>
          <a:p>
            <a:pPr>
              <a:defRPr/>
            </a:pPr>
            <a:r>
              <a:rPr lang="id-ID" sz="3200" dirty="0" smtClean="0"/>
              <a:t>Contoh </a:t>
            </a:r>
            <a:r>
              <a:rPr lang="id-ID" sz="3200" dirty="0" err="1" smtClean="0"/>
              <a:t>Class</a:t>
            </a:r>
            <a:r>
              <a:rPr lang="id-ID" sz="3200" dirty="0" smtClean="0"/>
              <a:t> dan </a:t>
            </a:r>
            <a:r>
              <a:rPr lang="id-ID" sz="3200" dirty="0" err="1" smtClean="0"/>
              <a:t>Object</a:t>
            </a:r>
            <a:r>
              <a:rPr lang="id-ID" sz="3200" dirty="0"/>
              <a:t>:</a:t>
            </a:r>
            <a:endParaRPr lang="en-US" sz="3200" dirty="0" smtClean="0"/>
          </a:p>
          <a:p>
            <a:pPr lvl="1">
              <a:defRPr/>
            </a:pPr>
            <a:r>
              <a:rPr lang="id-ID" sz="2400" dirty="0" smtClean="0"/>
              <a:t>Class: </a:t>
            </a:r>
            <a:r>
              <a:rPr lang="id-ID" sz="2400" dirty="0" smtClean="0">
                <a:solidFill>
                  <a:srgbClr val="C00000"/>
                </a:solidFill>
              </a:rPr>
              <a:t>mobil</a:t>
            </a:r>
          </a:p>
          <a:p>
            <a:pPr lvl="1">
              <a:defRPr/>
            </a:pPr>
            <a:r>
              <a:rPr lang="id-ID" sz="2400" dirty="0" smtClean="0"/>
              <a:t>Object: </a:t>
            </a:r>
            <a:r>
              <a:rPr lang="id-ID" sz="2400" dirty="0" smtClean="0">
                <a:solidFill>
                  <a:srgbClr val="C00000"/>
                </a:solidFill>
              </a:rPr>
              <a:t>mobilnya pak Joko, mobilku, mobil berwarna merah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2303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 seperti </a:t>
            </a:r>
            <a:r>
              <a:rPr lang="id-ID" sz="3200" dirty="0" smtClean="0">
                <a:solidFill>
                  <a:srgbClr val="C00000"/>
                </a:solidFill>
              </a:rPr>
              <a:t>cetakan kue</a:t>
            </a:r>
            <a:r>
              <a:rPr lang="id-ID" sz="3200" dirty="0" smtClean="0"/>
              <a:t>, dimana kue yg dihasilkan dari cetakan kue itu adalah </a:t>
            </a:r>
            <a:r>
              <a:rPr lang="id-ID" sz="3200" dirty="0" err="1" smtClean="0">
                <a:solidFill>
                  <a:srgbClr val="C00000"/>
                </a:solidFill>
              </a:rPr>
              <a:t>object</a:t>
            </a:r>
            <a:endParaRPr lang="id-ID" sz="32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3200" dirty="0" smtClean="0"/>
              <a:t>Warna kue bisa bermacam-macam meskipun berasal dari cetakan yang sama (</a:t>
            </a:r>
            <a:r>
              <a:rPr lang="id-ID" sz="3200" dirty="0" smtClean="0">
                <a:solidFill>
                  <a:srgbClr val="C00000"/>
                </a:solidFill>
              </a:rPr>
              <a:t>object memiliki sifat independen</a:t>
            </a:r>
            <a:r>
              <a:rPr lang="id-ID" sz="3200" dirty="0" smtClean="0"/>
              <a:t>)</a:t>
            </a:r>
          </a:p>
          <a:p>
            <a:pPr>
              <a:defRPr/>
            </a:pPr>
            <a:endParaRPr lang="id-ID" sz="3200" dirty="0" smtClean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4611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9238"/>
            <a:ext cx="8305800" cy="588962"/>
          </a:xfrm>
        </p:spPr>
        <p:txBody>
          <a:bodyPr/>
          <a:lstStyle/>
          <a:p>
            <a:r>
              <a:rPr lang="id-ID" altLang="ja-JP" dirty="0" smtClean="0"/>
              <a:t>Class = Method + Variable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2209800"/>
            <a:ext cx="1981200" cy="533400"/>
          </a:xfrm>
        </p:spPr>
        <p:txBody>
          <a:bodyPr/>
          <a:lstStyle/>
          <a:p>
            <a:pPr>
              <a:buNone/>
            </a:pPr>
            <a:r>
              <a:rPr lang="en-US" altLang="ja-JP" sz="4000" b="1" dirty="0" smtClean="0">
                <a:solidFill>
                  <a:srgbClr val="FF9900"/>
                </a:solidFill>
              </a:rPr>
              <a:t>variable</a:t>
            </a:r>
            <a:endParaRPr lang="en-US" altLang="ja-JP" sz="40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066800"/>
            <a:ext cx="6324600" cy="5486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2133600"/>
            <a:ext cx="2362200" cy="91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5600" y="1295400"/>
            <a:ext cx="17526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276600"/>
            <a:ext cx="3581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ampilkan kecepatan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648200"/>
            <a:ext cx="2819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bah gir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11" idx="5"/>
            <a:endCxn id="14" idx="1"/>
          </p:cNvCxnSpPr>
          <p:nvPr/>
        </p:nvCxnSpPr>
        <p:spPr bwMode="auto">
          <a:xfrm>
            <a:off x="4391538" y="1880767"/>
            <a:ext cx="2618862" cy="5957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6"/>
          </p:cNvCxnSpPr>
          <p:nvPr/>
        </p:nvCxnSpPr>
        <p:spPr bwMode="auto">
          <a:xfrm>
            <a:off x="3733800" y="2590800"/>
            <a:ext cx="3124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7239000" y="4800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 bwMode="auto">
          <a:xfrm>
            <a:off x="6096000" y="3771900"/>
            <a:ext cx="11430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886200" y="5029200"/>
            <a:ext cx="3352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" y="1143000"/>
            <a:ext cx="28575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Class </a:t>
            </a:r>
            <a:r>
              <a:rPr kumimoji="0" lang="en-US" altLang="ja-JP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</a:t>
            </a:r>
            <a:endParaRPr kumimoji="0" lang="en-US" altLang="ja-JP" sz="3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46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610600" cy="588962"/>
          </a:xfrm>
        </p:spPr>
        <p:txBody>
          <a:bodyPr/>
          <a:lstStyle/>
          <a:p>
            <a:r>
              <a:rPr lang="en-US" altLang="ja-JP" sz="3500" dirty="0" smtClean="0"/>
              <a:t>Object </a:t>
            </a:r>
            <a:r>
              <a:rPr lang="id-ID" altLang="ja-JP" sz="3500" dirty="0" smtClean="0"/>
              <a:t>= Method + </a:t>
            </a:r>
            <a:r>
              <a:rPr lang="id-ID" altLang="ja-JP" sz="3500" dirty="0" err="1" smtClean="0"/>
              <a:t>Variable</a:t>
            </a:r>
            <a:r>
              <a:rPr lang="en-US" altLang="ja-JP" sz="3500" dirty="0" smtClean="0"/>
              <a:t> </a:t>
            </a:r>
            <a:r>
              <a:rPr lang="id-ID" altLang="ja-JP" sz="3500" dirty="0" err="1" smtClean="0"/>
              <a:t>yg</a:t>
            </a:r>
            <a:r>
              <a:rPr lang="id-ID" altLang="ja-JP" sz="3500" dirty="0" smtClean="0"/>
              <a:t> Memiliki Nilai</a:t>
            </a:r>
            <a:endParaRPr lang="en-US" altLang="ja-JP" sz="3500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1981200"/>
            <a:ext cx="2438400" cy="533400"/>
          </a:xfrm>
        </p:spPr>
        <p:txBody>
          <a:bodyPr/>
          <a:lstStyle/>
          <a:p>
            <a:pPr>
              <a:buNone/>
            </a:pPr>
            <a:r>
              <a:rPr lang="en-US" altLang="ja-JP" sz="3200" b="1" dirty="0" smtClean="0">
                <a:solidFill>
                  <a:srgbClr val="FF9900"/>
                </a:solidFill>
              </a:rPr>
              <a:t>	instance variable</a:t>
            </a:r>
            <a:endParaRPr lang="en-US" altLang="ja-JP" sz="32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9600" y="1066800"/>
            <a:ext cx="6324600" cy="5562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47800" y="2133600"/>
            <a:ext cx="3657600" cy="762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r>
              <a:rPr kumimoji="1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10km/jam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76600" y="1295400"/>
            <a:ext cx="1676400" cy="6858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r>
              <a: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3352800"/>
            <a:ext cx="40386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effectLst/>
                <a:latin typeface="Calibri" pitchFamily="34" charset="0"/>
                <a:cs typeface="Calibri" pitchFamily="34" charset="0"/>
              </a:rPr>
              <a:t>tampilkan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ecepatan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ecepatan = 10 km/jam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4876800"/>
            <a:ext cx="2514600" cy="914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bah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g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ir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(2)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gir = 5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6858000" y="4038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kern="0" dirty="0" smtClean="0">
                <a:solidFill>
                  <a:srgbClr val="CC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instance 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1" idx="6"/>
          </p:cNvCxnSpPr>
          <p:nvPr/>
        </p:nvCxnSpPr>
        <p:spPr bwMode="auto">
          <a:xfrm>
            <a:off x="4953000" y="1638300"/>
            <a:ext cx="21336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0" idx="6"/>
          </p:cNvCxnSpPr>
          <p:nvPr/>
        </p:nvCxnSpPr>
        <p:spPr bwMode="auto">
          <a:xfrm>
            <a:off x="5105400" y="2514600"/>
            <a:ext cx="2133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2" idx="3"/>
          </p:cNvCxnSpPr>
          <p:nvPr/>
        </p:nvCxnSpPr>
        <p:spPr bwMode="auto">
          <a:xfrm>
            <a:off x="6096000" y="3848100"/>
            <a:ext cx="106680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 flipV="1">
            <a:off x="4267200" y="4876800"/>
            <a:ext cx="2819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3528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altLang="ja-JP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Object </a:t>
            </a:r>
            <a:r>
              <a:rPr kumimoji="0" lang="en-US" altLang="ja-JP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Sepedaku</a:t>
            </a:r>
            <a:endParaRPr kumimoji="0" lang="en-US" altLang="ja-JP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0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Attribute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2822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altLang="ja-JP" sz="2800" dirty="0" err="1" smtClean="0">
                <a:solidFill>
                  <a:srgbClr val="C00000"/>
                </a:solidFill>
                <a:ea typeface="ＭＳ Ｐゴシック" pitchFamily="50" charset="-128"/>
              </a:rPr>
              <a:t>Va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riable </a:t>
            </a:r>
            <a:r>
              <a:rPr lang="id-ID" altLang="ja-JP" sz="2800" dirty="0" smtClean="0">
                <a:ea typeface="ＭＳ Ｐゴシック" pitchFamily="50" charset="-128"/>
              </a:rPr>
              <a:t>yang mengitari class, dengan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 datanya bisa ditentukan di object</a:t>
            </a:r>
            <a:endParaRPr lang="en-US" altLang="ja-JP" sz="2800" dirty="0" smtClean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digunakan untuk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menyimpan nilai </a:t>
            </a:r>
            <a:r>
              <a:rPr lang="id-ID" altLang="ja-JP" sz="2800" dirty="0" smtClean="0">
                <a:ea typeface="ＭＳ Ｐゴシック" pitchFamily="50" charset="-128"/>
              </a:rPr>
              <a:t>yang nantinya akan digunakan pada program</a:t>
            </a: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memiliki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jenis (tipe)</a:t>
            </a:r>
            <a:r>
              <a:rPr lang="id-ID" altLang="ja-JP" sz="2800" dirty="0" smtClean="0">
                <a:ea typeface="ＭＳ Ｐゴシック" pitchFamily="50" charset="-128"/>
              </a:rPr>
              <a:t>,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nama</a:t>
            </a:r>
            <a:r>
              <a:rPr lang="id-ID" altLang="ja-JP" sz="2800" dirty="0" smtClean="0">
                <a:ea typeface="ＭＳ Ｐゴシック" pitchFamily="50" charset="-128"/>
              </a:rPr>
              <a:t> dan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</a:t>
            </a:r>
            <a:endParaRPr lang="en-US" altLang="ja-JP" sz="2800" dirty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en-US" altLang="ja-JP" sz="2800" dirty="0" smtClean="0">
                <a:ea typeface="ＭＳ Ｐゴシック" pitchFamily="50" charset="-128"/>
              </a:rPr>
              <a:t>Name, age, </a:t>
            </a:r>
            <a:r>
              <a:rPr lang="id-ID" altLang="ja-JP" sz="2800" dirty="0" smtClean="0">
                <a:ea typeface="ＭＳ Ｐゴシック" pitchFamily="50" charset="-128"/>
              </a:rPr>
              <a:t>dan </a:t>
            </a:r>
            <a:r>
              <a:rPr lang="en-US" altLang="ja-JP" sz="2800" dirty="0" smtClean="0">
                <a:ea typeface="ＭＳ Ｐゴシック" pitchFamily="50" charset="-128"/>
              </a:rPr>
              <a:t>weight </a:t>
            </a:r>
            <a:r>
              <a:rPr lang="id-ID" altLang="ja-JP" sz="2800" dirty="0" smtClean="0">
                <a:ea typeface="ＭＳ Ｐゴシック" pitchFamily="50" charset="-128"/>
              </a:rPr>
              <a:t>adalah </a:t>
            </a:r>
            <a:r>
              <a:rPr lang="id-ID" altLang="ja-JP" sz="2800" dirty="0" err="1" smtClean="0">
                <a:ea typeface="ＭＳ Ｐゴシック" pitchFamily="50" charset="-128"/>
              </a:rPr>
              <a:t>atribute</a:t>
            </a:r>
            <a:r>
              <a:rPr lang="id-ID" altLang="ja-JP" sz="2800" dirty="0" smtClean="0">
                <a:ea typeface="ＭＳ Ｐゴシック" pitchFamily="50" charset="-128"/>
              </a:rPr>
              <a:t>  (variabel) dari </a:t>
            </a:r>
            <a:r>
              <a:rPr lang="id-ID" altLang="ja-JP" sz="2800" dirty="0" err="1" smtClean="0">
                <a:ea typeface="ＭＳ Ｐゴシック" pitchFamily="50" charset="-128"/>
              </a:rPr>
              <a:t>class</a:t>
            </a:r>
            <a:r>
              <a:rPr lang="id-ID" altLang="ja-JP" sz="2800" dirty="0" smtClean="0">
                <a:ea typeface="ＭＳ Ｐゴシック" pitchFamily="50" charset="-128"/>
              </a:rPr>
              <a:t> Person</a:t>
            </a:r>
            <a:endParaRPr lang="en-US" altLang="ja-JP" sz="2800" dirty="0">
              <a:ea typeface="ＭＳ Ｐゴシック" pitchFamily="50" charset="-128"/>
            </a:endParaRPr>
          </a:p>
        </p:txBody>
      </p:sp>
      <p:pic>
        <p:nvPicPr>
          <p:cNvPr id="2822148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</p:spPr>
        <p:txBody>
          <a:bodyPr/>
          <a:lstStyle/>
          <a:p>
            <a:r>
              <a:rPr lang="id-ID" dirty="0" smtClean="0"/>
              <a:t>Instalasi J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id-ID" dirty="0" smtClean="0"/>
              <a:t>SE dan Netbeans</a:t>
            </a:r>
            <a:r>
              <a:rPr lang="en-US" dirty="0" smtClean="0"/>
              <a:t> 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</a:t>
            </a:r>
            <a:r>
              <a:rPr lang="en-US" sz="3200" dirty="0" err="1" smtClean="0">
                <a:solidFill>
                  <a:srgbClr val="0070C0"/>
                </a:solidFill>
              </a:rPr>
              <a:t>asi</a:t>
            </a:r>
            <a:r>
              <a:rPr lang="id-ID" sz="3200" dirty="0" smtClean="0">
                <a:solidFill>
                  <a:srgbClr val="0070C0"/>
                </a:solidFill>
              </a:rPr>
              <a:t> J</a:t>
            </a:r>
            <a:r>
              <a:rPr lang="en-US" sz="3200" dirty="0" err="1" smtClean="0">
                <a:solidFill>
                  <a:srgbClr val="0070C0"/>
                </a:solidFill>
              </a:rPr>
              <a:t>ava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id-ID" sz="3200" dirty="0" smtClean="0">
                <a:solidFill>
                  <a:srgbClr val="0070C0"/>
                </a:solidFill>
              </a:rPr>
              <a:t>SE </a:t>
            </a:r>
            <a:r>
              <a:rPr lang="id-ID" sz="3200" dirty="0" smtClean="0"/>
              <a:t>dengan mengklik:</a:t>
            </a:r>
            <a:r>
              <a:rPr lang="id-ID" sz="3200" smtClean="0"/>
              <a:t/>
            </a:r>
            <a:br>
              <a:rPr lang="id-ID" sz="3200" smtClean="0"/>
            </a:br>
            <a:r>
              <a:rPr lang="id-ID" sz="3200" smtClean="0">
                <a:solidFill>
                  <a:srgbClr val="C00000"/>
                </a:solidFill>
              </a:rPr>
              <a:t>jdk-7u4-windows-i586.exe</a:t>
            </a:r>
            <a:r>
              <a:rPr lang="id-ID" sz="3200" dirty="0" smtClean="0">
                <a:solidFill>
                  <a:srgbClr val="C00000"/>
                </a:solidFill>
              </a:rPr>
              <a:t/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2400" i="1" dirty="0" smtClean="0"/>
              <a:t>(</a:t>
            </a:r>
            <a:r>
              <a:rPr lang="id-ID" sz="2400" i="1" dirty="0" err="1"/>
              <a:t>d</a:t>
            </a:r>
            <a:r>
              <a:rPr lang="id-ID" sz="2400" i="1" dirty="0" err="1" smtClean="0"/>
              <a:t>ownload</a:t>
            </a:r>
            <a:r>
              <a:rPr lang="id-ID" sz="2400" i="1" dirty="0" smtClean="0"/>
              <a:t> dari</a:t>
            </a:r>
            <a:r>
              <a:rPr lang="id-ID" sz="2400" i="1" dirty="0"/>
              <a:t>: http://</a:t>
            </a:r>
            <a:r>
              <a:rPr lang="id-ID" sz="2400" i="1" dirty="0" smtClean="0"/>
              <a:t>java.sun.com/javase/downloads)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Instalasi Netbeans </a:t>
            </a:r>
            <a:r>
              <a:rPr lang="id-ID" sz="3200" dirty="0" smtClean="0"/>
              <a:t>dengan mengklik: </a:t>
            </a:r>
            <a:r>
              <a:rPr lang="id-ID" sz="3200" smtClean="0">
                <a:solidFill>
                  <a:srgbClr val="C00000"/>
                </a:solidFill>
              </a:rPr>
              <a:t>netbeans-7</a:t>
            </a:r>
            <a:r>
              <a:rPr lang="en-US" sz="3200" smtClean="0">
                <a:solidFill>
                  <a:srgbClr val="C00000"/>
                </a:solidFill>
              </a:rPr>
              <a:t>.</a:t>
            </a:r>
            <a:r>
              <a:rPr lang="id-ID" sz="3200" dirty="0">
                <a:solidFill>
                  <a:srgbClr val="C00000"/>
                </a:solidFill>
              </a:rPr>
              <a:t>1</a:t>
            </a:r>
            <a:r>
              <a:rPr lang="id-ID" sz="3200" smtClean="0">
                <a:solidFill>
                  <a:srgbClr val="C00000"/>
                </a:solidFill>
              </a:rPr>
              <a:t>.1-ml-windows.exe</a:t>
            </a:r>
            <a:r>
              <a:rPr lang="id-ID" sz="3200" dirty="0" smtClean="0">
                <a:solidFill>
                  <a:srgbClr val="C00000"/>
                </a:solidFill>
              </a:rPr>
              <a:t/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2400" i="1" dirty="0" smtClean="0"/>
              <a:t>(</a:t>
            </a:r>
            <a:r>
              <a:rPr lang="id-ID" sz="2400" i="1" dirty="0" err="1"/>
              <a:t>d</a:t>
            </a:r>
            <a:r>
              <a:rPr lang="id-ID" sz="2400" i="1" dirty="0" err="1" smtClean="0"/>
              <a:t>ownload</a:t>
            </a:r>
            <a:r>
              <a:rPr lang="id-ID" sz="2400" i="1" dirty="0" smtClean="0"/>
              <a:t> dari:  </a:t>
            </a:r>
            <a:r>
              <a:rPr lang="id-ID" sz="2400" i="1" dirty="0"/>
              <a:t>http://</a:t>
            </a:r>
            <a:r>
              <a:rPr lang="id-ID" sz="2400" i="1" dirty="0" smtClean="0"/>
              <a:t>netbeans.org)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Ikuti seluruh proses instalasi </a:t>
            </a:r>
            <a:r>
              <a:rPr lang="id-ID" sz="3200" dirty="0" smtClean="0"/>
              <a:t>sampai selesai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r>
              <a:rPr lang="id-ID" sz="3600" dirty="0" smtClean="0"/>
              <a:t>Latihan: Membuat Program dg Netbeans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Buka Netbeans IDE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Ikuti langkah berikut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91600" cy="457200"/>
          </a:xfrm>
        </p:spPr>
        <p:txBody>
          <a:bodyPr/>
          <a:lstStyle/>
          <a:p>
            <a:r>
              <a:rPr lang="id-ID" sz="3200" dirty="0" smtClean="0"/>
              <a:t>Membuat Class, Object dan Memanggil Atribut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dirty="0" smtClean="0"/>
              <a:t>public  </a:t>
            </a:r>
            <a:r>
              <a:rPr lang="id-ID" sz="2000" dirty="0" smtClean="0"/>
              <a:t>class  Mobil {</a:t>
            </a:r>
          </a:p>
          <a:p>
            <a:pPr>
              <a:buNone/>
            </a:pPr>
            <a:r>
              <a:rPr lang="id-ID" sz="2000" dirty="0" smtClean="0"/>
              <a:t>	String  warna;</a:t>
            </a:r>
          </a:p>
          <a:p>
            <a:pPr>
              <a:buNone/>
            </a:pPr>
            <a:r>
              <a:rPr lang="id-ID" sz="2000" dirty="0" smtClean="0"/>
              <a:t>	int  tahunProduksi;</a:t>
            </a:r>
          </a:p>
          <a:p>
            <a:pPr>
              <a:buNone/>
            </a:pPr>
            <a:r>
              <a:rPr lang="id-ID" sz="20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434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class  Mobil</a:t>
            </a:r>
            <a:r>
              <a:rPr kumimoji="0" lang="en-US" sz="20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Beraksi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// Membuat object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  mobilku = new Mobil();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/* memanggil atribut  dan memberi nilai */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 = "Hitam";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 = 2006;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System.out.println("Warna: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System.out.println("Tahun: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mobilku.tahunProduksi)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496" y="7620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448580"/>
            <a:ext cx="27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Beraksi</a:t>
            </a:r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ac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78200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78200"/>
            <a:ext cx="80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02000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04800" y="3225800"/>
            <a:ext cx="37338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057400" y="28448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2743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javac (java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compiler</a:t>
            </a: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685800" y="5283200"/>
            <a:ext cx="2895600" cy="838200"/>
          </a:xfrm>
          <a:prstGeom prst="foldedCorner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.class</a:t>
            </a:r>
            <a:endParaRPr lang="en-US" sz="2400" b="1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057400" y="43688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199387" y="4495800"/>
            <a:ext cx="26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Kompiler memproduksi</a:t>
            </a:r>
          </a:p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Bytecode (Class)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3" name="Picture 15" descr="AlphaFami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673600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086600" y="64008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Web Server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3657600" y="5664200"/>
            <a:ext cx="297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7" name="Picture 19" descr="maco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701800"/>
            <a:ext cx="72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p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625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1" descr="sol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625600"/>
            <a:ext cx="113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cellpho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8675" y="1320800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670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813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956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8077200" y="3225800"/>
            <a:ext cx="1066800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53340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6400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7543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8686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5334000" y="3835400"/>
            <a:ext cx="335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53340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8686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V="1">
            <a:off x="6400800" y="34544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7543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7543800" y="38354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5486400" y="7620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Jalankan dengan: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C:\&gt;java 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Hello (</a:t>
            </a:r>
            <a:r>
              <a:rPr lang="id-ID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Web Browser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Applet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2393410" y="6248400"/>
            <a:ext cx="394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Write Once Run Everywhere 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How Java Works?</a:t>
            </a:r>
            <a:endParaRPr lang="id-ID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52400" y="990599"/>
            <a:ext cx="4648200" cy="1604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Hello</a:t>
            </a:r>
            <a:endParaRPr kumimoji="0" lang="id-ID" altLang="ja-JP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("Hello World!");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408084" y="2133600"/>
            <a:ext cx="1451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Hello.java</a:t>
            </a:r>
            <a:endParaRPr lang="en-US" sz="24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utoUpdateAnimBg="0"/>
      <p:bldP spid="48140" grpId="0" animBg="1" autoUpdateAnimBg="0"/>
      <p:bldP spid="48142" grpId="0" autoUpdateAnimBg="0"/>
      <p:bldP spid="48144" grpId="0" autoUpdateAnimBg="0"/>
      <p:bldP spid="48151" grpId="0" animBg="1" autoUpdateAnimBg="0"/>
      <p:bldP spid="48152" grpId="0" animBg="1" autoUpdateAnimBg="0"/>
      <p:bldP spid="48153" grpId="0" animBg="1" autoUpdateAnimBg="0"/>
      <p:bldP spid="48154" grpId="0" animBg="1" autoUpdateAnimBg="0"/>
      <p:bldP spid="48165" grpId="0" autoUpdateAnimBg="0"/>
      <p:bldP spid="48166" grpId="0"/>
      <p:bldP spid="4813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Compile and Run Java Applet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419600" y="4038600"/>
            <a:ext cx="4572000" cy="24622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&lt;HTML&gt;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&lt;HEAD&gt;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&lt;TITLE&gt;A Simple Program&lt;/TITLE&gt;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&lt;/HEAD&gt;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&lt;BODY&gt;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Here is the output of my program:</a:t>
            </a:r>
          </a:p>
          <a:p>
            <a:pPr algn="l">
              <a:defRPr/>
            </a:pPr>
            <a:r>
              <a:rPr lang="en-US" sz="1400" b="1" dirty="0">
                <a:effectLst/>
                <a:latin typeface="+mj-lt"/>
              </a:rPr>
              <a:t>&lt;APPLET CODE="</a:t>
            </a:r>
            <a:r>
              <a:rPr lang="en-US" sz="1400" b="1" dirty="0" err="1">
                <a:effectLst/>
                <a:latin typeface="+mj-lt"/>
              </a:rPr>
              <a:t>HelloWorld.class</a:t>
            </a:r>
            <a:r>
              <a:rPr lang="en-US" sz="1400" b="1" dirty="0">
                <a:effectLst/>
                <a:latin typeface="+mj-lt"/>
              </a:rPr>
              <a:t>" WIDTH=150 HEIGHT=25&gt;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&lt;/APPLET&gt;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&lt;/BODY&gt;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&lt;/HTML&gt;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9882" y="990600"/>
            <a:ext cx="492551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import </a:t>
            </a:r>
            <a:r>
              <a:rPr lang="en-US" sz="1800" dirty="0" err="1">
                <a:effectLst/>
                <a:latin typeface="+mj-lt"/>
              </a:rPr>
              <a:t>java.applet</a:t>
            </a:r>
            <a:r>
              <a:rPr lang="en-US" sz="1800" dirty="0">
                <a:effectLst/>
                <a:latin typeface="+mj-lt"/>
              </a:rPr>
              <a:t>.*;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import java.awt.*;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</a:t>
            </a:r>
          </a:p>
          <a:p>
            <a:pPr lvl="1" algn="l">
              <a:defRPr/>
            </a:pPr>
            <a:r>
              <a:rPr lang="en-US" sz="1800" dirty="0" smtClean="0">
                <a:effectLst/>
                <a:latin typeface="+mj-lt"/>
              </a:rPr>
              <a:t>public </a:t>
            </a:r>
            <a:r>
              <a:rPr lang="en-US" sz="1800" dirty="0">
                <a:effectLst/>
                <a:latin typeface="+mj-lt"/>
              </a:rPr>
              <a:t>class </a:t>
            </a:r>
            <a:r>
              <a:rPr lang="en-US" sz="1800" dirty="0" err="1" smtClean="0">
                <a:effectLst/>
                <a:latin typeface="+mj-lt"/>
              </a:rPr>
              <a:t>HelloWorld</a:t>
            </a:r>
            <a:r>
              <a:rPr lang="en-US" sz="1800" dirty="0" smtClean="0">
                <a:effectLst/>
                <a:latin typeface="+mj-lt"/>
              </a:rPr>
              <a:t> </a:t>
            </a:r>
            <a:r>
              <a:rPr lang="en-US" sz="1800" dirty="0">
                <a:effectLst/>
                <a:latin typeface="+mj-lt"/>
              </a:rPr>
              <a:t>extends Applet {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   public void paint(Graphics g) {</a:t>
            </a:r>
          </a:p>
          <a:p>
            <a:pPr lvl="1" algn="l">
              <a:defRPr/>
            </a:pPr>
            <a:r>
              <a:rPr lang="id-ID" sz="1800" dirty="0" smtClean="0">
                <a:effectLst/>
                <a:latin typeface="+mj-lt"/>
              </a:rPr>
              <a:t>	</a:t>
            </a:r>
            <a:r>
              <a:rPr lang="en-US" sz="1800" dirty="0" err="1" smtClean="0">
                <a:effectLst/>
                <a:latin typeface="+mj-lt"/>
              </a:rPr>
              <a:t>g.drawString</a:t>
            </a:r>
            <a:r>
              <a:rPr lang="en-US" sz="1800" dirty="0" smtClean="0">
                <a:effectLst/>
                <a:latin typeface="+mj-lt"/>
              </a:rPr>
              <a:t>("Hello world!",50,25</a:t>
            </a:r>
            <a:r>
              <a:rPr lang="en-US" sz="1800" dirty="0">
                <a:effectLst/>
                <a:latin typeface="+mj-lt"/>
              </a:rPr>
              <a:t>);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   }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}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32766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latin typeface="Courier New" pitchFamily="49" charset="0"/>
              </a:rPr>
              <a:t>C:\javac HelloWorld.java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562600" y="3352800"/>
            <a:ext cx="35052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latin typeface="Courier New" pitchFamily="49" charset="0"/>
              </a:rPr>
              <a:t>C:\appletviewer Hello.html</a:t>
            </a:r>
            <a:r>
              <a:rPr lang="en-US" sz="1400" b="1" dirty="0">
                <a:latin typeface="Courier New" pitchFamily="49" charset="0"/>
              </a:rPr>
              <a:t> </a:t>
            </a:r>
          </a:p>
        </p:txBody>
      </p:sp>
      <p:pic>
        <p:nvPicPr>
          <p:cNvPr id="70664" name="Picture 8" descr="ap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143000"/>
            <a:ext cx="2895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1722117" y="3276600"/>
            <a:ext cx="0" cy="1295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752600" y="4953000"/>
            <a:ext cx="0" cy="685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752600" y="5638800"/>
            <a:ext cx="2667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7315200" y="36576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 flipV="1">
            <a:off x="7315200" y="3048000"/>
            <a:ext cx="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387" y="3352800"/>
            <a:ext cx="8634413" cy="2590800"/>
          </a:xfrm>
        </p:spPr>
        <p:txBody>
          <a:bodyPr/>
          <a:lstStyle/>
          <a:p>
            <a:pPr marL="514350" indent="-514350" algn="just">
              <a:buAutoNum type="arabicPeriod"/>
              <a:defRPr/>
            </a:pPr>
            <a:r>
              <a:rPr lang="en-US" b="1" dirty="0" smtClean="0"/>
              <a:t>OOP/ PBO Introductions</a:t>
            </a:r>
          </a:p>
          <a:p>
            <a:pPr marL="514350" indent="-514350" algn="just">
              <a:buAutoNum type="arabicPeriod"/>
              <a:defRPr/>
            </a:pP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Objek</a:t>
            </a:r>
            <a:endParaRPr lang="en-US" b="1" dirty="0" smtClean="0"/>
          </a:p>
          <a:p>
            <a:pPr marL="514350" indent="-514350" algn="just">
              <a:buAutoNum type="arabicPeriod"/>
              <a:defRPr/>
            </a:pPr>
            <a:r>
              <a:rPr lang="en-US" b="1" dirty="0" err="1" smtClean="0"/>
              <a:t>Inheritage</a:t>
            </a:r>
            <a:endParaRPr lang="en-US" b="1" dirty="0" smtClean="0"/>
          </a:p>
          <a:p>
            <a:pPr marL="514350" indent="-514350" algn="just">
              <a:buAutoNum type="arabicPeriod"/>
              <a:defRPr/>
            </a:pPr>
            <a:r>
              <a:rPr lang="en-US" b="1" dirty="0" err="1" smtClean="0"/>
              <a:t>Polymorfism</a:t>
            </a:r>
            <a:endParaRPr lang="en-US" b="1" dirty="0" smtClean="0"/>
          </a:p>
          <a:p>
            <a:pPr marL="514350" indent="-514350" algn="just">
              <a:buAutoNum type="arabicPeriod"/>
              <a:defRPr/>
            </a:pPr>
            <a:r>
              <a:rPr lang="en-US" b="1" dirty="0" smtClean="0"/>
              <a:t>Encapsulation</a:t>
            </a:r>
          </a:p>
          <a:p>
            <a:pPr marL="514350" indent="-514350" algn="just">
              <a:buAutoNum type="arabicPeriod"/>
              <a:defRPr/>
            </a:pPr>
            <a:r>
              <a:rPr lang="en-US" b="1" dirty="0" smtClean="0"/>
              <a:t>Interface</a:t>
            </a:r>
          </a:p>
          <a:p>
            <a:pPr marL="514350" indent="-514350" algn="just">
              <a:buAutoNum type="arabicPeriod"/>
              <a:defRPr/>
            </a:pPr>
            <a:endParaRPr lang="en-US" dirty="0" smtClean="0"/>
          </a:p>
          <a:p>
            <a:pPr marL="514350" indent="-514350" algn="just">
              <a:buAutoNum type="arabicPeriod"/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Materi</a:t>
            </a:r>
            <a:r>
              <a:rPr lang="en-US" dirty="0" smtClean="0"/>
              <a:t>  </a:t>
            </a:r>
            <a:r>
              <a:rPr lang="id-ID" dirty="0" smtClean="0"/>
              <a:t>Konsep Pemrograman</a:t>
            </a:r>
            <a:r>
              <a:rPr lang="en-US" dirty="0" smtClean="0"/>
              <a:t> </a:t>
            </a:r>
            <a:r>
              <a:rPr lang="en-US" dirty="0" err="1" smtClean="0"/>
              <a:t>Beroririentasi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Menulis 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Java</a:t>
            </a:r>
            <a:endParaRPr lang="en-US" altLang="ja-JP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382000" cy="4953000"/>
          </a:xfrm>
        </p:spPr>
        <p:txBody>
          <a:bodyPr/>
          <a:lstStyle/>
          <a:p>
            <a:r>
              <a:rPr lang="id-ID" altLang="ja-JP" sz="3200" dirty="0" smtClean="0"/>
              <a:t>Bentuk program:</a:t>
            </a:r>
          </a:p>
          <a:p>
            <a:pPr marL="863600" lvl="1" indent="-514350">
              <a:buFont typeface="+mj-lt"/>
              <a:buAutoNum type="arabicPeriod"/>
            </a:pPr>
            <a:r>
              <a:rPr lang="id-ID" altLang="ja-JP" dirty="0" smtClean="0">
                <a:solidFill>
                  <a:srgbClr val="CC0000"/>
                </a:solidFill>
              </a:rPr>
              <a:t>T</a:t>
            </a:r>
            <a:r>
              <a:rPr lang="en-US" altLang="ja-JP" dirty="0" smtClean="0">
                <a:solidFill>
                  <a:srgbClr val="CC0000"/>
                </a:solidFill>
              </a:rPr>
              <a:t>ext</a:t>
            </a:r>
            <a:r>
              <a:rPr lang="id-ID" altLang="ja-JP" dirty="0" smtClean="0">
                <a:solidFill>
                  <a:srgbClr val="CC0000"/>
                </a:solidFill>
              </a:rPr>
              <a:t>-Based </a:t>
            </a:r>
            <a:r>
              <a:rPr lang="en-US" altLang="ja-JP" dirty="0" smtClean="0">
                <a:solidFill>
                  <a:srgbClr val="CC0000"/>
                </a:solidFill>
              </a:rPr>
              <a:t>Console Application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altLang="ja-JP" dirty="0" err="1" smtClean="0"/>
              <a:t>menggunakan</a:t>
            </a:r>
            <a:r>
              <a:rPr lang="en-US" altLang="ja-JP" dirty="0" smtClean="0"/>
              <a:t> library non-</a:t>
            </a:r>
            <a:r>
              <a:rPr lang="id-ID" altLang="ja-JP" dirty="0" smtClean="0"/>
              <a:t>GUI </a:t>
            </a:r>
            <a:r>
              <a:rPr lang="en-US" altLang="ja-JP" dirty="0" smtClean="0"/>
              <a:t>di Java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C0000"/>
                </a:solidFill>
              </a:rPr>
              <a:t>GUI </a:t>
            </a:r>
            <a:r>
              <a:rPr lang="id-ID" altLang="ja-JP" dirty="0" smtClean="0">
                <a:solidFill>
                  <a:srgbClr val="CC0000"/>
                </a:solidFill>
              </a:rPr>
              <a:t>A</a:t>
            </a:r>
            <a:r>
              <a:rPr lang="en-US" altLang="ja-JP" dirty="0" err="1" smtClean="0">
                <a:solidFill>
                  <a:srgbClr val="CC0000"/>
                </a:solidFill>
              </a:rPr>
              <a:t>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id-ID" altLang="ja-JP" dirty="0" smtClean="0"/>
              <a:t>menggunakan AWT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atau</a:t>
            </a:r>
            <a:r>
              <a:rPr lang="en-US" altLang="ja-JP" dirty="0" smtClean="0"/>
              <a:t> Swing </a:t>
            </a:r>
            <a:r>
              <a:rPr lang="en-US" altLang="ja-JP" dirty="0" err="1" smtClean="0"/>
              <a:t>untuk</a:t>
            </a:r>
            <a:r>
              <a:rPr lang="en-US" altLang="ja-JP" dirty="0" smtClean="0"/>
              <a:t> library GUI</a:t>
            </a:r>
            <a:br>
              <a:rPr lang="en-US" altLang="ja-JP" dirty="0" smtClean="0"/>
            </a:br>
            <a:endParaRPr lang="en-US" altLang="ja-JP" sz="3200" dirty="0" smtClean="0"/>
          </a:p>
          <a:p>
            <a:r>
              <a:rPr lang="en-US" altLang="ja-JP" sz="3200" dirty="0" err="1" smtClean="0"/>
              <a:t>Suatu</a:t>
            </a:r>
            <a:r>
              <a:rPr lang="en-US" altLang="ja-JP" sz="3200" dirty="0" smtClean="0"/>
              <a:t> c</a:t>
            </a:r>
            <a:r>
              <a:rPr lang="id-ID" altLang="ja-JP" sz="3200" dirty="0" smtClean="0"/>
              <a:t>lass bisa dieksekusi karena </a:t>
            </a:r>
            <a:r>
              <a:rPr lang="en-US" altLang="ja-JP" sz="3200" dirty="0" err="1" smtClean="0"/>
              <a:t>memiliki</a:t>
            </a:r>
            <a:r>
              <a:rPr lang="en-US" altLang="ja-JP" sz="3200" dirty="0" smtClean="0"/>
              <a:t> </a:t>
            </a:r>
            <a:r>
              <a:rPr lang="id-ID" altLang="ja-JP" sz="3200" dirty="0" smtClean="0"/>
              <a:t>method </a:t>
            </a:r>
            <a:r>
              <a:rPr lang="id-ID" altLang="ja-JP" sz="3200" dirty="0" smtClean="0">
                <a:solidFill>
                  <a:srgbClr val="0070C0"/>
                </a:solidFill>
              </a:rPr>
              <a:t>main</a:t>
            </a:r>
          </a:p>
          <a:p>
            <a:pPr lvl="1">
              <a:buNone/>
            </a:pPr>
            <a:r>
              <a:rPr lang="en-US" altLang="ja-JP" sz="3200" dirty="0" smtClean="0">
                <a:solidFill>
                  <a:srgbClr val="CC0000"/>
                </a:solidFill>
              </a:rPr>
              <a:t>public </a:t>
            </a:r>
            <a:r>
              <a:rPr lang="en-US" altLang="ja-JP" sz="3200" dirty="0">
                <a:solidFill>
                  <a:srgbClr val="CC0000"/>
                </a:solidFill>
              </a:rPr>
              <a:t>static void main(String[] </a:t>
            </a:r>
            <a:r>
              <a:rPr lang="en-US" altLang="ja-JP" sz="3200" dirty="0" err="1" smtClean="0">
                <a:solidFill>
                  <a:srgbClr val="CC0000"/>
                </a:solidFill>
              </a:rPr>
              <a:t>args</a:t>
            </a:r>
            <a:r>
              <a:rPr lang="en-US" altLang="ja-JP" sz="3200" dirty="0" smtClean="0">
                <a:solidFill>
                  <a:srgbClr val="CC0000"/>
                </a:solidFill>
              </a:rPr>
              <a:t>)</a:t>
            </a:r>
            <a:endParaRPr lang="id-ID" altLang="ja-JP" sz="3200" dirty="0" smtClean="0">
              <a:solidFill>
                <a:srgbClr val="CC0000"/>
              </a:solidFill>
            </a:endParaRPr>
          </a:p>
          <a:p>
            <a:pPr lvl="1">
              <a:buNone/>
            </a:pP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id-ID" altLang="ja-JP" sz="2800" dirty="0" smtClean="0">
                <a:solidFill>
                  <a:srgbClr val="0070C0"/>
                </a:solidFill>
                <a:sym typeface="Wingdings" pitchFamily="2" charset="2"/>
              </a:rPr>
              <a:t>Program Java mulai dari sini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!</a:t>
            </a:r>
            <a:endParaRPr lang="en-US" altLang="ja-JP" sz="2800" dirty="0">
              <a:solidFill>
                <a:srgbClr val="0070C0"/>
              </a:solidFill>
            </a:endParaRPr>
          </a:p>
          <a:p>
            <a:endParaRPr lang="id-ID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r>
              <a:rPr lang="id-ID" dirty="0" smtClean="0"/>
              <a:t>Latihan: Tulis dan Compile Halo.java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838200"/>
            <a:ext cx="91440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 class  Halo{</a:t>
            </a:r>
            <a:endParaRPr kumimoji="0" lang="id-ID" sz="3400" kern="0" baseline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			</a:t>
            </a: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System.out.println(“Halo </a:t>
            </a:r>
            <a:r>
              <a:rPr kumimoji="0" lang="id-ID" sz="3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Semarang</a:t>
            </a: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		}</a:t>
            </a:r>
            <a:endParaRPr kumimoji="0" lang="id-ID" sz="3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  <a:endParaRPr kumimoji="0" lang="id-ID" sz="3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52748" b="38759"/>
          <a:stretch>
            <a:fillRect/>
          </a:stretch>
        </p:blipFill>
        <p:spPr bwMode="auto">
          <a:xfrm>
            <a:off x="-1" y="4114800"/>
            <a:ext cx="45720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9297"/>
          <a:stretch>
            <a:fillRect/>
          </a:stretch>
        </p:blipFill>
        <p:spPr bwMode="auto">
          <a:xfrm>
            <a:off x="4267201" y="41148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id-ID" sz="3600" dirty="0" smtClean="0"/>
              <a:t>Latihan: Membuat Program dg Netbeans</a:t>
            </a:r>
            <a:endParaRPr lang="id-ID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3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 class  HelloWorld{</a:t>
            </a:r>
            <a:endParaRPr kumimoji="0" lang="id-ID" sz="3600" kern="0" baseline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			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System.out.println(“Halo Palu”);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		}</a:t>
            </a:r>
            <a:endParaRPr kumimoji="0" lang="id-ID" sz="3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  <a:endParaRPr kumimoji="0" lang="id-ID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953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567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27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605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224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28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446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endParaRPr lang="en-US" dirty="0" smtClean="0"/>
          </a:p>
          <a:p>
            <a:pPr algn="l">
              <a:defRPr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>OOP </a:t>
            </a:r>
            <a:r>
              <a:rPr lang="en-US" sz="5400" dirty="0" err="1" smtClean="0"/>
              <a:t>Intrductions</a:t>
            </a:r>
            <a:endParaRPr lang="id-ID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0"/>
            <a:ext cx="9136464" cy="685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062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" y="239276"/>
            <a:ext cx="9129765" cy="684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333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HaloIndonesia</a:t>
            </a:r>
          </a:p>
          <a:p>
            <a:r>
              <a:rPr lang="id-ID" sz="3200" dirty="0"/>
              <a:t>I</a:t>
            </a:r>
            <a:r>
              <a:rPr lang="id-ID" sz="3200" dirty="0" smtClean="0"/>
              <a:t>si HaloIndonesia.java dengan main method dan tiga tampilan di bawah:</a:t>
            </a:r>
          </a:p>
          <a:p>
            <a:pPr marL="0" indent="0">
              <a:buNone/>
            </a:pPr>
            <a:r>
              <a:rPr lang="id-ID" sz="3200" dirty="0" smtClean="0"/>
              <a:t>	</a:t>
            </a:r>
            <a:r>
              <a:rPr lang="id-ID" sz="3200" dirty="0" smtClean="0">
                <a:solidFill>
                  <a:srgbClr val="C00000"/>
                </a:solidFill>
              </a:rPr>
              <a:t>Halo Indonesia</a:t>
            </a:r>
          </a:p>
          <a:p>
            <a:pPr marL="0" indent="0"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	Selamat Pagi Indonesia</a:t>
            </a:r>
          </a:p>
          <a:p>
            <a:pPr marL="0" indent="0"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	Jaya Indonesia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7056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8001000" cy="7635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Class , Object, Method, Attribute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id-ID" sz="5200" dirty="0" smtClean="0"/>
              <a:t>Konsep Dasar Pemrograman Berorientasi Objek</a:t>
            </a:r>
            <a:endParaRPr lang="id-ID" sz="5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3316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7130" y="1223189"/>
            <a:ext cx="37096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Attribute: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Topi, Baju, </a:t>
            </a:r>
            <a:r>
              <a:rPr lang="id-ID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Jaket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Tas Punggung,  </a:t>
            </a:r>
            <a:b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Tangan, Kaki, Mata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Jalan ke Depan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Jalan Mundur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Belok ke Kiri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Memanjat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0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4340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5257800" cy="32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8456" y="903268"/>
            <a:ext cx="4795544" cy="5878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(State):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Ban, Stir, Pedal 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Rem, Pedal Gas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Warna, Tahun 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Produksi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Cara Menghidupkan Mesin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Manjalankan Mobil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Memundurkan Mobil</a:t>
            </a: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Variable(Member)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Method(Fungsi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endParaRPr lang="id-ID" sz="3200" dirty="0"/>
          </a:p>
          <a:p>
            <a:pPr lvl="1">
              <a:defRPr/>
            </a:pPr>
            <a:r>
              <a:rPr lang="id-ID" sz="2400" dirty="0" err="1" smtClean="0"/>
              <a:t>Class</a:t>
            </a:r>
            <a:r>
              <a:rPr lang="id-ID" sz="2400" dirty="0" smtClean="0"/>
              <a:t> mendeklarasikan </a:t>
            </a:r>
            <a:r>
              <a:rPr lang="id-ID" sz="2400" dirty="0" err="1" smtClean="0">
                <a:solidFill>
                  <a:srgbClr val="0070C0"/>
                </a:solidFill>
              </a:rPr>
              <a:t>method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yang dapat digunakan (dipanggil) oleh </a:t>
            </a:r>
            <a:r>
              <a:rPr lang="id-ID" sz="2400" dirty="0" err="1" smtClean="0"/>
              <a:t>object</a:t>
            </a:r>
            <a:endParaRPr lang="id-ID" sz="2400" dirty="0" smtClean="0"/>
          </a:p>
          <a:p>
            <a:pPr>
              <a:defRPr/>
            </a:pPr>
            <a:r>
              <a:rPr lang="id-ID" sz="3200" dirty="0" err="1" smtClean="0"/>
              <a:t>Object</a:t>
            </a:r>
            <a:r>
              <a:rPr lang="id-ID" sz="3200" dirty="0" smtClean="0"/>
              <a:t>: </a:t>
            </a:r>
            <a:r>
              <a:rPr lang="id-ID" sz="3200" dirty="0" err="1" smtClean="0">
                <a:solidFill>
                  <a:srgbClr val="C00000"/>
                </a:solidFill>
              </a:rPr>
              <a:t>instance</a:t>
            </a:r>
            <a:r>
              <a:rPr lang="id-ID" sz="3200" dirty="0" smtClean="0">
                <a:solidFill>
                  <a:srgbClr val="C00000"/>
                </a:solidFill>
              </a:rPr>
              <a:t> dari 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/>
              <a:t>, bentuk (contoh) nyata dari </a:t>
            </a:r>
            <a:r>
              <a:rPr lang="id-ID" sz="3200" dirty="0" err="1" smtClean="0"/>
              <a:t>class</a:t>
            </a:r>
            <a:endParaRPr lang="id-ID" sz="3200" dirty="0" smtClean="0"/>
          </a:p>
          <a:p>
            <a:pPr lvl="1">
              <a:defRPr/>
            </a:pPr>
            <a:r>
              <a:rPr lang="id-ID" sz="2400" dirty="0" err="1" smtClean="0"/>
              <a:t>Object</a:t>
            </a:r>
            <a:r>
              <a:rPr lang="id-ID" sz="2400" dirty="0" smtClean="0"/>
              <a:t> memiliki sifat </a:t>
            </a:r>
            <a:r>
              <a:rPr lang="id-ID" sz="2400" dirty="0" smtClean="0">
                <a:solidFill>
                  <a:srgbClr val="0070C0"/>
                </a:solidFill>
              </a:rPr>
              <a:t>independen</a:t>
            </a:r>
            <a:r>
              <a:rPr lang="id-ID" sz="2400" dirty="0" smtClean="0"/>
              <a:t> dan dapat digunakan untuk memanggil </a:t>
            </a:r>
            <a:r>
              <a:rPr lang="id-ID" sz="2400" dirty="0" err="1" smtClean="0"/>
              <a:t>method</a:t>
            </a:r>
            <a:endParaRPr lang="en-US" sz="2400" dirty="0"/>
          </a:p>
          <a:p>
            <a:pPr>
              <a:defRPr/>
            </a:pPr>
            <a:r>
              <a:rPr lang="id-ID" sz="3200" dirty="0" smtClean="0"/>
              <a:t>Contoh </a:t>
            </a:r>
            <a:r>
              <a:rPr lang="id-ID" sz="3200" dirty="0" err="1" smtClean="0"/>
              <a:t>Class</a:t>
            </a:r>
            <a:r>
              <a:rPr lang="id-ID" sz="3200" dirty="0" smtClean="0"/>
              <a:t> dan </a:t>
            </a:r>
            <a:r>
              <a:rPr lang="id-ID" sz="3200" dirty="0" err="1" smtClean="0"/>
              <a:t>Object</a:t>
            </a:r>
            <a:r>
              <a:rPr lang="id-ID" sz="3200" dirty="0"/>
              <a:t>:</a:t>
            </a:r>
            <a:endParaRPr lang="en-US" sz="3200" dirty="0" smtClean="0"/>
          </a:p>
          <a:p>
            <a:pPr lvl="1">
              <a:defRPr/>
            </a:pPr>
            <a:r>
              <a:rPr lang="id-ID" sz="2400" dirty="0" smtClean="0"/>
              <a:t>Class: </a:t>
            </a:r>
            <a:r>
              <a:rPr lang="id-ID" sz="2400" dirty="0" smtClean="0">
                <a:solidFill>
                  <a:srgbClr val="C00000"/>
                </a:solidFill>
              </a:rPr>
              <a:t>mobil</a:t>
            </a:r>
          </a:p>
          <a:p>
            <a:pPr lvl="1">
              <a:defRPr/>
            </a:pPr>
            <a:r>
              <a:rPr lang="id-ID" sz="2400" dirty="0" smtClean="0"/>
              <a:t>Object: </a:t>
            </a:r>
            <a:r>
              <a:rPr lang="id-ID" sz="2400" dirty="0" smtClean="0">
                <a:solidFill>
                  <a:srgbClr val="C00000"/>
                </a:solidFill>
              </a:rPr>
              <a:t>mobilnya pak Joko, mobilku, mobil berwarna merah</a:t>
            </a:r>
            <a:endParaRPr lang="id-ID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2303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 seperti </a:t>
            </a:r>
            <a:r>
              <a:rPr lang="id-ID" sz="3200" dirty="0" smtClean="0">
                <a:solidFill>
                  <a:srgbClr val="C00000"/>
                </a:solidFill>
              </a:rPr>
              <a:t>cetakan kue</a:t>
            </a:r>
            <a:r>
              <a:rPr lang="id-ID" sz="3200" dirty="0" smtClean="0"/>
              <a:t>, dimana kue yg dihasilkan dari cetakan kue itu adalah </a:t>
            </a:r>
            <a:r>
              <a:rPr lang="id-ID" sz="3200" dirty="0" err="1" smtClean="0">
                <a:solidFill>
                  <a:srgbClr val="C00000"/>
                </a:solidFill>
              </a:rPr>
              <a:t>object</a:t>
            </a:r>
            <a:endParaRPr lang="id-ID" sz="32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3200" dirty="0" smtClean="0"/>
              <a:t>Warna kue bisa bermacam-macam meskipun berasal dari cetakan yang sama (</a:t>
            </a:r>
            <a:r>
              <a:rPr lang="id-ID" sz="3200" dirty="0" smtClean="0">
                <a:solidFill>
                  <a:srgbClr val="C00000"/>
                </a:solidFill>
              </a:rPr>
              <a:t>object memiliki sifat independen</a:t>
            </a:r>
            <a:r>
              <a:rPr lang="id-ID" sz="3200" dirty="0" smtClean="0"/>
              <a:t>)</a:t>
            </a:r>
          </a:p>
          <a:p>
            <a:pPr>
              <a:defRPr/>
            </a:pPr>
            <a:endParaRPr lang="id-ID" sz="3200" dirty="0" smtClean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611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9238"/>
            <a:ext cx="8305800" cy="588962"/>
          </a:xfrm>
        </p:spPr>
        <p:txBody>
          <a:bodyPr/>
          <a:lstStyle/>
          <a:p>
            <a:r>
              <a:rPr lang="id-ID" altLang="ja-JP" dirty="0" smtClean="0"/>
              <a:t>Class = Method + Variable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2209800"/>
            <a:ext cx="1981200" cy="533400"/>
          </a:xfrm>
        </p:spPr>
        <p:txBody>
          <a:bodyPr/>
          <a:lstStyle/>
          <a:p>
            <a:pPr>
              <a:buNone/>
            </a:pPr>
            <a:r>
              <a:rPr lang="en-US" altLang="ja-JP" sz="4000" b="1" dirty="0" smtClean="0">
                <a:solidFill>
                  <a:srgbClr val="FF9900"/>
                </a:solidFill>
              </a:rPr>
              <a:t>variable</a:t>
            </a:r>
            <a:endParaRPr lang="en-US" altLang="ja-JP" sz="40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066800"/>
            <a:ext cx="6324600" cy="5486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2133600"/>
            <a:ext cx="2362200" cy="91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5600" y="1295400"/>
            <a:ext cx="17526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276600"/>
            <a:ext cx="3581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ampilkan kecepatan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648200"/>
            <a:ext cx="2819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bah gir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11" idx="5"/>
            <a:endCxn id="14" idx="1"/>
          </p:cNvCxnSpPr>
          <p:nvPr/>
        </p:nvCxnSpPr>
        <p:spPr bwMode="auto">
          <a:xfrm>
            <a:off x="4391538" y="1880767"/>
            <a:ext cx="2618862" cy="5957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6"/>
          </p:cNvCxnSpPr>
          <p:nvPr/>
        </p:nvCxnSpPr>
        <p:spPr bwMode="auto">
          <a:xfrm>
            <a:off x="3733800" y="2590800"/>
            <a:ext cx="3124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7239000" y="4800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 bwMode="auto">
          <a:xfrm>
            <a:off x="6096000" y="3771900"/>
            <a:ext cx="11430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886200" y="5029200"/>
            <a:ext cx="3352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" y="1143000"/>
            <a:ext cx="28575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Class </a:t>
            </a:r>
            <a:r>
              <a:rPr kumimoji="0" lang="en-US" altLang="ja-JP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</a:t>
            </a:r>
            <a:endParaRPr kumimoji="0" lang="en-US" altLang="ja-JP" sz="3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46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610600" cy="588962"/>
          </a:xfrm>
        </p:spPr>
        <p:txBody>
          <a:bodyPr/>
          <a:lstStyle/>
          <a:p>
            <a:r>
              <a:rPr lang="en-US" altLang="ja-JP" sz="3500" dirty="0" smtClean="0"/>
              <a:t>Object </a:t>
            </a:r>
            <a:r>
              <a:rPr lang="id-ID" altLang="ja-JP" sz="3500" dirty="0" smtClean="0"/>
              <a:t>= Method + </a:t>
            </a:r>
            <a:r>
              <a:rPr lang="id-ID" altLang="ja-JP" sz="3500" dirty="0" err="1" smtClean="0"/>
              <a:t>Variable</a:t>
            </a:r>
            <a:r>
              <a:rPr lang="en-US" altLang="ja-JP" sz="3500" dirty="0" smtClean="0"/>
              <a:t> </a:t>
            </a:r>
            <a:r>
              <a:rPr lang="id-ID" altLang="ja-JP" sz="3500" dirty="0" err="1" smtClean="0"/>
              <a:t>yg</a:t>
            </a:r>
            <a:r>
              <a:rPr lang="id-ID" altLang="ja-JP" sz="3500" dirty="0" smtClean="0"/>
              <a:t> Memiliki Nilai</a:t>
            </a:r>
            <a:endParaRPr lang="en-US" altLang="ja-JP" sz="3500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1981200"/>
            <a:ext cx="2438400" cy="533400"/>
          </a:xfrm>
        </p:spPr>
        <p:txBody>
          <a:bodyPr/>
          <a:lstStyle/>
          <a:p>
            <a:pPr>
              <a:buNone/>
            </a:pPr>
            <a:r>
              <a:rPr lang="en-US" altLang="ja-JP" sz="3200" b="1" dirty="0" smtClean="0">
                <a:solidFill>
                  <a:srgbClr val="FF9900"/>
                </a:solidFill>
              </a:rPr>
              <a:t>	instance variable</a:t>
            </a:r>
            <a:endParaRPr lang="en-US" altLang="ja-JP" sz="32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9600" y="1066800"/>
            <a:ext cx="6324600" cy="5562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47800" y="2133600"/>
            <a:ext cx="3657600" cy="762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r>
              <a:rPr kumimoji="1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10km/jam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76600" y="1295400"/>
            <a:ext cx="1676400" cy="6858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r>
              <a: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3352800"/>
            <a:ext cx="40386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effectLst/>
                <a:latin typeface="Calibri" pitchFamily="34" charset="0"/>
                <a:cs typeface="Calibri" pitchFamily="34" charset="0"/>
              </a:rPr>
              <a:t>tampilkan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ecepatan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ecepatan = 10 km/jam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4876800"/>
            <a:ext cx="2514600" cy="914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bah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g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ir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(2)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gir = 5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6858000" y="4038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kern="0" dirty="0" smtClean="0">
                <a:solidFill>
                  <a:srgbClr val="CC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instance 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1" idx="6"/>
          </p:cNvCxnSpPr>
          <p:nvPr/>
        </p:nvCxnSpPr>
        <p:spPr bwMode="auto">
          <a:xfrm>
            <a:off x="4953000" y="1638300"/>
            <a:ext cx="21336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0" idx="6"/>
          </p:cNvCxnSpPr>
          <p:nvPr/>
        </p:nvCxnSpPr>
        <p:spPr bwMode="auto">
          <a:xfrm>
            <a:off x="5105400" y="2514600"/>
            <a:ext cx="2133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2" idx="3"/>
          </p:cNvCxnSpPr>
          <p:nvPr/>
        </p:nvCxnSpPr>
        <p:spPr bwMode="auto">
          <a:xfrm>
            <a:off x="6096000" y="3848100"/>
            <a:ext cx="106680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 flipV="1">
            <a:off x="4267200" y="4876800"/>
            <a:ext cx="2819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3528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altLang="ja-JP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Object </a:t>
            </a:r>
            <a:r>
              <a:rPr kumimoji="0" lang="en-US" altLang="ja-JP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Sepedaku</a:t>
            </a:r>
            <a:endParaRPr kumimoji="0" lang="en-US" altLang="ja-JP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00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PBO?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id-ID" dirty="0" smtClean="0">
                <a:solidFill>
                  <a:srgbClr val="C00000"/>
                </a:solidFill>
              </a:rPr>
              <a:t>Sudut pandang  dan style pemrograman </a:t>
            </a:r>
            <a:r>
              <a:rPr lang="id-ID" dirty="0" smtClean="0"/>
              <a:t>berhubungan dengan bagaimana sebuah masalah diformulasikan dalam bahasa pemrograman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 smtClean="0">
                <a:solidFill>
                  <a:srgbClr val="C00000"/>
                </a:solidFill>
              </a:rPr>
              <a:t>Functional Programming</a:t>
            </a:r>
            <a:r>
              <a:rPr lang="id-ID" sz="3200" dirty="0" smtClean="0"/>
              <a:t>: Urutan fungsi secara </a:t>
            </a:r>
            <a:r>
              <a:rPr lang="id-ID" sz="3200" dirty="0" smtClean="0">
                <a:solidFill>
                  <a:srgbClr val="0070C0"/>
                </a:solidFill>
              </a:rPr>
              <a:t>sekuensial</a:t>
            </a:r>
            <a:r>
              <a:rPr lang="id-ID" sz="3200" dirty="0" smtClean="0"/>
              <a:t>  (Scheme, Lisp)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 smtClean="0">
                <a:solidFill>
                  <a:srgbClr val="C00000"/>
                </a:solidFill>
              </a:rPr>
              <a:t>Procedural Programming</a:t>
            </a:r>
            <a:r>
              <a:rPr lang="id-ID" sz="3200" dirty="0" smtClean="0"/>
              <a:t>:  Pemecahan masalah berdasarkan prosedural kerja yg terkumpul dalam unit pemrograman bernama </a:t>
            </a:r>
            <a:r>
              <a:rPr lang="id-ID" sz="3200" dirty="0" smtClean="0">
                <a:solidFill>
                  <a:srgbClr val="0070C0"/>
                </a:solidFill>
              </a:rPr>
              <a:t>fungsi</a:t>
            </a:r>
            <a:r>
              <a:rPr lang="id-ID" sz="3200" dirty="0" smtClean="0"/>
              <a:t> (C, Pascal)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 smtClean="0">
                <a:solidFill>
                  <a:srgbClr val="C00000"/>
                </a:solidFill>
              </a:rPr>
              <a:t>Object-Oriented Programming</a:t>
            </a:r>
            <a:r>
              <a:rPr lang="id-ID" sz="3200" dirty="0" smtClean="0"/>
              <a:t>: Koleksi object yang saling berinteraksi . </a:t>
            </a:r>
            <a:r>
              <a:rPr lang="id-ID" sz="3200" dirty="0" smtClean="0">
                <a:solidFill>
                  <a:srgbClr val="0070C0"/>
                </a:solidFill>
              </a:rPr>
              <a:t>Class</a:t>
            </a:r>
            <a:r>
              <a:rPr lang="id-ID" sz="3200" dirty="0" smtClean="0"/>
              <a:t> adalah unit pemrograman (Java, C#, C++)</a:t>
            </a:r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Attribute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2822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altLang="ja-JP" sz="2800" dirty="0" err="1" smtClean="0">
                <a:solidFill>
                  <a:srgbClr val="C00000"/>
                </a:solidFill>
                <a:ea typeface="ＭＳ Ｐゴシック" pitchFamily="50" charset="-128"/>
              </a:rPr>
              <a:t>Va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riable </a:t>
            </a:r>
            <a:r>
              <a:rPr lang="id-ID" altLang="ja-JP" sz="2800" dirty="0" smtClean="0">
                <a:ea typeface="ＭＳ Ｐゴシック" pitchFamily="50" charset="-128"/>
              </a:rPr>
              <a:t>yang mengitari class, dengan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 datanya bisa ditentukan di object</a:t>
            </a:r>
            <a:endParaRPr lang="en-US" altLang="ja-JP" sz="2800" dirty="0" smtClean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digunakan untuk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menyimpan nilai </a:t>
            </a:r>
            <a:r>
              <a:rPr lang="id-ID" altLang="ja-JP" sz="2800" dirty="0" smtClean="0">
                <a:ea typeface="ＭＳ Ｐゴシック" pitchFamily="50" charset="-128"/>
              </a:rPr>
              <a:t>yang nantinya akan digunakan pada program</a:t>
            </a: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memiliki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jenis (tipe)</a:t>
            </a:r>
            <a:r>
              <a:rPr lang="id-ID" altLang="ja-JP" sz="2800" dirty="0" smtClean="0">
                <a:ea typeface="ＭＳ Ｐゴシック" pitchFamily="50" charset="-128"/>
              </a:rPr>
              <a:t>,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nama</a:t>
            </a:r>
            <a:r>
              <a:rPr lang="id-ID" altLang="ja-JP" sz="2800" dirty="0" smtClean="0">
                <a:ea typeface="ＭＳ Ｐゴシック" pitchFamily="50" charset="-128"/>
              </a:rPr>
              <a:t> dan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</a:t>
            </a:r>
            <a:endParaRPr lang="en-US" altLang="ja-JP" sz="2800" dirty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en-US" altLang="ja-JP" sz="2800" dirty="0" smtClean="0">
                <a:ea typeface="ＭＳ Ｐゴシック" pitchFamily="50" charset="-128"/>
              </a:rPr>
              <a:t>Name, age, </a:t>
            </a:r>
            <a:r>
              <a:rPr lang="id-ID" altLang="ja-JP" sz="2800" dirty="0" smtClean="0">
                <a:ea typeface="ＭＳ Ｐゴシック" pitchFamily="50" charset="-128"/>
              </a:rPr>
              <a:t>dan </a:t>
            </a:r>
            <a:r>
              <a:rPr lang="en-US" altLang="ja-JP" sz="2800" dirty="0" smtClean="0">
                <a:ea typeface="ＭＳ Ｐゴシック" pitchFamily="50" charset="-128"/>
              </a:rPr>
              <a:t>weight </a:t>
            </a:r>
            <a:r>
              <a:rPr lang="id-ID" altLang="ja-JP" sz="2800" dirty="0" smtClean="0">
                <a:ea typeface="ＭＳ Ｐゴシック" pitchFamily="50" charset="-128"/>
              </a:rPr>
              <a:t>adalah </a:t>
            </a:r>
            <a:r>
              <a:rPr lang="id-ID" altLang="ja-JP" sz="2800" dirty="0" err="1" smtClean="0">
                <a:ea typeface="ＭＳ Ｐゴシック" pitchFamily="50" charset="-128"/>
              </a:rPr>
              <a:t>atribute</a:t>
            </a:r>
            <a:r>
              <a:rPr lang="id-ID" altLang="ja-JP" sz="2800" dirty="0" smtClean="0">
                <a:ea typeface="ＭＳ Ｐゴシック" pitchFamily="50" charset="-128"/>
              </a:rPr>
              <a:t>  (variabel) dari </a:t>
            </a:r>
            <a:r>
              <a:rPr lang="id-ID" altLang="ja-JP" sz="2800" dirty="0" err="1" smtClean="0">
                <a:ea typeface="ＭＳ Ｐゴシック" pitchFamily="50" charset="-128"/>
              </a:rPr>
              <a:t>class</a:t>
            </a:r>
            <a:r>
              <a:rPr lang="id-ID" altLang="ja-JP" sz="2800" dirty="0" smtClean="0">
                <a:ea typeface="ＭＳ Ｐゴシック" pitchFamily="50" charset="-128"/>
              </a:rPr>
              <a:t> Person</a:t>
            </a:r>
            <a:endParaRPr lang="en-US" altLang="ja-JP" sz="2800" dirty="0">
              <a:ea typeface="ＭＳ Ｐゴシック" pitchFamily="50" charset="-128"/>
            </a:endParaRPr>
          </a:p>
        </p:txBody>
      </p:sp>
      <p:pic>
        <p:nvPicPr>
          <p:cNvPr id="2822148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91600" cy="457200"/>
          </a:xfrm>
        </p:spPr>
        <p:txBody>
          <a:bodyPr/>
          <a:lstStyle/>
          <a:p>
            <a:r>
              <a:rPr lang="id-ID" sz="3200" dirty="0" smtClean="0"/>
              <a:t>Membuat Class, Object dan Memanggil Atribut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dirty="0" smtClean="0"/>
              <a:t>public  </a:t>
            </a:r>
            <a:r>
              <a:rPr lang="id-ID" sz="2000" dirty="0" smtClean="0"/>
              <a:t>class  Mobil {</a:t>
            </a:r>
          </a:p>
          <a:p>
            <a:pPr>
              <a:buNone/>
            </a:pPr>
            <a:r>
              <a:rPr lang="id-ID" sz="2000" dirty="0" smtClean="0"/>
              <a:t>	String  warna;</a:t>
            </a:r>
          </a:p>
          <a:p>
            <a:pPr>
              <a:buNone/>
            </a:pPr>
            <a:r>
              <a:rPr lang="id-ID" sz="2000" dirty="0" smtClean="0"/>
              <a:t>	int  tahunProduksi;</a:t>
            </a:r>
          </a:p>
          <a:p>
            <a:pPr>
              <a:buNone/>
            </a:pPr>
            <a:r>
              <a:rPr lang="id-ID" sz="20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434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class  Mobil</a:t>
            </a:r>
            <a:r>
              <a:rPr kumimoji="0" lang="en-US" sz="20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Beraksi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// Membuat object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  mobilku = new Mobil();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/* memanggil atribut  dan memberi nilai */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 = "Hitam";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 = 2006;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System.out.println("Warna: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System.out.println("Tahun: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mobilku.tahunProduksi)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496" y="7620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448580"/>
            <a:ext cx="27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Beraksi</a:t>
            </a:r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r>
              <a:rPr lang="id-ID" sz="3600" dirty="0" smtClean="0"/>
              <a:t>Latihan: Membuat Program dg Netbeans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Buka Netbeans IDE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Ikuti langkah berikut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715000" y="5181600"/>
            <a:ext cx="1371600" cy="9906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2133600" y="2590800"/>
            <a:ext cx="2514600" cy="1295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2362200" y="2667000"/>
            <a:ext cx="2743200" cy="15240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791200" y="5181600"/>
            <a:ext cx="1219200" cy="10668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600200" y="2133600"/>
            <a:ext cx="6781800" cy="32766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Bahasa Pemrograman?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92663"/>
          </a:xfrm>
        </p:spPr>
        <p:txBody>
          <a:bodyPr/>
          <a:lstStyle/>
          <a:p>
            <a:pPr>
              <a:defRPr/>
            </a:pPr>
            <a:r>
              <a:rPr lang="id-ID" sz="3200" dirty="0" smtClean="0"/>
              <a:t>Komputer bekerja seperti </a:t>
            </a:r>
            <a:r>
              <a:rPr lang="id-ID" sz="3200" dirty="0" smtClean="0">
                <a:solidFill>
                  <a:srgbClr val="C00000"/>
                </a:solidFill>
              </a:rPr>
              <a:t>switching</a:t>
            </a:r>
            <a:r>
              <a:rPr lang="id-ID" sz="3200" dirty="0" smtClean="0"/>
              <a:t> dan hanya </a:t>
            </a:r>
            <a:r>
              <a:rPr lang="id-ID" sz="3200" dirty="0" smtClean="0">
                <a:solidFill>
                  <a:srgbClr val="C00000"/>
                </a:solidFill>
              </a:rPr>
              <a:t>mengenali 0 dan 1</a:t>
            </a:r>
          </a:p>
          <a:p>
            <a:pPr>
              <a:defRPr/>
            </a:pPr>
            <a:r>
              <a:rPr lang="id-ID" sz="3200" dirty="0" smtClean="0"/>
              <a:t>Manusia </a:t>
            </a:r>
            <a:r>
              <a:rPr lang="id-ID" sz="3200" dirty="0" smtClean="0">
                <a:solidFill>
                  <a:srgbClr val="C00000"/>
                </a:solidFill>
              </a:rPr>
              <a:t>tidak (paham) berbicara </a:t>
            </a:r>
            <a:r>
              <a:rPr lang="id-ID" sz="3200" dirty="0" smtClean="0"/>
              <a:t>dengan bahasa 0 dan 1</a:t>
            </a:r>
          </a:p>
          <a:p>
            <a:pPr>
              <a:defRPr/>
            </a:pPr>
            <a:r>
              <a:rPr lang="id-ID" sz="3200" dirty="0" smtClean="0"/>
              <a:t>Perlu bahasa pemrograman yang dapat menjadi </a:t>
            </a:r>
            <a:r>
              <a:rPr lang="id-ID" sz="3200" dirty="0" smtClean="0">
                <a:solidFill>
                  <a:srgbClr val="C00000"/>
                </a:solidFill>
              </a:rPr>
              <a:t>perantara percakapan </a:t>
            </a:r>
            <a:r>
              <a:rPr lang="id-ID" sz="3200" dirty="0" smtClean="0"/>
              <a:t>antara komputer dan manusia</a:t>
            </a:r>
          </a:p>
          <a:p>
            <a:pPr>
              <a:defRPr/>
            </a:pPr>
            <a:r>
              <a:rPr lang="id-ID" sz="3200" dirty="0" smtClean="0"/>
              <a:t>Bahasa pemrograman diubah ke dalam bahasa yang dipahami oleh komputer dengan menggunakan </a:t>
            </a:r>
            <a:r>
              <a:rPr lang="id-ID" sz="3200" dirty="0" smtClean="0">
                <a:solidFill>
                  <a:srgbClr val="C00000"/>
                </a:solidFill>
              </a:rPr>
              <a:t>interpreter</a:t>
            </a:r>
            <a:r>
              <a:rPr lang="id-ID" sz="3200" dirty="0" smtClean="0"/>
              <a:t> atau </a:t>
            </a:r>
            <a:r>
              <a:rPr lang="id-ID" sz="3200" dirty="0" smtClean="0">
                <a:solidFill>
                  <a:srgbClr val="C00000"/>
                </a:solidFill>
              </a:rPr>
              <a:t>kompiler</a:t>
            </a:r>
            <a:endParaRPr lang="id-ID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752600" y="4876800"/>
            <a:ext cx="2895600" cy="1295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Method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2823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077200" cy="49530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id-ID" altLang="ja-JP" sz="3200" dirty="0" smtClean="0">
                <a:ea typeface="ＭＳ Ｐゴシック" pitchFamily="50" charset="-128"/>
              </a:rPr>
              <a:t>M</a:t>
            </a:r>
            <a:r>
              <a:rPr lang="en-US" altLang="ja-JP" sz="3200" dirty="0" err="1" smtClean="0">
                <a:ea typeface="ＭＳ Ｐゴシック" pitchFamily="50" charset="-128"/>
              </a:rPr>
              <a:t>ethod</a:t>
            </a:r>
            <a:r>
              <a:rPr lang="en-US" altLang="ja-JP" sz="3200" dirty="0" smtClean="0">
                <a:ea typeface="ＭＳ Ｐゴシック" pitchFamily="50" charset="-128"/>
              </a:rPr>
              <a:t> </a:t>
            </a:r>
            <a:r>
              <a:rPr lang="id-ID" altLang="ja-JP" sz="3200" dirty="0" smtClean="0">
                <a:ea typeface="ＭＳ Ｐゴシック" pitchFamily="50" charset="-128"/>
              </a:rPr>
              <a:t>adalah </a:t>
            </a:r>
            <a:r>
              <a:rPr lang="id-ID" altLang="ja-JP" sz="3200" dirty="0" smtClean="0">
                <a:solidFill>
                  <a:srgbClr val="C00000"/>
                </a:solidFill>
                <a:ea typeface="ＭＳ Ｐゴシック" pitchFamily="50" charset="-128"/>
              </a:rPr>
              <a:t>urutan instruksi </a:t>
            </a:r>
            <a:r>
              <a:rPr lang="id-ID" altLang="ja-JP" sz="3200" dirty="0" smtClean="0">
                <a:ea typeface="ＭＳ Ｐゴシック" pitchFamily="50" charset="-128"/>
              </a:rPr>
              <a:t>yang mengakses data dari </a:t>
            </a:r>
            <a:r>
              <a:rPr lang="id-ID" altLang="ja-JP" sz="3200" dirty="0" err="1" smtClean="0">
                <a:ea typeface="ＭＳ Ｐゴシック" pitchFamily="50" charset="-128"/>
              </a:rPr>
              <a:t>object</a:t>
            </a:r>
            <a:endParaRPr lang="id-ID" altLang="ja-JP" sz="3200" dirty="0" smtClean="0">
              <a:ea typeface="ＭＳ Ｐゴシック" pitchFamily="50" charset="-128"/>
            </a:endParaRPr>
          </a:p>
          <a:p>
            <a:pPr>
              <a:spcBef>
                <a:spcPct val="0"/>
              </a:spcBef>
            </a:pPr>
            <a:r>
              <a:rPr lang="id-ID" altLang="ja-JP" sz="3200" dirty="0" err="1" smtClean="0">
                <a:ea typeface="ＭＳ Ｐゴシック" pitchFamily="50" charset="-128"/>
              </a:rPr>
              <a:t>Method</a:t>
            </a:r>
            <a:r>
              <a:rPr lang="id-ID" altLang="ja-JP" sz="3200" dirty="0" smtClean="0">
                <a:ea typeface="ＭＳ Ｐゴシック" pitchFamily="50" charset="-128"/>
              </a:rPr>
              <a:t> melakukan: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Manipulasi data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Perhitungan</a:t>
            </a:r>
            <a:r>
              <a:rPr lang="id-ID" altLang="ja-JP" sz="2400" dirty="0" smtClean="0">
                <a:ea typeface="ＭＳ Ｐゴシック" pitchFamily="50" charset="-128"/>
              </a:rPr>
              <a:t> matematika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Memonitor kejadian </a:t>
            </a:r>
            <a:r>
              <a:rPr lang="id-ID" altLang="ja-JP" sz="2400" dirty="0" smtClean="0">
                <a:ea typeface="ＭＳ Ｐゴシック" pitchFamily="50" charset="-128"/>
              </a:rPr>
              <a:t>dari suatu event</a:t>
            </a:r>
            <a:endParaRPr lang="en-US" altLang="ja-JP" sz="2400" dirty="0">
              <a:ea typeface="ＭＳ Ｐゴシック" pitchFamily="50" charset="-128"/>
            </a:endParaRPr>
          </a:p>
        </p:txBody>
      </p:sp>
      <p:pic>
        <p:nvPicPr>
          <p:cNvPr id="5" name="Picture 4" descr="call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05"/>
          <a:stretch/>
        </p:blipFill>
        <p:spPr bwMode="auto">
          <a:xfrm>
            <a:off x="609600" y="4038600"/>
            <a:ext cx="806696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Method</a:t>
            </a:r>
            <a:endParaRPr lang="en-US" altLang="ja-JP" sz="2400" dirty="0">
              <a:ea typeface="ＭＳ Ｐゴシック" pitchFamily="50" charset="-128"/>
            </a:endParaRPr>
          </a:p>
        </p:txBody>
      </p:sp>
      <p:pic>
        <p:nvPicPr>
          <p:cNvPr id="4" name="Picture 6" descr="syntax_method_c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048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991600" cy="533400"/>
          </a:xfrm>
        </p:spPr>
        <p:txBody>
          <a:bodyPr/>
          <a:lstStyle/>
          <a:p>
            <a:r>
              <a:rPr lang="id-ID" sz="3200" dirty="0" smtClean="0"/>
              <a:t>Membuat dan Memanggil Method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200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dirty="0" smtClean="0"/>
              <a:t>public </a:t>
            </a:r>
            <a:r>
              <a:rPr lang="id-ID" sz="1800" dirty="0" smtClean="0"/>
              <a:t>class Mobil2{</a:t>
            </a:r>
          </a:p>
          <a:p>
            <a:pPr>
              <a:buNone/>
            </a:pPr>
            <a:r>
              <a:rPr lang="id-ID" sz="1800" dirty="0" smtClean="0"/>
              <a:t>	String warna;</a:t>
            </a:r>
          </a:p>
          <a:p>
            <a:pPr>
              <a:buNone/>
            </a:pPr>
            <a:r>
              <a:rPr lang="id-ID" sz="1800" dirty="0" smtClean="0"/>
              <a:t>	int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;</a:t>
            </a:r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void 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id-ID" sz="1800" dirty="0" smtClean="0">
                <a:solidFill>
                  <a:srgbClr val="0070C0"/>
                </a:solidFill>
              </a:rPr>
              <a:t>printMobil(){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	System.out.println("Warna: " + warna);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  	System.out.println("Tahun: " + tahunProduksi);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  	}</a:t>
            </a:r>
          </a:p>
          <a:p>
            <a:pPr>
              <a:buNone/>
            </a:pPr>
            <a:r>
              <a:rPr lang="id-ID" sz="18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10000"/>
            <a:ext cx="8229600" cy="304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Mobil2Beraksi{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Mobil2 mobilku = new Mobil2();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	 mobilku.warna = "Hitam";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mobilku.tahunProduksi = 2006;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mobilku.printMobil();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199" y="838200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Mobil2.java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021" y="3896380"/>
            <a:ext cx="293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Mobil2Beraksi.java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</a:t>
            </a:r>
            <a:r>
              <a:rPr lang="en-US" sz="3200" dirty="0" err="1" smtClean="0">
                <a:solidFill>
                  <a:srgbClr val="C00000"/>
                </a:solidFill>
              </a:rPr>
              <a:t>Handphone</a:t>
            </a:r>
            <a:r>
              <a:rPr lang="id-ID" sz="3200" dirty="0" smtClean="0"/>
              <a:t>, masukkan dalam package </a:t>
            </a:r>
            <a:r>
              <a:rPr lang="id-ID" sz="3200" dirty="0" smtClean="0">
                <a:solidFill>
                  <a:srgbClr val="C00000"/>
                </a:solidFill>
              </a:rPr>
              <a:t>hp</a:t>
            </a:r>
          </a:p>
          <a:p>
            <a:pPr lvl="1"/>
            <a:r>
              <a:rPr lang="id-ID" sz="2800" dirty="0" smtClean="0"/>
              <a:t>Class Handphone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empat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id-ID" sz="2800" dirty="0">
                <a:solidFill>
                  <a:srgbClr val="C00000"/>
                </a:solidFill>
              </a:rPr>
              <a:t>method</a:t>
            </a:r>
            <a:r>
              <a:rPr lang="id-ID" sz="2800" dirty="0"/>
              <a:t> di </a:t>
            </a:r>
            <a:r>
              <a:rPr lang="id-ID" sz="2800" dirty="0" smtClean="0"/>
              <a:t>bawah:</a:t>
            </a:r>
          </a:p>
          <a:p>
            <a:pPr marL="1146175" lvl="2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0070C0"/>
                </a:solidFill>
              </a:rPr>
              <a:t>hidupkan()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id-ID" sz="2400" dirty="0" err="1">
                <a:solidFill>
                  <a:srgbClr val="0070C0"/>
                </a:solidFill>
              </a:rPr>
              <a:t>l</a:t>
            </a:r>
            <a:r>
              <a:rPr lang="en-US" sz="2400" smtClean="0">
                <a:solidFill>
                  <a:srgbClr val="0070C0"/>
                </a:solidFill>
              </a:rPr>
              <a:t>akukanPanggilan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kirimSMS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matikan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  <a:endParaRPr lang="id-ID" sz="2400" dirty="0" smtClean="0">
              <a:solidFill>
                <a:srgbClr val="0070C0"/>
              </a:solidFill>
            </a:endParaRPr>
          </a:p>
          <a:p>
            <a:pPr lvl="1"/>
            <a:r>
              <a:rPr lang="id-ID" sz="2800" dirty="0" smtClean="0"/>
              <a:t>Isi masing-masing method dengan tampilan status menggunakan </a:t>
            </a:r>
            <a:r>
              <a:rPr lang="id-ID" sz="2800" dirty="0" smtClean="0">
                <a:solidFill>
                  <a:srgbClr val="C00000"/>
                </a:solidFill>
              </a:rPr>
              <a:t>System.out.println()</a:t>
            </a: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en-US" sz="3200" dirty="0" err="1" smtClean="0">
                <a:solidFill>
                  <a:srgbClr val="C00000"/>
                </a:solidFill>
              </a:rPr>
              <a:t>Handphone</a:t>
            </a:r>
            <a:r>
              <a:rPr lang="id-ID" sz="3200" dirty="0" smtClean="0">
                <a:solidFill>
                  <a:srgbClr val="C00000"/>
                </a:solidFill>
              </a:rPr>
              <a:t>Beraksi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p</a:t>
            </a:r>
            <a:r>
              <a:rPr lang="id-ID" sz="3200" dirty="0" smtClean="0"/>
              <a:t>anggil method-method diatas </a:t>
            </a:r>
            <a:r>
              <a:rPr lang="en-US" sz="3200" dirty="0" err="1" smtClean="0"/>
              <a:t>dalam</a:t>
            </a:r>
            <a:r>
              <a:rPr lang="en-US" sz="3200" dirty="0" smtClean="0"/>
              <a:t> class </a:t>
            </a:r>
            <a:r>
              <a:rPr lang="en-US" sz="3200" dirty="0" err="1" smtClean="0"/>
              <a:t>tersebut</a:t>
            </a:r>
            <a:endParaRPr lang="id-ID" sz="3200" dirty="0" smtClean="0">
              <a:solidFill>
                <a:srgbClr val="C00000"/>
              </a:solidFill>
            </a:endParaRPr>
          </a:p>
          <a:p>
            <a:pPr lvl="1"/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Handphone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…</a:t>
            </a:r>
          </a:p>
          <a:p>
            <a:pPr>
              <a:buNone/>
            </a:pPr>
            <a:r>
              <a:rPr lang="en-US" dirty="0" err="1" smtClean="0"/>
              <a:t>Kring</a:t>
            </a:r>
            <a:r>
              <a:rPr lang="en-US" dirty="0" smtClean="0"/>
              <a:t>, </a:t>
            </a:r>
            <a:r>
              <a:rPr lang="en-US" dirty="0" err="1" smtClean="0"/>
              <a:t>kring</a:t>
            </a:r>
            <a:r>
              <a:rPr lang="en-US" dirty="0" smtClean="0"/>
              <a:t>, </a:t>
            </a:r>
            <a:r>
              <a:rPr lang="en-US" dirty="0" err="1" smtClean="0"/>
              <a:t>kring</a:t>
            </a:r>
            <a:r>
              <a:rPr lang="en-US" dirty="0" smtClean="0"/>
              <a:t> …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Dung, dung … 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terkirim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Handphone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</a:t>
            </a:r>
            <a:r>
              <a:rPr lang="id-ID" sz="3200" dirty="0" smtClean="0">
                <a:solidFill>
                  <a:srgbClr val="C00000"/>
                </a:solidFill>
              </a:rPr>
              <a:t>Mahasiswa </a:t>
            </a:r>
            <a:r>
              <a:rPr lang="en-US" sz="3200" dirty="0" smtClean="0"/>
              <a:t>yang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</a:t>
            </a:r>
            <a:r>
              <a:rPr lang="id-ID" sz="3200" smtClean="0">
                <a:solidFill>
                  <a:srgbClr val="C00000"/>
                </a:solidFill>
              </a:rPr>
              <a:t>tiga method</a:t>
            </a:r>
            <a:r>
              <a:rPr lang="id-ID" sz="3200" dirty="0" smtClean="0"/>
              <a:t>: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membaca()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nyontek</a:t>
            </a:r>
            <a:r>
              <a:rPr lang="en-US" sz="3200" dirty="0" smtClean="0">
                <a:solidFill>
                  <a:srgbClr val="0070C0"/>
                </a:solidFill>
              </a:rPr>
              <a:t>()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modifikasi</a:t>
            </a:r>
            <a:r>
              <a:rPr lang="en-US" sz="3200" dirty="0" smtClean="0">
                <a:solidFill>
                  <a:srgbClr val="0070C0"/>
                </a:solidFill>
              </a:rPr>
              <a:t>()</a:t>
            </a:r>
            <a:endParaRPr lang="id-ID" sz="3200" dirty="0" smtClean="0">
              <a:solidFill>
                <a:srgbClr val="0070C0"/>
              </a:solidFill>
            </a:endParaRPr>
          </a:p>
          <a:p>
            <a:pPr lvl="1"/>
            <a:r>
              <a:rPr lang="id-ID" sz="2800" dirty="0" smtClean="0"/>
              <a:t>Isi masing-masing method dengan tampilan status menggunakan </a:t>
            </a:r>
            <a:r>
              <a:rPr lang="id-ID" sz="2800" dirty="0" smtClean="0">
                <a:solidFill>
                  <a:srgbClr val="C00000"/>
                </a:solidFill>
              </a:rPr>
              <a:t>System.out.println()</a:t>
            </a: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id-ID" sz="3200" dirty="0" smtClean="0">
                <a:solidFill>
                  <a:srgbClr val="C00000"/>
                </a:solidFill>
              </a:rPr>
              <a:t>MahasiswaBeraksi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p</a:t>
            </a:r>
            <a:r>
              <a:rPr lang="id-ID" sz="3200" dirty="0" smtClean="0"/>
              <a:t>anggil method-method diatas </a:t>
            </a:r>
            <a:r>
              <a:rPr lang="en-US" sz="3200" dirty="0" err="1" smtClean="0"/>
              <a:t>dalam</a:t>
            </a:r>
            <a:r>
              <a:rPr lang="en-US" sz="3200" dirty="0" smtClean="0"/>
              <a:t> class </a:t>
            </a:r>
            <a:r>
              <a:rPr lang="en-US" sz="3200" dirty="0" err="1" smtClean="0"/>
              <a:t>tersebut</a:t>
            </a:r>
            <a:endParaRPr lang="id-ID" sz="3200" dirty="0" smtClean="0">
              <a:solidFill>
                <a:srgbClr val="C00000"/>
              </a:solidFill>
            </a:endParaRP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95843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</a:t>
            </a:r>
            <a:r>
              <a:rPr lang="id-ID" dirty="0" err="1" smtClean="0"/>
              <a:t>Method</a:t>
            </a:r>
            <a:r>
              <a:rPr lang="id-ID" dirty="0" smtClean="0"/>
              <a:t>: </a:t>
            </a:r>
            <a:r>
              <a:rPr lang="id-ID" dirty="0" err="1" smtClean="0"/>
              <a:t>Mutator</a:t>
            </a:r>
            <a:r>
              <a:rPr lang="id-ID" dirty="0" smtClean="0"/>
              <a:t> dan </a:t>
            </a:r>
            <a:r>
              <a:rPr lang="id-ID" dirty="0" err="1" smtClean="0"/>
              <a:t>Accessor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syntax_meth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23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932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Parameter</a:t>
            </a:r>
            <a:endParaRPr lang="en-US" altLang="ja-JP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dirty="0" err="1" smtClean="0"/>
              <a:t>Sepeda</a:t>
            </a:r>
            <a:r>
              <a:rPr lang="en-US" altLang="ja-JP" sz="2600" dirty="0" smtClean="0"/>
              <a:t> </a:t>
            </a:r>
            <a:r>
              <a:rPr lang="id-ID" altLang="ja-JP" sz="2600" dirty="0" smtClean="0"/>
              <a:t>akan berguna apabila ada object lain </a:t>
            </a:r>
            <a:r>
              <a:rPr lang="id-ID" altLang="ja-JP" sz="2600" dirty="0" smtClean="0">
                <a:solidFill>
                  <a:srgbClr val="C00000"/>
                </a:solidFill>
              </a:rPr>
              <a:t>yang </a:t>
            </a:r>
            <a:r>
              <a:rPr lang="id-ID" altLang="ja-JP" sz="2600" dirty="0" smtClean="0">
                <a:solidFill>
                  <a:srgbClr val="C00000"/>
                </a:solidFill>
              </a:rPr>
              <a:t>berintera</a:t>
            </a:r>
            <a:r>
              <a:rPr lang="en-US" altLang="ja-JP" sz="2600" dirty="0" smtClean="0">
                <a:solidFill>
                  <a:srgbClr val="C00000"/>
                </a:solidFill>
              </a:rPr>
              <a:t>k</a:t>
            </a:r>
            <a:r>
              <a:rPr lang="id-ID" altLang="ja-JP" sz="2600" dirty="0" smtClean="0">
                <a:solidFill>
                  <a:srgbClr val="C00000"/>
                </a:solidFill>
              </a:rPr>
              <a:t>si </a:t>
            </a:r>
            <a:r>
              <a:rPr lang="id-ID" altLang="ja-JP" sz="2600" dirty="0" smtClean="0">
                <a:solidFill>
                  <a:srgbClr val="C00000"/>
                </a:solidFill>
              </a:rPr>
              <a:t>dengan </a:t>
            </a:r>
            <a:r>
              <a:rPr lang="en-US" altLang="ja-JP" sz="2600" dirty="0" err="1" smtClean="0">
                <a:solidFill>
                  <a:srgbClr val="C00000"/>
                </a:solidFill>
              </a:rPr>
              <a:t>sepeda</a:t>
            </a:r>
            <a:r>
              <a:rPr lang="id-ID" altLang="ja-JP" sz="2600" dirty="0" smtClean="0">
                <a:solidFill>
                  <a:srgbClr val="C00000"/>
                </a:solidFill>
              </a:rPr>
              <a:t> tersebut</a:t>
            </a:r>
            <a:endParaRPr lang="en-US" altLang="ja-JP" sz="2600" dirty="0"/>
          </a:p>
          <a:p>
            <a:pPr>
              <a:lnSpc>
                <a:spcPct val="90000"/>
              </a:lnSpc>
            </a:pPr>
            <a:r>
              <a:rPr lang="id-ID" altLang="ja-JP" sz="2600" dirty="0" smtClean="0"/>
              <a:t>Object software berinteraksi dan berkomunikasi dengan object lain dengan cara mengirimkan </a:t>
            </a:r>
            <a:r>
              <a:rPr lang="en-US" altLang="ja-JP" sz="2600" dirty="0" smtClean="0">
                <a:solidFill>
                  <a:srgbClr val="CC0000"/>
                </a:solidFill>
              </a:rPr>
              <a:t>message</a:t>
            </a:r>
            <a:r>
              <a:rPr lang="id-ID" altLang="ja-JP" sz="2600" dirty="0" smtClean="0">
                <a:solidFill>
                  <a:srgbClr val="CC0000"/>
                </a:solidFill>
              </a:rPr>
              <a:t> atau pesan</a:t>
            </a:r>
            <a:endParaRPr lang="en-US" altLang="ja-JP" sz="2600" dirty="0" smtClean="0"/>
          </a:p>
          <a:p>
            <a:pPr>
              <a:lnSpc>
                <a:spcPct val="90000"/>
              </a:lnSpc>
            </a:pPr>
            <a:r>
              <a:rPr lang="id-ID" altLang="ja-JP" sz="2600" dirty="0" smtClean="0"/>
              <a:t>Pesan adalah </a:t>
            </a:r>
            <a:r>
              <a:rPr lang="id-ID" altLang="ja-JP" sz="2600" dirty="0" err="1" smtClean="0"/>
              <a:t>suatu</a:t>
            </a:r>
            <a:r>
              <a:rPr lang="id-ID" altLang="ja-JP" sz="2600" dirty="0" smtClean="0"/>
              <a:t> </a:t>
            </a:r>
            <a:r>
              <a:rPr lang="id-ID" altLang="ja-JP" sz="2600" dirty="0" err="1" smtClean="0"/>
              <a:t>method</a:t>
            </a:r>
            <a:r>
              <a:rPr lang="id-ID" altLang="ja-JP" sz="2600" dirty="0" smtClean="0"/>
              <a:t>, dan informasi dalam pesan dikenal dengan nama </a:t>
            </a:r>
            <a:r>
              <a:rPr lang="id-ID" altLang="ja-JP" sz="2600" dirty="0">
                <a:solidFill>
                  <a:srgbClr val="C00000"/>
                </a:solidFill>
              </a:rPr>
              <a:t>p</a:t>
            </a:r>
            <a:r>
              <a:rPr lang="id-ID" altLang="ja-JP" sz="2600" dirty="0" smtClean="0">
                <a:solidFill>
                  <a:srgbClr val="C00000"/>
                </a:solidFill>
              </a:rPr>
              <a:t>arameter</a:t>
            </a:r>
            <a:endParaRPr lang="en-US" altLang="ja-JP" sz="2600" i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co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029" y="3463607"/>
            <a:ext cx="5896171" cy="33943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Compiler or Interpreter?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sz="4000" dirty="0" err="1" smtClean="0">
                <a:solidFill>
                  <a:srgbClr val="C00000"/>
                </a:solidFill>
              </a:rPr>
              <a:t>Compiler</a:t>
            </a:r>
            <a:r>
              <a:rPr lang="id-ID" sz="4000" dirty="0" smtClean="0">
                <a:solidFill>
                  <a:srgbClr val="C00000"/>
                </a:solidFill>
              </a:rPr>
              <a:t>:</a:t>
            </a:r>
            <a:br>
              <a:rPr lang="id-ID" sz="4000" dirty="0" smtClean="0">
                <a:solidFill>
                  <a:srgbClr val="C00000"/>
                </a:solidFill>
              </a:rPr>
            </a:br>
            <a:r>
              <a:rPr lang="id-ID" sz="4000" dirty="0" err="1" smtClean="0"/>
              <a:t>Mengkompilasi</a:t>
            </a:r>
            <a:r>
              <a:rPr lang="id-ID" sz="4000" dirty="0" smtClean="0"/>
              <a:t> source code menjadi bentuk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smtClean="0">
                <a:solidFill>
                  <a:srgbClr val="0070C0"/>
                </a:solidFill>
              </a:rPr>
              <a:t>file yang bisa dieksekusi</a:t>
            </a:r>
          </a:p>
          <a:p>
            <a:pPr marL="742950" indent="-742950">
              <a:buFont typeface="+mj-lt"/>
              <a:buAutoNum type="arabicPeriod"/>
            </a:pPr>
            <a:endParaRPr lang="id-ID" sz="3600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d-ID" sz="4000" dirty="0" smtClean="0">
                <a:solidFill>
                  <a:srgbClr val="C00000"/>
                </a:solidFill>
              </a:rPr>
              <a:t>Interpreter:</a:t>
            </a:r>
            <a:br>
              <a:rPr lang="id-ID" sz="4000" dirty="0" smtClean="0">
                <a:solidFill>
                  <a:srgbClr val="C00000"/>
                </a:solidFill>
              </a:rPr>
            </a:br>
            <a:r>
              <a:rPr lang="id-ID" sz="4000" dirty="0" err="1" smtClean="0"/>
              <a:t>Mengkompilasi</a:t>
            </a:r>
            <a:r>
              <a:rPr lang="id-ID" sz="4000" dirty="0" smtClean="0"/>
              <a:t> dan menjalankan source code </a:t>
            </a:r>
            <a:r>
              <a:rPr lang="id-ID" sz="4000" dirty="0" smtClean="0">
                <a:solidFill>
                  <a:srgbClr val="0070C0"/>
                </a:solidFill>
              </a:rPr>
              <a:t>secara langsung</a:t>
            </a:r>
            <a:endParaRPr lang="id-ID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Pengiriman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Pesan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dan</a:t>
            </a:r>
            <a:r>
              <a:rPr lang="en-US" altLang="ja-JP" dirty="0" smtClean="0"/>
              <a:t> Parameter</a:t>
            </a:r>
            <a:endParaRPr lang="en-US" altLang="ja-JP" dirty="0"/>
          </a:p>
        </p:txBody>
      </p:sp>
      <p:pic>
        <p:nvPicPr>
          <p:cNvPr id="21509" name="Picture 5" descr="con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10400" cy="28956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3984010"/>
            <a:ext cx="838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You</a:t>
            </a:r>
            <a:r>
              <a:rPr kumimoji="0" lang="id-ID" altLang="ja-JP" sz="2400" dirty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object pengirim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YourBicycle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object penerima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id-ID" altLang="ja-JP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c</a:t>
            </a: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hangeGears</a:t>
            </a:r>
            <a:r>
              <a:rPr kumimoji="0" lang="en-US" altLang="ja-JP" sz="2400" b="1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pesan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berupa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method yang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dijalankan</a:t>
            </a:r>
            <a:endParaRPr kumimoji="0" lang="en-US" altLang="ja-JP" sz="2400" dirty="0" smtClean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lowerGear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kumimoji="0" lang="en-US" altLang="ja-JP" sz="24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parameter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yang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dibutuhkan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method </a:t>
            </a:r>
            <a:r>
              <a:rPr kumimoji="0" lang="id-ID" altLang="ja-JP" sz="2400" dirty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	    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pesan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)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untuk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dijalankan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err="1" smtClean="0"/>
              <a:t>class</a:t>
            </a:r>
            <a:r>
              <a:rPr lang="id-ID" sz="2200" dirty="0" smtClean="0"/>
              <a:t> Sepeda{</a:t>
            </a:r>
          </a:p>
          <a:p>
            <a:pPr lvl="1">
              <a:buNone/>
              <a:defRPr/>
            </a:pPr>
            <a:r>
              <a:rPr lang="id-ID" sz="2200" dirty="0"/>
              <a:t>	</a:t>
            </a:r>
            <a:r>
              <a:rPr lang="id-ID" sz="2200" dirty="0" smtClean="0"/>
              <a:t>	</a:t>
            </a:r>
            <a:r>
              <a:rPr lang="id-ID" sz="2200" dirty="0" err="1" smtClean="0"/>
              <a:t>int</a:t>
            </a:r>
            <a:r>
              <a:rPr lang="id-ID" sz="2200" dirty="0" smtClean="0"/>
              <a:t> </a:t>
            </a:r>
            <a:r>
              <a:rPr lang="en-US" sz="2200" dirty="0" err="1" smtClean="0"/>
              <a:t>gir</a:t>
            </a:r>
            <a:r>
              <a:rPr lang="en-US" sz="2200" dirty="0" smtClean="0"/>
              <a:t>;</a:t>
            </a:r>
            <a:endParaRPr lang="id-ID" sz="2200" dirty="0" smtClean="0"/>
          </a:p>
          <a:p>
            <a:pPr lvl="1">
              <a:buNone/>
              <a:defRPr/>
            </a:pPr>
            <a:r>
              <a:rPr lang="id-ID" sz="2200" dirty="0" smtClean="0"/>
              <a:t>	</a:t>
            </a:r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smtClean="0">
                <a:solidFill>
                  <a:schemeClr val="bg2"/>
                </a:solidFill>
              </a:rPr>
              <a:t>// </a:t>
            </a:r>
            <a:r>
              <a:rPr lang="id-ID" dirty="0" err="1" smtClean="0">
                <a:solidFill>
                  <a:schemeClr val="bg2"/>
                </a:solidFill>
              </a:rPr>
              <a:t>method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id-ID" dirty="0" smtClean="0">
                <a:solidFill>
                  <a:schemeClr val="bg2"/>
                </a:solidFill>
              </a:rPr>
              <a:t>(</a:t>
            </a:r>
            <a:r>
              <a:rPr lang="id-ID" dirty="0" err="1" smtClean="0">
                <a:solidFill>
                  <a:schemeClr val="bg2"/>
                </a:solidFill>
              </a:rPr>
              <a:t>mutator</a:t>
            </a:r>
            <a:r>
              <a:rPr lang="id-ID" dirty="0" smtClean="0">
                <a:solidFill>
                  <a:schemeClr val="bg2"/>
                </a:solidFill>
              </a:rPr>
              <a:t>) </a:t>
            </a:r>
            <a:r>
              <a:rPr lang="en-US" dirty="0" err="1" smtClean="0">
                <a:solidFill>
                  <a:schemeClr val="bg2"/>
                </a:solidFill>
              </a:rPr>
              <a:t>dengan</a:t>
            </a:r>
            <a:r>
              <a:rPr lang="en-US" dirty="0" smtClean="0">
                <a:solidFill>
                  <a:schemeClr val="bg2"/>
                </a:solidFill>
              </a:rPr>
              <a:t> parameter</a:t>
            </a:r>
            <a:endParaRPr lang="id-ID" dirty="0" smtClean="0">
              <a:solidFill>
                <a:schemeClr val="bg2"/>
              </a:solidFill>
            </a:endParaRPr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err="1" smtClean="0">
                <a:solidFill>
                  <a:srgbClr val="C00000"/>
                </a:solidFill>
              </a:rPr>
              <a:t>void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setGir</a:t>
            </a:r>
            <a:r>
              <a:rPr lang="id-ID" dirty="0" smtClean="0">
                <a:solidFill>
                  <a:srgbClr val="C00000"/>
                </a:solidFill>
              </a:rPr>
              <a:t>(</a:t>
            </a:r>
            <a:r>
              <a:rPr lang="id-ID" dirty="0" err="1" smtClean="0">
                <a:solidFill>
                  <a:srgbClr val="0070C0"/>
                </a:solidFill>
              </a:rPr>
              <a:t>int</a:t>
            </a:r>
            <a:r>
              <a:rPr lang="id-ID" dirty="0" smtClean="0">
                <a:solidFill>
                  <a:srgbClr val="0070C0"/>
                </a:solidFill>
              </a:rPr>
              <a:t> pertambahanGir</a:t>
            </a:r>
            <a:r>
              <a:rPr lang="id-ID" dirty="0" smtClean="0">
                <a:solidFill>
                  <a:srgbClr val="C00000"/>
                </a:solidFill>
              </a:rPr>
              <a:t>)</a:t>
            </a:r>
            <a:r>
              <a:rPr lang="id-ID" dirty="0" smtClean="0"/>
              <a:t> {</a:t>
            </a:r>
          </a:p>
          <a:p>
            <a:pPr lvl="2">
              <a:buNone/>
              <a:defRPr/>
            </a:pPr>
            <a:r>
              <a:rPr lang="id-ID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dirty="0" smtClean="0"/>
              <a:t>	}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>
                <a:solidFill>
                  <a:schemeClr val="bg2"/>
                </a:solidFill>
              </a:rPr>
              <a:t>// </a:t>
            </a:r>
            <a:r>
              <a:rPr lang="id-ID" dirty="0" err="1">
                <a:solidFill>
                  <a:schemeClr val="bg2"/>
                </a:solidFill>
              </a:rPr>
              <a:t>method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id-ID" dirty="0" smtClean="0">
                <a:solidFill>
                  <a:schemeClr val="bg2"/>
                </a:solidFill>
              </a:rPr>
              <a:t>(</a:t>
            </a:r>
            <a:r>
              <a:rPr lang="id-ID" dirty="0" err="1" smtClean="0">
                <a:solidFill>
                  <a:schemeClr val="bg2"/>
                </a:solidFill>
              </a:rPr>
              <a:t>accessor</a:t>
            </a:r>
            <a:r>
              <a:rPr lang="id-ID" dirty="0" smtClean="0">
                <a:solidFill>
                  <a:schemeClr val="bg2"/>
                </a:solidFill>
              </a:rPr>
              <a:t>)</a:t>
            </a:r>
            <a:endParaRPr lang="id-ID" dirty="0" smtClean="0"/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err="1" smtClean="0">
                <a:solidFill>
                  <a:srgbClr val="C00000"/>
                </a:solidFill>
              </a:rPr>
              <a:t>int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getGir</a:t>
            </a:r>
            <a:r>
              <a:rPr lang="id-ID" dirty="0" smtClean="0">
                <a:solidFill>
                  <a:srgbClr val="C00000"/>
                </a:solidFill>
              </a:rPr>
              <a:t>() </a:t>
            </a:r>
            <a:r>
              <a:rPr lang="id-ID" dirty="0" smtClean="0"/>
              <a:t>{</a:t>
            </a:r>
          </a:p>
          <a:p>
            <a:pPr lvl="2">
              <a:buNone/>
              <a:defRPr/>
            </a:pPr>
            <a:r>
              <a:rPr lang="id-ID" dirty="0"/>
              <a:t>	 </a:t>
            </a:r>
            <a:r>
              <a:rPr lang="id-ID" dirty="0" smtClean="0"/>
              <a:t>   	</a:t>
            </a:r>
            <a:r>
              <a:rPr lang="id-ID" dirty="0" err="1" smtClean="0"/>
              <a:t>return</a:t>
            </a:r>
            <a:r>
              <a:rPr lang="id-ID" dirty="0" smtClean="0"/>
              <a:t> gir;</a:t>
            </a:r>
          </a:p>
          <a:p>
            <a:pPr lvl="2">
              <a:buNone/>
              <a:defRPr/>
            </a:pPr>
            <a:r>
              <a:rPr lang="id-ID" dirty="0" smtClean="0"/>
              <a:t>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smtClean="0"/>
              <a:t>class SepedaBeraksi{</a:t>
            </a:r>
          </a:p>
          <a:p>
            <a:pPr lvl="1">
              <a:buNone/>
              <a:defRPr/>
            </a:pPr>
            <a:r>
              <a:rPr lang="id-ID" sz="2200" dirty="0" smtClean="0"/>
              <a:t> 		</a:t>
            </a:r>
            <a:r>
              <a:rPr lang="id-ID" sz="2200" dirty="0" err="1" smtClean="0"/>
              <a:t>public</a:t>
            </a:r>
            <a:r>
              <a:rPr lang="id-ID" sz="2200" dirty="0" smtClean="0"/>
              <a:t> static void main(String[] args) {</a:t>
            </a:r>
          </a:p>
          <a:p>
            <a:pPr lvl="1">
              <a:buNone/>
              <a:defRPr/>
            </a:pPr>
            <a:r>
              <a:rPr lang="id-ID" sz="2200" dirty="0" smtClean="0"/>
              <a:t>          	Sepeda sepedaku = new Sepeda();</a:t>
            </a:r>
          </a:p>
          <a:p>
            <a:pPr lvl="1">
              <a:buNone/>
              <a:defRPr/>
            </a:pPr>
            <a:r>
              <a:rPr lang="id-ID" sz="2200" dirty="0" smtClean="0"/>
              <a:t>	     </a:t>
            </a:r>
          </a:p>
          <a:p>
            <a:pPr lvl="1">
              <a:buNone/>
              <a:defRPr/>
            </a:pPr>
            <a:r>
              <a:rPr lang="id-ID" sz="2200" dirty="0" smtClean="0"/>
              <a:t>		   	</a:t>
            </a:r>
            <a:r>
              <a:rPr lang="id-ID" sz="2200" dirty="0" smtClean="0">
                <a:solidFill>
                  <a:srgbClr val="C00000"/>
                </a:solidFill>
              </a:rPr>
              <a:t>sepedaku.setGir(</a:t>
            </a:r>
            <a:r>
              <a:rPr lang="id-ID" sz="2200" dirty="0" smtClean="0">
                <a:solidFill>
                  <a:srgbClr val="0070C0"/>
                </a:solidFill>
              </a:rPr>
              <a:t>1</a:t>
            </a:r>
            <a:r>
              <a:rPr lang="id-ID" sz="2200" dirty="0" smtClean="0">
                <a:solidFill>
                  <a:srgbClr val="C00000"/>
                </a:solidFill>
              </a:rPr>
              <a:t>); </a:t>
            </a:r>
            <a:r>
              <a:rPr lang="id-ID" sz="2000" dirty="0" smtClean="0">
                <a:solidFill>
                  <a:schemeClr val="bg1">
                    <a:lumMod val="50000"/>
                  </a:schemeClr>
                </a:solidFill>
              </a:rPr>
              <a:t>// menset nilai gir = 1 (sebelumnya 0) </a:t>
            </a:r>
          </a:p>
          <a:p>
            <a:pPr lvl="1">
              <a:buNone/>
              <a:defRPr/>
            </a:pPr>
            <a:r>
              <a:rPr lang="id-ID" sz="2200" dirty="0" smtClean="0">
                <a:solidFill>
                  <a:srgbClr val="C00000"/>
                </a:solidFill>
              </a:rPr>
              <a:t>			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(“Gir saat ini: “ + </a:t>
            </a:r>
            <a:r>
              <a:rPr lang="id-ID" sz="2200" dirty="0" err="1" smtClean="0">
                <a:solidFill>
                  <a:srgbClr val="C00000"/>
                </a:solidFill>
              </a:rPr>
              <a:t>sepedaku.getGir</a:t>
            </a:r>
            <a:r>
              <a:rPr lang="id-ID" sz="2200" dirty="0" smtClean="0">
                <a:solidFill>
                  <a:srgbClr val="C00000"/>
                </a:solidFill>
              </a:rPr>
              <a:t>()</a:t>
            </a:r>
            <a:r>
              <a:rPr lang="id-ID" sz="2200" dirty="0" smtClean="0"/>
              <a:t>);</a:t>
            </a:r>
          </a:p>
          <a:p>
            <a:pPr lvl="1">
              <a:buNone/>
              <a:defRPr/>
            </a:pPr>
            <a:endParaRPr lang="id-ID" sz="2200" dirty="0" smtClean="0">
              <a:solidFill>
                <a:srgbClr val="C00000"/>
              </a:solidFill>
            </a:endParaRPr>
          </a:p>
          <a:p>
            <a:pPr lvl="1">
              <a:buNone/>
              <a:defRPr/>
            </a:pPr>
            <a:r>
              <a:rPr lang="id-ID" sz="2200" dirty="0">
                <a:solidFill>
                  <a:srgbClr val="C00000"/>
                </a:solidFill>
              </a:rPr>
              <a:t>	</a:t>
            </a:r>
            <a:r>
              <a:rPr lang="id-ID" sz="2200" dirty="0" smtClean="0">
                <a:solidFill>
                  <a:srgbClr val="C00000"/>
                </a:solidFill>
              </a:rPr>
              <a:t>		</a:t>
            </a:r>
            <a:r>
              <a:rPr lang="id-ID" sz="2200" dirty="0" err="1" smtClean="0">
                <a:solidFill>
                  <a:srgbClr val="C00000"/>
                </a:solidFill>
              </a:rPr>
              <a:t>sepedaku.setGir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3</a:t>
            </a:r>
            <a:r>
              <a:rPr lang="id-ID" sz="2200" dirty="0" smtClean="0">
                <a:solidFill>
                  <a:srgbClr val="C00000"/>
                </a:solidFill>
              </a:rPr>
              <a:t>); </a:t>
            </a:r>
            <a:r>
              <a:rPr lang="id-ID" sz="2000" dirty="0" smtClean="0">
                <a:solidFill>
                  <a:schemeClr val="bg1">
                    <a:lumMod val="50000"/>
                  </a:schemeClr>
                </a:solidFill>
              </a:rPr>
              <a:t>// menambahkan 3 pada posisi gir saat ini (1)</a:t>
            </a:r>
            <a:r>
              <a:rPr lang="id-ID" sz="2200" dirty="0">
                <a:solidFill>
                  <a:srgbClr val="C00000"/>
                </a:solidFill>
              </a:rPr>
              <a:t>	 	</a:t>
            </a:r>
            <a:r>
              <a:rPr lang="id-ID" sz="2200" dirty="0" smtClean="0">
                <a:solidFill>
                  <a:srgbClr val="C00000"/>
                </a:solidFill>
              </a:rPr>
              <a:t>								              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</a:t>
            </a:r>
            <a:r>
              <a:rPr lang="id-ID" sz="2200" dirty="0"/>
              <a:t>Gir saat ini: </a:t>
            </a:r>
            <a:r>
              <a:rPr lang="id-ID" sz="2200" dirty="0" smtClean="0"/>
              <a:t>“ + </a:t>
            </a:r>
            <a:r>
              <a:rPr lang="id-ID" sz="2200" dirty="0" err="1" smtClean="0">
                <a:solidFill>
                  <a:srgbClr val="C00000"/>
                </a:solidFill>
              </a:rPr>
              <a:t>sepedaku.getGir</a:t>
            </a:r>
            <a:r>
              <a:rPr lang="id-ID" sz="2200" dirty="0" smtClean="0">
                <a:solidFill>
                  <a:srgbClr val="C00000"/>
                </a:solidFill>
              </a:rPr>
              <a:t>()</a:t>
            </a:r>
            <a:r>
              <a:rPr lang="id-ID" sz="2200" dirty="0" smtClean="0"/>
              <a:t>);</a:t>
            </a:r>
          </a:p>
          <a:p>
            <a:pPr lvl="1">
              <a:buNone/>
              <a:defRPr/>
            </a:pPr>
            <a:r>
              <a:rPr lang="id-ID" sz="2200" dirty="0" smtClean="0"/>
              <a:t>	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id-ID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Latihan: </a:t>
            </a:r>
            <a:r>
              <a:rPr lang="id-ID" sz="3600" dirty="0" err="1" smtClean="0"/>
              <a:t>Class</a:t>
            </a:r>
            <a:r>
              <a:rPr lang="id-ID" sz="3600" dirty="0" smtClean="0"/>
              <a:t> Matematika dan Parameter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r>
              <a:rPr lang="id-ID" sz="2800" dirty="0" smtClean="0"/>
              <a:t>Buat Class bernama </a:t>
            </a:r>
            <a:r>
              <a:rPr lang="id-ID" sz="2800" dirty="0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/>
              <a:t>, yang berisi method dengan </a:t>
            </a:r>
            <a:r>
              <a:rPr lang="id-ID" sz="2800" dirty="0" smtClean="0">
                <a:solidFill>
                  <a:srgbClr val="C00000"/>
                </a:solidFill>
              </a:rPr>
              <a:t>dua parameter</a:t>
            </a:r>
            <a:r>
              <a:rPr lang="id-ID" sz="2800" dirty="0" smtClean="0"/>
              <a:t>:</a:t>
            </a:r>
          </a:p>
          <a:p>
            <a:pPr lvl="1"/>
            <a:r>
              <a:rPr lang="id-ID" sz="2200" dirty="0" smtClean="0"/>
              <a:t>pertambahan(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	</a:t>
            </a:r>
          </a:p>
          <a:p>
            <a:pPr lvl="1"/>
            <a:r>
              <a:rPr lang="id-ID" sz="2200" dirty="0" smtClean="0"/>
              <a:t>pengurangan(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b</a:t>
            </a:r>
            <a:r>
              <a:rPr lang="id-ID" sz="2200" dirty="0" smtClean="0"/>
              <a:t>)</a:t>
            </a:r>
          </a:p>
          <a:p>
            <a:pPr lvl="1"/>
            <a:r>
              <a:rPr lang="id-ID" sz="2200" dirty="0" smtClean="0"/>
              <a:t>perkalian(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</a:t>
            </a:r>
          </a:p>
          <a:p>
            <a:pPr lvl="1"/>
            <a:r>
              <a:rPr lang="id-ID" sz="2200" dirty="0" smtClean="0"/>
              <a:t>pembagian(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</a:t>
            </a:r>
          </a:p>
          <a:p>
            <a:r>
              <a:rPr lang="id-ID" sz="2800" dirty="0" smtClean="0"/>
              <a:t>Buat Class bernama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  <a:r>
              <a:rPr lang="id-ID" sz="2800" dirty="0" smtClean="0"/>
              <a:t>, yang mengeksekusi method dan menampilkan:</a:t>
            </a:r>
          </a:p>
          <a:p>
            <a:pPr lvl="1"/>
            <a:r>
              <a:rPr lang="id-ID" sz="2200" dirty="0" smtClean="0"/>
              <a:t>Pertambahan: 20 + 20 = 40</a:t>
            </a:r>
            <a:endParaRPr lang="id-ID" sz="2200" dirty="0" smtClean="0">
              <a:solidFill>
                <a:srgbClr val="C00000"/>
              </a:solidFill>
            </a:endParaRPr>
          </a:p>
          <a:p>
            <a:pPr lvl="1"/>
            <a:r>
              <a:rPr lang="id-ID" sz="2200" dirty="0" smtClean="0"/>
              <a:t>Pengurangan: 10-5 = 5</a:t>
            </a:r>
          </a:p>
          <a:p>
            <a:pPr lvl="1"/>
            <a:r>
              <a:rPr lang="id-ID" sz="2200" dirty="0" smtClean="0"/>
              <a:t>Perkalian: 10</a:t>
            </a:r>
            <a:r>
              <a:rPr lang="en-US" sz="2200" dirty="0" smtClean="0"/>
              <a:t>*</a:t>
            </a:r>
            <a:r>
              <a:rPr lang="id-ID" sz="2200" dirty="0" smtClean="0"/>
              <a:t>20 = 200</a:t>
            </a:r>
          </a:p>
          <a:p>
            <a:pPr lvl="1"/>
            <a:r>
              <a:rPr lang="id-ID" sz="2200" dirty="0" smtClean="0"/>
              <a:t>Pembagian: 21/2 = 10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92663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pertambahan</a:t>
            </a:r>
            <a:r>
              <a:rPr lang="en-US" sz="2800" dirty="0" smtClean="0"/>
              <a:t>(</a:t>
            </a:r>
            <a:r>
              <a:rPr lang="en-US" sz="2800" dirty="0" err="1" smtClean="0"/>
              <a:t>int</a:t>
            </a:r>
            <a:r>
              <a:rPr lang="en-US" sz="2800" dirty="0" smtClean="0"/>
              <a:t> a, </a:t>
            </a:r>
            <a:r>
              <a:rPr lang="en-US" sz="2800" dirty="0" err="1" smtClean="0"/>
              <a:t>int</a:t>
            </a:r>
            <a:r>
              <a:rPr lang="en-US" sz="2800" dirty="0" smtClean="0"/>
              <a:t> b){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“ + “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b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“ = “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a+b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pertambahan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int</a:t>
            </a:r>
            <a:r>
              <a:rPr lang="en-US" sz="2800" dirty="0" smtClean="0">
                <a:solidFill>
                  <a:srgbClr val="0070C0"/>
                </a:solidFill>
              </a:rPr>
              <a:t> a, </a:t>
            </a:r>
            <a:r>
              <a:rPr lang="en-US" sz="2800" dirty="0" err="1" smtClean="0">
                <a:solidFill>
                  <a:srgbClr val="0070C0"/>
                </a:solidFill>
              </a:rPr>
              <a:t>int</a:t>
            </a:r>
            <a:r>
              <a:rPr lang="en-US" sz="2800" dirty="0" smtClean="0">
                <a:solidFill>
                  <a:srgbClr val="0070C0"/>
                </a:solidFill>
              </a:rPr>
              <a:t> b){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System.out.println</a:t>
            </a:r>
            <a:r>
              <a:rPr lang="en-US" sz="2800" dirty="0" smtClean="0">
                <a:solidFill>
                  <a:srgbClr val="0070C0"/>
                </a:solidFill>
              </a:rPr>
              <a:t>(“</a:t>
            </a:r>
            <a:r>
              <a:rPr lang="en-US" sz="2800" dirty="0" err="1" smtClean="0">
                <a:solidFill>
                  <a:srgbClr val="0070C0"/>
                </a:solidFill>
              </a:rPr>
              <a:t>Hasil</a:t>
            </a:r>
            <a:r>
              <a:rPr lang="en-US" sz="2800" dirty="0" smtClean="0">
                <a:solidFill>
                  <a:srgbClr val="0070C0"/>
                </a:solidFill>
              </a:rPr>
              <a:t> = “ + (</a:t>
            </a:r>
            <a:r>
              <a:rPr lang="en-US" sz="2800" dirty="0" err="1" smtClean="0">
                <a:solidFill>
                  <a:srgbClr val="0070C0"/>
                </a:solidFill>
              </a:rPr>
              <a:t>a+b</a:t>
            </a:r>
            <a:r>
              <a:rPr lang="en-US" sz="2800" dirty="0" smtClean="0">
                <a:solidFill>
                  <a:srgbClr val="0070C0"/>
                </a:solidFill>
              </a:rPr>
              <a:t>))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C00000"/>
                </a:solidFill>
              </a:rPr>
              <a:t>pertambahan</a:t>
            </a:r>
            <a:r>
              <a:rPr lang="en-US" sz="2800" dirty="0" smtClean="0">
                <a:solidFill>
                  <a:srgbClr val="C00000"/>
                </a:solidFill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a, 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b){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 = a + b;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 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(“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 = “ + 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Konstruktor  -1-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>
                <a:solidFill>
                  <a:srgbClr val="C00000"/>
                </a:solidFill>
              </a:rPr>
              <a:t>Method yang digunakan untuk memberi nilai awal </a:t>
            </a:r>
            <a:r>
              <a:rPr lang="id-ID" sz="3200" dirty="0" smtClean="0"/>
              <a:t>pada saat object diciptakan</a:t>
            </a:r>
          </a:p>
          <a:p>
            <a:r>
              <a:rPr lang="id-ID" sz="3200" dirty="0" smtClean="0"/>
              <a:t>Dipanggil secara otomatis ketika </a:t>
            </a:r>
            <a:r>
              <a:rPr lang="id-ID" sz="3200" dirty="0" smtClean="0">
                <a:solidFill>
                  <a:srgbClr val="C00000"/>
                </a:solidFill>
              </a:rPr>
              <a:t>new</a:t>
            </a:r>
            <a:r>
              <a:rPr lang="id-ID" sz="3200" dirty="0" smtClean="0"/>
              <a:t> digunakan untuk membuat instan class</a:t>
            </a:r>
          </a:p>
          <a:p>
            <a:r>
              <a:rPr lang="id-ID" sz="3200" dirty="0" smtClean="0"/>
              <a:t>Sifat konstruktor:</a:t>
            </a:r>
          </a:p>
          <a:p>
            <a:pPr lvl="1"/>
            <a:r>
              <a:rPr lang="id-ID" sz="2800" dirty="0" smtClean="0"/>
              <a:t>Nama konstruktor </a:t>
            </a:r>
            <a:r>
              <a:rPr lang="id-ID" sz="2800" dirty="0" smtClean="0">
                <a:solidFill>
                  <a:srgbClr val="C00000"/>
                </a:solidFill>
              </a:rPr>
              <a:t>sama dengan nama class</a:t>
            </a:r>
          </a:p>
          <a:p>
            <a:pPr lvl="1"/>
            <a:r>
              <a:rPr lang="id-ID" sz="2800" dirty="0" smtClean="0">
                <a:solidFill>
                  <a:srgbClr val="C00000"/>
                </a:solidFill>
              </a:rPr>
              <a:t>Tidak memiliki nilai balik</a:t>
            </a:r>
            <a:r>
              <a:rPr lang="id-ID" sz="2800" dirty="0" smtClean="0"/>
              <a:t> dan tidak boleh ada kata kunci void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r>
              <a:rPr lang="id-ID" dirty="0" smtClean="0"/>
              <a:t>Konstruktor  -2-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191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1800" dirty="0" smtClean="0"/>
              <a:t>public </a:t>
            </a:r>
            <a:r>
              <a:rPr lang="id-ID" sz="1800" dirty="0" smtClean="0"/>
              <a:t>class Mobil {</a:t>
            </a:r>
          </a:p>
          <a:p>
            <a:pPr>
              <a:buNone/>
            </a:pPr>
            <a:r>
              <a:rPr lang="id-ID" sz="1800" dirty="0" smtClean="0"/>
              <a:t>	String warna;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int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;</a:t>
            </a:r>
          </a:p>
          <a:p>
            <a:pPr>
              <a:buNone/>
            </a:pPr>
            <a:r>
              <a:rPr lang="id-ID" sz="1800" dirty="0" smtClean="0"/>
              <a:t>	</a:t>
            </a:r>
            <a:r>
              <a:rPr lang="id-ID" sz="1800" dirty="0" smtClean="0">
                <a:solidFill>
                  <a:srgbClr val="C00000"/>
                </a:solidFill>
              </a:rPr>
              <a:t>public Mobil(String warna, int tahunProduksi</a:t>
            </a:r>
            <a:r>
              <a:rPr lang="id-ID" sz="1800" dirty="0" smtClean="0">
                <a:solidFill>
                  <a:srgbClr val="C00000"/>
                </a:solidFill>
              </a:rPr>
              <a:t>){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//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membuat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</a:rPr>
              <a:t>konstruktor</a:t>
            </a:r>
            <a:endParaRPr lang="id-ID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	this.warna = warna;</a:t>
            </a: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	this.tahunProduksi = tahunProduksi;</a:t>
            </a: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800" dirty="0" smtClean="0"/>
              <a:t>	public void info(){</a:t>
            </a:r>
          </a:p>
          <a:p>
            <a:pPr>
              <a:buNone/>
            </a:pPr>
            <a:r>
              <a:rPr lang="id-ID" sz="1800" dirty="0" smtClean="0"/>
              <a:t>		 System.out.println("Warna: " + warna);</a:t>
            </a:r>
          </a:p>
          <a:p>
            <a:pPr>
              <a:buNone/>
            </a:pPr>
            <a:r>
              <a:rPr lang="id-ID" sz="1800" dirty="0" smtClean="0"/>
              <a:t>	  	System.out.println("Tahun: " +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);</a:t>
            </a:r>
          </a:p>
          <a:p>
            <a:pPr>
              <a:buNone/>
            </a:pPr>
            <a:r>
              <a:rPr lang="id-ID" sz="1800" dirty="0" smtClean="0"/>
              <a:t>	}</a:t>
            </a:r>
          </a:p>
          <a:p>
            <a:pPr>
              <a:buNone/>
            </a:pPr>
            <a:r>
              <a:rPr lang="id-ID" sz="1800" dirty="0" smtClean="0"/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876800"/>
            <a:ext cx="8229600" cy="198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class MobilKonstruktor{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 mobilku = new Mobil(“Merah”, 2003);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mobilku.info();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680" y="533400"/>
            <a:ext cx="176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Mobil.java</a:t>
            </a:r>
            <a:endParaRPr lang="id-ID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2307" y="4899472"/>
            <a:ext cx="35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Konstruktor</a:t>
            </a: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.java</a:t>
            </a:r>
            <a:endParaRPr lang="id-ID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Kata Kunci this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676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sz="3200" dirty="0" smtClean="0"/>
              <a:t>Digunakan pada pembuatan class dan digunakan untuk </a:t>
            </a:r>
            <a:r>
              <a:rPr lang="id-ID" sz="3200" dirty="0" smtClean="0">
                <a:solidFill>
                  <a:srgbClr val="C00000"/>
                </a:solidFill>
              </a:rPr>
              <a:t>menyatakan object sekarang</a:t>
            </a:r>
            <a:endParaRPr lang="id-ID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09800"/>
            <a:ext cx="4267200" cy="403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class Mobil{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String warna;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int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oid isiData(String</a:t>
            </a:r>
            <a:r>
              <a:rPr kumimoji="0" lang="id-ID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aW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arna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          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ahunProduksi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warna = </a:t>
            </a:r>
            <a:r>
              <a:rPr kumimoji="0" lang="en-US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aW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tahunProduksi = </a:t>
            </a:r>
            <a:r>
              <a:rPr kumimoji="0" lang="en-US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aT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209800"/>
            <a:ext cx="4267200" cy="403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class Mobil{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	String warna;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kumimoji="0" lang="id-ID" sz="2000" b="1" kern="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oid isiData(String</a:t>
            </a:r>
            <a:r>
              <a:rPr kumimoji="0" lang="id-ID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warna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    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tahunProduksi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this.warna = warna;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9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this.tahunProduksi =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Bank</a:t>
            </a:r>
          </a:p>
          <a:p>
            <a:pPr marL="863600" lvl="1" indent="-514350"/>
            <a:r>
              <a:rPr lang="id-ID" dirty="0" smtClean="0"/>
              <a:t>Buat konstruktor </a:t>
            </a:r>
            <a:r>
              <a:rPr lang="id-ID" dirty="0" err="1" smtClean="0"/>
              <a:t>class</a:t>
            </a:r>
            <a:r>
              <a:rPr lang="id-ID" dirty="0" smtClean="0"/>
              <a:t> Bank dengan parameter: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id-ID" dirty="0" err="1" smtClean="0">
                <a:solidFill>
                  <a:srgbClr val="C00000"/>
                </a:solidFill>
              </a:rPr>
              <a:t>aldo</a:t>
            </a:r>
            <a:endParaRPr lang="id-ID" dirty="0" smtClean="0">
              <a:solidFill>
                <a:srgbClr val="C00000"/>
              </a:solidFill>
            </a:endParaRPr>
          </a:p>
          <a:p>
            <a:pPr marL="863600" lvl="1" indent="-514350"/>
            <a:r>
              <a:rPr lang="id-ID" dirty="0" smtClean="0"/>
              <a:t>Buat </a:t>
            </a:r>
            <a:r>
              <a:rPr lang="id-ID" dirty="0" err="1" smtClean="0"/>
              <a:t>method</a:t>
            </a:r>
            <a:r>
              <a:rPr lang="id-ID" dirty="0" smtClean="0"/>
              <a:t>:</a:t>
            </a:r>
            <a:r>
              <a:rPr lang="id-ID" dirty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simpanUang</a:t>
            </a:r>
            <a:r>
              <a:rPr lang="id-ID" dirty="0" smtClean="0"/>
              <a:t>, </a:t>
            </a:r>
            <a:r>
              <a:rPr lang="id-ID" dirty="0" err="1" smtClean="0">
                <a:solidFill>
                  <a:srgbClr val="C00000"/>
                </a:solidFill>
              </a:rPr>
              <a:t>ambilUang</a:t>
            </a:r>
            <a:r>
              <a:rPr lang="id-ID" dirty="0" smtClean="0"/>
              <a:t>, dan </a:t>
            </a:r>
            <a:r>
              <a:rPr lang="id-ID" dirty="0" err="1" smtClean="0">
                <a:solidFill>
                  <a:srgbClr val="C00000"/>
                </a:solidFill>
              </a:rPr>
              <a:t>getSaldo</a:t>
            </a:r>
            <a:endParaRPr lang="id-ID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BankBeraksi</a:t>
            </a:r>
            <a:r>
              <a:rPr lang="id-ID" dirty="0" smtClean="0"/>
              <a:t>, tetapkan saldo awal lewat </a:t>
            </a:r>
            <a:r>
              <a:rPr lang="id-ID" dirty="0" err="1" smtClean="0"/>
              <a:t>konstruktur</a:t>
            </a:r>
            <a:r>
              <a:rPr lang="id-ID" dirty="0" smtClean="0"/>
              <a:t> Rp. 100000, jalankan 3 </a:t>
            </a:r>
            <a:r>
              <a:rPr lang="id-ID" dirty="0" err="1" smtClean="0"/>
              <a:t>method</a:t>
            </a:r>
            <a:r>
              <a:rPr lang="id-ID" dirty="0" smtClean="0"/>
              <a:t> di atas, dan tampilkan proses sebagai berikut:</a:t>
            </a:r>
            <a:br>
              <a:rPr lang="id-ID" dirty="0" smtClean="0"/>
            </a:b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dirty="0" smtClean="0"/>
              <a:t>	</a:t>
            </a:r>
            <a:r>
              <a:rPr lang="id-ID" sz="2000" dirty="0" smtClean="0"/>
              <a:t>Selamat Datang di Bank ABC</a:t>
            </a:r>
            <a:br>
              <a:rPr lang="id-ID" sz="2000" dirty="0" smtClean="0"/>
            </a:br>
            <a:r>
              <a:rPr lang="id-ID" sz="2000" dirty="0" smtClean="0"/>
              <a:t>	</a:t>
            </a:r>
            <a:r>
              <a:rPr lang="id-ID" sz="2000" smtClean="0"/>
              <a:t>Saldo saat ini: </a:t>
            </a:r>
            <a:r>
              <a:rPr lang="id-ID" sz="2000" dirty="0" smtClean="0"/>
              <a:t>Rp. 100000</a:t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	Simpan uang: Rp. 500000</a:t>
            </a:r>
            <a:br>
              <a:rPr lang="id-ID" sz="2000" dirty="0" smtClean="0"/>
            </a:br>
            <a:r>
              <a:rPr lang="id-ID" sz="2000" dirty="0" smtClean="0"/>
              <a:t>	Saldo saat ini: Rp. 600000</a:t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	Ambil uang: Rp. 150000</a:t>
            </a:r>
            <a:br>
              <a:rPr lang="id-ID" sz="2000" dirty="0" smtClean="0"/>
            </a:br>
            <a:r>
              <a:rPr lang="id-ID" sz="2000" dirty="0" smtClean="0"/>
              <a:t>	Saldo saat ini: Rp. 450000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endParaRPr lang="id-ID" sz="2000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Abstraction, Encapsulation, Inheritance, Polymorphism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en-US" sz="5200" dirty="0" err="1" smtClean="0"/>
              <a:t>Karakteristik</a:t>
            </a:r>
            <a:r>
              <a:rPr lang="en-US" sz="5200" dirty="0" smtClean="0"/>
              <a:t> </a:t>
            </a:r>
            <a:r>
              <a:rPr lang="id-ID" sz="5200" dirty="0" smtClean="0"/>
              <a:t>Pemrograman Berorientasi Objek</a:t>
            </a:r>
            <a:endParaRPr lang="id-ID" sz="5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Tingkat Bahasa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4876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Rendah</a:t>
            </a:r>
            <a:r>
              <a:rPr lang="id-ID" sz="3600" dirty="0" smtClean="0"/>
              <a:t> (Assembler)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Sedang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(C, Pascal, Fortran)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Tinggi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(Java, C++, C#)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Abstraction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r>
              <a:rPr lang="id-ID" dirty="0" smtClean="0"/>
              <a:t>Cara kita melihat suatu sistem dalam </a:t>
            </a:r>
            <a:r>
              <a:rPr lang="id-ID" dirty="0" smtClean="0">
                <a:solidFill>
                  <a:srgbClr val="C00000"/>
                </a:solidFill>
              </a:rPr>
              <a:t>bentuk yang lebih sederhana</a:t>
            </a:r>
            <a:r>
              <a:rPr lang="id-ID" dirty="0" smtClean="0"/>
              <a:t>, yaitu sebagai suatu kumpulan subsistem  (object) yang saling berinteraksi.</a:t>
            </a:r>
          </a:p>
          <a:p>
            <a:pPr lvl="1"/>
            <a:r>
              <a:rPr lang="id-ID" dirty="0" smtClean="0"/>
              <a:t>Mobil adalah kumpulan sistem pengapian, sistem kemudi, sistem pengereman</a:t>
            </a:r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meng-abstraksikan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class</a:t>
            </a:r>
          </a:p>
          <a:p>
            <a:r>
              <a:rPr lang="en-US" dirty="0" smtClean="0"/>
              <a:t>Object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modular</a:t>
            </a:r>
            <a:r>
              <a:rPr lang="en-US" dirty="0" err="1" smtClean="0">
                <a:solidFill>
                  <a:srgbClr val="C00000"/>
                </a:solidFill>
              </a:rPr>
              <a:t>ity</a:t>
            </a:r>
            <a:r>
              <a:rPr lang="id-ID" dirty="0" smtClean="0"/>
              <a:t>. Object dapat ditulis dan </a:t>
            </a:r>
            <a:r>
              <a:rPr lang="id-ID" dirty="0" smtClean="0">
                <a:solidFill>
                  <a:srgbClr val="C00000"/>
                </a:solidFill>
              </a:rPr>
              <a:t>dimaintain terpisah (independen) </a:t>
            </a:r>
            <a:r>
              <a:rPr lang="id-ID" dirty="0" smtClean="0"/>
              <a:t>dari object lain</a:t>
            </a:r>
            <a:endParaRPr lang="en-US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15" y="0"/>
            <a:ext cx="916451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 descr="sepeda-lengk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82" y="0"/>
            <a:ext cx="913201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Encapsulation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534400" cy="4792663"/>
          </a:xfrm>
        </p:spPr>
        <p:txBody>
          <a:bodyPr/>
          <a:lstStyle/>
          <a:p>
            <a:r>
              <a:rPr lang="id-ID" sz="2800" dirty="0" smtClean="0"/>
              <a:t>Mekanisme </a:t>
            </a:r>
            <a:r>
              <a:rPr lang="id-ID" sz="2800" dirty="0" smtClean="0">
                <a:solidFill>
                  <a:srgbClr val="C00000"/>
                </a:solidFill>
              </a:rPr>
              <a:t>menyembunyikan </a:t>
            </a:r>
            <a:r>
              <a:rPr lang="id-ID" sz="2800" dirty="0" err="1" smtClean="0">
                <a:solidFill>
                  <a:srgbClr val="C00000"/>
                </a:solidFill>
              </a:rPr>
              <a:t>suatu</a:t>
            </a:r>
            <a:r>
              <a:rPr lang="id-ID" sz="2800" dirty="0" smtClean="0">
                <a:solidFill>
                  <a:srgbClr val="C00000"/>
                </a:solidFill>
              </a:rPr>
              <a:t> proses dan data dalam sistem </a:t>
            </a:r>
            <a:r>
              <a:rPr lang="id-ID" sz="2800" dirty="0" smtClean="0"/>
              <a:t>untuk menghindari interferensi, dan menyederhanakan penggunaan proses itu sendiri</a:t>
            </a:r>
          </a:p>
          <a:p>
            <a:pPr lvl="1"/>
            <a:r>
              <a:rPr lang="id-ID" sz="2400" dirty="0" smtClean="0"/>
              <a:t>Tongkat transmisi (gigi) pada mobil</a:t>
            </a:r>
          </a:p>
          <a:p>
            <a:pPr lvl="1"/>
            <a:r>
              <a:rPr lang="id-ID" sz="2400" dirty="0" smtClean="0"/>
              <a:t>Tombol on/off/pengaturan suhu pada AC</a:t>
            </a:r>
            <a:endParaRPr lang="en-US" sz="2400" dirty="0" smtClean="0"/>
          </a:p>
          <a:p>
            <a:r>
              <a:rPr lang="en-US" sz="2800" dirty="0"/>
              <a:t>Class access level (public, protected, </a:t>
            </a:r>
            <a:r>
              <a:rPr lang="en-US" sz="2800" dirty="0" err="1"/>
              <a:t>privat</a:t>
            </a:r>
            <a:r>
              <a:rPr lang="en-US" sz="2800" dirty="0"/>
              <a:t>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implementasi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dari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konsep</a:t>
            </a:r>
            <a:r>
              <a:rPr lang="en-US" sz="2800" dirty="0">
                <a:solidFill>
                  <a:srgbClr val="C00000"/>
                </a:solidFill>
              </a:rPr>
              <a:t> encapsulation</a:t>
            </a:r>
            <a:endParaRPr lang="id-ID" sz="2800" dirty="0">
              <a:solidFill>
                <a:srgbClr val="C00000"/>
              </a:solidFill>
            </a:endParaRPr>
          </a:p>
          <a:p>
            <a:r>
              <a:rPr lang="id-ID" sz="2800" dirty="0" err="1" smtClean="0"/>
              <a:t>Enkapsulasi</a:t>
            </a:r>
            <a:r>
              <a:rPr lang="id-ID" sz="2800" dirty="0" smtClean="0"/>
              <a:t> data dapat dilakukan dengan cara: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400" dirty="0" smtClean="0"/>
              <a:t>mendeklarasikan </a:t>
            </a:r>
            <a:r>
              <a:rPr lang="id-ID" sz="2400" dirty="0" err="1" smtClean="0">
                <a:solidFill>
                  <a:srgbClr val="C00000"/>
                </a:solidFill>
              </a:rPr>
              <a:t>instance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err="1" smtClean="0">
                <a:solidFill>
                  <a:srgbClr val="C00000"/>
                </a:solidFill>
              </a:rPr>
              <a:t>variable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sebagai </a:t>
            </a:r>
            <a:r>
              <a:rPr lang="id-ID" sz="2400" dirty="0" err="1" smtClean="0">
                <a:solidFill>
                  <a:srgbClr val="C00000"/>
                </a:solidFill>
              </a:rPr>
              <a:t>private</a:t>
            </a:r>
            <a:endParaRPr lang="id-ID" sz="2400" dirty="0">
              <a:solidFill>
                <a:srgbClr val="C00000"/>
              </a:solidFill>
            </a:endParaRPr>
          </a:p>
          <a:p>
            <a:pPr marL="919162" lvl="1" indent="-457200">
              <a:buFont typeface="+mj-lt"/>
              <a:buAutoNum type="arabicPeriod"/>
            </a:pPr>
            <a:r>
              <a:rPr lang="id-ID" sz="2400" dirty="0" smtClean="0"/>
              <a:t>mendeklarasikan </a:t>
            </a:r>
            <a:r>
              <a:rPr lang="id-ID" sz="2400" dirty="0" err="1" smtClean="0">
                <a:solidFill>
                  <a:srgbClr val="C00000"/>
                </a:solidFill>
              </a:rPr>
              <a:t>method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yang sifatnya </a:t>
            </a:r>
            <a:r>
              <a:rPr lang="id-ID" sz="2400" dirty="0" err="1" smtClean="0">
                <a:solidFill>
                  <a:srgbClr val="C00000"/>
                </a:solidFill>
              </a:rPr>
              <a:t>public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untuk mengakses </a:t>
            </a:r>
            <a:r>
              <a:rPr lang="id-ID" sz="2400" dirty="0" err="1" smtClean="0"/>
              <a:t>variable</a:t>
            </a:r>
            <a:r>
              <a:rPr lang="id-ID" sz="2400" dirty="0" smtClean="0"/>
              <a:t> tersebut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Encapsulation</a:t>
            </a:r>
            <a:r>
              <a:rPr lang="id-ID" dirty="0" smtClean="0"/>
              <a:t> dan </a:t>
            </a:r>
            <a:r>
              <a:rPr lang="en-US" dirty="0" smtClean="0"/>
              <a:t>Access </a:t>
            </a:r>
            <a:r>
              <a:rPr lang="en-US" dirty="0"/>
              <a:t>Modifier</a:t>
            </a:r>
            <a:endParaRPr lang="en-US" altLang="ja-JP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7047" name="Group 18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98901"/>
              </p:ext>
            </p:extLst>
          </p:nvPr>
        </p:nvGraphicFramePr>
        <p:xfrm>
          <a:off x="304801" y="1066799"/>
          <a:ext cx="8686801" cy="518160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664970"/>
                <a:gridCol w="1737360"/>
                <a:gridCol w="2026920"/>
                <a:gridCol w="1303020"/>
                <a:gridCol w="1954531"/>
              </a:tblGrid>
              <a:tr h="1210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Modifier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Class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SubClass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Lain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tanpa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tanda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protected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  <a:tr h="99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public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683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Encapsulation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534400" cy="4792663"/>
          </a:xfrm>
        </p:spPr>
        <p:txBody>
          <a:bodyPr/>
          <a:lstStyle/>
          <a:p>
            <a:r>
              <a:rPr lang="id-ID" dirty="0" err="1" smtClean="0"/>
              <a:t>Enkapsulasi</a:t>
            </a:r>
            <a:r>
              <a:rPr lang="id-ID" dirty="0" smtClean="0"/>
              <a:t> data juga dapat dilakukan dengan cara: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dirty="0" smtClean="0"/>
              <a:t>mendeklarasikan </a:t>
            </a:r>
            <a:r>
              <a:rPr lang="id-ID" dirty="0" err="1" smtClean="0">
                <a:solidFill>
                  <a:srgbClr val="C00000"/>
                </a:solidFill>
              </a:rPr>
              <a:t>instance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variable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sebagai </a:t>
            </a:r>
            <a:r>
              <a:rPr lang="id-ID" dirty="0" err="1" smtClean="0">
                <a:solidFill>
                  <a:srgbClr val="C00000"/>
                </a:solidFill>
              </a:rPr>
              <a:t>private</a:t>
            </a:r>
            <a:endParaRPr lang="id-ID" dirty="0">
              <a:solidFill>
                <a:srgbClr val="C00000"/>
              </a:solidFill>
            </a:endParaRPr>
          </a:p>
          <a:p>
            <a:pPr marL="919162" lvl="1" indent="-457200">
              <a:buFont typeface="+mj-lt"/>
              <a:buAutoNum type="arabicPeriod"/>
            </a:pPr>
            <a:r>
              <a:rPr lang="id-ID" dirty="0" smtClean="0"/>
              <a:t>mendeklarasikan </a:t>
            </a:r>
            <a:r>
              <a:rPr lang="id-ID" dirty="0" err="1" smtClean="0">
                <a:solidFill>
                  <a:srgbClr val="C00000"/>
                </a:solidFill>
              </a:rPr>
              <a:t>method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sifatnya </a:t>
            </a:r>
            <a:r>
              <a:rPr lang="id-ID" dirty="0" err="1" smtClean="0">
                <a:solidFill>
                  <a:srgbClr val="C00000"/>
                </a:solidFill>
              </a:rPr>
              <a:t>public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untuk mengakses </a:t>
            </a:r>
            <a:r>
              <a:rPr lang="id-ID" dirty="0" err="1" smtClean="0"/>
              <a:t>variable</a:t>
            </a:r>
            <a:r>
              <a:rPr lang="id-ID" dirty="0" smtClean="0"/>
              <a:t> tersebut</a:t>
            </a:r>
            <a:endParaRPr lang="en-US" dirty="0" smtClean="0"/>
          </a:p>
        </p:txBody>
      </p:sp>
      <p:pic>
        <p:nvPicPr>
          <p:cNvPr id="4" name="Picture 5" descr="syntax_c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899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674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/>
              <a:t>	</a:t>
            </a: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endParaRPr lang="id-ID" sz="2500" dirty="0" smtClean="0"/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99661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200" dirty="0" smtClean="0"/>
          </a:p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smtClean="0"/>
              <a:t>class SepedaBeraksi{</a:t>
            </a:r>
          </a:p>
          <a:p>
            <a:pPr lvl="1">
              <a:buNone/>
              <a:defRPr/>
            </a:pPr>
            <a:r>
              <a:rPr lang="id-ID" sz="2200" dirty="0" smtClean="0"/>
              <a:t> 		</a:t>
            </a:r>
            <a:r>
              <a:rPr lang="id-ID" sz="2200" dirty="0" err="1" smtClean="0"/>
              <a:t>public</a:t>
            </a:r>
            <a:r>
              <a:rPr lang="id-ID" sz="2200" dirty="0" smtClean="0"/>
              <a:t> static void main(String[] args) {</a:t>
            </a:r>
          </a:p>
          <a:p>
            <a:pPr lvl="1">
              <a:buNone/>
              <a:defRPr/>
            </a:pPr>
            <a:r>
              <a:rPr lang="id-ID" sz="2200" dirty="0" smtClean="0"/>
              <a:t>			Sepeda sepedaku = new Sepeda();</a:t>
            </a:r>
          </a:p>
          <a:p>
            <a:pPr lvl="1">
              <a:buNone/>
              <a:defRPr/>
            </a:pPr>
            <a:r>
              <a:rPr lang="id-ID" sz="2200" dirty="0" smtClean="0"/>
              <a:t>	     </a:t>
            </a:r>
          </a:p>
          <a:p>
            <a:pPr lvl="1">
              <a:buNone/>
              <a:defRPr/>
            </a:pPr>
            <a:r>
              <a:rPr lang="id-ID" sz="2200" dirty="0" smtClean="0"/>
              <a:t>			</a:t>
            </a:r>
            <a:r>
              <a:rPr lang="id-ID" sz="2200" dirty="0" err="1" smtClean="0"/>
              <a:t>sepedaku.setGir</a:t>
            </a:r>
            <a:r>
              <a:rPr lang="id-ID" sz="2200" dirty="0" smtClean="0"/>
              <a:t>(1);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/* Variabel bisa diubah atau tidak sengaja diubah.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     Hal ini berbahaya dan sering menimbulkan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bug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>
              <a:buNone/>
              <a:defRPr/>
            </a:pP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	     Berikan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modifier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pada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instance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*/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id-ID" sz="2200" b="1" dirty="0" err="1" smtClean="0">
                <a:solidFill>
                  <a:srgbClr val="C00000"/>
                </a:solidFill>
              </a:rPr>
              <a:t>sepedaku.gir</a:t>
            </a:r>
            <a:r>
              <a:rPr lang="id-ID" sz="2200" b="1" dirty="0" smtClean="0">
                <a:solidFill>
                  <a:srgbClr val="C00000"/>
                </a:solidFill>
              </a:rPr>
              <a:t> = 3;</a:t>
            </a:r>
            <a:r>
              <a:rPr lang="id-ID" sz="2200" b="1" dirty="0" smtClean="0"/>
              <a:t> </a:t>
            </a:r>
            <a:r>
              <a:rPr lang="id-ID" sz="2200" dirty="0" smtClean="0"/>
              <a:t>			</a:t>
            </a:r>
          </a:p>
          <a:p>
            <a:pPr lvl="1">
              <a:buNone/>
              <a:defRPr/>
            </a:pPr>
            <a:r>
              <a:rPr lang="id-ID" sz="2200" dirty="0"/>
              <a:t>	</a:t>
            </a:r>
            <a:r>
              <a:rPr lang="id-ID" sz="2200" dirty="0" smtClean="0"/>
              <a:t>		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(“Gir saat ini: “ + </a:t>
            </a:r>
            <a:r>
              <a:rPr lang="id-ID" sz="2200" dirty="0" err="1" smtClean="0"/>
              <a:t>sepedaku.getGir</a:t>
            </a:r>
            <a:r>
              <a:rPr lang="id-ID" sz="2200" dirty="0" smtClean="0"/>
              <a:t>());</a:t>
            </a:r>
          </a:p>
          <a:p>
            <a:pPr lvl="1">
              <a:buNone/>
              <a:defRPr/>
            </a:pPr>
            <a:r>
              <a:rPr lang="id-ID" sz="2200" dirty="0" smtClean="0"/>
              <a:t>	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id-ID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191214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 smtClean="0"/>
              <a:t>		</a:t>
            </a:r>
            <a:r>
              <a:rPr lang="id-ID" sz="2500" b="1" dirty="0" err="1" smtClean="0">
                <a:solidFill>
                  <a:srgbClr val="C00000"/>
                </a:solidFill>
              </a:rPr>
              <a:t>private</a:t>
            </a:r>
            <a:r>
              <a:rPr lang="id-ID" sz="2500" dirty="0" smtClean="0">
                <a:solidFill>
                  <a:srgbClr val="C00000"/>
                </a:solidFill>
              </a:rPr>
              <a:t> 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r>
              <a:rPr lang="id-ID" sz="2500" dirty="0"/>
              <a:t> 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modifier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pada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instance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endParaRPr lang="id-ID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18728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/>
          <a:lstStyle/>
          <a:p>
            <a:r>
              <a:rPr lang="id-ID" dirty="0" smtClean="0"/>
              <a:t>Inheritance (Pewarisan)</a:t>
            </a:r>
            <a:endParaRPr lang="en-US" altLang="ja-JP" dirty="0"/>
          </a:p>
        </p:txBody>
      </p:sp>
      <p:pic>
        <p:nvPicPr>
          <p:cNvPr id="30724" name="Picture 4" descr="con2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108"/>
          <a:stretch/>
        </p:blipFill>
        <p:spPr>
          <a:xfrm>
            <a:off x="3657600" y="1447800"/>
            <a:ext cx="5156611" cy="4407208"/>
          </a:xfrm>
          <a:noFill/>
          <a:ln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id-ID" sz="3200" dirty="0" smtClean="0"/>
              <a:t>Suatu class dapat </a:t>
            </a:r>
            <a:r>
              <a:rPr lang="id-ID" sz="3200" dirty="0" smtClean="0">
                <a:solidFill>
                  <a:srgbClr val="C00000"/>
                </a:solidFill>
              </a:rPr>
              <a:t>mewariskan atribut  dan method </a:t>
            </a:r>
            <a:r>
              <a:rPr lang="id-ID" sz="3200" dirty="0" smtClean="0"/>
              <a:t>kepada class lain (subclass), serta membentuk class hierarchy</a:t>
            </a:r>
            <a:endParaRPr lang="en-US" sz="3200" dirty="0" smtClean="0"/>
          </a:p>
          <a:p>
            <a:r>
              <a:rPr lang="en-US" altLang="ja-JP" sz="3200" dirty="0" err="1" smtClean="0"/>
              <a:t>Penting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untuk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C00000"/>
                </a:solidFill>
              </a:rPr>
              <a:t>Reusability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 smtClean="0"/>
              <a:t>Java </a:t>
            </a:r>
            <a:r>
              <a:rPr lang="en-US" altLang="ja-JP" sz="3200" dirty="0"/>
              <a:t>Keyword</a:t>
            </a:r>
            <a:r>
              <a:rPr lang="en-US" altLang="ja-JP" sz="3200" dirty="0" smtClean="0"/>
              <a:t>:</a:t>
            </a:r>
            <a:r>
              <a:rPr lang="id-ID" altLang="ja-JP" sz="3200" dirty="0" smtClean="0"/>
              <a:t/>
            </a:r>
            <a:br>
              <a:rPr lang="id-ID" altLang="ja-JP" sz="3200" dirty="0" smtClean="0"/>
            </a:br>
            <a:r>
              <a:rPr lang="en-US" altLang="ja-JP" sz="3200" dirty="0" smtClean="0">
                <a:solidFill>
                  <a:srgbClr val="CC0000"/>
                </a:solidFill>
              </a:rPr>
              <a:t>extends</a:t>
            </a:r>
            <a:endParaRPr lang="en-US" altLang="ja-JP" sz="3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553450" cy="5029200"/>
          </a:xfrm>
        </p:spPr>
        <p:txBody>
          <a:bodyPr/>
          <a:lstStyle/>
          <a:p>
            <a:r>
              <a:rPr lang="en-US" sz="3400" dirty="0">
                <a:solidFill>
                  <a:srgbClr val="C00000"/>
                </a:solidFill>
              </a:rPr>
              <a:t>Simple</a:t>
            </a:r>
            <a:r>
              <a:rPr lang="en-US" sz="3400" dirty="0"/>
              <a:t> and familiar object oriented programming</a:t>
            </a:r>
          </a:p>
          <a:p>
            <a:r>
              <a:rPr lang="en-US" sz="3400" dirty="0"/>
              <a:t>Architecture </a:t>
            </a:r>
            <a:r>
              <a:rPr lang="en-US" sz="3400" dirty="0">
                <a:solidFill>
                  <a:srgbClr val="C00000"/>
                </a:solidFill>
              </a:rPr>
              <a:t>neutral</a:t>
            </a:r>
            <a:r>
              <a:rPr lang="en-US" sz="3400" dirty="0"/>
              <a:t> (platform independent)</a:t>
            </a:r>
          </a:p>
          <a:p>
            <a:r>
              <a:rPr lang="en-US" sz="3400" dirty="0">
                <a:solidFill>
                  <a:srgbClr val="C00000"/>
                </a:solidFill>
              </a:rPr>
              <a:t>Open Source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First rank </a:t>
            </a:r>
            <a:r>
              <a:rPr lang="en-US" sz="3400" dirty="0" smtClean="0"/>
              <a:t>in TIOBE Index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De</a:t>
            </a:r>
            <a:r>
              <a:rPr lang="id-ID" sz="3400" dirty="0" smtClean="0">
                <a:solidFill>
                  <a:srgbClr val="C00000"/>
                </a:solidFill>
              </a:rPr>
              <a:t>-F</a:t>
            </a:r>
            <a:r>
              <a:rPr lang="en-US" sz="3400" dirty="0" err="1" smtClean="0">
                <a:solidFill>
                  <a:srgbClr val="C00000"/>
                </a:solidFill>
              </a:rPr>
              <a:t>acto</a:t>
            </a:r>
            <a:r>
              <a:rPr lang="en-US" sz="3400" dirty="0" smtClean="0">
                <a:solidFill>
                  <a:srgbClr val="C00000"/>
                </a:solidFill>
              </a:rPr>
              <a:t> standard </a:t>
            </a:r>
            <a:r>
              <a:rPr lang="en-US" sz="3400" dirty="0" smtClean="0"/>
              <a:t>programming language in education</a:t>
            </a:r>
          </a:p>
          <a:p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/>
              <a:t>	</a:t>
            </a:r>
            <a:r>
              <a:rPr lang="id-ID" sz="2500" dirty="0" smtClean="0"/>
              <a:t>	</a:t>
            </a:r>
            <a:r>
              <a:rPr lang="id-ID" sz="2500" dirty="0" err="1" smtClean="0"/>
              <a:t>private</a:t>
            </a:r>
            <a:r>
              <a:rPr lang="id-ID" sz="2500" dirty="0" smtClean="0"/>
              <a:t> 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endParaRPr lang="id-ID" sz="2500" dirty="0" smtClean="0"/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07179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685800"/>
          </a:xfrm>
        </p:spPr>
        <p:txBody>
          <a:bodyPr/>
          <a:lstStyle/>
          <a:p>
            <a:r>
              <a:rPr lang="id-ID" altLang="ja-JP" sz="3600" dirty="0" smtClean="0"/>
              <a:t>Class SepedaGunung Mewarisi Class Sepeda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1800" dirty="0" err="1" smtClean="0"/>
              <a:t>public</a:t>
            </a:r>
            <a:r>
              <a:rPr lang="id-ID" sz="1800" dirty="0" smtClean="0"/>
              <a:t> </a:t>
            </a:r>
            <a:r>
              <a:rPr lang="en-US" sz="1800" dirty="0" smtClean="0"/>
              <a:t>class </a:t>
            </a:r>
            <a:r>
              <a:rPr lang="id-ID" sz="1800" dirty="0" smtClean="0"/>
              <a:t>SepedaGunung </a:t>
            </a:r>
            <a:r>
              <a:rPr lang="en-US" sz="1800" dirty="0" smtClean="0">
                <a:solidFill>
                  <a:srgbClr val="C00000"/>
                </a:solidFill>
              </a:rPr>
              <a:t>extends</a:t>
            </a:r>
            <a:r>
              <a:rPr lang="en-US" sz="1800" dirty="0" smtClean="0"/>
              <a:t> </a:t>
            </a:r>
            <a:r>
              <a:rPr lang="id-ID" sz="1800" dirty="0" smtClean="0"/>
              <a:t>Sepeda</a:t>
            </a:r>
            <a:r>
              <a:rPr lang="en-US" sz="1800" dirty="0" smtClean="0"/>
              <a:t>{ </a:t>
            </a:r>
            <a:endParaRPr lang="id-ID" sz="1800" dirty="0" smtClean="0"/>
          </a:p>
          <a:p>
            <a:pPr>
              <a:buNone/>
              <a:defRPr/>
            </a:pPr>
            <a:r>
              <a:rPr lang="id-ID" sz="2000" dirty="0" smtClean="0"/>
              <a:t>	</a:t>
            </a:r>
          </a:p>
          <a:p>
            <a:pPr>
              <a:buNone/>
              <a:defRPr/>
            </a:pPr>
            <a:r>
              <a:rPr lang="id-ID" sz="2000" dirty="0"/>
              <a:t>	</a:t>
            </a:r>
            <a:r>
              <a:rPr lang="id-ID" sz="2000" dirty="0" err="1" smtClean="0"/>
              <a:t>private</a:t>
            </a:r>
            <a:r>
              <a:rPr lang="id-ID" sz="2000" dirty="0" smtClean="0"/>
              <a:t> </a:t>
            </a:r>
            <a:r>
              <a:rPr lang="id-ID" sz="2000" dirty="0" err="1" smtClean="0"/>
              <a:t>int</a:t>
            </a:r>
            <a:r>
              <a:rPr lang="id-ID" sz="2000" dirty="0" smtClean="0"/>
              <a:t> sadel;</a:t>
            </a:r>
          </a:p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void </a:t>
            </a:r>
            <a:r>
              <a:rPr lang="id-ID" sz="2000" dirty="0" err="1" smtClean="0">
                <a:solidFill>
                  <a:srgbClr val="C00000"/>
                </a:solidFill>
              </a:rPr>
              <a:t>setSadel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int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smtClean="0">
                <a:solidFill>
                  <a:srgbClr val="C00000"/>
                </a:solidFill>
              </a:rPr>
              <a:t>jumlah</a:t>
            </a:r>
            <a:r>
              <a:rPr lang="en-US" sz="2000" dirty="0" smtClean="0">
                <a:solidFill>
                  <a:srgbClr val="C00000"/>
                </a:solidFill>
              </a:rPr>
              <a:t>) {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	sadel = </a:t>
            </a:r>
            <a:r>
              <a:rPr lang="id-ID" sz="2000" dirty="0" err="1" smtClean="0">
                <a:solidFill>
                  <a:srgbClr val="C00000"/>
                </a:solidFill>
              </a:rPr>
              <a:t>getGir</a:t>
            </a:r>
            <a:r>
              <a:rPr lang="id-ID" sz="2000" dirty="0" smtClean="0">
                <a:solidFill>
                  <a:srgbClr val="C00000"/>
                </a:solidFill>
              </a:rPr>
              <a:t>() - jumlah;</a:t>
            </a: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}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id-ID" sz="2000" dirty="0" err="1" smtClean="0">
                <a:solidFill>
                  <a:srgbClr val="C00000"/>
                </a:solidFill>
              </a:rPr>
              <a:t>int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err="1" smtClean="0">
                <a:solidFill>
                  <a:srgbClr val="C00000"/>
                </a:solidFill>
              </a:rPr>
              <a:t>getSadel</a:t>
            </a:r>
            <a:r>
              <a:rPr lang="id-ID" sz="2000" dirty="0" smtClean="0">
                <a:solidFill>
                  <a:srgbClr val="C00000"/>
                </a:solidFill>
              </a:rPr>
              <a:t>(){</a:t>
            </a: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	</a:t>
            </a:r>
            <a:r>
              <a:rPr lang="id-ID" sz="2000" dirty="0" err="1" smtClean="0">
                <a:solidFill>
                  <a:srgbClr val="C00000"/>
                </a:solidFill>
              </a:rPr>
              <a:t>return</a:t>
            </a:r>
            <a:r>
              <a:rPr lang="id-ID" sz="2000" dirty="0" smtClean="0">
                <a:solidFill>
                  <a:srgbClr val="C00000"/>
                </a:solidFill>
              </a:rPr>
              <a:t> sadel;</a:t>
            </a: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  <a:defRPr/>
            </a:pPr>
            <a:r>
              <a:rPr lang="en-US" sz="2000" dirty="0" smtClean="0"/>
              <a:t>} </a:t>
            </a:r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838200"/>
            <a:ext cx="47244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err="1" smtClean="0">
                <a:effectLst/>
                <a:latin typeface="+mn-lt"/>
              </a:rPr>
              <a:t>public</a:t>
            </a:r>
            <a:r>
              <a:rPr kumimoji="0" lang="id-ID" sz="1800" kern="0" dirty="0" smtClean="0"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  <a:latin typeface="+mn-lt"/>
              </a:rPr>
              <a:t>class</a:t>
            </a:r>
            <a:r>
              <a:rPr kumimoji="0" lang="id-ID" sz="1800" kern="0" dirty="0" smtClean="0">
                <a:effectLst/>
                <a:latin typeface="+mn-lt"/>
              </a:rPr>
              <a:t> SepedaGunungBeraksi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   public static void main(String[] args)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600" kern="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epedaGunung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g=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new</a:t>
            </a: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epedaGunung();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(3);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</a:t>
            </a:r>
            <a:r>
              <a:rPr kumimoji="0" lang="id-ID" sz="1800" kern="0" dirty="0" err="1" smtClean="0">
                <a:effectLst/>
                <a:latin typeface="+mn-lt"/>
              </a:rPr>
              <a:t>System.out.println</a:t>
            </a:r>
            <a:r>
              <a:rPr kumimoji="0" lang="id-ID" sz="1800" kern="0" dirty="0" smtClean="0">
                <a:effectLst/>
                <a:latin typeface="+mn-lt"/>
              </a:rPr>
              <a:t>(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solidFill>
                <a:srgbClr val="0070C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kumimoji="0" lang="en-US" sz="18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C00000"/>
                </a:solidFill>
                <a:effectLst/>
                <a:latin typeface="+mn-lt"/>
              </a:rPr>
              <a:t>g.setSadel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(1);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8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</a:rPr>
              <a:t>System.out.println</a:t>
            </a:r>
            <a:r>
              <a:rPr kumimoji="0" lang="id-ID" sz="1800" kern="0" dirty="0" smtClean="0">
                <a:effectLst/>
              </a:rPr>
              <a:t>(</a:t>
            </a:r>
            <a:r>
              <a:rPr kumimoji="0" lang="id-ID" sz="1800" kern="0" dirty="0" err="1" smtClean="0">
                <a:solidFill>
                  <a:srgbClr val="C00000"/>
                </a:solidFill>
                <a:effectLst/>
                <a:latin typeface="+mn-lt"/>
              </a:rPr>
              <a:t>sg.getSadel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	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82380"/>
            <a:ext cx="335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867" y="6182380"/>
            <a:ext cx="4486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SepedaGunungBeraksi.java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Inheritance</a:t>
            </a:r>
            <a:r>
              <a:rPr lang="id-ID" dirty="0" smtClean="0"/>
              <a:t>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class </a:t>
            </a:r>
            <a:r>
              <a:rPr lang="en-US" dirty="0" err="1" smtClean="0">
                <a:solidFill>
                  <a:srgbClr val="C00000"/>
                </a:solidFill>
              </a:rPr>
              <a:t>MatematikaCanggih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merupakan </a:t>
            </a:r>
            <a:r>
              <a:rPr lang="id-ID" dirty="0" smtClean="0">
                <a:solidFill>
                  <a:srgbClr val="00B050"/>
                </a:solidFill>
              </a:rPr>
              <a:t>inherit</a:t>
            </a:r>
            <a:r>
              <a:rPr lang="id-ID" dirty="0" smtClean="0"/>
              <a:t> dari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Matematika</a:t>
            </a:r>
            <a:endParaRPr lang="id-ID" dirty="0" smtClean="0">
              <a:solidFill>
                <a:srgbClr val="C00000"/>
              </a:solidFill>
            </a:endParaRP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Tambahkan method  </a:t>
            </a:r>
            <a:r>
              <a:rPr lang="en-US" dirty="0" smtClean="0">
                <a:solidFill>
                  <a:srgbClr val="C00000"/>
                </a:solidFill>
              </a:rPr>
              <a:t>modulus</a:t>
            </a:r>
            <a:r>
              <a:rPr lang="id-ID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a,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</a:t>
            </a:r>
            <a:r>
              <a:rPr lang="id-ID" dirty="0" smtClean="0">
                <a:solidFill>
                  <a:srgbClr val="C00000"/>
                </a:solidFill>
              </a:rPr>
              <a:t>) </a:t>
            </a:r>
            <a:r>
              <a:rPr lang="id-ID" dirty="0" smtClean="0"/>
              <a:t>yang m</a:t>
            </a:r>
            <a:r>
              <a:rPr lang="en-US" dirty="0" err="1" smtClean="0"/>
              <a:t>enghitung</a:t>
            </a:r>
            <a:r>
              <a:rPr lang="en-US" dirty="0" smtClean="0"/>
              <a:t> modulus </a:t>
            </a:r>
            <a:r>
              <a:rPr lang="en-US" dirty="0" err="1" smtClean="0"/>
              <a:t>dari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  <a:endParaRPr lang="id-ID" dirty="0" smtClean="0"/>
          </a:p>
          <a:p>
            <a:pPr marL="801687" lvl="1" indent="-514350">
              <a:buFont typeface="+mj-lt"/>
              <a:buAutoNum type="arabicPeriod"/>
            </a:pPr>
            <a:r>
              <a:rPr lang="en-US" dirty="0" smtClean="0"/>
              <a:t>Operator modulus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lang="id-ID" dirty="0" smtClean="0"/>
              <a:t>uat class </a:t>
            </a:r>
            <a:r>
              <a:rPr lang="en-US" dirty="0" err="1" smtClean="0">
                <a:solidFill>
                  <a:srgbClr val="C00000"/>
                </a:solidFill>
              </a:rPr>
              <a:t>MatematikaCanggih</a:t>
            </a:r>
            <a:r>
              <a:rPr lang="id-ID" dirty="0" smtClean="0">
                <a:solidFill>
                  <a:srgbClr val="C00000"/>
                </a:solidFill>
              </a:rPr>
              <a:t>Beraksi</a:t>
            </a:r>
            <a:r>
              <a:rPr lang="id-ID" dirty="0" smtClean="0"/>
              <a:t> yang memanggil method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,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modulus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Inheritance</a:t>
            </a:r>
            <a:r>
              <a:rPr lang="id-ID" dirty="0" smtClean="0"/>
              <a:t>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smtClean="0"/>
              <a:t>class </a:t>
            </a:r>
            <a:r>
              <a:rPr lang="en-US" smtClean="0">
                <a:solidFill>
                  <a:srgbClr val="C00000"/>
                </a:solidFill>
              </a:rPr>
              <a:t>MatematikaCanggih</a:t>
            </a:r>
            <a:r>
              <a:rPr lang="id-ID" smtClean="0">
                <a:solidFill>
                  <a:srgbClr val="C00000"/>
                </a:solidFill>
              </a:rPr>
              <a:t>Banget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merupakan </a:t>
            </a:r>
            <a:r>
              <a:rPr lang="id-ID" dirty="0" smtClean="0">
                <a:solidFill>
                  <a:srgbClr val="00B050"/>
                </a:solidFill>
              </a:rPr>
              <a:t>inherit</a:t>
            </a:r>
            <a:r>
              <a:rPr lang="id-ID" dirty="0" smtClean="0"/>
              <a:t> dari </a:t>
            </a:r>
            <a:r>
              <a:rPr lang="id-ID" err="1" smtClean="0"/>
              <a:t>class</a:t>
            </a:r>
            <a:r>
              <a:rPr lang="id-ID" smtClean="0"/>
              <a:t> </a:t>
            </a:r>
            <a:r>
              <a:rPr lang="en-US" smtClean="0">
                <a:solidFill>
                  <a:srgbClr val="C00000"/>
                </a:solidFill>
              </a:rPr>
              <a:t>Matematika</a:t>
            </a:r>
            <a:r>
              <a:rPr lang="id-ID" smtClean="0">
                <a:solidFill>
                  <a:srgbClr val="C00000"/>
                </a:solidFill>
              </a:rPr>
              <a:t>Canggih</a:t>
            </a:r>
            <a:endParaRPr lang="id-ID" dirty="0" smtClean="0">
              <a:solidFill>
                <a:srgbClr val="C00000"/>
              </a:solidFill>
            </a:endParaRP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Tambahkan </a:t>
            </a:r>
            <a:r>
              <a:rPr lang="id-ID" smtClean="0"/>
              <a:t>method  </a:t>
            </a:r>
            <a:r>
              <a:rPr lang="id-ID" smtClean="0">
                <a:solidFill>
                  <a:srgbClr val="C00000"/>
                </a:solidFill>
              </a:rPr>
              <a:t>pertambahanTiga(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a, </a:t>
            </a:r>
            <a:r>
              <a:rPr lang="en-US" err="1" smtClean="0">
                <a:solidFill>
                  <a:srgbClr val="C00000"/>
                </a:solidFill>
              </a:rPr>
              <a:t>int</a:t>
            </a:r>
            <a:r>
              <a:rPr lang="en-US" smtClean="0">
                <a:solidFill>
                  <a:srgbClr val="C00000"/>
                </a:solidFill>
              </a:rPr>
              <a:t> b</a:t>
            </a:r>
            <a:r>
              <a:rPr lang="id-ID" smtClean="0">
                <a:solidFill>
                  <a:srgbClr val="C00000"/>
                </a:solidFill>
              </a:rPr>
              <a:t>, int c) </a:t>
            </a:r>
            <a:r>
              <a:rPr lang="id-ID" dirty="0" smtClean="0"/>
              <a:t>yang m</a:t>
            </a:r>
            <a:r>
              <a:rPr lang="en-US" err="1" smtClean="0"/>
              <a:t>enghitung</a:t>
            </a:r>
            <a:r>
              <a:rPr lang="en-US" smtClean="0"/>
              <a:t> </a:t>
            </a:r>
            <a:r>
              <a:rPr lang="id-ID" smtClean="0"/>
              <a:t>pertambahan </a:t>
            </a:r>
            <a:r>
              <a:rPr lang="en-US" smtClean="0"/>
              <a:t>dari a</a:t>
            </a:r>
            <a:r>
              <a:rPr lang="id-ID" smtClean="0"/>
              <a:t>, b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id-ID" smtClean="0"/>
              <a:t>c</a:t>
            </a:r>
          </a:p>
          <a:p>
            <a:pPr marL="801687" lvl="1" indent="-514350">
              <a:buFont typeface="+mj-lt"/>
              <a:buAutoNum type="arabicPeriod"/>
            </a:pPr>
            <a:r>
              <a:rPr lang="id-ID" smtClean="0"/>
              <a:t>a + b + c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lang="id-ID" dirty="0" smtClean="0"/>
              <a:t>uat </a:t>
            </a:r>
            <a:r>
              <a:rPr lang="id-ID" smtClean="0"/>
              <a:t>class </a:t>
            </a:r>
            <a:r>
              <a:rPr lang="en-US" smtClean="0">
                <a:solidFill>
                  <a:srgbClr val="C00000"/>
                </a:solidFill>
              </a:rPr>
              <a:t>MatematikaCanggih</a:t>
            </a:r>
            <a:r>
              <a:rPr lang="id-ID" smtClean="0">
                <a:solidFill>
                  <a:srgbClr val="C00000"/>
                </a:solidFill>
              </a:rPr>
              <a:t>BangetBeraksi</a:t>
            </a:r>
            <a:r>
              <a:rPr lang="id-ID" smtClean="0"/>
              <a:t> </a:t>
            </a:r>
            <a:r>
              <a:rPr lang="id-ID" dirty="0" smtClean="0"/>
              <a:t>yang memanggil method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smtClean="0"/>
              <a:t>, perkalian</a:t>
            </a:r>
            <a:r>
              <a:rPr lang="id-ID" smtClean="0"/>
              <a:t>, </a:t>
            </a:r>
            <a:r>
              <a:rPr lang="en-US" smtClean="0"/>
              <a:t>modulus</a:t>
            </a:r>
            <a:r>
              <a:rPr lang="id-ID" smtClean="0"/>
              <a:t>, pertambahanTiga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83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Polymorphism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792663"/>
          </a:xfrm>
        </p:spPr>
        <p:txBody>
          <a:bodyPr/>
          <a:lstStyle/>
          <a:p>
            <a:r>
              <a:rPr lang="id-ID" sz="3400" dirty="0" smtClean="0"/>
              <a:t>Kemampuan untuk </a:t>
            </a:r>
            <a:r>
              <a:rPr lang="id-ID" sz="3400" dirty="0" smtClean="0">
                <a:solidFill>
                  <a:srgbClr val="C00000"/>
                </a:solidFill>
              </a:rPr>
              <a:t>memperlakukan </a:t>
            </a:r>
            <a:r>
              <a:rPr lang="id-ID" sz="3400" dirty="0" err="1" smtClean="0">
                <a:solidFill>
                  <a:srgbClr val="C00000"/>
                </a:solidFill>
              </a:rPr>
              <a:t>object</a:t>
            </a:r>
            <a:r>
              <a:rPr lang="id-ID" sz="3400" dirty="0" smtClean="0">
                <a:solidFill>
                  <a:srgbClr val="C00000"/>
                </a:solidFill>
              </a:rPr>
              <a:t> yang memiliki perilaku (bentuk) yang berbeda </a:t>
            </a:r>
          </a:p>
          <a:p>
            <a:r>
              <a:rPr lang="en-US" sz="3400" dirty="0" err="1" smtClean="0"/>
              <a:t>Implementasi</a:t>
            </a:r>
            <a:r>
              <a:rPr lang="en-US" sz="3400" dirty="0" smtClean="0"/>
              <a:t> </a:t>
            </a:r>
            <a:r>
              <a:rPr lang="en-US" sz="3400" dirty="0" err="1" smtClean="0"/>
              <a:t>konsep</a:t>
            </a:r>
            <a:r>
              <a:rPr lang="en-US" sz="3400" dirty="0" smtClean="0"/>
              <a:t> polymorphism:</a:t>
            </a:r>
            <a:endParaRPr lang="id-ID" sz="34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Overloading</a:t>
            </a:r>
            <a:r>
              <a:rPr lang="id-ID" sz="2800" dirty="0" smtClean="0"/>
              <a:t>: Kemampuan untuk menggunakan </a:t>
            </a:r>
            <a:r>
              <a:rPr lang="id-ID" sz="2800" dirty="0" smtClean="0">
                <a:solidFill>
                  <a:srgbClr val="0070C0"/>
                </a:solidFill>
              </a:rPr>
              <a:t>nama yang sama</a:t>
            </a:r>
            <a:r>
              <a:rPr lang="id-ID" sz="2800" dirty="0" smtClean="0"/>
              <a:t> untuk beberapa </a:t>
            </a:r>
            <a:r>
              <a:rPr lang="id-ID" sz="2800" dirty="0" smtClean="0">
                <a:solidFill>
                  <a:srgbClr val="0070C0"/>
                </a:solidFill>
              </a:rPr>
              <a:t>method yang berbeda parameter</a:t>
            </a:r>
            <a:r>
              <a:rPr lang="id-ID" sz="2800" dirty="0" smtClean="0"/>
              <a:t> (</a:t>
            </a:r>
            <a:r>
              <a:rPr lang="id-ID" sz="2800" dirty="0" smtClean="0">
                <a:solidFill>
                  <a:srgbClr val="0070C0"/>
                </a:solidFill>
              </a:rPr>
              <a:t>tipe</a:t>
            </a:r>
            <a:r>
              <a:rPr lang="id-ID" sz="2800" dirty="0" smtClean="0"/>
              <a:t> dan atau </a:t>
            </a:r>
            <a:r>
              <a:rPr lang="id-ID" sz="2800" dirty="0" smtClean="0">
                <a:solidFill>
                  <a:srgbClr val="0070C0"/>
                </a:solidFill>
              </a:rPr>
              <a:t>jumlah</a:t>
            </a:r>
            <a:r>
              <a:rPr lang="id-ID" sz="2800" dirty="0" smtClean="0"/>
              <a:t>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Overriding</a:t>
            </a:r>
            <a:r>
              <a:rPr lang="id-ID" sz="2800" dirty="0" smtClean="0"/>
              <a:t>: Kemampuan </a:t>
            </a:r>
            <a:r>
              <a:rPr lang="id-ID" sz="2800" dirty="0" err="1" smtClean="0"/>
              <a:t>subclass</a:t>
            </a:r>
            <a:r>
              <a:rPr lang="id-ID" sz="2800" dirty="0" smtClean="0"/>
              <a:t> untuk </a:t>
            </a:r>
            <a:r>
              <a:rPr lang="id-ID" sz="2800" dirty="0" smtClean="0">
                <a:solidFill>
                  <a:srgbClr val="0070C0"/>
                </a:solidFill>
              </a:rPr>
              <a:t>menimpa </a:t>
            </a:r>
            <a:r>
              <a:rPr lang="id-ID" sz="2800" dirty="0" err="1" smtClean="0">
                <a:solidFill>
                  <a:srgbClr val="0070C0"/>
                </a:solidFill>
              </a:rPr>
              <a:t>method</a:t>
            </a:r>
            <a:r>
              <a:rPr lang="id-ID" sz="2800" dirty="0" smtClean="0">
                <a:solidFill>
                  <a:srgbClr val="0070C0"/>
                </a:solidFill>
              </a:rPr>
              <a:t> </a:t>
            </a:r>
            <a:r>
              <a:rPr lang="id-ID" sz="2800" dirty="0" smtClean="0"/>
              <a:t>dari </a:t>
            </a:r>
            <a:r>
              <a:rPr lang="id-ID" sz="2800" dirty="0" err="1" smtClean="0"/>
              <a:t>superclass</a:t>
            </a:r>
            <a:r>
              <a:rPr lang="id-ID" sz="2800" dirty="0" smtClean="0"/>
              <a:t>, yaitu dengan cara menggunakan nama dan parameter yang sama pada </a:t>
            </a:r>
            <a:r>
              <a:rPr lang="id-ID" sz="2800" dirty="0" err="1" smtClean="0"/>
              <a:t>method</a:t>
            </a:r>
            <a:endParaRPr lang="id-ID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Polymorphism – </a:t>
            </a:r>
            <a:r>
              <a:rPr lang="id-ID" altLang="ja-JP" dirty="0" smtClean="0"/>
              <a:t>Overloading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smtClean="0"/>
              <a:t>class Mobil {</a:t>
            </a:r>
          </a:p>
          <a:p>
            <a:pPr>
              <a:buNone/>
            </a:pPr>
            <a:r>
              <a:rPr lang="id-ID" sz="1600" dirty="0" smtClean="0"/>
              <a:t>	String warna;</a:t>
            </a:r>
          </a:p>
          <a:p>
            <a:pPr>
              <a:buNone/>
            </a:pPr>
            <a:r>
              <a:rPr lang="id-ID" sz="1600" dirty="0" smtClean="0"/>
              <a:t>	int tahunProduksi;</a:t>
            </a:r>
          </a:p>
          <a:p>
            <a:pPr>
              <a:buNone/>
            </a:pP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	</a:t>
            </a:r>
            <a:r>
              <a:rPr lang="id-ID" sz="1600" dirty="0" smtClean="0">
                <a:solidFill>
                  <a:srgbClr val="C00000"/>
                </a:solidFill>
              </a:rPr>
              <a:t>public Mobil(String warna, int tahunProduksi){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    </a:t>
            </a:r>
            <a:r>
              <a:rPr lang="id-ID" sz="1600" dirty="0" err="1" smtClean="0">
                <a:solidFill>
                  <a:srgbClr val="C00000"/>
                </a:solidFill>
              </a:rPr>
              <a:t>this.warna</a:t>
            </a:r>
            <a:r>
              <a:rPr lang="id-ID" sz="1600" dirty="0" smtClean="0">
                <a:solidFill>
                  <a:srgbClr val="C00000"/>
                </a:solidFill>
              </a:rPr>
              <a:t> = warna;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    </a:t>
            </a:r>
            <a:r>
              <a:rPr lang="id-ID" sz="1600" dirty="0" err="1" smtClean="0">
                <a:solidFill>
                  <a:srgbClr val="C00000"/>
                </a:solidFill>
              </a:rPr>
              <a:t>this.tahunProduksi</a:t>
            </a:r>
            <a:r>
              <a:rPr lang="id-ID" sz="1600" dirty="0" smtClean="0">
                <a:solidFill>
                  <a:srgbClr val="C00000"/>
                </a:solidFill>
              </a:rPr>
              <a:t> = tahunProduksi;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public Mobil(){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600" dirty="0" smtClean="0"/>
              <a:t>	</a:t>
            </a:r>
          </a:p>
          <a:p>
            <a:pPr>
              <a:buNone/>
            </a:pPr>
            <a:r>
              <a:rPr lang="id-ID" sz="1600" dirty="0" smtClean="0"/>
              <a:t>	void info(){</a:t>
            </a:r>
          </a:p>
          <a:p>
            <a:pPr>
              <a:buNone/>
            </a:pPr>
            <a:r>
              <a:rPr lang="id-ID" sz="1600" dirty="0" smtClean="0"/>
              <a:t>	</a:t>
            </a:r>
            <a:r>
              <a:rPr lang="id-ID" sz="1400" dirty="0" smtClean="0"/>
              <a:t>     </a:t>
            </a:r>
            <a:r>
              <a:rPr lang="id-ID" sz="1400" dirty="0" err="1" smtClean="0"/>
              <a:t>System.out.println</a:t>
            </a:r>
            <a:r>
              <a:rPr lang="id-ID" sz="1400" dirty="0" smtClean="0"/>
              <a:t>("Warna: " + warna);</a:t>
            </a:r>
          </a:p>
          <a:p>
            <a:pPr>
              <a:buNone/>
            </a:pPr>
            <a:r>
              <a:rPr lang="id-ID" sz="1400" dirty="0" smtClean="0"/>
              <a:t>	     </a:t>
            </a:r>
            <a:r>
              <a:rPr lang="id-ID" sz="1400" dirty="0" err="1" smtClean="0"/>
              <a:t>System.out.println</a:t>
            </a:r>
            <a:r>
              <a:rPr lang="id-ID" sz="1400" dirty="0" smtClean="0"/>
              <a:t>("Tahun: " + </a:t>
            </a:r>
            <a:r>
              <a:rPr lang="id-ID" sz="1400" dirty="0" err="1" smtClean="0"/>
              <a:t>tahunProduksi</a:t>
            </a:r>
            <a:r>
              <a:rPr lang="id-ID" sz="1400" dirty="0" smtClean="0"/>
              <a:t>);</a:t>
            </a:r>
          </a:p>
          <a:p>
            <a:pPr>
              <a:buNone/>
            </a:pPr>
            <a:r>
              <a:rPr lang="id-ID" sz="1600" dirty="0" smtClean="0"/>
              <a:t>	}</a:t>
            </a:r>
          </a:p>
          <a:p>
            <a:pPr>
              <a:buNone/>
            </a:pPr>
            <a:r>
              <a:rPr lang="id-ID" sz="16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838200"/>
            <a:ext cx="4343400" cy="3276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MobilKonstruktor{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1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 mobilku = new Mobil(“Merah”, 2003);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mobilku.info();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1800" kern="0" dirty="0" smtClean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nn-NO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Mobil mobil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mu</a:t>
            </a:r>
            <a:r>
              <a:rPr kumimoji="0" lang="nn-NO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= new Mobil();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nn-NO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mobil</a:t>
            </a:r>
            <a:r>
              <a:rPr kumimoji="0" lang="id-ID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mu.</a:t>
            </a:r>
            <a:r>
              <a:rPr kumimoji="0" lang="nn-NO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info();</a:t>
            </a:r>
            <a:endParaRPr kumimoji="0" lang="id-ID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11398"/>
            <a:ext cx="4343400" cy="23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Polymorphism – </a:t>
            </a:r>
            <a:r>
              <a:rPr lang="id-ID" altLang="ja-JP" dirty="0" smtClean="0"/>
              <a:t>Overloading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id-ID" sz="2200" dirty="0" smtClean="0"/>
              <a:t>class Lingkaran{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id-ID" sz="2200" dirty="0" err="1" smtClean="0"/>
              <a:t>void</a:t>
            </a:r>
            <a:r>
              <a:rPr lang="id-ID" sz="2200" dirty="0" smtClean="0"/>
              <a:t> gambar</a:t>
            </a:r>
            <a:r>
              <a:rPr lang="en-US" sz="2200" dirty="0" err="1" smtClean="0"/>
              <a:t>Lingkaran</a:t>
            </a:r>
            <a:r>
              <a:rPr lang="en-US" sz="2200" dirty="0" smtClean="0"/>
              <a:t>(){</a:t>
            </a:r>
          </a:p>
          <a:p>
            <a:pPr>
              <a:buNone/>
            </a:pPr>
            <a:r>
              <a:rPr lang="en-US" sz="2200" dirty="0" smtClean="0"/>
              <a:t>	}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diameter)</a:t>
            </a:r>
            <a:r>
              <a:rPr lang="id-ID" sz="2200" dirty="0" smtClean="0"/>
              <a:t>{</a:t>
            </a:r>
          </a:p>
          <a:p>
            <a:pPr>
              <a:buNone/>
            </a:pPr>
            <a:r>
              <a:rPr lang="id-ID" sz="2200" dirty="0" smtClean="0"/>
              <a:t>	...</a:t>
            </a:r>
          </a:p>
          <a:p>
            <a:pPr>
              <a:buNone/>
            </a:pPr>
            <a:r>
              <a:rPr lang="id-ID" sz="2200" smtClean="0"/>
              <a:t>	}</a:t>
            </a:r>
          </a:p>
          <a:p>
            <a:pPr>
              <a:buNone/>
            </a:pPr>
            <a:r>
              <a:rPr lang="id-ID" sz="2200"/>
              <a:t>	 void </a:t>
            </a:r>
            <a:r>
              <a:rPr lang="id-ID" sz="2200" smtClean="0">
                <a:solidFill>
                  <a:srgbClr val="C00000"/>
                </a:solidFill>
              </a:rPr>
              <a:t>gambarLingkaran(double </a:t>
            </a:r>
            <a:r>
              <a:rPr lang="id-ID" sz="2200">
                <a:solidFill>
                  <a:srgbClr val="C00000"/>
                </a:solidFill>
              </a:rPr>
              <a:t>diameter)</a:t>
            </a:r>
            <a:r>
              <a:rPr lang="id-ID" sz="2200"/>
              <a:t>{</a:t>
            </a:r>
          </a:p>
          <a:p>
            <a:pPr>
              <a:buNone/>
            </a:pPr>
            <a:r>
              <a:rPr lang="id-ID" sz="2200"/>
              <a:t>	...</a:t>
            </a:r>
          </a:p>
          <a:p>
            <a:pPr>
              <a:buNone/>
            </a:pPr>
            <a:r>
              <a:rPr lang="id-ID" sz="2200"/>
              <a:t>	</a:t>
            </a:r>
            <a:r>
              <a:rPr lang="id-ID" sz="2200" smtClean="0"/>
              <a:t>}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diameter, int x, int y)</a:t>
            </a:r>
            <a:r>
              <a:rPr lang="id-ID" sz="2200" dirty="0" smtClean="0"/>
              <a:t>{</a:t>
            </a:r>
            <a:br>
              <a:rPr lang="id-ID" sz="2200" dirty="0" smtClean="0"/>
            </a:br>
            <a:r>
              <a:rPr lang="id-ID" sz="2200" dirty="0" smtClean="0"/>
              <a:t>...</a:t>
            </a:r>
          </a:p>
          <a:p>
            <a:pPr>
              <a:buNone/>
            </a:pPr>
            <a:r>
              <a:rPr lang="id-ID" sz="2200" dirty="0" smtClean="0"/>
              <a:t>	}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diameter, int x, int y, int warna, String namaLingkaran)</a:t>
            </a:r>
            <a:r>
              <a:rPr lang="id-ID" sz="2200" dirty="0" smtClean="0"/>
              <a:t>{</a:t>
            </a:r>
            <a:br>
              <a:rPr lang="id-ID" sz="2200" dirty="0" smtClean="0"/>
            </a:br>
            <a:r>
              <a:rPr lang="id-ID" sz="2200" dirty="0" smtClean="0"/>
              <a:t>...</a:t>
            </a:r>
          </a:p>
          <a:p>
            <a:pPr>
              <a:buNone/>
            </a:pPr>
            <a:r>
              <a:rPr lang="id-ID" sz="2200" dirty="0" smtClean="0"/>
              <a:t>	}</a:t>
            </a:r>
          </a:p>
          <a:p>
            <a:pPr>
              <a:buNone/>
            </a:pPr>
            <a:r>
              <a:rPr lang="id-ID" sz="2200" dirty="0" smtClean="0"/>
              <a:t>}</a:t>
            </a:r>
            <a:endParaRPr lang="id-ID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Polymorphism - </a:t>
            </a:r>
            <a:r>
              <a:rPr lang="id-ID" altLang="ja-JP" dirty="0" err="1"/>
              <a:t>Overriding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400" dirty="0" smtClean="0"/>
          </a:p>
          <a:p>
            <a:pPr lvl="1">
              <a:buNone/>
              <a:defRPr/>
            </a:pPr>
            <a:r>
              <a:rPr lang="en-US" sz="2400" dirty="0" smtClean="0"/>
              <a:t>public </a:t>
            </a:r>
            <a:r>
              <a:rPr lang="id-ID" sz="2400" dirty="0" err="1" smtClean="0"/>
              <a:t>class</a:t>
            </a:r>
            <a:r>
              <a:rPr lang="id-ID" sz="2400" dirty="0" smtClean="0"/>
              <a:t> Sepeda{</a:t>
            </a:r>
          </a:p>
          <a:p>
            <a:pPr lvl="1">
              <a:buNone/>
              <a:defRPr/>
            </a:pPr>
            <a:r>
              <a:rPr lang="id-ID" sz="2400" dirty="0"/>
              <a:t>	</a:t>
            </a:r>
            <a:r>
              <a:rPr lang="id-ID" sz="2400" dirty="0" smtClean="0"/>
              <a:t>	</a:t>
            </a:r>
            <a:r>
              <a:rPr lang="id-ID" sz="2400" dirty="0" err="1" smtClean="0"/>
              <a:t>private</a:t>
            </a:r>
            <a:r>
              <a:rPr lang="id-ID" sz="2400" dirty="0" smtClean="0"/>
              <a:t> </a:t>
            </a:r>
            <a:r>
              <a:rPr lang="id-ID" sz="2400" dirty="0" err="1" smtClean="0"/>
              <a:t>int</a:t>
            </a:r>
            <a:r>
              <a:rPr lang="id-ID" sz="2400" dirty="0" smtClean="0"/>
              <a:t> </a:t>
            </a:r>
            <a:r>
              <a:rPr lang="en-US" sz="2400" dirty="0" err="1" smtClean="0"/>
              <a:t>gir</a:t>
            </a:r>
            <a:r>
              <a:rPr lang="en-US" sz="2400" dirty="0" smtClean="0"/>
              <a:t>;</a:t>
            </a:r>
            <a:endParaRPr lang="id-ID" sz="2400" dirty="0" smtClean="0"/>
          </a:p>
          <a:p>
            <a:pPr lvl="1">
              <a:buNone/>
              <a:defRPr/>
            </a:pPr>
            <a:r>
              <a:rPr lang="id-ID" sz="2400" dirty="0" smtClean="0"/>
              <a:t>	</a:t>
            </a:r>
          </a:p>
          <a:p>
            <a:pPr lvl="2">
              <a:buNone/>
              <a:defRPr/>
            </a:pPr>
            <a:r>
              <a:rPr lang="id-ID" sz="2400" dirty="0" smtClean="0"/>
              <a:t>	</a:t>
            </a:r>
            <a:r>
              <a:rPr lang="id-ID" sz="2400" dirty="0" err="1" smtClean="0"/>
              <a:t>void</a:t>
            </a:r>
            <a:r>
              <a:rPr lang="id-ID" sz="2400" dirty="0" smtClean="0"/>
              <a:t> </a:t>
            </a:r>
            <a:r>
              <a:rPr lang="id-ID" sz="2400" dirty="0" err="1" smtClean="0"/>
              <a:t>setGir</a:t>
            </a:r>
            <a:r>
              <a:rPr lang="id-ID" sz="2400" dirty="0" smtClean="0"/>
              <a:t>(</a:t>
            </a:r>
            <a:r>
              <a:rPr lang="id-ID" sz="2400" dirty="0" err="1" smtClean="0"/>
              <a:t>int</a:t>
            </a:r>
            <a:r>
              <a:rPr lang="id-ID" sz="24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4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400" dirty="0" smtClean="0"/>
              <a:t>	}</a:t>
            </a:r>
            <a:endParaRPr lang="en-US" sz="2400" dirty="0" smtClean="0"/>
          </a:p>
          <a:p>
            <a:pPr lvl="2">
              <a:buNone/>
              <a:defRPr/>
            </a:pPr>
            <a:endParaRPr lang="id-ID" sz="2400" dirty="0" smtClean="0"/>
          </a:p>
          <a:p>
            <a:pPr lvl="2">
              <a:buNone/>
              <a:defRPr/>
            </a:pPr>
            <a:r>
              <a:rPr lang="id-ID" sz="2400" dirty="0" smtClean="0"/>
              <a:t>	</a:t>
            </a:r>
            <a:r>
              <a:rPr lang="id-ID" sz="2400" dirty="0" err="1" smtClean="0"/>
              <a:t>int</a:t>
            </a:r>
            <a:r>
              <a:rPr lang="id-ID" sz="2400" dirty="0" smtClean="0"/>
              <a:t> </a:t>
            </a:r>
            <a:r>
              <a:rPr lang="id-ID" sz="2400" dirty="0" err="1" smtClean="0"/>
              <a:t>getGir</a:t>
            </a:r>
            <a:r>
              <a:rPr lang="id-ID" sz="2400" dirty="0" smtClean="0"/>
              <a:t>() {</a:t>
            </a:r>
          </a:p>
          <a:p>
            <a:pPr lvl="2">
              <a:buNone/>
              <a:defRPr/>
            </a:pPr>
            <a:r>
              <a:rPr lang="id-ID" sz="2400" dirty="0"/>
              <a:t>	 </a:t>
            </a:r>
            <a:r>
              <a:rPr lang="id-ID" sz="2400" dirty="0" smtClean="0"/>
              <a:t>   	</a:t>
            </a:r>
            <a:r>
              <a:rPr lang="id-ID" sz="2400" dirty="0" err="1" smtClean="0"/>
              <a:t>return</a:t>
            </a:r>
            <a:r>
              <a:rPr lang="id-ID" sz="2400" dirty="0" smtClean="0"/>
              <a:t> gir;</a:t>
            </a:r>
          </a:p>
          <a:p>
            <a:pPr lvl="2">
              <a:buNone/>
              <a:defRPr/>
            </a:pPr>
            <a:r>
              <a:rPr lang="id-ID" sz="2400" dirty="0" smtClean="0"/>
              <a:t>	}</a:t>
            </a:r>
          </a:p>
          <a:p>
            <a:pPr lvl="1">
              <a:buNone/>
              <a:defRPr/>
            </a:pPr>
            <a:r>
              <a:rPr lang="id-ID" sz="2400" dirty="0" smtClean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4609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685800"/>
          </a:xfrm>
        </p:spPr>
        <p:txBody>
          <a:bodyPr/>
          <a:lstStyle/>
          <a:p>
            <a:r>
              <a:rPr lang="en-US" altLang="ja-JP" sz="3600" dirty="0"/>
              <a:t>Polymorphism - </a:t>
            </a:r>
            <a:r>
              <a:rPr lang="id-ID" altLang="ja-JP" sz="3600" dirty="0" err="1"/>
              <a:t>Overriding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1800" dirty="0" err="1" smtClean="0"/>
              <a:t>public</a:t>
            </a:r>
            <a:r>
              <a:rPr lang="id-ID" sz="1800" dirty="0" smtClean="0"/>
              <a:t> </a:t>
            </a:r>
            <a:r>
              <a:rPr lang="en-US" sz="1800" dirty="0" smtClean="0"/>
              <a:t>class </a:t>
            </a:r>
            <a:r>
              <a:rPr lang="id-ID" sz="1800" dirty="0" smtClean="0"/>
              <a:t>SepedaGunung </a:t>
            </a:r>
            <a:r>
              <a:rPr lang="en-US" sz="1800" dirty="0" smtClean="0">
                <a:solidFill>
                  <a:srgbClr val="C00000"/>
                </a:solidFill>
              </a:rPr>
              <a:t>extends</a:t>
            </a:r>
            <a:r>
              <a:rPr lang="en-US" sz="1800" dirty="0" smtClean="0"/>
              <a:t> </a:t>
            </a:r>
            <a:r>
              <a:rPr lang="id-ID" sz="1800" dirty="0" smtClean="0"/>
              <a:t>Sepeda</a:t>
            </a:r>
            <a:r>
              <a:rPr lang="en-US" sz="1800" dirty="0" smtClean="0"/>
              <a:t>{ </a:t>
            </a:r>
            <a:endParaRPr lang="id-ID" sz="1800" dirty="0" smtClean="0"/>
          </a:p>
          <a:p>
            <a:pPr>
              <a:buNone/>
              <a:defRPr/>
            </a:pPr>
            <a:r>
              <a:rPr lang="id-ID" sz="2000" dirty="0" smtClean="0"/>
              <a:t>	</a:t>
            </a: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void </a:t>
            </a:r>
            <a:r>
              <a:rPr lang="id-ID" sz="2000" dirty="0" err="1" smtClean="0">
                <a:solidFill>
                  <a:srgbClr val="C00000"/>
                </a:solidFill>
              </a:rPr>
              <a:t>setGir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int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err="1" smtClean="0">
                <a:solidFill>
                  <a:srgbClr val="C00000"/>
                </a:solidFill>
              </a:rPr>
              <a:t>pertambahanGir</a:t>
            </a:r>
            <a:r>
              <a:rPr lang="en-US" sz="2000" dirty="0" smtClean="0">
                <a:solidFill>
                  <a:srgbClr val="C00000"/>
                </a:solidFill>
              </a:rPr>
              <a:t>) {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/>
              <a:t>	    </a:t>
            </a:r>
            <a:r>
              <a:rPr lang="id-ID" sz="2000" dirty="0" smtClean="0"/>
              <a:t>   </a:t>
            </a:r>
            <a:r>
              <a:rPr lang="id-ID" sz="2000" dirty="0" err="1" smtClean="0">
                <a:solidFill>
                  <a:srgbClr val="0070C0"/>
                </a:solidFill>
              </a:rPr>
              <a:t>super</a:t>
            </a:r>
            <a:r>
              <a:rPr lang="id-ID" sz="2000" dirty="0" err="1" smtClean="0"/>
              <a:t>.setGir</a:t>
            </a:r>
            <a:r>
              <a:rPr lang="id-ID" sz="2000" dirty="0" smtClean="0"/>
              <a:t>(</a:t>
            </a:r>
            <a:r>
              <a:rPr lang="id-ID" sz="2000" dirty="0" err="1" smtClean="0"/>
              <a:t>pertambahanGir</a:t>
            </a:r>
            <a:r>
              <a:rPr lang="id-ID" sz="2000" dirty="0"/>
              <a:t>);</a:t>
            </a:r>
          </a:p>
          <a:p>
            <a:pPr>
              <a:buNone/>
              <a:defRPr/>
            </a:pPr>
            <a:r>
              <a:rPr lang="id-ID" sz="2000" dirty="0"/>
              <a:t>         </a:t>
            </a:r>
            <a:r>
              <a:rPr lang="id-ID" sz="2000" dirty="0" smtClean="0"/>
              <a:t>    </a:t>
            </a:r>
            <a:r>
              <a:rPr lang="id-ID" sz="2000" dirty="0" smtClean="0">
                <a:solidFill>
                  <a:srgbClr val="0070C0"/>
                </a:solidFill>
              </a:rPr>
              <a:t>gir </a:t>
            </a:r>
            <a:r>
              <a:rPr lang="id-ID" sz="2000" dirty="0">
                <a:solidFill>
                  <a:srgbClr val="0070C0"/>
                </a:solidFill>
              </a:rPr>
              <a:t>= 2*getGir();	</a:t>
            </a:r>
            <a:endParaRPr lang="id-ID" sz="20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}</a:t>
            </a:r>
            <a:endParaRPr lang="id-ID" sz="2000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sz="2000" dirty="0" smtClean="0"/>
              <a:t>} </a:t>
            </a:r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838200"/>
            <a:ext cx="47244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err="1" smtClean="0">
                <a:effectLst/>
                <a:latin typeface="+mn-lt"/>
              </a:rPr>
              <a:t>public</a:t>
            </a:r>
            <a:r>
              <a:rPr kumimoji="0" lang="id-ID" sz="1800" kern="0" dirty="0" smtClean="0"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  <a:latin typeface="+mn-lt"/>
              </a:rPr>
              <a:t>class</a:t>
            </a:r>
            <a:r>
              <a:rPr kumimoji="0" lang="id-ID" sz="1800" kern="0" dirty="0" smtClean="0">
                <a:effectLst/>
                <a:latin typeface="+mn-lt"/>
              </a:rPr>
              <a:t> SepedaGunungBeraksi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   public static void main(String[] args)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600" kern="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epedaGunung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g=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new</a:t>
            </a: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epedaGunung();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(2);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  </a:t>
            </a:r>
            <a:r>
              <a:rPr kumimoji="0" lang="id-ID" sz="1800" kern="0" dirty="0" err="1" smtClean="0">
                <a:effectLst/>
                <a:latin typeface="+mn-lt"/>
              </a:rPr>
              <a:t>System.out.println</a:t>
            </a:r>
            <a:r>
              <a:rPr kumimoji="0" lang="id-ID" sz="1800" kern="0" dirty="0" smtClean="0">
                <a:effectLst/>
                <a:latin typeface="+mn-lt"/>
              </a:rPr>
              <a:t>(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solidFill>
                <a:srgbClr val="0070C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solidFill>
                  <a:srgbClr val="C00000"/>
                </a:solidFill>
                <a:effectLst/>
              </a:rPr>
              <a:t> 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</a:rPr>
              <a:t> 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</a:rPr>
              <a:t>(3);</a:t>
            </a:r>
            <a:endParaRPr kumimoji="0" lang="id-ID" sz="1800" kern="0" dirty="0">
              <a:solidFill>
                <a:srgbClr val="0070C0"/>
              </a:solidFill>
              <a:effectLst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solidFill>
                  <a:srgbClr val="0070C0"/>
                </a:solidFill>
                <a:effectLst/>
              </a:rPr>
              <a:t>    </a:t>
            </a:r>
            <a:r>
              <a:rPr kumimoji="0" lang="id-ID" sz="1800" kern="0" dirty="0" err="1">
                <a:effectLst/>
              </a:rPr>
              <a:t>System.out.println</a:t>
            </a:r>
            <a:r>
              <a:rPr kumimoji="0" lang="id-ID" sz="1800" kern="0" dirty="0">
                <a:effectLst/>
              </a:rPr>
              <a:t>(</a:t>
            </a:r>
            <a:r>
              <a:rPr kumimoji="0" lang="en-US" sz="1800" kern="0" dirty="0">
                <a:solidFill>
                  <a:srgbClr val="0070C0"/>
                </a:solidFill>
                <a:effectLst/>
              </a:rPr>
              <a:t>s</a:t>
            </a:r>
            <a:r>
              <a:rPr kumimoji="0" lang="id-ID" sz="1800" kern="0" dirty="0" err="1">
                <a:solidFill>
                  <a:srgbClr val="0070C0"/>
                </a:solidFill>
                <a:effectLst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</a:rPr>
              <a:t>()</a:t>
            </a:r>
            <a:r>
              <a:rPr kumimoji="0" lang="id-ID" sz="1800" kern="0" dirty="0" smtClean="0">
                <a:effectLst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82380"/>
            <a:ext cx="335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867" y="6182380"/>
            <a:ext cx="4486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SepedaGunungBeraksi.java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35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Overloading</a:t>
            </a:r>
            <a:r>
              <a:rPr lang="id-ID" dirty="0" smtClean="0"/>
              <a:t> pada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37"/>
            <a:ext cx="8458200" cy="47926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Kembangkan </a:t>
            </a:r>
            <a:r>
              <a:rPr lang="id-ID" sz="2800" dirty="0" err="1" smtClean="0"/>
              <a:t>class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/>
              <a:t>, </a:t>
            </a:r>
            <a:r>
              <a:rPr lang="id-ID" sz="2800" dirty="0" err="1" smtClean="0">
                <a:solidFill>
                  <a:srgbClr val="C00000"/>
                </a:solidFill>
              </a:rPr>
              <a:t>MatematikaCanggih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dan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Lakukan </a:t>
            </a:r>
            <a:r>
              <a:rPr lang="id-ID" sz="2800" dirty="0" smtClean="0">
                <a:solidFill>
                  <a:srgbClr val="C00000"/>
                </a:solidFill>
              </a:rPr>
              <a:t>overloading pada Method </a:t>
            </a:r>
            <a:r>
              <a:rPr lang="id-ID" sz="2800" dirty="0" smtClean="0"/>
              <a:t>yang ada (pertambahan, pengurangan, perkalian, pembagian, </a:t>
            </a:r>
            <a:r>
              <a:rPr lang="id-ID" sz="2800" dirty="0" err="1" smtClean="0"/>
              <a:t>modulus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Tambahkan</a:t>
            </a:r>
            <a:r>
              <a:rPr lang="en-US" sz="2800" dirty="0" smtClean="0"/>
              <a:t> m</a:t>
            </a:r>
            <a:r>
              <a:rPr lang="id-ID" sz="2800" dirty="0" smtClean="0"/>
              <a:t>ethod baru bertipe  data </a:t>
            </a:r>
            <a:r>
              <a:rPr lang="id-ID" sz="2800" dirty="0" smtClean="0">
                <a:solidFill>
                  <a:srgbClr val="C00000"/>
                </a:solidFill>
              </a:rPr>
              <a:t>double</a:t>
            </a:r>
            <a:r>
              <a:rPr lang="id-ID" sz="2800" dirty="0" smtClean="0"/>
              <a:t> (pecahan) dan </a:t>
            </a:r>
            <a:r>
              <a:rPr lang="id-ID" sz="2800" dirty="0" smtClean="0">
                <a:solidFill>
                  <a:srgbClr val="C00000"/>
                </a:solidFill>
              </a:rPr>
              <a:t>memiliki 3 parameter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Uji di kelas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  <a:r>
              <a:rPr lang="id-ID" sz="2800" dirty="0" smtClean="0"/>
              <a:t> dengan parameter pecahan: 12.5, 28.7, 14.2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Misalnya: </a:t>
            </a:r>
            <a:br>
              <a:rPr lang="id-ID" sz="2800" dirty="0" smtClean="0"/>
            </a:br>
            <a:r>
              <a:rPr lang="id-ID" sz="2400" dirty="0" smtClean="0">
                <a:solidFill>
                  <a:srgbClr val="0070C0"/>
                </a:solidFill>
              </a:rPr>
              <a:t>pertambahan(12.5, 28.7, 14.2)</a:t>
            </a:r>
            <a:r>
              <a:rPr lang="id-ID" sz="2400" dirty="0">
                <a:solidFill>
                  <a:srgbClr val="0070C0"/>
                </a:solidFill>
              </a:rPr>
              <a:t>	 </a:t>
            </a:r>
            <a:r>
              <a:rPr lang="id-ID" sz="2400" dirty="0" smtClean="0">
                <a:solidFill>
                  <a:srgbClr val="0070C0"/>
                </a:solidFill>
              </a:rPr>
              <a:t>   pertambahan(12, 28, 14)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pertambahan</a:t>
            </a:r>
            <a:r>
              <a:rPr lang="en-US" sz="2400" dirty="0" smtClean="0">
                <a:solidFill>
                  <a:srgbClr val="0070C0"/>
                </a:solidFill>
              </a:rPr>
              <a:t>(23, 34)</a:t>
            </a:r>
            <a:r>
              <a:rPr lang="id-ID" sz="2400" dirty="0" smtClean="0">
                <a:solidFill>
                  <a:srgbClr val="0070C0"/>
                </a:solidFill>
              </a:rPr>
              <a:t>		    </a:t>
            </a:r>
            <a:r>
              <a:rPr lang="id-ID" sz="2400" dirty="0" smtClean="0">
                <a:solidFill>
                  <a:srgbClr val="C00000"/>
                </a:solidFill>
              </a:rPr>
              <a:t>pertambahan(3.4, 4.9)</a:t>
            </a:r>
          </a:p>
          <a:p>
            <a:pPr marL="742950" indent="-742950">
              <a:buNone/>
            </a:pPr>
            <a:endParaRPr lang="id-ID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3802ba23f339d815d54e95de16d35cfff77"/>
</p:tagLst>
</file>

<file path=ppt/theme/theme1.xml><?xml version="1.0" encoding="utf-8"?>
<a:theme xmlns:a="http://schemas.openxmlformats.org/drawingml/2006/main" name="Romi Satria Wahono's Presentation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33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53369</TotalTime>
  <Words>2671</Words>
  <Application>Microsoft Office PowerPoint</Application>
  <PresentationFormat>On-screen Show (4:3)</PresentationFormat>
  <Paragraphs>903</Paragraphs>
  <Slides>128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Romi Satria Wahono's Presentation</vt:lpstr>
      <vt:lpstr>PreTest</vt:lpstr>
      <vt:lpstr>OOP Concepts/ Konsep PBO</vt:lpstr>
      <vt:lpstr>Materi  Konsep Pemrograman Beroririentasi Objek </vt:lpstr>
      <vt:lpstr>OOP Intrductions</vt:lpstr>
      <vt:lpstr>Apa itu PBO?</vt:lpstr>
      <vt:lpstr>Bahasa Pemrograman?</vt:lpstr>
      <vt:lpstr>Compiler or Interpreter?</vt:lpstr>
      <vt:lpstr>Tingkat Bahasa Pemrograman</vt:lpstr>
      <vt:lpstr>Why Java?</vt:lpstr>
      <vt:lpstr>Java Family Suite</vt:lpstr>
      <vt:lpstr>C Language (Compiler)</vt:lpstr>
      <vt:lpstr>Java Language (Compiler + Interpreter)</vt:lpstr>
      <vt:lpstr>Sejarah Java</vt:lpstr>
      <vt:lpstr>Slide 14</vt:lpstr>
      <vt:lpstr>Slide 15</vt:lpstr>
      <vt:lpstr>Slide 16</vt:lpstr>
      <vt:lpstr>Konsep Dasar Pemrograman Berorientasi Objek</vt:lpstr>
      <vt:lpstr>Berorientasi Objek?</vt:lpstr>
      <vt:lpstr>Berorientasi Objek?</vt:lpstr>
      <vt:lpstr>Perbedaan Class dan Object</vt:lpstr>
      <vt:lpstr>Perbedaan Class dan Object</vt:lpstr>
      <vt:lpstr>Class = Method + Variable</vt:lpstr>
      <vt:lpstr>Object = Method + Variable yg Memiliki Nilai</vt:lpstr>
      <vt:lpstr>Attribute</vt:lpstr>
      <vt:lpstr>Instalasi Java SE dan Netbeans IDE</vt:lpstr>
      <vt:lpstr>Latihan: Membuat Program dg Netbeans</vt:lpstr>
      <vt:lpstr>Membuat Class, Object dan Memanggil Atribut</vt:lpstr>
      <vt:lpstr>How Java Works?</vt:lpstr>
      <vt:lpstr>Compile and Run Java Applet</vt:lpstr>
      <vt:lpstr>Menulis Program Java</vt:lpstr>
      <vt:lpstr>Latihan: Tulis dan Compile Halo.java</vt:lpstr>
      <vt:lpstr>Latihan: Membuat Program dg Netbeans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Latihan</vt:lpstr>
      <vt:lpstr>Konsep Dasar Pemrograman Berorientasi Objek</vt:lpstr>
      <vt:lpstr>Berorientasi Objek?</vt:lpstr>
      <vt:lpstr>Berorientasi Objek?</vt:lpstr>
      <vt:lpstr>Perbedaan Class dan Object</vt:lpstr>
      <vt:lpstr>Perbedaan Class dan Object</vt:lpstr>
      <vt:lpstr>Class = Method + Variable</vt:lpstr>
      <vt:lpstr>Object = Method + Variable yg Memiliki Nilai</vt:lpstr>
      <vt:lpstr>Attribute</vt:lpstr>
      <vt:lpstr>Membuat Class, Object dan Memanggil Atribut</vt:lpstr>
      <vt:lpstr>Latihan: Membuat Program dg Netbeans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Method</vt:lpstr>
      <vt:lpstr>Method</vt:lpstr>
      <vt:lpstr>Membuat dan Memanggil Method</vt:lpstr>
      <vt:lpstr>Latihan</vt:lpstr>
      <vt:lpstr>Latihan: Hasil Tampilan</vt:lpstr>
      <vt:lpstr>Latihan</vt:lpstr>
      <vt:lpstr>Jenis Method: Mutator dan Accessor</vt:lpstr>
      <vt:lpstr>Parameter</vt:lpstr>
      <vt:lpstr>Pengiriman Pesan dan Parameter</vt:lpstr>
      <vt:lpstr>Sepeda.java</vt:lpstr>
      <vt:lpstr>SepedaBeraksi.java</vt:lpstr>
      <vt:lpstr>Latihan: Class Matematika dan Parameter</vt:lpstr>
      <vt:lpstr>Variasi Tampilan</vt:lpstr>
      <vt:lpstr>Konstruktor  -1-</vt:lpstr>
      <vt:lpstr>Konstruktor  -2-</vt:lpstr>
      <vt:lpstr>Kata Kunci this</vt:lpstr>
      <vt:lpstr>Latihan</vt:lpstr>
      <vt:lpstr>Karakteristik Pemrograman Berorientasi Objek</vt:lpstr>
      <vt:lpstr>Abstraction</vt:lpstr>
      <vt:lpstr>Slide 81</vt:lpstr>
      <vt:lpstr>Slide 82</vt:lpstr>
      <vt:lpstr>Encapsulation</vt:lpstr>
      <vt:lpstr>Encapsulation dan Access Modifier</vt:lpstr>
      <vt:lpstr>Encapsulation</vt:lpstr>
      <vt:lpstr>Sepeda.java</vt:lpstr>
      <vt:lpstr>SepedaBeraksi.java</vt:lpstr>
      <vt:lpstr>Sepeda.java</vt:lpstr>
      <vt:lpstr>Inheritance (Pewarisan)</vt:lpstr>
      <vt:lpstr>Sepeda.java</vt:lpstr>
      <vt:lpstr>Class SepedaGunung Mewarisi Class Sepeda</vt:lpstr>
      <vt:lpstr>Latihan: Inheritance Matematika</vt:lpstr>
      <vt:lpstr>Latihan: Inheritance Matematika</vt:lpstr>
      <vt:lpstr>Polymorphism</vt:lpstr>
      <vt:lpstr>Polymorphism – Overloading</vt:lpstr>
      <vt:lpstr>Polymorphism – Overloading</vt:lpstr>
      <vt:lpstr>Polymorphism - Overriding</vt:lpstr>
      <vt:lpstr>Polymorphism - Overriding</vt:lpstr>
      <vt:lpstr>Latihan: Overloading pada Matematika</vt:lpstr>
      <vt:lpstr>Matematika.java</vt:lpstr>
      <vt:lpstr>Skill Check</vt:lpstr>
      <vt:lpstr>Pengorganisasian Class</vt:lpstr>
      <vt:lpstr>Packages</vt:lpstr>
      <vt:lpstr>Packages</vt:lpstr>
      <vt:lpstr>Packages</vt:lpstr>
      <vt:lpstr>Slide 106</vt:lpstr>
      <vt:lpstr>Budi.java</vt:lpstr>
      <vt:lpstr>Joko.java</vt:lpstr>
      <vt:lpstr>PaketBeraksi.java</vt:lpstr>
      <vt:lpstr>PaketBeraksi.java</vt:lpstr>
      <vt:lpstr>Struktur Direktori</vt:lpstr>
      <vt:lpstr>Interface</vt:lpstr>
      <vt:lpstr>Interface dan Implementation</vt:lpstr>
      <vt:lpstr>InterfaceLampu.java</vt:lpstr>
      <vt:lpstr>Slide 115</vt:lpstr>
      <vt:lpstr>Slide 116</vt:lpstr>
      <vt:lpstr>Slide 117</vt:lpstr>
      <vt:lpstr>Latihan: InterfaceAC </vt:lpstr>
      <vt:lpstr>Kompresi dengan JAR </vt:lpstr>
      <vt:lpstr>Penggunaan JAR</vt:lpstr>
      <vt:lpstr>JAR Manifest</vt:lpstr>
      <vt:lpstr>Java API Library and Documentation</vt:lpstr>
      <vt:lpstr>Important Packages in the Java Library</vt:lpstr>
      <vt:lpstr>API Documentation of the Java Library</vt:lpstr>
      <vt:lpstr>API Documentation for the Rectangle Class</vt:lpstr>
      <vt:lpstr>Method Summary</vt:lpstr>
      <vt:lpstr>Tugas</vt:lpstr>
      <vt:lpstr>Referensi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davieta</cp:lastModifiedBy>
  <cp:revision>5152</cp:revision>
  <cp:lastPrinted>2010-06-19T06:29:22Z</cp:lastPrinted>
  <dcterms:created xsi:type="dcterms:W3CDTF">1601-01-01T00:00:00Z</dcterms:created>
  <dcterms:modified xsi:type="dcterms:W3CDTF">2013-04-27T22:29:54Z</dcterms:modified>
</cp:coreProperties>
</file>