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58" r:id="rId4"/>
    <p:sldId id="259" r:id="rId5"/>
    <p:sldId id="261" r:id="rId6"/>
    <p:sldId id="262" r:id="rId7"/>
    <p:sldId id="263" r:id="rId8"/>
    <p:sldId id="260" r:id="rId9"/>
    <p:sldId id="264" r:id="rId10"/>
    <p:sldId id="265" r:id="rId11"/>
    <p:sldId id="282" r:id="rId12"/>
    <p:sldId id="283" r:id="rId13"/>
    <p:sldId id="284" r:id="rId14"/>
    <p:sldId id="285" r:id="rId15"/>
    <p:sldId id="286" r:id="rId16"/>
    <p:sldId id="287"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B3CEB9-BD5D-4321-A313-E0E629EEDD87}" type="datetimeFigureOut">
              <a:rPr lang="id-ID" smtClean="0"/>
              <a:pPr/>
              <a:t>04/10/2016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EFF616-3D7D-4A69-8719-B8012E677257}"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9900EFA-15E0-49C4-AF18-B24EBB0DBC40}" type="slidenum">
              <a:rPr lang="en-US" smtClean="0"/>
              <a:pPr/>
              <a:t>5</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58BFB-106B-4E97-A2AD-71040267A064}" type="slidenum">
              <a:rPr lang="en-US"/>
              <a:pPr/>
              <a:t>21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D3509-E413-46B5-B5D9-3ED88483A850}" type="slidenum">
              <a:rPr lang="en-US"/>
              <a:pPr/>
              <a:t>22</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885AAB-565C-4A83-9AD5-ADC4789FBEE7}" type="slidenum">
              <a:rPr lang="en-US"/>
              <a:pPr/>
              <a:t>23</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80406D-6946-44DF-B89E-7AF274F5757B}" type="slidenum">
              <a:rPr lang="en-US"/>
              <a:pPr/>
              <a:t>24</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28A36F-3211-4181-BD56-7E10D3307AAC}" type="slidenum">
              <a:rPr lang="en-US"/>
              <a:pPr/>
              <a:t>25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39E3B-1FAC-4B61-AB1C-2405CCF3177E}" type="slidenum">
              <a:rPr lang="en-US"/>
              <a:pPr/>
              <a:t>27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3D220-A98F-41A4-B8E6-502484C45784}" type="slidenum">
              <a:rPr lang="en-US"/>
              <a:pPr/>
              <a:t>28</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AFF22-A7C1-43DC-BDB7-4623BC84F905}" type="slidenum">
              <a:rPr lang="en-US"/>
              <a:pPr/>
              <a:t>29</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DA240-F320-4672-9C6E-12F8F70E03EB}" type="slidenum">
              <a:rPr lang="en-US"/>
              <a:pPr/>
              <a:t>31</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6B44878F-37CF-4977-A994-C8395CACEE89}" type="slidenum">
              <a:rPr lang="en-US" smtClean="0"/>
              <a:pPr/>
              <a:t>6</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4B5185A3-7F6E-4033-9F06-BCE056E242E4}" type="slidenum">
              <a:rPr lang="en-US" smtClean="0"/>
              <a:pPr/>
              <a:t>8</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CB2A5343-AEE6-4087-9F48-6F6581A0A034}" type="slidenum">
              <a:rPr lang="en-US" smtClean="0"/>
              <a:pPr/>
              <a:t>9</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96811-68F5-403E-A224-DA4AEE8A1280}"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65DB4-2DB5-45A3-B5E3-E1D8AF51B7EA}" type="slidenum">
              <a:rPr lang="en-US"/>
              <a:pPr/>
              <a:t>17</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71E410-2796-4ED7-9672-ED31B872B91B}" type="slidenum">
              <a:rPr lang="en-US"/>
              <a:pPr/>
              <a:t>18</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63A95-C4DC-426D-9C2B-3E4638BC6100}" type="slidenum">
              <a:rPr lang="en-US"/>
              <a:pPr/>
              <a:t>19</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A1053A-FF14-44F5-859D-463D0DC2A6C4}" type="slidenum">
              <a:rPr lang="en-US"/>
              <a:pPr/>
              <a:t>20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B9BB919E-0F1F-4CAF-A326-32B5B3E37379}"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B9BB919E-0F1F-4CAF-A326-32B5B3E3737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C6319F-437A-4E2C-85AA-3142E3F2313F}" type="datetimeFigureOut">
              <a:rPr lang="id-ID" smtClean="0"/>
              <a:pPr/>
              <a:t>04/10/2016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BB919E-0F1F-4CAF-A326-32B5B3E373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C6319F-437A-4E2C-85AA-3142E3F2313F}" type="datetimeFigureOut">
              <a:rPr lang="id-ID" smtClean="0"/>
              <a:pPr/>
              <a:t>04/10/2016</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9BB919E-0F1F-4CAF-A326-32B5B3E37379}"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1936" cy="2343152"/>
          </a:xfrm>
        </p:spPr>
        <p:txBody>
          <a:bodyPr>
            <a:normAutofit fontScale="90000"/>
          </a:bodyPr>
          <a:lstStyle/>
          <a:p>
            <a:r>
              <a:rPr lang="id-ID" dirty="0" smtClean="0">
                <a:solidFill>
                  <a:srgbClr val="FF0000"/>
                </a:solidFill>
              </a:rPr>
              <a:t>Penulisan </a:t>
            </a:r>
            <a:r>
              <a:rPr lang="id-ID" dirty="0">
                <a:solidFill>
                  <a:srgbClr val="FF0000"/>
                </a:solidFill>
              </a:rPr>
              <a:t>artikel ilmiah pada </a:t>
            </a:r>
            <a:r>
              <a:rPr lang="en-US" dirty="0" err="1">
                <a:solidFill>
                  <a:srgbClr val="FF0000"/>
                </a:solidFill>
              </a:rPr>
              <a:t>Pendahuluan</a:t>
            </a:r>
            <a:r>
              <a:rPr lang="en-US" dirty="0">
                <a:solidFill>
                  <a:srgbClr val="FF0000"/>
                </a:solidFill>
              </a:rPr>
              <a:t> &amp; </a:t>
            </a:r>
            <a:r>
              <a:rPr lang="en-US" dirty="0" err="1">
                <a:solidFill>
                  <a:srgbClr val="FF0000"/>
                </a:solidFill>
              </a:rPr>
              <a:t>Metode</a:t>
            </a:r>
            <a:r>
              <a:rPr lang="id-ID" dirty="0">
                <a:solidFill>
                  <a:srgbClr val="FF0000"/>
                </a:solidFill>
              </a:rPr>
              <a:t> penelitian</a:t>
            </a:r>
          </a:p>
        </p:txBody>
      </p:sp>
      <p:sp>
        <p:nvSpPr>
          <p:cNvPr id="3" name="Subtitle 2"/>
          <p:cNvSpPr>
            <a:spLocks noGrp="1"/>
          </p:cNvSpPr>
          <p:nvPr>
            <p:ph type="subTitle" idx="1"/>
          </p:nvPr>
        </p:nvSpPr>
        <p:spPr>
          <a:xfrm>
            <a:off x="1571604" y="4214818"/>
            <a:ext cx="6400800" cy="1752600"/>
          </a:xfrm>
        </p:spPr>
        <p:txBody>
          <a:bodyPr/>
          <a:lstStyle/>
          <a:p>
            <a:pPr algn="r"/>
            <a:r>
              <a:rPr lang="id-ID" dirty="0" smtClean="0"/>
              <a:t>Pertemuan ke-4</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lstStyle/>
          <a:p>
            <a:r>
              <a:rPr lang="en-US" dirty="0" err="1">
                <a:solidFill>
                  <a:srgbClr val="FFFF00"/>
                </a:solidFill>
                <a:latin typeface="Times New Roman" pitchFamily="18" charset="0"/>
              </a:rPr>
              <a:t>Pendahuluan</a:t>
            </a:r>
            <a:r>
              <a:rPr lang="en-US" dirty="0">
                <a:solidFill>
                  <a:srgbClr val="FFFF00"/>
                </a:solidFill>
                <a:latin typeface="Times New Roman" pitchFamily="18" charset="0"/>
              </a:rPr>
              <a:t> </a:t>
            </a:r>
            <a:r>
              <a:rPr lang="id-ID" sz="3600" baseline="30000" dirty="0" smtClean="0">
                <a:solidFill>
                  <a:srgbClr val="FFFF00"/>
                </a:solidFill>
                <a:latin typeface="Times New Roman" pitchFamily="18" charset="0"/>
              </a:rPr>
              <a:t> </a:t>
            </a:r>
            <a:r>
              <a:rPr lang="en-US" sz="2400" i="1" dirty="0" err="1" smtClean="0">
                <a:solidFill>
                  <a:srgbClr val="FFFF00"/>
                </a:solidFill>
                <a:latin typeface="Times New Roman" pitchFamily="18" charset="0"/>
              </a:rPr>
              <a:t>tujuan</a:t>
            </a:r>
            <a:endParaRPr lang="en-US" sz="2400" i="1" dirty="0">
              <a:solidFill>
                <a:srgbClr val="FFFF00"/>
              </a:solidFill>
              <a:latin typeface="Times New Roman" pitchFamily="18" charset="0"/>
            </a:endParaRPr>
          </a:p>
        </p:txBody>
      </p:sp>
      <p:sp>
        <p:nvSpPr>
          <p:cNvPr id="15363" name="Rectangle 3"/>
          <p:cNvSpPr>
            <a:spLocks noChangeArrowheads="1"/>
          </p:cNvSpPr>
          <p:nvPr/>
        </p:nvSpPr>
        <p:spPr bwMode="auto">
          <a:xfrm>
            <a:off x="228600" y="914400"/>
            <a:ext cx="8915400" cy="914400"/>
          </a:xfrm>
          <a:prstGeom prst="rect">
            <a:avLst/>
          </a:prstGeom>
          <a:noFill/>
          <a:ln w="9525">
            <a:noFill/>
            <a:miter lim="800000"/>
            <a:headEnd/>
            <a:tailEnd/>
          </a:ln>
          <a:effectLst/>
        </p:spPr>
        <p:txBody>
          <a:bodyPr/>
          <a:lstStyle/>
          <a:p>
            <a:pPr marL="339725" indent="-339725">
              <a:spcBef>
                <a:spcPct val="20000"/>
              </a:spcBef>
              <a:buFont typeface="Wingdings" pitchFamily="2" charset="2"/>
              <a:buChar char="à"/>
            </a:pPr>
            <a:r>
              <a:rPr lang="en-US" sz="2800" dirty="0" err="1">
                <a:solidFill>
                  <a:schemeClr val="bg1"/>
                </a:solidFill>
                <a:latin typeface="Times New Roman" pitchFamily="18" charset="0"/>
                <a:sym typeface="Wingdings" pitchFamily="2" charset="2"/>
              </a:rPr>
              <a:t>memuat</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hal-hal</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pertama</a:t>
            </a:r>
            <a:r>
              <a:rPr lang="en-US" sz="2800" dirty="0">
                <a:solidFill>
                  <a:schemeClr val="bg1"/>
                </a:solidFill>
                <a:latin typeface="Times New Roman" pitchFamily="18" charset="0"/>
                <a:sym typeface="Wingdings" pitchFamily="2" charset="2"/>
              </a:rPr>
              <a:t> yang </a:t>
            </a:r>
            <a:r>
              <a:rPr lang="en-US" sz="2800" dirty="0" err="1">
                <a:solidFill>
                  <a:schemeClr val="bg1"/>
                </a:solidFill>
                <a:latin typeface="Times New Roman" pitchFamily="18" charset="0"/>
                <a:sym typeface="Wingdings" pitchFamily="2" charset="2"/>
              </a:rPr>
              <a:t>akan</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dilalui</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oleh</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pembaca</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sebelum</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sampai</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pada</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keseluruhan</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tulisan</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ilmiah</a:t>
            </a:r>
            <a:r>
              <a:rPr lang="en-US" sz="2800" dirty="0">
                <a:solidFill>
                  <a:schemeClr val="bg1"/>
                </a:solidFill>
                <a:latin typeface="Times New Roman" pitchFamily="18" charset="0"/>
                <a:sym typeface="Wingdings" pitchFamily="2" charset="2"/>
              </a:rPr>
              <a:t> </a:t>
            </a:r>
            <a:r>
              <a:rPr lang="en-US" sz="2800" dirty="0" err="1">
                <a:solidFill>
                  <a:schemeClr val="bg1"/>
                </a:solidFill>
                <a:latin typeface="Times New Roman" pitchFamily="18" charset="0"/>
                <a:sym typeface="Wingdings" pitchFamily="2" charset="2"/>
              </a:rPr>
              <a:t>Anda</a:t>
            </a:r>
            <a:endParaRPr lang="en-US" sz="2800" dirty="0">
              <a:solidFill>
                <a:schemeClr val="bg1"/>
              </a:solidFill>
              <a:latin typeface="Times New Roman" pitchFamily="18" charset="0"/>
              <a:sym typeface="Wingdings" pitchFamily="2" charset="2"/>
            </a:endParaRPr>
          </a:p>
        </p:txBody>
      </p:sp>
      <p:sp>
        <p:nvSpPr>
          <p:cNvPr id="15366" name="Text Box 6"/>
          <p:cNvSpPr txBox="1">
            <a:spLocks noChangeArrowheads="1"/>
          </p:cNvSpPr>
          <p:nvPr/>
        </p:nvSpPr>
        <p:spPr bwMode="auto">
          <a:xfrm>
            <a:off x="228600" y="2055813"/>
            <a:ext cx="8915400" cy="1373187"/>
          </a:xfrm>
          <a:prstGeom prst="rect">
            <a:avLst/>
          </a:prstGeom>
          <a:noFill/>
          <a:ln w="9525">
            <a:noFill/>
            <a:miter lim="800000"/>
            <a:headEnd/>
            <a:tailEnd/>
          </a:ln>
          <a:effectLst/>
        </p:spPr>
        <p:txBody>
          <a:bodyPr>
            <a:spAutoFit/>
          </a:bodyPr>
          <a:lstStyle/>
          <a:p>
            <a:r>
              <a:rPr lang="en-US" sz="2800" dirty="0" err="1">
                <a:solidFill>
                  <a:schemeClr val="bg1"/>
                </a:solidFill>
                <a:latin typeface="Times New Roman" pitchFamily="18" charset="0"/>
              </a:rPr>
              <a:t>Tujuan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dari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bab</a:t>
            </a:r>
            <a:r>
              <a:rPr lang="en-US" sz="2800" dirty="0">
                <a:solidFill>
                  <a:schemeClr val="bg1"/>
                </a:solidFill>
                <a:latin typeface="Times New Roman" pitchFamily="18" charset="0"/>
              </a:rPr>
              <a:t> </a:t>
            </a:r>
            <a:r>
              <a:rPr lang="en-US" sz="2800" i="1" dirty="0" err="1">
                <a:solidFill>
                  <a:srgbClr val="00FF00"/>
                </a:solidFill>
                <a:latin typeface="Times New Roman" pitchFamily="18" charset="0"/>
              </a:rPr>
              <a:t>Pendahuluan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adalah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menyediakan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informasi</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dibutuhkan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oleh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pembaca</a:t>
            </a:r>
            <a:r>
              <a:rPr lang="en-US" sz="2800" dirty="0">
                <a:solidFill>
                  <a:schemeClr val="bg1"/>
                </a:solidFill>
                <a:latin typeface="Times New Roman" pitchFamily="18" charset="0"/>
              </a:rPr>
              <a:t> agar </a:t>
            </a:r>
            <a:r>
              <a:rPr lang="en-US" sz="2800" dirty="0" err="1">
                <a:solidFill>
                  <a:schemeClr val="bg1"/>
                </a:solidFill>
                <a:latin typeface="Times New Roman" pitchFamily="18" charset="0"/>
              </a:rPr>
              <a:t>dapat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memahami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penelitian</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Anda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lakukan</a:t>
            </a:r>
            <a:r>
              <a:rPr lang="en-US" sz="2800" dirty="0">
                <a:solidFill>
                  <a:schemeClr val="bg1"/>
                </a:solidFill>
                <a:latin typeface="Times New Roman" pitchFamily="18" charset="0"/>
              </a:rPr>
              <a:t>. </a:t>
            </a:r>
          </a:p>
        </p:txBody>
      </p:sp>
      <p:sp>
        <p:nvSpPr>
          <p:cNvPr id="15367" name="Text Box 7"/>
          <p:cNvSpPr txBox="1">
            <a:spLocks noChangeArrowheads="1"/>
          </p:cNvSpPr>
          <p:nvPr/>
        </p:nvSpPr>
        <p:spPr bwMode="auto">
          <a:xfrm>
            <a:off x="228600" y="3503613"/>
            <a:ext cx="8686800" cy="1373187"/>
          </a:xfrm>
          <a:prstGeom prst="rect">
            <a:avLst/>
          </a:prstGeom>
          <a:noFill/>
          <a:ln w="9525">
            <a:noFill/>
            <a:miter lim="800000"/>
            <a:headEnd/>
            <a:tailEnd/>
          </a:ln>
          <a:effectLst/>
        </p:spPr>
        <p:txBody>
          <a:bodyPr>
            <a:spAutoFit/>
          </a:bodyPr>
          <a:lstStyle/>
          <a:p>
            <a:r>
              <a:rPr lang="en-US" sz="2800" dirty="0" err="1">
                <a:solidFill>
                  <a:schemeClr val="bg1"/>
                </a:solidFill>
                <a:latin typeface="Times New Roman" pitchFamily="18" charset="0"/>
              </a:rPr>
              <a:t>Bagian</a:t>
            </a:r>
            <a:r>
              <a:rPr lang="en-US" sz="2800" dirty="0">
                <a:solidFill>
                  <a:schemeClr val="bg1"/>
                </a:solidFill>
                <a:latin typeface="Times New Roman" pitchFamily="18" charset="0"/>
              </a:rPr>
              <a:t> </a:t>
            </a:r>
            <a:r>
              <a:rPr lang="en-US" sz="2800" i="1" dirty="0" err="1">
                <a:solidFill>
                  <a:srgbClr val="00FF00"/>
                </a:solidFill>
                <a:latin typeface="Times New Roman" pitchFamily="18" charset="0"/>
              </a:rPr>
              <a:t>Pendahuluan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ini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harus</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dapat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menarik</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perhatian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pembaca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sebaiknya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dituliskan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secara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singkat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untuk</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menghindari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pembaca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kehilangan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perhatian</a:t>
            </a:r>
            <a:r>
              <a:rPr lang="en-US" sz="2800" dirty="0">
                <a:solidFill>
                  <a:schemeClr val="bg1"/>
                </a:solidFill>
                <a:latin typeface="Times New Roman" pitchFamily="18" charset="0"/>
              </a:rPr>
              <a:t>. </a:t>
            </a:r>
          </a:p>
        </p:txBody>
      </p:sp>
      <p:sp>
        <p:nvSpPr>
          <p:cNvPr id="15369" name="Text Box 9"/>
          <p:cNvSpPr txBox="1">
            <a:spLocks noChangeArrowheads="1"/>
          </p:cNvSpPr>
          <p:nvPr/>
        </p:nvSpPr>
        <p:spPr bwMode="auto">
          <a:xfrm>
            <a:off x="228600" y="5073650"/>
            <a:ext cx="8686800" cy="946150"/>
          </a:xfrm>
          <a:prstGeom prst="rect">
            <a:avLst/>
          </a:prstGeom>
          <a:noFill/>
          <a:ln w="9525">
            <a:noFill/>
            <a:miter lim="800000"/>
            <a:headEnd/>
            <a:tailEnd/>
          </a:ln>
          <a:effectLst/>
        </p:spPr>
        <p:txBody>
          <a:bodyPr>
            <a:spAutoFit/>
          </a:bodyPr>
          <a:lstStyle/>
          <a:p>
            <a:r>
              <a:rPr lang="en-US" sz="2800" dirty="0" err="1">
                <a:solidFill>
                  <a:schemeClr val="bg1"/>
                </a:solidFill>
                <a:latin typeface="Times New Roman" pitchFamily="18" charset="0"/>
              </a:rPr>
              <a:t>Jika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dituliskan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secara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jelas</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singkat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maka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umumnya</a:t>
            </a:r>
            <a:r>
              <a:rPr lang="en-US" sz="2800" dirty="0">
                <a:solidFill>
                  <a:schemeClr val="bg1"/>
                </a:solidFill>
                <a:latin typeface="Times New Roman" pitchFamily="18" charset="0"/>
              </a:rPr>
              <a:t> </a:t>
            </a:r>
            <a:r>
              <a:rPr lang="en-US" sz="2800" i="1" dirty="0" err="1">
                <a:solidFill>
                  <a:srgbClr val="FFFF00"/>
                </a:solidFill>
                <a:latin typeface="Times New Roman" pitchFamily="18" charset="0"/>
              </a:rPr>
              <a:t>dua</a:t>
            </a:r>
            <a:r>
              <a:rPr lang="en-US" sz="2800" i="1" dirty="0">
                <a:solidFill>
                  <a:srgbClr val="FFFF00"/>
                </a:solidFill>
                <a:latin typeface="Times New Roman" pitchFamily="18" charset="0"/>
              </a:rPr>
              <a:t> </a:t>
            </a:r>
            <a:r>
              <a:rPr lang="en-US" sz="2800" i="1" dirty="0" err="1">
                <a:solidFill>
                  <a:srgbClr val="FFFF00"/>
                </a:solidFill>
                <a:latin typeface="Times New Roman" pitchFamily="18" charset="0"/>
              </a:rPr>
              <a:t>atau</a:t>
            </a:r>
            <a:r>
              <a:rPr lang="en-US" sz="2800" i="1" dirty="0">
                <a:solidFill>
                  <a:srgbClr val="FFFF00"/>
                </a:solidFill>
                <a:latin typeface="Times New Roman" pitchFamily="18" charset="0"/>
              </a:rPr>
              <a:t> </a:t>
            </a:r>
            <a:r>
              <a:rPr lang="en-US" sz="2800" i="1" dirty="0" err="1">
                <a:solidFill>
                  <a:srgbClr val="FFFF00"/>
                </a:solidFill>
                <a:latin typeface="Times New Roman" pitchFamily="18" charset="0"/>
              </a:rPr>
              <a:t>tiga</a:t>
            </a:r>
            <a:r>
              <a:rPr lang="en-US" sz="2800" i="1" dirty="0">
                <a:solidFill>
                  <a:srgbClr val="FFFF00"/>
                </a:solidFill>
                <a:latin typeface="Times New Roman" pitchFamily="18" charset="0"/>
              </a:rPr>
              <a:t> </a:t>
            </a:r>
            <a:r>
              <a:rPr lang="en-US" sz="2800" i="1" dirty="0" err="1">
                <a:solidFill>
                  <a:srgbClr val="FFFF00"/>
                </a:solidFill>
                <a:latin typeface="Times New Roman" pitchFamily="18" charset="0"/>
              </a:rPr>
              <a:t>paragraf</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sudah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cukup</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untuk</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bab</a:t>
            </a:r>
            <a:r>
              <a:rPr lang="en-US" sz="2800" dirty="0">
                <a:solidFill>
                  <a:schemeClr val="bg1"/>
                </a:solidFill>
                <a:latin typeface="Times New Roman" pitchFamily="18" charset="0"/>
              </a:rPr>
              <a:t> </a:t>
            </a:r>
            <a:r>
              <a:rPr lang="en-US" sz="2800" i="1" dirty="0" err="1">
                <a:solidFill>
                  <a:srgbClr val="00FF00"/>
                </a:solidFill>
                <a:latin typeface="Times New Roman" pitchFamily="18" charset="0"/>
              </a:rPr>
              <a:t>Pendahuluan</a:t>
            </a:r>
            <a:r>
              <a:rPr lang="en-US" sz="2800" dirty="0">
                <a:solidFill>
                  <a:schemeClr val="bg1"/>
                </a:solidFill>
                <a:latin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BAGIAN PENDAHULUAN</a:t>
            </a:r>
          </a:p>
        </p:txBody>
      </p:sp>
      <p:sp>
        <p:nvSpPr>
          <p:cNvPr id="21507" name="Rectangle 3"/>
          <p:cNvSpPr>
            <a:spLocks noGrp="1" noChangeArrowheads="1"/>
          </p:cNvSpPr>
          <p:nvPr>
            <p:ph idx="1"/>
          </p:nvPr>
        </p:nvSpPr>
        <p:spPr>
          <a:xfrm>
            <a:off x="457200" y="1600200"/>
            <a:ext cx="8229600" cy="4876800"/>
          </a:xfrm>
        </p:spPr>
        <p:txBody>
          <a:bodyPr/>
          <a:lstStyle/>
          <a:p>
            <a:pPr eaLnBrk="1" hangingPunct="1">
              <a:lnSpc>
                <a:spcPct val="80000"/>
              </a:lnSpc>
            </a:pPr>
            <a:r>
              <a:rPr lang="en-US" sz="2400" smtClean="0"/>
              <a:t>Fungsi: memperkenalkan topik artikel scr utuh dlm paragraf</a:t>
            </a:r>
          </a:p>
          <a:p>
            <a:pPr eaLnBrk="1" hangingPunct="1">
              <a:lnSpc>
                <a:spcPct val="80000"/>
              </a:lnSpc>
            </a:pPr>
            <a:r>
              <a:rPr lang="en-US" sz="2400" smtClean="0"/>
              <a:t>Terdiri beberapa paragraf</a:t>
            </a:r>
          </a:p>
          <a:p>
            <a:pPr eaLnBrk="1" hangingPunct="1">
              <a:lnSpc>
                <a:spcPct val="80000"/>
              </a:lnSpc>
            </a:pPr>
            <a:r>
              <a:rPr lang="en-US" sz="2400" smtClean="0"/>
              <a:t>I</a:t>
            </a:r>
          </a:p>
          <a:p>
            <a:pPr eaLnBrk="1" hangingPunct="1">
              <a:lnSpc>
                <a:spcPct val="80000"/>
              </a:lnSpc>
              <a:buFontTx/>
              <a:buNone/>
            </a:pPr>
            <a:r>
              <a:rPr lang="en-US" sz="2400" smtClean="0"/>
              <a:t>	Dipaparkan background penelitian</a:t>
            </a:r>
          </a:p>
          <a:p>
            <a:pPr eaLnBrk="1" hangingPunct="1">
              <a:lnSpc>
                <a:spcPct val="80000"/>
              </a:lnSpc>
              <a:buFontTx/>
              <a:buNone/>
            </a:pPr>
            <a:r>
              <a:rPr lang="en-US" sz="2400" smtClean="0"/>
              <a:t>	Apakah masalahnya</a:t>
            </a:r>
          </a:p>
          <a:p>
            <a:pPr eaLnBrk="1" hangingPunct="1">
              <a:lnSpc>
                <a:spcPct val="80000"/>
              </a:lnSpc>
              <a:buFontTx/>
              <a:buNone/>
            </a:pPr>
            <a:r>
              <a:rPr lang="en-US" sz="2400" smtClean="0"/>
              <a:t>	Mengapa masalah dianggap penting</a:t>
            </a:r>
          </a:p>
          <a:p>
            <a:pPr eaLnBrk="1" hangingPunct="1">
              <a:lnSpc>
                <a:spcPct val="80000"/>
              </a:lnSpc>
            </a:pPr>
            <a:r>
              <a:rPr lang="en-US" sz="2400" smtClean="0"/>
              <a:t>II</a:t>
            </a:r>
          </a:p>
          <a:p>
            <a:pPr eaLnBrk="1" hangingPunct="1">
              <a:lnSpc>
                <a:spcPct val="80000"/>
              </a:lnSpc>
              <a:buFontTx/>
              <a:buNone/>
            </a:pPr>
            <a:r>
              <a:rPr lang="en-US" sz="2400" smtClean="0"/>
              <a:t>	Batasan atau pendekatan penelitian tsb guna mencapai tujuan</a:t>
            </a:r>
          </a:p>
          <a:p>
            <a:pPr eaLnBrk="1" hangingPunct="1">
              <a:lnSpc>
                <a:spcPct val="80000"/>
              </a:lnSpc>
            </a:pPr>
            <a:r>
              <a:rPr lang="en-US" sz="2400" smtClean="0"/>
              <a:t>III</a:t>
            </a:r>
          </a:p>
          <a:p>
            <a:pPr eaLnBrk="1" hangingPunct="1">
              <a:lnSpc>
                <a:spcPct val="80000"/>
              </a:lnSpc>
              <a:buFontTx/>
              <a:buNone/>
            </a:pPr>
            <a:r>
              <a:rPr lang="en-US" sz="2400" smtClean="0"/>
              <a:t>	Tujuan penulisan penelitian, berdasarkan pernyataan masalah &amp; pendekatan penelitian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PENDAHULUAN</a:t>
            </a:r>
          </a:p>
        </p:txBody>
      </p:sp>
      <p:sp>
        <p:nvSpPr>
          <p:cNvPr id="22531" name="Rectangle 3"/>
          <p:cNvSpPr>
            <a:spLocks noGrp="1" noChangeArrowheads="1"/>
          </p:cNvSpPr>
          <p:nvPr>
            <p:ph idx="1"/>
          </p:nvPr>
        </p:nvSpPr>
        <p:spPr>
          <a:xfrm>
            <a:off x="457200" y="1600200"/>
            <a:ext cx="8229600" cy="4800600"/>
          </a:xfrm>
        </p:spPr>
        <p:txBody>
          <a:bodyPr/>
          <a:lstStyle/>
          <a:p>
            <a:pPr eaLnBrk="1" hangingPunct="1">
              <a:lnSpc>
                <a:spcPct val="80000"/>
              </a:lnSpc>
            </a:pPr>
            <a:r>
              <a:rPr lang="en-US" sz="2800" smtClean="0"/>
              <a:t>Bukan sekedar pembuka atau sekedar mengantarkan pembaca untuk memahami arah dan isi makalah</a:t>
            </a:r>
          </a:p>
          <a:p>
            <a:pPr eaLnBrk="1" hangingPunct="1">
              <a:lnSpc>
                <a:spcPct val="80000"/>
              </a:lnSpc>
            </a:pPr>
            <a:r>
              <a:rPr lang="en-US" sz="2800" smtClean="0"/>
              <a:t>Merupakan indikasi yg akan dinilai oleh para pembaca </a:t>
            </a:r>
          </a:p>
          <a:p>
            <a:pPr eaLnBrk="1" hangingPunct="1">
              <a:lnSpc>
                <a:spcPct val="80000"/>
              </a:lnSpc>
            </a:pPr>
            <a:r>
              <a:rPr lang="en-US" sz="2800" smtClean="0"/>
              <a:t>Mampu mengantarkan pembaca untuk berpikir logis terhadap thd pernyataan &amp; harapan yg diteliti</a:t>
            </a:r>
          </a:p>
          <a:p>
            <a:pPr eaLnBrk="1" hangingPunct="1">
              <a:lnSpc>
                <a:spcPct val="80000"/>
              </a:lnSpc>
            </a:pPr>
            <a:r>
              <a:rPr lang="en-US" sz="2800" smtClean="0"/>
              <a:t>Mengandung komponen penting : fenomena, masalah, tujuan dan konsep solusi</a:t>
            </a:r>
          </a:p>
          <a:p>
            <a:pPr eaLnBrk="1" hangingPunct="1">
              <a:lnSpc>
                <a:spcPct val="80000"/>
              </a:lnSpc>
            </a:pPr>
            <a:r>
              <a:rPr lang="en-US" sz="2800" smtClean="0"/>
              <a:t>Disusun secara runut sampai menghasilkan suatu konsep</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685800"/>
            <a:ext cx="8229600" cy="5440363"/>
          </a:xfrm>
        </p:spPr>
        <p:txBody>
          <a:bodyPr/>
          <a:lstStyle/>
          <a:p>
            <a:pPr eaLnBrk="1" hangingPunct="1"/>
            <a:r>
              <a:rPr lang="en-US" smtClean="0"/>
              <a:t>Kualitas konsep tgt kemampuan abstraksi, ekstrapolasi &amp; sintesis peneliti</a:t>
            </a:r>
          </a:p>
          <a:p>
            <a:pPr eaLnBrk="1" hangingPunct="1"/>
            <a:r>
              <a:rPr lang="en-US" smtClean="0"/>
              <a:t>Konsep hrs merupakan sumber semua variabel yg diempirikan</a:t>
            </a:r>
          </a:p>
          <a:p>
            <a:pPr eaLnBrk="1" hangingPunct="1"/>
            <a:r>
              <a:rPr lang="en-US" smtClean="0"/>
              <a:t>Menuntun pembaca dgn uraian  logis</a:t>
            </a:r>
          </a:p>
          <a:p>
            <a:pPr eaLnBrk="1" hangingPunct="1">
              <a:buFontTx/>
              <a:buNone/>
            </a:pPr>
            <a:r>
              <a:rPr lang="en-US" smtClean="0"/>
              <a:t>	Mengapa penelitian dilakukan?</a:t>
            </a:r>
          </a:p>
          <a:p>
            <a:pPr eaLnBrk="1" hangingPunct="1">
              <a:buFontTx/>
              <a:buNone/>
            </a:pPr>
            <a:r>
              <a:rPr lang="en-US" smtClean="0"/>
              <a:t>	Apa yg telah dilakukan peneliti terdahulu</a:t>
            </a:r>
          </a:p>
          <a:p>
            <a:pPr eaLnBrk="1" hangingPunct="1">
              <a:buFontTx/>
              <a:buNone/>
            </a:pPr>
            <a:r>
              <a:rPr lang="en-US" smtClean="0"/>
              <a:t>	Harapan peneliti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944562"/>
          </a:xfrm>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MASALAH PENELITIAN</a:t>
            </a:r>
          </a:p>
        </p:txBody>
      </p:sp>
      <p:sp>
        <p:nvSpPr>
          <p:cNvPr id="24579" name="Rectangle 3"/>
          <p:cNvSpPr>
            <a:spLocks noGrp="1" noChangeArrowheads="1"/>
          </p:cNvSpPr>
          <p:nvPr>
            <p:ph idx="1"/>
          </p:nvPr>
        </p:nvSpPr>
        <p:spPr>
          <a:xfrm>
            <a:off x="457200" y="1295400"/>
            <a:ext cx="8229600" cy="4830763"/>
          </a:xfrm>
        </p:spPr>
        <p:txBody>
          <a:bodyPr/>
          <a:lstStyle/>
          <a:p>
            <a:pPr eaLnBrk="1" hangingPunct="1"/>
            <a:r>
              <a:rPr lang="en-US" smtClean="0"/>
              <a:t>Merupakan kesenjangan fakta &amp; harapan</a:t>
            </a:r>
          </a:p>
          <a:p>
            <a:pPr eaLnBrk="1" hangingPunct="1"/>
            <a:r>
              <a:rPr lang="en-US" smtClean="0"/>
              <a:t>Hrs diidentifikasi dgn akurat &amp; dikemukakan dgn bahasa yg lugas</a:t>
            </a:r>
          </a:p>
          <a:p>
            <a:pPr eaLnBrk="1" hangingPunct="1"/>
            <a:r>
              <a:rPr lang="en-US" smtClean="0"/>
              <a:t>Berupa kalimat pernyataan yg jelas</a:t>
            </a:r>
          </a:p>
          <a:p>
            <a:pPr eaLnBrk="1" hangingPunct="1"/>
            <a:r>
              <a:rPr lang="en-US" smtClean="0"/>
              <a:t>Dipecahkan dgn menggunakan konsep keilmuan</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944562"/>
          </a:xfrm>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SYARAT MASALAH PENELITIAN </a:t>
            </a:r>
          </a:p>
        </p:txBody>
      </p:sp>
      <p:sp>
        <p:nvSpPr>
          <p:cNvPr id="25603" name="Rectangle 3"/>
          <p:cNvSpPr>
            <a:spLocks noGrp="1" noChangeArrowheads="1"/>
          </p:cNvSpPr>
          <p:nvPr>
            <p:ph idx="1"/>
          </p:nvPr>
        </p:nvSpPr>
        <p:spPr>
          <a:xfrm>
            <a:off x="457200" y="1295400"/>
            <a:ext cx="8229600" cy="4830763"/>
          </a:xfrm>
        </p:spPr>
        <p:txBody>
          <a:bodyPr/>
          <a:lstStyle/>
          <a:p>
            <a:pPr eaLnBrk="1" hangingPunct="1"/>
            <a:r>
              <a:rPr lang="en-US" sz="2800" smtClean="0"/>
              <a:t>Objektif, terukur, terdapat dimensi waktu &amp; tempat, kemutakhiran (up to date)</a:t>
            </a:r>
          </a:p>
          <a:p>
            <a:pPr eaLnBrk="1" hangingPunct="1"/>
            <a:r>
              <a:rPr lang="en-US" sz="2800" smtClean="0"/>
              <a:t>Ditulis dlm kalimat deklaratif</a:t>
            </a:r>
          </a:p>
          <a:p>
            <a:pPr eaLnBrk="1" hangingPunct="1"/>
            <a:r>
              <a:rPr lang="en-US" sz="2800" smtClean="0"/>
              <a:t>Berasal dr beberapa acuan mengenai pernyataan/teori yg meragukan</a:t>
            </a:r>
          </a:p>
          <a:p>
            <a:pPr eaLnBrk="1" hangingPunct="1"/>
            <a:r>
              <a:rPr lang="en-US" sz="2800" smtClean="0"/>
              <a:t>Sebaiknya ditulis 2 paragraf (Bisa 1 paragraf</a:t>
            </a:r>
          </a:p>
          <a:p>
            <a:pPr eaLnBrk="1" hangingPunct="1">
              <a:buFontTx/>
              <a:buNone/>
            </a:pPr>
            <a:r>
              <a:rPr lang="en-US" sz="2800" smtClean="0"/>
              <a:t>	Paragraf I : kesenjangan antara harapan &amp; kenyataan</a:t>
            </a:r>
          </a:p>
          <a:p>
            <a:pPr eaLnBrk="1" hangingPunct="1">
              <a:buFontTx/>
              <a:buNone/>
            </a:pPr>
            <a:r>
              <a:rPr lang="en-US" sz="2800" smtClean="0"/>
              <a:t>	Paragraf II : upaya pemecahan masalah</a:t>
            </a:r>
          </a:p>
          <a:p>
            <a:pPr eaLnBrk="1" hangingPunct="1"/>
            <a:endParaRPr lang="en-US" sz="28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TUJUAN PENELITIAN</a:t>
            </a:r>
          </a:p>
        </p:txBody>
      </p:sp>
      <p:sp>
        <p:nvSpPr>
          <p:cNvPr id="26627" name="Rectangle 3"/>
          <p:cNvSpPr>
            <a:spLocks noGrp="1" noChangeArrowheads="1"/>
          </p:cNvSpPr>
          <p:nvPr>
            <p:ph idx="1"/>
          </p:nvPr>
        </p:nvSpPr>
        <p:spPr/>
        <p:txBody>
          <a:bodyPr/>
          <a:lstStyle/>
          <a:p>
            <a:pPr eaLnBrk="1" hangingPunct="1">
              <a:lnSpc>
                <a:spcPct val="90000"/>
              </a:lnSpc>
            </a:pPr>
            <a:r>
              <a:rPr lang="en-US" sz="2800" smtClean="0"/>
              <a:t>Merupakan persoalan pokok yg selalu dikemukaan sb</a:t>
            </a:r>
            <a:r>
              <a:rPr lang="id-ID" sz="2800" smtClean="0"/>
              <a:t>g</a:t>
            </a:r>
            <a:r>
              <a:rPr lang="en-US" sz="2800" smtClean="0"/>
              <a:t> alasan dilakukan  penelitian atau penulisan artikel</a:t>
            </a:r>
          </a:p>
          <a:p>
            <a:pPr eaLnBrk="1" hangingPunct="1">
              <a:lnSpc>
                <a:spcPct val="90000"/>
              </a:lnSpc>
            </a:pPr>
            <a:r>
              <a:rPr lang="en-US" sz="2800" smtClean="0"/>
              <a:t>Dpt diletakkan pd alinea akhir dr suatu pendahuluan</a:t>
            </a:r>
          </a:p>
          <a:p>
            <a:pPr eaLnBrk="1" hangingPunct="1">
              <a:lnSpc>
                <a:spcPct val="90000"/>
              </a:lnSpc>
            </a:pPr>
            <a:r>
              <a:rPr lang="en-US" sz="2800" smtClean="0"/>
              <a:t>Cara utk menjawab pertanyaan penelitian atau rumusan masalah</a:t>
            </a:r>
          </a:p>
          <a:p>
            <a:pPr eaLnBrk="1" hangingPunct="1">
              <a:lnSpc>
                <a:spcPct val="90000"/>
              </a:lnSpc>
            </a:pPr>
            <a:r>
              <a:rPr lang="en-US" sz="2800" smtClean="0"/>
              <a:t>Harus dpt berperan sbg konsekuensi logis dr masalah penelitian</a:t>
            </a:r>
          </a:p>
          <a:p>
            <a:pPr eaLnBrk="1" hangingPunct="1">
              <a:lnSpc>
                <a:spcPct val="90000"/>
              </a:lnSpc>
            </a:pPr>
            <a:r>
              <a:rPr lang="en-US" sz="2800" smtClean="0"/>
              <a:t>Harus tegas, tdk boleh ambigius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5400" y="76200"/>
            <a:ext cx="8229600" cy="914400"/>
          </a:xfrm>
        </p:spPr>
        <p:txBody>
          <a:bodyPr/>
          <a:lstStyle/>
          <a:p>
            <a:r>
              <a:rPr lang="en-US" dirty="0" err="1">
                <a:solidFill>
                  <a:srgbClr val="FFFF00"/>
                </a:solidFill>
                <a:latin typeface="Times New Roman" pitchFamily="18" charset="0"/>
              </a:rPr>
              <a:t>Pendahuluan</a:t>
            </a:r>
            <a:r>
              <a:rPr lang="en-US" dirty="0">
                <a:solidFill>
                  <a:srgbClr val="FFFF00"/>
                </a:solidFill>
                <a:latin typeface="Times New Roman" pitchFamily="18" charset="0"/>
              </a:rPr>
              <a:t> </a:t>
            </a:r>
            <a:r>
              <a:rPr lang="en-US" sz="2400" i="1" dirty="0" err="1" smtClean="0">
                <a:solidFill>
                  <a:srgbClr val="FFFF00"/>
                </a:solidFill>
                <a:latin typeface="Times New Roman" pitchFamily="18" charset="0"/>
              </a:rPr>
              <a:t>hal</a:t>
            </a:r>
            <a:r>
              <a:rPr lang="en-US" sz="2400" i="1" dirty="0" smtClean="0">
                <a:solidFill>
                  <a:srgbClr val="FFFF00"/>
                </a:solidFill>
                <a:latin typeface="Times New Roman" pitchFamily="18" charset="0"/>
              </a:rPr>
              <a:t> </a:t>
            </a:r>
            <a:r>
              <a:rPr lang="en-US" sz="2400" i="1" dirty="0">
                <a:solidFill>
                  <a:srgbClr val="FFFF00"/>
                </a:solidFill>
                <a:latin typeface="Times New Roman" pitchFamily="18" charset="0"/>
              </a:rPr>
              <a:t>yang </a:t>
            </a:r>
            <a:r>
              <a:rPr lang="en-US" sz="2400" i="1" dirty="0" err="1">
                <a:solidFill>
                  <a:srgbClr val="FFFF00"/>
                </a:solidFill>
                <a:latin typeface="Times New Roman" pitchFamily="18" charset="0"/>
              </a:rPr>
              <a:t>dimuat</a:t>
            </a:r>
            <a:endParaRPr lang="en-US" sz="2400" i="1" dirty="0">
              <a:solidFill>
                <a:srgbClr val="FFFF00"/>
              </a:solidFill>
              <a:latin typeface="Times New Roman" pitchFamily="18" charset="0"/>
            </a:endParaRPr>
          </a:p>
        </p:txBody>
      </p:sp>
      <p:sp>
        <p:nvSpPr>
          <p:cNvPr id="17411" name="Rectangle 3"/>
          <p:cNvSpPr>
            <a:spLocks noChangeArrowheads="1"/>
          </p:cNvSpPr>
          <p:nvPr/>
        </p:nvSpPr>
        <p:spPr bwMode="auto">
          <a:xfrm>
            <a:off x="304800" y="914400"/>
            <a:ext cx="8915400" cy="990600"/>
          </a:xfrm>
          <a:prstGeom prst="rect">
            <a:avLst/>
          </a:prstGeom>
          <a:noFill/>
          <a:ln w="9525">
            <a:noFill/>
            <a:miter lim="800000"/>
            <a:headEnd/>
            <a:tailEnd/>
          </a:ln>
          <a:effectLst/>
        </p:spPr>
        <p:txBody>
          <a:bodyPr/>
          <a:lstStyle/>
          <a:p>
            <a:pPr>
              <a:spcBef>
                <a:spcPct val="20000"/>
              </a:spcBef>
            </a:pPr>
            <a:r>
              <a:rPr lang="en-US" sz="2800" i="1">
                <a:solidFill>
                  <a:srgbClr val="00FF00"/>
                </a:solidFill>
                <a:latin typeface="Times New Roman" pitchFamily="18" charset="0"/>
                <a:sym typeface="Wingdings" pitchFamily="2" charset="2"/>
              </a:rPr>
              <a:t>Pendahuluan</a:t>
            </a:r>
            <a:r>
              <a:rPr lang="en-US" sz="2800">
                <a:solidFill>
                  <a:schemeClr val="bg1"/>
                </a:solidFill>
                <a:latin typeface="Times New Roman" pitchFamily="18" charset="0"/>
                <a:sym typeface="Wingdings" pitchFamily="2" charset="2"/>
              </a:rPr>
              <a:t> yang baik termuat dalam satu halaman. Tiga bagian penting yang dimuat dalam </a:t>
            </a:r>
            <a:r>
              <a:rPr lang="en-US" sz="2800" i="1">
                <a:solidFill>
                  <a:srgbClr val="00FF00"/>
                </a:solidFill>
                <a:latin typeface="Times New Roman" pitchFamily="18" charset="0"/>
                <a:sym typeface="Wingdings" pitchFamily="2" charset="2"/>
              </a:rPr>
              <a:t>Pendahuluan</a:t>
            </a:r>
            <a:r>
              <a:rPr lang="en-US" sz="2800">
                <a:solidFill>
                  <a:schemeClr val="bg1"/>
                </a:solidFill>
                <a:latin typeface="Times New Roman" pitchFamily="18" charset="0"/>
                <a:sym typeface="Wingdings" pitchFamily="2" charset="2"/>
              </a:rPr>
              <a:t> yakni: </a:t>
            </a:r>
          </a:p>
        </p:txBody>
      </p:sp>
      <p:sp>
        <p:nvSpPr>
          <p:cNvPr id="17419" name="Rectangle 11"/>
          <p:cNvSpPr>
            <a:spLocks noChangeArrowheads="1"/>
          </p:cNvSpPr>
          <p:nvPr/>
        </p:nvSpPr>
        <p:spPr bwMode="auto">
          <a:xfrm>
            <a:off x="304800" y="1981200"/>
            <a:ext cx="8915400" cy="4191000"/>
          </a:xfrm>
          <a:prstGeom prst="rect">
            <a:avLst/>
          </a:prstGeom>
          <a:noFill/>
          <a:ln w="9525">
            <a:noFill/>
            <a:miter lim="800000"/>
            <a:headEnd/>
            <a:tailEnd/>
          </a:ln>
          <a:effectLst/>
        </p:spPr>
        <p:txBody>
          <a:bodyPr/>
          <a:lstStyle/>
          <a:p>
            <a:pPr marL="609600" indent="-609600">
              <a:spcBef>
                <a:spcPct val="20000"/>
              </a:spcBef>
              <a:buFontTx/>
              <a:buAutoNum type="alphaLcParenBoth"/>
            </a:pPr>
            <a:r>
              <a:rPr lang="en-US" sz="2800" dirty="0" err="1">
                <a:solidFill>
                  <a:schemeClr val="bg1"/>
                </a:solidFill>
                <a:latin typeface="Times New Roman" pitchFamily="18" charset="0"/>
              </a:rPr>
              <a:t>latar</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belakang</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merupakan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rangkuman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sangat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singkat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dari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perkembangan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riset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terkini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dari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lingkup</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riset</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Anda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lakukan</a:t>
            </a:r>
            <a:r>
              <a:rPr lang="en-US" sz="2800" dirty="0">
                <a:solidFill>
                  <a:schemeClr val="bg1"/>
                </a:solidFill>
                <a:latin typeface="Times New Roman" pitchFamily="18" charset="0"/>
              </a:rPr>
              <a:t>;</a:t>
            </a:r>
          </a:p>
          <a:p>
            <a:pPr marL="609600" indent="-609600">
              <a:spcBef>
                <a:spcPct val="20000"/>
              </a:spcBef>
              <a:buFontTx/>
              <a:buAutoNum type="alphaLcParenBoth"/>
            </a:pPr>
            <a:r>
              <a:rPr lang="en-US" sz="2800" dirty="0" err="1">
                <a:solidFill>
                  <a:schemeClr val="bg1"/>
                </a:solidFill>
                <a:latin typeface="Times New Roman" pitchFamily="18" charset="0"/>
              </a:rPr>
              <a:t>uraian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singkat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dari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apa</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telah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dilakukan</a:t>
            </a:r>
            <a:r>
              <a:rPr lang="en-US" sz="2800" dirty="0">
                <a:solidFill>
                  <a:schemeClr val="bg1"/>
                </a:solidFill>
                <a:latin typeface="Times New Roman" pitchFamily="18" charset="0"/>
              </a:rPr>
              <a:t>/</a:t>
            </a:r>
            <a:r>
              <a:rPr lang="en-US" sz="2800" dirty="0" err="1">
                <a:solidFill>
                  <a:schemeClr val="bg1"/>
                </a:solidFill>
                <a:latin typeface="Times New Roman" pitchFamily="18" charset="0"/>
              </a:rPr>
              <a:t>ditemukan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oleh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peneliti-peneliti</a:t>
            </a:r>
            <a:r>
              <a:rPr lang="en-US" sz="2800" dirty="0">
                <a:solidFill>
                  <a:schemeClr val="bg1"/>
                </a:solidFill>
                <a:latin typeface="Times New Roman" pitchFamily="18" charset="0"/>
              </a:rPr>
              <a:t> lain </a:t>
            </a:r>
            <a:r>
              <a:rPr lang="en-US" sz="2800" dirty="0" err="1">
                <a:solidFill>
                  <a:schemeClr val="bg1"/>
                </a:solidFill>
                <a:latin typeface="Times New Roman" pitchFamily="18" charset="0"/>
              </a:rPr>
              <a:t>dan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hal-hal</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masih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menjadi</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pertanyaan</a:t>
            </a:r>
            <a:r>
              <a:rPr lang="en-US" sz="2800" dirty="0">
                <a:solidFill>
                  <a:schemeClr val="bg1"/>
                </a:solidFill>
                <a:latin typeface="Times New Roman" pitchFamily="18" charset="0"/>
              </a:rPr>
              <a:t>/</a:t>
            </a:r>
            <a:r>
              <a:rPr lang="en-US" sz="2800" dirty="0" err="1">
                <a:solidFill>
                  <a:schemeClr val="bg1"/>
                </a:solidFill>
                <a:latin typeface="Times New Roman" pitchFamily="18" charset="0"/>
              </a:rPr>
              <a:t>permasalahan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belum</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terjawab</a:t>
            </a:r>
            <a:r>
              <a:rPr lang="en-US" sz="2800" dirty="0">
                <a:solidFill>
                  <a:schemeClr val="bg1"/>
                </a:solidFill>
                <a:latin typeface="Times New Roman" pitchFamily="18" charset="0"/>
              </a:rPr>
              <a:t> </a:t>
            </a:r>
          </a:p>
          <a:p>
            <a:pPr marL="609600" indent="-609600">
              <a:spcBef>
                <a:spcPct val="20000"/>
              </a:spcBef>
              <a:buFontTx/>
              <a:buAutoNum type="alphaLcParenBoth"/>
            </a:pPr>
            <a:r>
              <a:rPr lang="en-US" sz="2800" dirty="0" err="1">
                <a:solidFill>
                  <a:schemeClr val="bg1"/>
                </a:solidFill>
                <a:latin typeface="Times New Roman" pitchFamily="18" charset="0"/>
              </a:rPr>
              <a:t>Memuat</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dengan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jelas</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apa</a:t>
            </a:r>
            <a:r>
              <a:rPr lang="en-US" sz="2800" dirty="0">
                <a:solidFill>
                  <a:schemeClr val="bg1"/>
                </a:solidFill>
                <a:latin typeface="Times New Roman" pitchFamily="18" charset="0"/>
              </a:rPr>
              <a:t> yang </a:t>
            </a:r>
            <a:r>
              <a:rPr lang="en-US" sz="2800" dirty="0" err="1">
                <a:solidFill>
                  <a:schemeClr val="bg1"/>
                </a:solidFill>
                <a:latin typeface="Times New Roman" pitchFamily="18" charset="0"/>
              </a:rPr>
              <a:t>Anda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lakukan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untuk</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menjawab</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salah</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satu</a:t>
            </a:r>
            <a:r>
              <a:rPr lang="en-US" sz="2800" dirty="0">
                <a:solidFill>
                  <a:schemeClr val="bg1"/>
                </a:solidFill>
                <a:latin typeface="Times New Roman" pitchFamily="18" charset="0"/>
              </a:rPr>
              <a:t>/</a:t>
            </a:r>
            <a:r>
              <a:rPr lang="en-US" sz="2800" dirty="0" err="1">
                <a:solidFill>
                  <a:schemeClr val="bg1"/>
                </a:solidFill>
                <a:latin typeface="Times New Roman" pitchFamily="18" charset="0"/>
              </a:rPr>
              <a:t>beberapa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permasalahan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dan</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bagaimana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Anda</a:t>
            </a:r>
            <a:r>
              <a:rPr lang="en-US" sz="2800" dirty="0">
                <a:solidFill>
                  <a:schemeClr val="bg1"/>
                </a:solidFill>
                <a:latin typeface="Times New Roman" pitchFamily="18" charset="0"/>
              </a:rPr>
              <a:t> </a:t>
            </a:r>
            <a:r>
              <a:rPr lang="en-US" sz="2800" dirty="0" err="1">
                <a:solidFill>
                  <a:schemeClr val="bg1"/>
                </a:solidFill>
                <a:latin typeface="Times New Roman" pitchFamily="18" charset="0"/>
              </a:rPr>
              <a:t>melakukannya</a:t>
            </a:r>
            <a:r>
              <a:rPr lang="en-US" sz="2800" dirty="0">
                <a:solidFill>
                  <a:schemeClr val="bg1"/>
                </a:solidFill>
                <a:latin typeface="Times New Roman" pitchFamily="18" charset="0"/>
              </a:rPr>
              <a:t>.</a:t>
            </a:r>
            <a:endParaRPr lang="en-US" sz="2800" dirty="0">
              <a:solidFill>
                <a:schemeClr val="bg1"/>
              </a:solidFill>
              <a:latin typeface="Times New Roman" pitchFamily="18" charset="0"/>
              <a:sym typeface="Wingdings" pitchFamily="2"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990600"/>
          </a:xfrm>
        </p:spPr>
        <p:txBody>
          <a:bodyPr/>
          <a:lstStyle/>
          <a:p>
            <a:r>
              <a:rPr lang="en-US" dirty="0" err="1">
                <a:solidFill>
                  <a:srgbClr val="FFFF00"/>
                </a:solidFill>
                <a:latin typeface="Times New Roman" pitchFamily="18" charset="0"/>
              </a:rPr>
              <a:t>Pendahuluan</a:t>
            </a:r>
            <a:r>
              <a:rPr lang="en-US" dirty="0">
                <a:solidFill>
                  <a:srgbClr val="FFFF00"/>
                </a:solidFill>
                <a:latin typeface="Times New Roman" pitchFamily="18" charset="0"/>
              </a:rPr>
              <a:t> </a:t>
            </a:r>
            <a:r>
              <a:rPr lang="id-ID" dirty="0" smtClean="0">
                <a:solidFill>
                  <a:srgbClr val="FFFF00"/>
                </a:solidFill>
                <a:latin typeface="Times New Roman" pitchFamily="18" charset="0"/>
              </a:rPr>
              <a:t> </a:t>
            </a:r>
            <a:r>
              <a:rPr lang="en-US" sz="2400" i="1" dirty="0" smtClean="0">
                <a:solidFill>
                  <a:srgbClr val="FFFF00"/>
                </a:solidFill>
                <a:latin typeface="Times New Roman" pitchFamily="18" charset="0"/>
              </a:rPr>
              <a:t>do </a:t>
            </a:r>
            <a:r>
              <a:rPr lang="en-US" sz="2400" i="1" dirty="0">
                <a:solidFill>
                  <a:srgbClr val="FFFF00"/>
                </a:solidFill>
                <a:latin typeface="Times New Roman" pitchFamily="18" charset="0"/>
              </a:rPr>
              <a:t>and don’t</a:t>
            </a:r>
          </a:p>
        </p:txBody>
      </p:sp>
      <p:sp>
        <p:nvSpPr>
          <p:cNvPr id="16393" name="Rectangle 9"/>
          <p:cNvSpPr>
            <a:spLocks noChangeArrowheads="1"/>
          </p:cNvSpPr>
          <p:nvPr/>
        </p:nvSpPr>
        <p:spPr bwMode="auto">
          <a:xfrm>
            <a:off x="381000" y="838200"/>
            <a:ext cx="8763000" cy="1800225"/>
          </a:xfrm>
          <a:prstGeom prst="rect">
            <a:avLst/>
          </a:prstGeom>
          <a:noFill/>
          <a:ln w="9525">
            <a:noFill/>
            <a:miter lim="800000"/>
            <a:headEnd/>
            <a:tailEnd/>
          </a:ln>
          <a:effectLst/>
        </p:spPr>
        <p:txBody>
          <a:bodyPr>
            <a:spAutoFit/>
          </a:bodyPr>
          <a:lstStyle/>
          <a:p>
            <a:r>
              <a:rPr lang="en-US" sz="2800" i="1">
                <a:solidFill>
                  <a:srgbClr val="00FF00"/>
                </a:solidFill>
                <a:latin typeface="Times New Roman" pitchFamily="18" charset="0"/>
              </a:rPr>
              <a:t>Pendahuluan</a:t>
            </a:r>
            <a:r>
              <a:rPr lang="en-US" sz="2800">
                <a:solidFill>
                  <a:schemeClr val="bg1"/>
                </a:solidFill>
                <a:latin typeface="Times New Roman" pitchFamily="18" charset="0"/>
              </a:rPr>
              <a:t> dapat menjadi satu bagian yang tersulit dalam menulis artikel ilmiah. Pendekatan dengan tiga paragraf dapat membantu Anda fokus pada hal yang perlu dituliskan dan bagaimana memulainya. </a:t>
            </a:r>
            <a:endParaRPr lang="en-US" sz="2800" baseline="30000">
              <a:solidFill>
                <a:schemeClr val="bg1"/>
              </a:solidFill>
              <a:latin typeface="Times New Roman" pitchFamily="18" charset="0"/>
            </a:endParaRPr>
          </a:p>
        </p:txBody>
      </p:sp>
      <p:sp>
        <p:nvSpPr>
          <p:cNvPr id="16394" name="Rectangle 10"/>
          <p:cNvSpPr>
            <a:spLocks noChangeArrowheads="1"/>
          </p:cNvSpPr>
          <p:nvPr/>
        </p:nvSpPr>
        <p:spPr bwMode="auto">
          <a:xfrm>
            <a:off x="381000" y="2743200"/>
            <a:ext cx="8686800" cy="2227263"/>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Ulaslah hanya hasil riset yang penting dan memiliki relasi dengan riset Anda dengan hasil-hasil yang meyakinkan dan dapat dipertanggungjawabkan. Hindari menulis ulasan dari seluruh literatur yang ada dan tidak mengulas karya dengan kadar ilmiah yang rendah.  </a:t>
            </a:r>
          </a:p>
        </p:txBody>
      </p:sp>
      <p:sp>
        <p:nvSpPr>
          <p:cNvPr id="16395" name="Rectangle 11"/>
          <p:cNvSpPr>
            <a:spLocks noChangeArrowheads="1"/>
          </p:cNvSpPr>
          <p:nvPr/>
        </p:nvSpPr>
        <p:spPr bwMode="auto">
          <a:xfrm>
            <a:off x="381000" y="5027613"/>
            <a:ext cx="8763000" cy="1373187"/>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Hindari memuat terlalu banyak dalam bab </a:t>
            </a:r>
            <a:r>
              <a:rPr lang="en-US" sz="2800" i="1">
                <a:solidFill>
                  <a:srgbClr val="00FF00"/>
                </a:solidFill>
                <a:latin typeface="Times New Roman" pitchFamily="18" charset="0"/>
              </a:rPr>
              <a:t>Pendahuluan</a:t>
            </a:r>
            <a:r>
              <a:rPr lang="en-US" sz="2800">
                <a:solidFill>
                  <a:schemeClr val="bg1"/>
                </a:solidFill>
                <a:latin typeface="Times New Roman" pitchFamily="18" charset="0"/>
              </a:rPr>
              <a:t>, yang mungkin lebih tepat jika dimuat dalam bab </a:t>
            </a:r>
            <a:r>
              <a:rPr lang="en-US" sz="2800" i="1">
                <a:solidFill>
                  <a:srgbClr val="00FF00"/>
                </a:solidFill>
                <a:latin typeface="Times New Roman" pitchFamily="18" charset="0"/>
              </a:rPr>
              <a:t>Pembahasan</a:t>
            </a:r>
            <a:r>
              <a:rPr lang="en-US" sz="2800">
                <a:solidFill>
                  <a:schemeClr val="bg1"/>
                </a:solidFill>
                <a:latin typeface="Times New Roman" pitchFamily="18"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76200"/>
            <a:ext cx="8229600" cy="9906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don’t</a:t>
            </a:r>
          </a:p>
        </p:txBody>
      </p:sp>
      <p:sp>
        <p:nvSpPr>
          <p:cNvPr id="43014" name="Rectangle 6"/>
          <p:cNvSpPr>
            <a:spLocks noChangeArrowheads="1"/>
          </p:cNvSpPr>
          <p:nvPr/>
        </p:nvSpPr>
        <p:spPr bwMode="auto">
          <a:xfrm>
            <a:off x="457200" y="914400"/>
            <a:ext cx="8610600" cy="1800225"/>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Sebaiknya Anda tidak tergoda untuk memuat pengetahuan yang bersumber dari </a:t>
            </a:r>
            <a:r>
              <a:rPr lang="en-US" sz="2800" i="1">
                <a:solidFill>
                  <a:schemeClr val="bg1"/>
                </a:solidFill>
                <a:latin typeface="Times New Roman" pitchFamily="18" charset="0"/>
              </a:rPr>
              <a:t>text book</a:t>
            </a:r>
            <a:r>
              <a:rPr lang="en-US" sz="2800">
                <a:solidFill>
                  <a:schemeClr val="bg1"/>
                </a:solidFill>
                <a:latin typeface="Times New Roman" pitchFamily="18" charset="0"/>
              </a:rPr>
              <a:t> dalam bab</a:t>
            </a:r>
            <a:r>
              <a:rPr lang="en-US" sz="2800" i="1">
                <a:solidFill>
                  <a:srgbClr val="00FF00"/>
                </a:solidFill>
                <a:latin typeface="Times New Roman" pitchFamily="18" charset="0"/>
              </a:rPr>
              <a:t> Pendahuluan</a:t>
            </a:r>
            <a:r>
              <a:rPr lang="en-US" sz="2800">
                <a:solidFill>
                  <a:schemeClr val="bg1"/>
                </a:solidFill>
                <a:latin typeface="Times New Roman" pitchFamily="18" charset="0"/>
              </a:rPr>
              <a:t> Anda karena para pembaca tidak ingin diberitahu tentang informasi yang mereka telah ketahui. </a:t>
            </a:r>
          </a:p>
        </p:txBody>
      </p:sp>
      <p:sp>
        <p:nvSpPr>
          <p:cNvPr id="43015" name="Rectangle 7"/>
          <p:cNvSpPr>
            <a:spLocks noChangeArrowheads="1"/>
          </p:cNvSpPr>
          <p:nvPr/>
        </p:nvSpPr>
        <p:spPr bwMode="auto">
          <a:xfrm>
            <a:off x="152400" y="63246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43016" name="Rectangle 8"/>
          <p:cNvSpPr>
            <a:spLocks noChangeArrowheads="1"/>
          </p:cNvSpPr>
          <p:nvPr/>
        </p:nvSpPr>
        <p:spPr bwMode="auto">
          <a:xfrm>
            <a:off x="533400" y="2895600"/>
            <a:ext cx="8610600" cy="3081338"/>
          </a:xfrm>
          <a:prstGeom prst="rect">
            <a:avLst/>
          </a:prstGeom>
          <a:noFill/>
          <a:ln w="9525">
            <a:noFill/>
            <a:miter lim="800000"/>
            <a:headEnd/>
            <a:tailEnd/>
          </a:ln>
          <a:effectLst/>
        </p:spPr>
        <p:txBody>
          <a:bodyPr>
            <a:spAutoFit/>
          </a:bodyPr>
          <a:lstStyle/>
          <a:p>
            <a:r>
              <a:rPr lang="en-US" sz="2800">
                <a:solidFill>
                  <a:schemeClr val="accent1"/>
                </a:solidFill>
                <a:latin typeface="Times New Roman" pitchFamily="18" charset="0"/>
              </a:rPr>
              <a:t>“</a:t>
            </a:r>
            <a:r>
              <a:rPr lang="en-US" sz="2800" i="1">
                <a:solidFill>
                  <a:schemeClr val="accent1"/>
                </a:solidFill>
                <a:latin typeface="Times New Roman" pitchFamily="18" charset="0"/>
              </a:rPr>
              <a:t>Asma merupakan penyakit kronis yang umum diderita oleh anak-anak</a:t>
            </a:r>
            <a:r>
              <a:rPr lang="en-US" sz="2800">
                <a:solidFill>
                  <a:schemeClr val="accent1"/>
                </a:solidFill>
                <a:latin typeface="Times New Roman" pitchFamily="18" charset="0"/>
              </a:rPr>
              <a:t>”. </a:t>
            </a:r>
          </a:p>
          <a:p>
            <a:endParaRPr lang="en-US" sz="2800">
              <a:solidFill>
                <a:schemeClr val="bg1"/>
              </a:solidFill>
              <a:latin typeface="Times New Roman" pitchFamily="18" charset="0"/>
            </a:endParaRPr>
          </a:p>
          <a:p>
            <a:r>
              <a:rPr lang="en-US" sz="2800">
                <a:solidFill>
                  <a:schemeClr val="bg1"/>
                </a:solidFill>
                <a:latin typeface="Times New Roman" pitchFamily="18" charset="0"/>
              </a:rPr>
              <a:t>Kalimat ini membosankan dan tidak orisinil. Peneliti dalam bidang asma dan kebanyakan orang dari komunitas penderita asma telah mengetahui hal ini dan mereka tidak ingin diberitahu lagi tentang hal ini.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0034" y="0"/>
            <a:ext cx="8229600" cy="928670"/>
          </a:xfrm>
        </p:spPr>
        <p:txBody>
          <a:bodyPr/>
          <a:lstStyle/>
          <a:p>
            <a:r>
              <a:rPr lang="en-US" b="1" dirty="0" smtClean="0">
                <a:solidFill>
                  <a:srgbClr val="FF0000"/>
                </a:solidFill>
              </a:rPr>
              <a:t>PENDAHULUAN</a:t>
            </a:r>
            <a:endParaRPr lang="en-US" dirty="0" smtClean="0">
              <a:solidFill>
                <a:srgbClr val="FF0000"/>
              </a:solidFill>
            </a:endParaRPr>
          </a:p>
        </p:txBody>
      </p:sp>
      <p:sp>
        <p:nvSpPr>
          <p:cNvPr id="16387" name="Content Placeholder 2"/>
          <p:cNvSpPr>
            <a:spLocks noGrp="1"/>
          </p:cNvSpPr>
          <p:nvPr>
            <p:ph idx="1"/>
          </p:nvPr>
        </p:nvSpPr>
        <p:spPr>
          <a:xfrm>
            <a:off x="285720" y="785794"/>
            <a:ext cx="8501122" cy="6072206"/>
          </a:xfrm>
        </p:spPr>
        <p:txBody>
          <a:bodyPr/>
          <a:lstStyle/>
          <a:p>
            <a:pPr marL="514350" indent="-514350">
              <a:buClr>
                <a:schemeClr val="bg1"/>
              </a:buClr>
              <a:buSzPct val="100000"/>
              <a:buFont typeface="Franklin Gothic Book" pitchFamily="34" charset="0"/>
              <a:buAutoNum type="arabicPeriod"/>
            </a:pPr>
            <a:r>
              <a:rPr lang="en-US" sz="3200" dirty="0" err="1" smtClean="0">
                <a:solidFill>
                  <a:schemeClr val="bg1">
                    <a:lumMod val="95000"/>
                    <a:lumOff val="5000"/>
                  </a:schemeClr>
                </a:solidFill>
                <a:latin typeface="Arial" charset="0"/>
              </a:rPr>
              <a:t>Memberikan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pengantar</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tentang</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substansi</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artikel</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sesuai</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dengan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topik</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dan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masalahnya</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terutama</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alasan-alasan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baik</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teoretis</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maupun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empiris</a:t>
            </a:r>
            <a:r>
              <a:rPr lang="en-US" sz="3200" dirty="0" smtClean="0">
                <a:solidFill>
                  <a:schemeClr val="bg1">
                    <a:lumMod val="95000"/>
                    <a:lumOff val="5000"/>
                  </a:schemeClr>
                </a:solidFill>
                <a:latin typeface="Arial" charset="0"/>
              </a:rPr>
              <a:t> yang </a:t>
            </a:r>
            <a:r>
              <a:rPr lang="en-US" sz="3200" dirty="0" err="1" smtClean="0">
                <a:solidFill>
                  <a:schemeClr val="bg1">
                    <a:lumMod val="95000"/>
                    <a:lumOff val="5000"/>
                  </a:schemeClr>
                </a:solidFill>
                <a:latin typeface="Arial" charset="0"/>
              </a:rPr>
              <a:t>melatar</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belakangi</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kegiatan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penulisan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artikel</a:t>
            </a:r>
            <a:r>
              <a:rPr lang="en-US" sz="3200" dirty="0" smtClean="0">
                <a:solidFill>
                  <a:schemeClr val="bg1">
                    <a:lumMod val="95000"/>
                    <a:lumOff val="5000"/>
                  </a:schemeClr>
                </a:solidFill>
                <a:latin typeface="Arial" charset="0"/>
              </a:rPr>
              <a:t>.</a:t>
            </a:r>
          </a:p>
          <a:p>
            <a:pPr marL="514350" indent="-514350">
              <a:buClr>
                <a:schemeClr val="bg1"/>
              </a:buClr>
              <a:buSzPct val="100000"/>
              <a:buFont typeface="Franklin Gothic Book" pitchFamily="34" charset="0"/>
              <a:buAutoNum type="arabicPeriod"/>
            </a:pPr>
            <a:r>
              <a:rPr lang="en-US" sz="3200" dirty="0" err="1" smtClean="0">
                <a:solidFill>
                  <a:schemeClr val="bg1">
                    <a:lumMod val="95000"/>
                    <a:lumOff val="5000"/>
                  </a:schemeClr>
                </a:solidFill>
                <a:latin typeface="Arial" charset="0"/>
              </a:rPr>
              <a:t>Memuat</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secara</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eksplisit</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dengan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singkat</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dan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jelas</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tentang</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arah</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maksud</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tujuan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serta</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kegunaan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artikel</a:t>
            </a:r>
            <a:r>
              <a:rPr lang="en-US" sz="3200" dirty="0" smtClean="0">
                <a:solidFill>
                  <a:schemeClr val="bg1">
                    <a:lumMod val="95000"/>
                    <a:lumOff val="5000"/>
                  </a:schemeClr>
                </a:solidFill>
                <a:latin typeface="Arial" charset="0"/>
              </a:rPr>
              <a:t> agar </a:t>
            </a:r>
            <a:r>
              <a:rPr lang="en-US" sz="3200" dirty="0" err="1" smtClean="0">
                <a:solidFill>
                  <a:schemeClr val="bg1">
                    <a:lumMod val="95000"/>
                    <a:lumOff val="5000"/>
                  </a:schemeClr>
                </a:solidFill>
                <a:latin typeface="Arial" charset="0"/>
              </a:rPr>
              <a:t>substansi</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artikel</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tidak</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menimbulkan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kerancuan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pengertian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pemahaman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dan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penafsiran</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makna</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bagi</a:t>
            </a:r>
            <a:r>
              <a:rPr lang="en-US" sz="3200" dirty="0" smtClean="0">
                <a:solidFill>
                  <a:schemeClr val="bg1">
                    <a:lumMod val="95000"/>
                    <a:lumOff val="5000"/>
                  </a:schemeClr>
                </a:solidFill>
                <a:latin typeface="Arial" charset="0"/>
              </a:rPr>
              <a:t> </a:t>
            </a:r>
            <a:r>
              <a:rPr lang="en-US" sz="3200" dirty="0" err="1" smtClean="0">
                <a:solidFill>
                  <a:schemeClr val="bg1">
                    <a:lumMod val="95000"/>
                    <a:lumOff val="5000"/>
                  </a:schemeClr>
                </a:solidFill>
                <a:latin typeface="Arial" charset="0"/>
              </a:rPr>
              <a:t>pembacanya</a:t>
            </a:r>
            <a:r>
              <a:rPr lang="en-US" sz="3200" dirty="0" smtClean="0">
                <a:solidFill>
                  <a:schemeClr val="bg1">
                    <a:lumMod val="95000"/>
                    <a:lumOff val="5000"/>
                  </a:schemeClr>
                </a:solidFill>
                <a:latin typeface="Arial" charset="0"/>
              </a:rPr>
              <a:t>.</a:t>
            </a:r>
          </a:p>
          <a:p>
            <a:pPr marL="514350" indent="-514350">
              <a:buNone/>
            </a:pPr>
            <a:endParaRPr lang="en-US" dirty="0" smtClean="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9906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don’t</a:t>
            </a:r>
          </a:p>
        </p:txBody>
      </p:sp>
      <p:sp>
        <p:nvSpPr>
          <p:cNvPr id="45059" name="Rectangle 3"/>
          <p:cNvSpPr>
            <a:spLocks noChangeArrowheads="1"/>
          </p:cNvSpPr>
          <p:nvPr/>
        </p:nvSpPr>
        <p:spPr bwMode="auto">
          <a:xfrm>
            <a:off x="685800" y="1035050"/>
            <a:ext cx="8610600" cy="946150"/>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Demikian pula dengan kalimat yang mendefinisikan masalah, seperti:</a:t>
            </a:r>
          </a:p>
        </p:txBody>
      </p:sp>
      <p:sp>
        <p:nvSpPr>
          <p:cNvPr id="45060" name="Rectangle 4"/>
          <p:cNvSpPr>
            <a:spLocks noChangeArrowheads="1"/>
          </p:cNvSpPr>
          <p:nvPr/>
        </p:nvSpPr>
        <p:spPr bwMode="auto">
          <a:xfrm>
            <a:off x="152400" y="63246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45061" name="Rectangle 5"/>
          <p:cNvSpPr>
            <a:spLocks noChangeArrowheads="1"/>
          </p:cNvSpPr>
          <p:nvPr/>
        </p:nvSpPr>
        <p:spPr bwMode="auto">
          <a:xfrm>
            <a:off x="685800" y="2208213"/>
            <a:ext cx="8839200" cy="1373187"/>
          </a:xfrm>
          <a:prstGeom prst="rect">
            <a:avLst/>
          </a:prstGeom>
          <a:noFill/>
          <a:ln w="9525">
            <a:noFill/>
            <a:miter lim="800000"/>
            <a:headEnd/>
            <a:tailEnd/>
          </a:ln>
          <a:effectLst/>
        </p:spPr>
        <p:txBody>
          <a:bodyPr>
            <a:spAutoFit/>
          </a:bodyPr>
          <a:lstStyle/>
          <a:p>
            <a:r>
              <a:rPr lang="en-US" sz="2800" i="1" dirty="0">
                <a:solidFill>
                  <a:srgbClr val="FF0000"/>
                </a:solidFill>
                <a:latin typeface="Times New Roman" pitchFamily="18" charset="0"/>
              </a:rPr>
              <a:t>“</a:t>
            </a:r>
            <a:r>
              <a:rPr lang="en-US" sz="2800" i="1" dirty="0" err="1">
                <a:solidFill>
                  <a:srgbClr val="FF0000"/>
                </a:solidFill>
                <a:latin typeface="Times New Roman" pitchFamily="18" charset="0"/>
              </a:rPr>
              <a:t>Asma</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merupakan</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kondisi</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saat</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saluran</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pernapasan</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menyempit</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sebagai</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akibat</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adanya</a:t>
            </a:r>
            <a:r>
              <a:rPr lang="en-US" sz="2800" i="1" dirty="0">
                <a:solidFill>
                  <a:srgbClr val="FF0000"/>
                </a:solidFill>
                <a:latin typeface="Times New Roman" pitchFamily="18" charset="0"/>
              </a:rPr>
              <a:t> stimulus </a:t>
            </a:r>
            <a:r>
              <a:rPr lang="en-US" sz="2800" i="1" dirty="0" err="1">
                <a:solidFill>
                  <a:srgbClr val="FF0000"/>
                </a:solidFill>
                <a:latin typeface="Times New Roman" pitchFamily="18" charset="0"/>
              </a:rPr>
              <a:t>dari</a:t>
            </a:r>
            <a:r>
              <a:rPr lang="en-US" sz="2800" i="1" dirty="0">
                <a:solidFill>
                  <a:srgbClr val="FF0000"/>
                </a:solidFill>
                <a:latin typeface="Times New Roman" pitchFamily="18" charset="0"/>
              </a:rPr>
              <a:t> </a:t>
            </a:r>
            <a:r>
              <a:rPr lang="en-US" sz="2800" i="1" dirty="0" err="1">
                <a:solidFill>
                  <a:srgbClr val="FF0000"/>
                </a:solidFill>
                <a:latin typeface="Times New Roman" pitchFamily="18" charset="0"/>
              </a:rPr>
              <a:t>lingkungan</a:t>
            </a:r>
            <a:r>
              <a:rPr lang="en-US" sz="2800" i="1" dirty="0">
                <a:solidFill>
                  <a:srgbClr val="FF0000"/>
                </a:solidFill>
                <a:latin typeface="Times New Roman" pitchFamily="18" charset="0"/>
              </a:rPr>
              <a:t>.”</a:t>
            </a:r>
          </a:p>
        </p:txBody>
      </p:sp>
      <p:sp>
        <p:nvSpPr>
          <p:cNvPr id="45063" name="Rectangle 7"/>
          <p:cNvSpPr>
            <a:spLocks noChangeArrowheads="1"/>
          </p:cNvSpPr>
          <p:nvPr/>
        </p:nvSpPr>
        <p:spPr bwMode="auto">
          <a:xfrm>
            <a:off x="685800" y="3884613"/>
            <a:ext cx="8153400" cy="1800225"/>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Kalimat ini tidak tepat dalam bab </a:t>
            </a:r>
            <a:r>
              <a:rPr lang="en-US" sz="2800" i="1">
                <a:solidFill>
                  <a:srgbClr val="00FF00"/>
                </a:solidFill>
                <a:latin typeface="Times New Roman" pitchFamily="18" charset="0"/>
              </a:rPr>
              <a:t>Pendahuluan</a:t>
            </a:r>
            <a:r>
              <a:rPr lang="en-US" sz="2800">
                <a:solidFill>
                  <a:schemeClr val="bg1"/>
                </a:solidFill>
                <a:latin typeface="Times New Roman" pitchFamily="18" charset="0"/>
              </a:rPr>
              <a:t> untuk penelitian yang spesifik tentang timbulnya gejala asma kecuali untuk artikel ilmiah tentang mekanisme penyempitan saluran pernapasan.</a:t>
            </a:r>
            <a:r>
              <a:rPr lang="en-US" sz="2800">
                <a:solidFill>
                  <a:srgbClr val="FFFF00"/>
                </a:solidFill>
                <a:latin typeface="Times New Roman" pitchFamily="18" charset="0"/>
              </a:rPr>
              <a:t> </a:t>
            </a:r>
            <a:endParaRPr lang="en-US" sz="2800">
              <a:solidFill>
                <a:schemeClr val="accent1"/>
              </a:solidFill>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76200"/>
            <a:ext cx="8229600" cy="9906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a:t>
            </a:r>
          </a:p>
        </p:txBody>
      </p:sp>
      <p:sp>
        <p:nvSpPr>
          <p:cNvPr id="47108" name="Rectangle 4"/>
          <p:cNvSpPr>
            <a:spLocks noChangeArrowheads="1"/>
          </p:cNvSpPr>
          <p:nvPr/>
        </p:nvSpPr>
        <p:spPr bwMode="auto">
          <a:xfrm>
            <a:off x="152400" y="63246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47110" name="Rectangle 6"/>
          <p:cNvSpPr>
            <a:spLocks noChangeArrowheads="1"/>
          </p:cNvSpPr>
          <p:nvPr/>
        </p:nvSpPr>
        <p:spPr bwMode="auto">
          <a:xfrm>
            <a:off x="685800" y="990600"/>
            <a:ext cx="8077200" cy="946150"/>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Sebaiknya Anda menuliskan apa yang diteliti dalam lingkup hal yang ingin Anda publikasikan.</a:t>
            </a:r>
            <a:r>
              <a:rPr lang="en-US" sz="2200">
                <a:solidFill>
                  <a:schemeClr val="bg1"/>
                </a:solidFill>
                <a:latin typeface="Times New Roman" pitchFamily="18" charset="0"/>
              </a:rPr>
              <a:t> </a:t>
            </a:r>
          </a:p>
        </p:txBody>
      </p:sp>
      <p:sp>
        <p:nvSpPr>
          <p:cNvPr id="47111" name="Rectangle 7"/>
          <p:cNvSpPr>
            <a:spLocks noChangeArrowheads="1"/>
          </p:cNvSpPr>
          <p:nvPr/>
        </p:nvSpPr>
        <p:spPr bwMode="auto">
          <a:xfrm>
            <a:off x="762000" y="2057400"/>
            <a:ext cx="8077200" cy="1373188"/>
          </a:xfrm>
          <a:prstGeom prst="rect">
            <a:avLst/>
          </a:prstGeom>
          <a:noFill/>
          <a:ln w="9525">
            <a:noFill/>
            <a:miter lim="800000"/>
            <a:headEnd/>
            <a:tailEnd/>
          </a:ln>
          <a:effectLst/>
        </p:spPr>
        <p:txBody>
          <a:bodyPr>
            <a:spAutoFit/>
          </a:bodyPr>
          <a:lstStyle/>
          <a:p>
            <a:r>
              <a:rPr lang="en-US" sz="2800" i="1">
                <a:solidFill>
                  <a:schemeClr val="accent1"/>
                </a:solidFill>
                <a:latin typeface="Times New Roman" pitchFamily="18" charset="0"/>
              </a:rPr>
              <a:t>“Jamur Alternaria terdapat di berbagai tempat pada musim kering dan diduga sebagai penyebab terjadinya gejala asma.” </a:t>
            </a:r>
          </a:p>
        </p:txBody>
      </p:sp>
      <p:sp>
        <p:nvSpPr>
          <p:cNvPr id="47112" name="Rectangle 8"/>
          <p:cNvSpPr>
            <a:spLocks noChangeArrowheads="1"/>
          </p:cNvSpPr>
          <p:nvPr/>
        </p:nvSpPr>
        <p:spPr bwMode="auto">
          <a:xfrm>
            <a:off x="762000" y="3581400"/>
            <a:ext cx="8077200" cy="2654300"/>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Kalimat ini memuat latar belakang yang mendasari dilakukannya suatu riset tertentu tentang asma. Kalimat ini menyampaikan fokus dari penelitian dan penyebab dari timbulnya gejala asma yakni jamur Alternaria, bukan tentang penyakit asma itu sendiri. Kalimat ini merupakan </a:t>
            </a:r>
            <a:r>
              <a:rPr lang="en-US" sz="2800" i="1">
                <a:solidFill>
                  <a:schemeClr val="bg1"/>
                </a:solidFill>
                <a:latin typeface="Times New Roman" pitchFamily="18" charset="0"/>
              </a:rPr>
              <a:t>topic sentence.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76200"/>
            <a:ext cx="8229600" cy="9906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don’t</a:t>
            </a:r>
          </a:p>
        </p:txBody>
      </p:sp>
      <p:sp>
        <p:nvSpPr>
          <p:cNvPr id="49155" name="Rectangle 3"/>
          <p:cNvSpPr>
            <a:spLocks noChangeArrowheads="1"/>
          </p:cNvSpPr>
          <p:nvPr/>
        </p:nvSpPr>
        <p:spPr bwMode="auto">
          <a:xfrm>
            <a:off x="152400" y="63246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49156" name="Rectangle 4"/>
          <p:cNvSpPr>
            <a:spLocks noChangeArrowheads="1"/>
          </p:cNvSpPr>
          <p:nvPr/>
        </p:nvSpPr>
        <p:spPr bwMode="auto">
          <a:xfrm>
            <a:off x="152400" y="838200"/>
            <a:ext cx="8991600" cy="1282700"/>
          </a:xfrm>
          <a:prstGeom prst="rect">
            <a:avLst/>
          </a:prstGeom>
          <a:noFill/>
          <a:ln w="9525">
            <a:noFill/>
            <a:miter lim="800000"/>
            <a:headEnd/>
            <a:tailEnd/>
          </a:ln>
          <a:effectLst/>
        </p:spPr>
        <p:txBody>
          <a:bodyPr>
            <a:spAutoFit/>
          </a:bodyPr>
          <a:lstStyle/>
          <a:p>
            <a:r>
              <a:rPr lang="en-US" sz="2600">
                <a:solidFill>
                  <a:schemeClr val="bg1"/>
                </a:solidFill>
                <a:latin typeface="Times New Roman" pitchFamily="18" charset="0"/>
              </a:rPr>
              <a:t>Sebaiknya Anda tidak tergoda untuk memulai bab </a:t>
            </a:r>
            <a:r>
              <a:rPr lang="en-US" sz="2600" i="1">
                <a:solidFill>
                  <a:srgbClr val="00FF00"/>
                </a:solidFill>
                <a:latin typeface="Times New Roman" pitchFamily="18" charset="0"/>
              </a:rPr>
              <a:t>Pendahuluan</a:t>
            </a:r>
            <a:r>
              <a:rPr lang="en-US" sz="2600">
                <a:solidFill>
                  <a:schemeClr val="bg1"/>
                </a:solidFill>
                <a:latin typeface="Times New Roman" pitchFamily="18" charset="0"/>
              </a:rPr>
              <a:t> dengan mengutip dari literatur namun tidak menyampaikan hal-hal yang diperoleh dari penelitian yang Anda kutip.</a:t>
            </a:r>
          </a:p>
        </p:txBody>
      </p:sp>
      <p:sp>
        <p:nvSpPr>
          <p:cNvPr id="49157" name="Rectangle 5"/>
          <p:cNvSpPr>
            <a:spLocks noChangeArrowheads="1"/>
          </p:cNvSpPr>
          <p:nvPr/>
        </p:nvSpPr>
        <p:spPr bwMode="auto">
          <a:xfrm>
            <a:off x="304800" y="2209800"/>
            <a:ext cx="8839200" cy="1552575"/>
          </a:xfrm>
          <a:prstGeom prst="rect">
            <a:avLst/>
          </a:prstGeom>
          <a:noFill/>
          <a:ln w="9525">
            <a:noFill/>
            <a:miter lim="800000"/>
            <a:headEnd/>
            <a:tailEnd/>
          </a:ln>
          <a:effectLst/>
        </p:spPr>
        <p:txBody>
          <a:bodyPr>
            <a:spAutoFit/>
          </a:bodyPr>
          <a:lstStyle/>
          <a:p>
            <a:r>
              <a:rPr lang="en-US" sz="2400" i="1">
                <a:solidFill>
                  <a:schemeClr val="accent1"/>
                </a:solidFill>
                <a:latin typeface="Times New Roman" pitchFamily="18" charset="0"/>
              </a:rPr>
              <a:t>“Beberapa penelitian terdahulu telah mengevaluasi taraf cedera yang dialami oleh calon tentara Australia dan RAAF dalam menjalani pelatihan dasar. Johnson dkk., telab mempelajari rekam medis dari calon Navy yang tidak dapat menyelesaikan pelatihan dasar.” </a:t>
            </a:r>
          </a:p>
        </p:txBody>
      </p:sp>
      <p:sp>
        <p:nvSpPr>
          <p:cNvPr id="49158" name="Rectangle 6"/>
          <p:cNvSpPr>
            <a:spLocks noChangeArrowheads="1"/>
          </p:cNvSpPr>
          <p:nvPr/>
        </p:nvSpPr>
        <p:spPr bwMode="auto">
          <a:xfrm>
            <a:off x="228600" y="3886200"/>
            <a:ext cx="8991600" cy="2473325"/>
          </a:xfrm>
          <a:prstGeom prst="rect">
            <a:avLst/>
          </a:prstGeom>
          <a:noFill/>
          <a:ln w="9525">
            <a:noFill/>
            <a:miter lim="800000"/>
            <a:headEnd/>
            <a:tailEnd/>
          </a:ln>
          <a:effectLst/>
        </p:spPr>
        <p:txBody>
          <a:bodyPr>
            <a:spAutoFit/>
          </a:bodyPr>
          <a:lstStyle/>
          <a:p>
            <a:r>
              <a:rPr lang="en-US" sz="2600">
                <a:solidFill>
                  <a:schemeClr val="bg1"/>
                </a:solidFill>
                <a:latin typeface="Times New Roman" pitchFamily="18" charset="0"/>
              </a:rPr>
              <a:t>Kalimat ini memberi informasi tentang penelitian yang telah dilakukan dalam lingkup riset yang Anda lakukan. Namun kurangnya informasi tentang hal-hal yang diperoleh dari penelitian yang dikutip, tidak membantu pembaca untuk melihat relasi dari penelitian yang Anda lakukan dengan hal –hal yang sudah diperoleh dari penelitian sebelumnya.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a:t>
            </a:r>
          </a:p>
        </p:txBody>
      </p:sp>
      <p:sp>
        <p:nvSpPr>
          <p:cNvPr id="20483" name="Rectangle 3"/>
          <p:cNvSpPr>
            <a:spLocks noChangeArrowheads="1"/>
          </p:cNvSpPr>
          <p:nvPr/>
        </p:nvSpPr>
        <p:spPr bwMode="auto">
          <a:xfrm>
            <a:off x="152400" y="64008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20485" name="Rectangle 5"/>
          <p:cNvSpPr>
            <a:spLocks noChangeArrowheads="1"/>
          </p:cNvSpPr>
          <p:nvPr/>
        </p:nvSpPr>
        <p:spPr bwMode="auto">
          <a:xfrm>
            <a:off x="457200" y="2968625"/>
            <a:ext cx="8458200" cy="1679575"/>
          </a:xfrm>
          <a:prstGeom prst="rect">
            <a:avLst/>
          </a:prstGeom>
          <a:noFill/>
          <a:ln w="9525">
            <a:noFill/>
            <a:miter lim="800000"/>
            <a:headEnd/>
            <a:tailEnd/>
          </a:ln>
          <a:effectLst/>
        </p:spPr>
        <p:txBody>
          <a:bodyPr>
            <a:spAutoFit/>
          </a:bodyPr>
          <a:lstStyle/>
          <a:p>
            <a:r>
              <a:rPr lang="en-US" sz="2600" i="1">
                <a:solidFill>
                  <a:schemeClr val="accent1"/>
                </a:solidFill>
                <a:latin typeface="Times New Roman" pitchFamily="18" charset="0"/>
              </a:rPr>
              <a:t>“Taraf cedera dari calon tentara Australia dan RAAF dalam menjalani pelatihan dasar mencapai 12 % per tahun pada tahun 1997 bahkan mencapai 47 % untuk calon Navy yang tidak dapat menyelesaikan pelatihan dasar. </a:t>
            </a:r>
            <a:endParaRPr lang="en-US" sz="2600">
              <a:solidFill>
                <a:schemeClr val="bg1"/>
              </a:solidFill>
              <a:latin typeface="Times New Roman" pitchFamily="18" charset="0"/>
            </a:endParaRPr>
          </a:p>
        </p:txBody>
      </p:sp>
      <p:sp>
        <p:nvSpPr>
          <p:cNvPr id="20486" name="Rectangle 6"/>
          <p:cNvSpPr>
            <a:spLocks noChangeArrowheads="1"/>
          </p:cNvSpPr>
          <p:nvPr/>
        </p:nvSpPr>
        <p:spPr bwMode="auto">
          <a:xfrm>
            <a:off x="457200" y="990600"/>
            <a:ext cx="8534400" cy="1800225"/>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Sebaiknya Anda mengutip hal-hal yang diperoleh dari penelitian sebelumnya dan bukan nama depan penulisan serta detil dari tujuan atau metode yang digunakan di literatur tersebut. </a:t>
            </a:r>
          </a:p>
        </p:txBody>
      </p:sp>
      <p:sp>
        <p:nvSpPr>
          <p:cNvPr id="20487" name="Rectangle 7"/>
          <p:cNvSpPr>
            <a:spLocks noChangeArrowheads="1"/>
          </p:cNvSpPr>
          <p:nvPr/>
        </p:nvSpPr>
        <p:spPr bwMode="auto">
          <a:xfrm>
            <a:off x="457200" y="4799013"/>
            <a:ext cx="8763000" cy="1373187"/>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Kalimat ini menjelaskan tentang cedera yang umumnya terjadi pada suatu waktu tertentu dan mengutip pada hasilnya dan bukan peneliti yang melakukannya.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 and don’t</a:t>
            </a:r>
          </a:p>
        </p:txBody>
      </p:sp>
      <p:sp>
        <p:nvSpPr>
          <p:cNvPr id="21507" name="Rectangle 3"/>
          <p:cNvSpPr>
            <a:spLocks noChangeArrowheads="1"/>
          </p:cNvSpPr>
          <p:nvPr/>
        </p:nvSpPr>
        <p:spPr bwMode="auto">
          <a:xfrm>
            <a:off x="152400" y="64008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21508" name="Rectangle 4"/>
          <p:cNvSpPr>
            <a:spLocks noChangeArrowheads="1"/>
          </p:cNvSpPr>
          <p:nvPr/>
        </p:nvSpPr>
        <p:spPr bwMode="auto">
          <a:xfrm>
            <a:off x="381000" y="987425"/>
            <a:ext cx="8686800" cy="1679575"/>
          </a:xfrm>
          <a:prstGeom prst="rect">
            <a:avLst/>
          </a:prstGeom>
          <a:noFill/>
          <a:ln w="9525">
            <a:noFill/>
            <a:miter lim="800000"/>
            <a:headEnd/>
            <a:tailEnd/>
          </a:ln>
          <a:effectLst/>
        </p:spPr>
        <p:txBody>
          <a:bodyPr>
            <a:spAutoFit/>
          </a:bodyPr>
          <a:lstStyle/>
          <a:p>
            <a:r>
              <a:rPr lang="en-US" sz="2600">
                <a:solidFill>
                  <a:schemeClr val="bg1"/>
                </a:solidFill>
                <a:latin typeface="Times New Roman" pitchFamily="18" charset="0"/>
              </a:rPr>
              <a:t>Bagian yang paling utama dari bab </a:t>
            </a:r>
            <a:r>
              <a:rPr lang="en-US" sz="2600" i="1">
                <a:solidFill>
                  <a:srgbClr val="00FF00"/>
                </a:solidFill>
                <a:latin typeface="Times New Roman" pitchFamily="18" charset="0"/>
              </a:rPr>
              <a:t>Pendahuluan</a:t>
            </a:r>
            <a:r>
              <a:rPr lang="en-US" sz="2600">
                <a:solidFill>
                  <a:schemeClr val="bg1"/>
                </a:solidFill>
                <a:latin typeface="Times New Roman" pitchFamily="18" charset="0"/>
              </a:rPr>
              <a:t> adalah paragraf terakhir. Paragraf ini memberikan detil dari tujuan atau hipotesis dari riset yang Anda lakukan. Paragraf ini memuat kalimat tentang apa yang selebihnya terdapat pada tulisan Anda.</a:t>
            </a:r>
          </a:p>
        </p:txBody>
      </p:sp>
      <p:sp>
        <p:nvSpPr>
          <p:cNvPr id="21510" name="Rectangle 6"/>
          <p:cNvSpPr>
            <a:spLocks noChangeArrowheads="1"/>
          </p:cNvSpPr>
          <p:nvPr/>
        </p:nvSpPr>
        <p:spPr bwMode="auto">
          <a:xfrm>
            <a:off x="381000" y="2835275"/>
            <a:ext cx="8458200" cy="885825"/>
          </a:xfrm>
          <a:prstGeom prst="rect">
            <a:avLst/>
          </a:prstGeom>
          <a:noFill/>
          <a:ln w="9525">
            <a:noFill/>
            <a:miter lim="800000"/>
            <a:headEnd/>
            <a:tailEnd/>
          </a:ln>
          <a:effectLst/>
        </p:spPr>
        <p:txBody>
          <a:bodyPr>
            <a:spAutoFit/>
          </a:bodyPr>
          <a:lstStyle/>
          <a:p>
            <a:r>
              <a:rPr lang="en-US" sz="2600">
                <a:solidFill>
                  <a:schemeClr val="bg1"/>
                </a:solidFill>
                <a:latin typeface="Times New Roman" pitchFamily="18" charset="0"/>
              </a:rPr>
              <a:t>Namun hindari mengakhiri bab </a:t>
            </a:r>
            <a:r>
              <a:rPr lang="en-US" sz="2600" i="1">
                <a:solidFill>
                  <a:srgbClr val="00FF00"/>
                </a:solidFill>
                <a:latin typeface="Times New Roman" pitchFamily="18" charset="0"/>
              </a:rPr>
              <a:t>Pendahuluan</a:t>
            </a:r>
            <a:r>
              <a:rPr lang="en-US" sz="2600">
                <a:solidFill>
                  <a:schemeClr val="bg1"/>
                </a:solidFill>
                <a:latin typeface="Times New Roman" pitchFamily="18" charset="0"/>
              </a:rPr>
              <a:t> dengan ringkasan singkat dari hasil yang Anda dapatkan. </a:t>
            </a:r>
          </a:p>
        </p:txBody>
      </p:sp>
      <p:sp>
        <p:nvSpPr>
          <p:cNvPr id="21511" name="Rectangle 7"/>
          <p:cNvSpPr>
            <a:spLocks noChangeArrowheads="1"/>
          </p:cNvSpPr>
          <p:nvPr/>
        </p:nvSpPr>
        <p:spPr bwMode="auto">
          <a:xfrm>
            <a:off x="457200" y="3810000"/>
            <a:ext cx="8458200" cy="2473325"/>
          </a:xfrm>
          <a:prstGeom prst="rect">
            <a:avLst/>
          </a:prstGeom>
          <a:noFill/>
          <a:ln w="9525">
            <a:noFill/>
            <a:miter lim="800000"/>
            <a:headEnd/>
            <a:tailEnd/>
          </a:ln>
          <a:effectLst/>
        </p:spPr>
        <p:txBody>
          <a:bodyPr>
            <a:spAutoFit/>
          </a:bodyPr>
          <a:lstStyle/>
          <a:p>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Penelitian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dilakukan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untuk</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mendefinisikan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karakteristik</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dari</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anak-anak</a:t>
            </a:r>
            <a:r>
              <a:rPr lang="en-US" sz="2600" i="1" dirty="0">
                <a:solidFill>
                  <a:srgbClr val="FF0000"/>
                </a:solidFill>
                <a:latin typeface="Times New Roman" pitchFamily="18" charset="0"/>
              </a:rPr>
              <a:t> yang </a:t>
            </a:r>
            <a:r>
              <a:rPr lang="en-US" sz="2600" i="1" dirty="0" err="1">
                <a:solidFill>
                  <a:srgbClr val="FF0000"/>
                </a:solidFill>
                <a:latin typeface="Times New Roman" pitchFamily="18" charset="0"/>
              </a:rPr>
              <a:t>kelebihan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berat</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badan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Hasil</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penelitian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menunjukkan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bahwa</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kurangnya</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olahraga</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merupakan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faktor</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utama</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telah</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terjadi</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peningkatan</a:t>
            </a:r>
            <a:r>
              <a:rPr lang="en-US" sz="2600" i="1" dirty="0">
                <a:solidFill>
                  <a:srgbClr val="FF0000"/>
                </a:solidFill>
                <a:latin typeface="Times New Roman" pitchFamily="18" charset="0"/>
              </a:rPr>
              <a:t> yang </a:t>
            </a:r>
            <a:r>
              <a:rPr lang="en-US" sz="2600" i="1" dirty="0" err="1">
                <a:solidFill>
                  <a:srgbClr val="FF0000"/>
                </a:solidFill>
                <a:latin typeface="Times New Roman" pitchFamily="18" charset="0"/>
              </a:rPr>
              <a:t>signifikan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dari</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anak</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laki-laki</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perempuan</a:t>
            </a:r>
            <a:r>
              <a:rPr lang="en-US" sz="2600" i="1" dirty="0">
                <a:solidFill>
                  <a:srgbClr val="FF0000"/>
                </a:solidFill>
                <a:latin typeface="Times New Roman" pitchFamily="18" charset="0"/>
              </a:rPr>
              <a:t> yang </a:t>
            </a:r>
            <a:r>
              <a:rPr lang="en-US" sz="2600" i="1" dirty="0" err="1">
                <a:solidFill>
                  <a:srgbClr val="FF0000"/>
                </a:solidFill>
                <a:latin typeface="Times New Roman" pitchFamily="18" charset="0"/>
              </a:rPr>
              <a:t>kelebihan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berat</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dalam</a:t>
            </a:r>
            <a:r>
              <a:rPr lang="en-US" sz="2600" i="1" dirty="0">
                <a:solidFill>
                  <a:srgbClr val="FF0000"/>
                </a:solidFill>
                <a:latin typeface="Times New Roman" pitchFamily="18" charset="0"/>
              </a:rPr>
              <a:t> 12 </a:t>
            </a:r>
            <a:r>
              <a:rPr lang="en-US" sz="2600" i="1" dirty="0" err="1">
                <a:solidFill>
                  <a:srgbClr val="FF0000"/>
                </a:solidFill>
                <a:latin typeface="Times New Roman" pitchFamily="18" charset="0"/>
              </a:rPr>
              <a:t>tahun</a:t>
            </a:r>
            <a:r>
              <a:rPr lang="en-US" sz="2600" i="1" dirty="0">
                <a:solidFill>
                  <a:srgbClr val="FF0000"/>
                </a:solidFill>
                <a:latin typeface="Times New Roman" pitchFamily="18" charset="0"/>
              </a:rPr>
              <a:t> </a:t>
            </a:r>
            <a:r>
              <a:rPr lang="en-US" sz="2600" i="1" dirty="0" err="1">
                <a:solidFill>
                  <a:srgbClr val="FF0000"/>
                </a:solidFill>
                <a:latin typeface="Times New Roman" pitchFamily="18" charset="0"/>
              </a:rPr>
              <a:t>terakhir</a:t>
            </a:r>
            <a:r>
              <a:rPr lang="en-US" sz="2600" i="1" dirty="0">
                <a:solidFill>
                  <a:srgbClr val="FF0000"/>
                </a:solidFill>
                <a:latin typeface="Times New Roman" pitchFamily="18"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Pendahuluan </a:t>
            </a:r>
            <a:r>
              <a:rPr lang="en-US" baseline="30000">
                <a:solidFill>
                  <a:srgbClr val="FFFF00"/>
                </a:solidFill>
                <a:latin typeface="Times New Roman" pitchFamily="18" charset="0"/>
              </a:rPr>
              <a:t>3</a:t>
            </a:r>
            <a:r>
              <a:rPr lang="en-US">
                <a:solidFill>
                  <a:srgbClr val="FFFF00"/>
                </a:solidFill>
                <a:latin typeface="Times New Roman" pitchFamily="18" charset="0"/>
              </a:rPr>
              <a:t> </a:t>
            </a:r>
            <a:r>
              <a:rPr lang="en-US" sz="2400" i="1">
                <a:solidFill>
                  <a:srgbClr val="FFFF00"/>
                </a:solidFill>
                <a:latin typeface="Times New Roman" pitchFamily="18" charset="0"/>
              </a:rPr>
              <a:t>do and don’t</a:t>
            </a:r>
          </a:p>
        </p:txBody>
      </p:sp>
      <p:sp>
        <p:nvSpPr>
          <p:cNvPr id="51203" name="Rectangle 3"/>
          <p:cNvSpPr>
            <a:spLocks noChangeArrowheads="1"/>
          </p:cNvSpPr>
          <p:nvPr/>
        </p:nvSpPr>
        <p:spPr bwMode="auto">
          <a:xfrm>
            <a:off x="152400" y="64008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51204" name="Rectangle 4"/>
          <p:cNvSpPr>
            <a:spLocks noChangeArrowheads="1"/>
          </p:cNvSpPr>
          <p:nvPr/>
        </p:nvSpPr>
        <p:spPr bwMode="auto">
          <a:xfrm>
            <a:off x="381000" y="1095375"/>
            <a:ext cx="8686800" cy="1800225"/>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Menyampaikan hasil-hasil penting pada bagian terakhir dari bab </a:t>
            </a:r>
            <a:r>
              <a:rPr lang="en-US" sz="2800" i="1">
                <a:solidFill>
                  <a:srgbClr val="00FF00"/>
                </a:solidFill>
                <a:latin typeface="Times New Roman" pitchFamily="18" charset="0"/>
              </a:rPr>
              <a:t>Pendahuluan</a:t>
            </a:r>
            <a:r>
              <a:rPr lang="en-US" sz="2800">
                <a:solidFill>
                  <a:schemeClr val="bg1"/>
                </a:solidFill>
                <a:latin typeface="Times New Roman" pitchFamily="18" charset="0"/>
              </a:rPr>
              <a:t> cukup umum dilakukan dalam beberapa jenis penelitian seperti </a:t>
            </a:r>
            <a:r>
              <a:rPr lang="en-US" sz="2800" i="1">
                <a:solidFill>
                  <a:schemeClr val="bg1"/>
                </a:solidFill>
                <a:latin typeface="Times New Roman" pitchFamily="18" charset="0"/>
              </a:rPr>
              <a:t>basic research</a:t>
            </a:r>
            <a:r>
              <a:rPr lang="en-US" sz="2800">
                <a:solidFill>
                  <a:schemeClr val="bg1"/>
                </a:solidFill>
                <a:latin typeface="Times New Roman" pitchFamily="18" charset="0"/>
              </a:rPr>
              <a:t>, namun sebaiknya dihindari dalam penelitian klinis. </a:t>
            </a:r>
          </a:p>
        </p:txBody>
      </p:sp>
      <p:sp>
        <p:nvSpPr>
          <p:cNvPr id="51205" name="Rectangle 5"/>
          <p:cNvSpPr>
            <a:spLocks noChangeArrowheads="1"/>
          </p:cNvSpPr>
          <p:nvPr/>
        </p:nvSpPr>
        <p:spPr bwMode="auto">
          <a:xfrm>
            <a:off x="457200" y="3167063"/>
            <a:ext cx="8458200" cy="3081337"/>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Kesalahan penempatan ringkasan dari hasil yang Anda peroleh pada bagian terakhir bab </a:t>
            </a:r>
            <a:r>
              <a:rPr lang="en-US" sz="2800" i="1">
                <a:solidFill>
                  <a:srgbClr val="00FF00"/>
                </a:solidFill>
                <a:latin typeface="Times New Roman" pitchFamily="18" charset="0"/>
              </a:rPr>
              <a:t>Pendahuluan</a:t>
            </a:r>
            <a:r>
              <a:rPr lang="en-US" sz="2800">
                <a:solidFill>
                  <a:schemeClr val="bg1"/>
                </a:solidFill>
                <a:latin typeface="Times New Roman" pitchFamily="18" charset="0"/>
              </a:rPr>
              <a:t> akan menghentikan mengalirnya tulisan Anda. Hal ini akan membuat tulisan Anda terlihat tidak terorganisasi dan hanya akan membingungkan pembaca, karena pembaca belum diberikan informasi yang cukup untuk menilai validitas dan kewajaran hasil yang Anda peroleh.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1066800" y="2514600"/>
            <a:ext cx="7010400" cy="1146175"/>
          </a:xfrm>
          <a:prstGeom prst="rect">
            <a:avLst/>
          </a:prstGeom>
          <a:noFill/>
          <a:ln w="9525">
            <a:noFill/>
            <a:miter lim="800000"/>
            <a:headEnd/>
            <a:tailEnd/>
          </a:ln>
          <a:effectLst/>
        </p:spPr>
        <p:txBody>
          <a:bodyPr anchor="ctr"/>
          <a:lstStyle/>
          <a:p>
            <a:r>
              <a:rPr lang="en-US" sz="4000" b="1">
                <a:solidFill>
                  <a:srgbClr val="FFFF00"/>
                </a:solidFill>
                <a:latin typeface="Times New Roman" pitchFamily="18" charset="0"/>
              </a:rPr>
              <a:t>MATERIAL DAN METODE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Material dan Metode </a:t>
            </a:r>
            <a:r>
              <a:rPr lang="en-US" baseline="30000">
                <a:solidFill>
                  <a:srgbClr val="FFFF00"/>
                </a:solidFill>
                <a:latin typeface="Times New Roman" pitchFamily="18" charset="0"/>
              </a:rPr>
              <a:t>2,3 </a:t>
            </a:r>
            <a:r>
              <a:rPr lang="en-US" sz="2400" i="1">
                <a:solidFill>
                  <a:srgbClr val="FFFF00"/>
                </a:solidFill>
                <a:latin typeface="Times New Roman" pitchFamily="18" charset="0"/>
              </a:rPr>
              <a:t>tujuan</a:t>
            </a:r>
          </a:p>
        </p:txBody>
      </p:sp>
      <p:sp>
        <p:nvSpPr>
          <p:cNvPr id="11267" name="Rectangle 3"/>
          <p:cNvSpPr>
            <a:spLocks noGrp="1" noChangeArrowheads="1"/>
          </p:cNvSpPr>
          <p:nvPr>
            <p:ph idx="1"/>
          </p:nvPr>
        </p:nvSpPr>
        <p:spPr>
          <a:xfrm>
            <a:off x="457200" y="914400"/>
            <a:ext cx="8229600" cy="1295400"/>
          </a:xfrm>
        </p:spPr>
        <p:txBody>
          <a:bodyPr/>
          <a:lstStyle/>
          <a:p>
            <a:pPr marL="0" indent="0">
              <a:lnSpc>
                <a:spcPct val="90000"/>
              </a:lnSpc>
              <a:buFontTx/>
              <a:buNone/>
            </a:pPr>
            <a:r>
              <a:rPr lang="en-US" sz="2600">
                <a:solidFill>
                  <a:schemeClr val="bg1"/>
                </a:solidFill>
                <a:latin typeface="Times New Roman" pitchFamily="18" charset="0"/>
              </a:rPr>
              <a:t>Tujuan dari bab </a:t>
            </a:r>
            <a:r>
              <a:rPr lang="en-US" sz="2600" i="1">
                <a:solidFill>
                  <a:srgbClr val="00FF00"/>
                </a:solidFill>
                <a:latin typeface="Times New Roman" pitchFamily="18" charset="0"/>
              </a:rPr>
              <a:t>Material dan Metode</a:t>
            </a:r>
            <a:r>
              <a:rPr lang="en-US" sz="2600">
                <a:solidFill>
                  <a:schemeClr val="bg1"/>
                </a:solidFill>
                <a:latin typeface="Times New Roman" pitchFamily="18" charset="0"/>
              </a:rPr>
              <a:t> adalah untuk mendiskripsikan bagaimana Anda bisa memperoleh hasil penelitian Anda. </a:t>
            </a:r>
            <a:r>
              <a:rPr lang="en-US" sz="2600" baseline="30000">
                <a:solidFill>
                  <a:schemeClr val="bg1"/>
                </a:solidFill>
                <a:latin typeface="Times New Roman" pitchFamily="18" charset="0"/>
              </a:rPr>
              <a:t>3</a:t>
            </a:r>
            <a:r>
              <a:rPr lang="en-US" sz="2600">
                <a:solidFill>
                  <a:schemeClr val="bg1"/>
                </a:solidFill>
                <a:latin typeface="Times New Roman" pitchFamily="18" charset="0"/>
              </a:rPr>
              <a:t> </a:t>
            </a:r>
          </a:p>
        </p:txBody>
      </p:sp>
      <p:sp>
        <p:nvSpPr>
          <p:cNvPr id="11268" name="Rectangle 4"/>
          <p:cNvSpPr>
            <a:spLocks noChangeArrowheads="1"/>
          </p:cNvSpPr>
          <p:nvPr/>
        </p:nvSpPr>
        <p:spPr bwMode="auto">
          <a:xfrm>
            <a:off x="152400" y="64008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11271" name="Rectangle 7"/>
          <p:cNvSpPr>
            <a:spLocks noChangeArrowheads="1"/>
          </p:cNvSpPr>
          <p:nvPr/>
        </p:nvSpPr>
        <p:spPr bwMode="auto">
          <a:xfrm>
            <a:off x="457200" y="1981200"/>
            <a:ext cx="8686800" cy="1752600"/>
          </a:xfrm>
          <a:prstGeom prst="rect">
            <a:avLst/>
          </a:prstGeom>
          <a:noFill/>
          <a:ln w="9525">
            <a:noFill/>
            <a:miter lim="800000"/>
            <a:headEnd/>
            <a:tailEnd/>
          </a:ln>
          <a:effectLst/>
        </p:spPr>
        <p:txBody>
          <a:bodyPr/>
          <a:lstStyle/>
          <a:p>
            <a:pPr marL="280988" indent="-280988">
              <a:spcBef>
                <a:spcPct val="20000"/>
              </a:spcBef>
            </a:pPr>
            <a:r>
              <a:rPr lang="en-US" sz="2600">
                <a:solidFill>
                  <a:schemeClr val="bg1"/>
                </a:solidFill>
                <a:latin typeface="Times New Roman" pitchFamily="18" charset="0"/>
                <a:sym typeface="Wingdings" pitchFamily="2" charset="2"/>
              </a:rPr>
              <a:t>Setiap hasil pengukuran yang dilaporkan pada bab </a:t>
            </a:r>
            <a:r>
              <a:rPr lang="en-US" sz="2600" i="1">
                <a:solidFill>
                  <a:srgbClr val="FFFF00"/>
                </a:solidFill>
                <a:latin typeface="Times New Roman" pitchFamily="18" charset="0"/>
                <a:sym typeface="Wingdings" pitchFamily="2" charset="2"/>
              </a:rPr>
              <a:t>Hasil</a:t>
            </a:r>
            <a:r>
              <a:rPr lang="en-US" sz="2600">
                <a:solidFill>
                  <a:srgbClr val="FFFF00"/>
                </a:solidFill>
                <a:latin typeface="Times New Roman" pitchFamily="18" charset="0"/>
                <a:sym typeface="Wingdings" pitchFamily="2" charset="2"/>
              </a:rPr>
              <a:t> </a:t>
            </a:r>
            <a:r>
              <a:rPr lang="en-US" sz="2600">
                <a:solidFill>
                  <a:schemeClr val="bg1"/>
                </a:solidFill>
                <a:latin typeface="Times New Roman" pitchFamily="18" charset="0"/>
                <a:sym typeface="Wingdings" pitchFamily="2" charset="2"/>
              </a:rPr>
              <a:t>harus diketahui metode yang digunakan untuk memperoleh hasil tersebut. Diskripsi metode tersebut  dituliskan pada bab </a:t>
            </a:r>
            <a:r>
              <a:rPr lang="en-US" sz="2600" i="1">
                <a:solidFill>
                  <a:srgbClr val="00FF00"/>
                </a:solidFill>
                <a:latin typeface="Times New Roman" pitchFamily="18" charset="0"/>
                <a:sym typeface="Wingdings" pitchFamily="2" charset="2"/>
              </a:rPr>
              <a:t>Material dan Metode</a:t>
            </a:r>
            <a:r>
              <a:rPr lang="en-US" sz="2600">
                <a:solidFill>
                  <a:schemeClr val="bg1"/>
                </a:solidFill>
                <a:latin typeface="Times New Roman" pitchFamily="18" charset="0"/>
                <a:sym typeface="Wingdings" pitchFamily="2" charset="2"/>
              </a:rPr>
              <a:t>. </a:t>
            </a:r>
            <a:r>
              <a:rPr lang="en-US" sz="2600" baseline="30000">
                <a:solidFill>
                  <a:schemeClr val="bg1"/>
                </a:solidFill>
                <a:latin typeface="Times New Roman" pitchFamily="18" charset="0"/>
              </a:rPr>
              <a:t>3</a:t>
            </a:r>
            <a:r>
              <a:rPr lang="en-US" sz="2600">
                <a:solidFill>
                  <a:schemeClr val="bg1"/>
                </a:solidFill>
                <a:latin typeface="Times New Roman" pitchFamily="18" charset="0"/>
              </a:rPr>
              <a:t> </a:t>
            </a:r>
          </a:p>
        </p:txBody>
      </p:sp>
      <p:sp>
        <p:nvSpPr>
          <p:cNvPr id="11272" name="Rectangle 8"/>
          <p:cNvSpPr>
            <a:spLocks noChangeArrowheads="1"/>
          </p:cNvSpPr>
          <p:nvPr/>
        </p:nvSpPr>
        <p:spPr bwMode="auto">
          <a:xfrm>
            <a:off x="381000" y="3581400"/>
            <a:ext cx="8763000" cy="1752600"/>
          </a:xfrm>
          <a:prstGeom prst="rect">
            <a:avLst/>
          </a:prstGeom>
          <a:noFill/>
          <a:ln w="9525">
            <a:noFill/>
            <a:miter lim="800000"/>
            <a:headEnd/>
            <a:tailEnd/>
          </a:ln>
          <a:effectLst/>
        </p:spPr>
        <p:txBody>
          <a:bodyPr/>
          <a:lstStyle/>
          <a:p>
            <a:pPr marL="282575" indent="-282575">
              <a:spcBef>
                <a:spcPct val="20000"/>
              </a:spcBef>
            </a:pPr>
            <a:r>
              <a:rPr lang="en-US" sz="2600">
                <a:solidFill>
                  <a:schemeClr val="bg1"/>
                </a:solidFill>
                <a:latin typeface="Times New Roman" pitchFamily="18" charset="0"/>
                <a:sym typeface="Wingdings" pitchFamily="2" charset="2"/>
              </a:rPr>
              <a:t> Setiap pengamatan yang Anda laporkan dalam bab </a:t>
            </a:r>
            <a:r>
              <a:rPr lang="en-US" sz="2600" i="1">
                <a:solidFill>
                  <a:srgbClr val="FFFF00"/>
                </a:solidFill>
                <a:latin typeface="Times New Roman" pitchFamily="18" charset="0"/>
                <a:sym typeface="Wingdings" pitchFamily="2" charset="2"/>
              </a:rPr>
              <a:t>Hasil</a:t>
            </a:r>
            <a:r>
              <a:rPr lang="en-US" sz="2600">
                <a:solidFill>
                  <a:schemeClr val="bg1"/>
                </a:solidFill>
                <a:latin typeface="Times New Roman" pitchFamily="18" charset="0"/>
                <a:sym typeface="Wingdings" pitchFamily="2" charset="2"/>
              </a:rPr>
              <a:t> harus merupakan hasil dari prosedur/langkah-langkah yang dapat direproduksi, yang telah dituliskan secara jelas pada bab </a:t>
            </a:r>
            <a:r>
              <a:rPr lang="en-US" sz="2600" i="1">
                <a:solidFill>
                  <a:srgbClr val="00FF00"/>
                </a:solidFill>
                <a:latin typeface="Times New Roman" pitchFamily="18" charset="0"/>
                <a:sym typeface="Wingdings" pitchFamily="2" charset="2"/>
              </a:rPr>
              <a:t>Material dan Metode</a:t>
            </a:r>
            <a:r>
              <a:rPr lang="en-US" sz="2600">
                <a:solidFill>
                  <a:schemeClr val="bg1"/>
                </a:solidFill>
                <a:latin typeface="Times New Roman" pitchFamily="18" charset="0"/>
                <a:sym typeface="Wingdings" pitchFamily="2" charset="2"/>
              </a:rPr>
              <a:t> </a:t>
            </a:r>
            <a:r>
              <a:rPr lang="en-US" sz="2600" baseline="30000">
                <a:solidFill>
                  <a:schemeClr val="bg1"/>
                </a:solidFill>
                <a:latin typeface="Times New Roman" pitchFamily="18" charset="0"/>
              </a:rPr>
              <a:t>2</a:t>
            </a:r>
            <a:r>
              <a:rPr lang="en-US" sz="2600">
                <a:solidFill>
                  <a:schemeClr val="bg1"/>
                </a:solidFill>
                <a:latin typeface="Times New Roman" pitchFamily="18" charset="0"/>
              </a:rPr>
              <a:t> </a:t>
            </a:r>
          </a:p>
        </p:txBody>
      </p:sp>
      <p:sp>
        <p:nvSpPr>
          <p:cNvPr id="11273" name="Text Box 9"/>
          <p:cNvSpPr txBox="1">
            <a:spLocks noChangeArrowheads="1"/>
          </p:cNvSpPr>
          <p:nvPr/>
        </p:nvSpPr>
        <p:spPr bwMode="auto">
          <a:xfrm>
            <a:off x="152400" y="6172200"/>
            <a:ext cx="7788275" cy="304800"/>
          </a:xfrm>
          <a:prstGeom prst="rect">
            <a:avLst/>
          </a:prstGeom>
          <a:noFill/>
          <a:ln w="9525">
            <a:noFill/>
            <a:miter lim="800000"/>
            <a:headEnd/>
            <a:tailEnd/>
          </a:ln>
          <a:effectLst/>
        </p:spPr>
        <p:txBody>
          <a:bodyPr wrap="none">
            <a:spAutoFit/>
          </a:bodyPr>
          <a:lstStyle/>
          <a:p>
            <a:r>
              <a:rPr lang="en-US" sz="1400" baseline="30000">
                <a:solidFill>
                  <a:schemeClr val="bg1"/>
                </a:solidFill>
              </a:rPr>
              <a:t>2 </a:t>
            </a:r>
            <a:r>
              <a:rPr lang="en-US" sz="1400">
                <a:solidFill>
                  <a:schemeClr val="bg1"/>
                </a:solidFill>
              </a:rPr>
              <a:t>MJ Katz, From Research to Manuscript: A Guide to Scientific Writing, Springer, Dordrecht, 2006</a:t>
            </a:r>
            <a:endParaRPr lang="en-US" sz="1400"/>
          </a:p>
        </p:txBody>
      </p:sp>
      <p:sp>
        <p:nvSpPr>
          <p:cNvPr id="11274" name="Rectangle 10"/>
          <p:cNvSpPr>
            <a:spLocks noChangeArrowheads="1"/>
          </p:cNvSpPr>
          <p:nvPr/>
        </p:nvSpPr>
        <p:spPr bwMode="auto">
          <a:xfrm>
            <a:off x="304800" y="5257800"/>
            <a:ext cx="8229600" cy="914400"/>
          </a:xfrm>
          <a:prstGeom prst="rect">
            <a:avLst/>
          </a:prstGeom>
          <a:noFill/>
          <a:ln w="9525">
            <a:noFill/>
            <a:miter lim="800000"/>
            <a:headEnd/>
            <a:tailEnd/>
          </a:ln>
          <a:effectLst/>
        </p:spPr>
        <p:txBody>
          <a:bodyPr/>
          <a:lstStyle/>
          <a:p>
            <a:pPr marL="280988" indent="-280988">
              <a:spcBef>
                <a:spcPct val="20000"/>
              </a:spcBef>
            </a:pPr>
            <a:r>
              <a:rPr lang="en-US" sz="2600">
                <a:solidFill>
                  <a:schemeClr val="bg1"/>
                </a:solidFill>
                <a:latin typeface="Times New Roman" pitchFamily="18" charset="0"/>
                <a:sym typeface="Wingdings" pitchFamily="2" charset="2"/>
              </a:rPr>
              <a:t>Perlu dipastikan bahwa hasil pengukuran yang dilaporkan pada bab </a:t>
            </a:r>
            <a:r>
              <a:rPr lang="en-US" sz="2600" i="1">
                <a:solidFill>
                  <a:srgbClr val="FFFF00"/>
                </a:solidFill>
                <a:latin typeface="Times New Roman" pitchFamily="18" charset="0"/>
                <a:sym typeface="Wingdings" pitchFamily="2" charset="2"/>
              </a:rPr>
              <a:t>Hasil</a:t>
            </a:r>
            <a:r>
              <a:rPr lang="en-US" sz="2600">
                <a:solidFill>
                  <a:srgbClr val="FFFF00"/>
                </a:solidFill>
                <a:latin typeface="Times New Roman" pitchFamily="18" charset="0"/>
                <a:sym typeface="Wingdings" pitchFamily="2" charset="2"/>
              </a:rPr>
              <a:t> </a:t>
            </a:r>
            <a:r>
              <a:rPr lang="en-US" sz="2600">
                <a:solidFill>
                  <a:schemeClr val="bg1"/>
                </a:solidFill>
                <a:latin typeface="Times New Roman" pitchFamily="18" charset="0"/>
                <a:sym typeface="Wingdings" pitchFamily="2" charset="2"/>
              </a:rPr>
              <a:t>merupakan hasil yang dapat dipercaya. </a:t>
            </a:r>
            <a:endParaRPr lang="en-US" sz="260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Material dan Metode </a:t>
            </a:r>
            <a:r>
              <a:rPr lang="en-US" baseline="30000">
                <a:solidFill>
                  <a:srgbClr val="FFFF00"/>
                </a:solidFill>
                <a:latin typeface="Times New Roman" pitchFamily="18" charset="0"/>
              </a:rPr>
              <a:t>3 </a:t>
            </a:r>
            <a:r>
              <a:rPr lang="en-US" sz="2400" i="1">
                <a:solidFill>
                  <a:srgbClr val="FFFF00"/>
                </a:solidFill>
                <a:latin typeface="Times New Roman" pitchFamily="18" charset="0"/>
              </a:rPr>
              <a:t>validasi</a:t>
            </a:r>
            <a:endParaRPr lang="en-US" sz="2400" i="1" baseline="30000">
              <a:solidFill>
                <a:srgbClr val="FFFF00"/>
              </a:solidFill>
              <a:latin typeface="Times New Roman" pitchFamily="18" charset="0"/>
            </a:endParaRPr>
          </a:p>
        </p:txBody>
      </p:sp>
      <p:sp>
        <p:nvSpPr>
          <p:cNvPr id="40964" name="Rectangle 4"/>
          <p:cNvSpPr>
            <a:spLocks noChangeArrowheads="1"/>
          </p:cNvSpPr>
          <p:nvPr/>
        </p:nvSpPr>
        <p:spPr bwMode="auto">
          <a:xfrm>
            <a:off x="152400" y="6400800"/>
            <a:ext cx="9144000" cy="4572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3</a:t>
            </a:r>
            <a:r>
              <a:rPr lang="en-US" sz="1400">
                <a:solidFill>
                  <a:schemeClr val="bg1"/>
                </a:solidFill>
              </a:rPr>
              <a:t>J Peat, E Elliott, L Baur, V Keena, Scientific Writing Easy When You Know How, BMJ Books, London, 2002</a:t>
            </a:r>
          </a:p>
        </p:txBody>
      </p:sp>
      <p:sp>
        <p:nvSpPr>
          <p:cNvPr id="40965" name="Rectangle 5"/>
          <p:cNvSpPr>
            <a:spLocks noChangeArrowheads="1"/>
          </p:cNvSpPr>
          <p:nvPr/>
        </p:nvSpPr>
        <p:spPr bwMode="auto">
          <a:xfrm>
            <a:off x="609600" y="990600"/>
            <a:ext cx="8077200" cy="2654300"/>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Dengan membaca bab </a:t>
            </a:r>
            <a:r>
              <a:rPr lang="en-US" sz="2800" i="1">
                <a:solidFill>
                  <a:srgbClr val="00FF00"/>
                </a:solidFill>
                <a:latin typeface="Times New Roman" pitchFamily="18" charset="0"/>
              </a:rPr>
              <a:t>Material dan Metode</a:t>
            </a:r>
            <a:r>
              <a:rPr lang="en-US" sz="2800">
                <a:solidFill>
                  <a:schemeClr val="bg1"/>
                </a:solidFill>
                <a:latin typeface="Times New Roman" pitchFamily="18" charset="0"/>
              </a:rPr>
              <a:t>, pembaca (dalam hal ini peneliti lain) diharapkan dapat menilai atau mengevaluasi hasil karya Anda secara kritis atau dapat melakukan kembali studi/bagian dari studi yang Anda lakukan dengan cara yang persis seperti Anda melakukannya. </a:t>
            </a:r>
            <a:r>
              <a:rPr lang="en-US" sz="2800" baseline="30000">
                <a:solidFill>
                  <a:schemeClr val="bg1"/>
                </a:solidFill>
                <a:latin typeface="Times New Roman" pitchFamily="18" charset="0"/>
              </a:rPr>
              <a:t>3</a:t>
            </a:r>
            <a:r>
              <a:rPr lang="en-US" sz="2400" baseline="30000"/>
              <a:t> </a:t>
            </a:r>
          </a:p>
        </p:txBody>
      </p:sp>
      <p:sp>
        <p:nvSpPr>
          <p:cNvPr id="40966" name="Rectangle 6"/>
          <p:cNvSpPr>
            <a:spLocks noChangeArrowheads="1"/>
          </p:cNvSpPr>
          <p:nvPr/>
        </p:nvSpPr>
        <p:spPr bwMode="auto">
          <a:xfrm>
            <a:off x="609600" y="3733800"/>
            <a:ext cx="8229600" cy="1800225"/>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Hal yang utama dari tulisan ilmiah adalah jaminan diperolehnya hasil seperti yang dilaporkan/dituliskan jika peneliti lain melakukannya dengan metode yang </a:t>
            </a:r>
            <a:br>
              <a:rPr lang="en-US" sz="2800">
                <a:solidFill>
                  <a:schemeClr val="bg1"/>
                </a:solidFill>
                <a:latin typeface="Times New Roman" pitchFamily="18" charset="0"/>
              </a:rPr>
            </a:br>
            <a:r>
              <a:rPr lang="en-US" sz="2800">
                <a:solidFill>
                  <a:schemeClr val="bg1"/>
                </a:solidFill>
                <a:latin typeface="Times New Roman" pitchFamily="18" charset="0"/>
              </a:rPr>
              <a:t>telah dikemukakan. </a:t>
            </a:r>
            <a:r>
              <a:rPr lang="en-US" sz="2800" baseline="30000">
                <a:solidFill>
                  <a:schemeClr val="bg1"/>
                </a:solidFill>
                <a:latin typeface="Times New Roman" pitchFamily="18" charset="0"/>
              </a:rPr>
              <a:t>3</a:t>
            </a:r>
          </a:p>
        </p:txBody>
      </p:sp>
      <p:sp>
        <p:nvSpPr>
          <p:cNvPr id="40969" name="Text Box 9"/>
          <p:cNvSpPr txBox="1">
            <a:spLocks noChangeArrowheads="1"/>
          </p:cNvSpPr>
          <p:nvPr/>
        </p:nvSpPr>
        <p:spPr bwMode="auto">
          <a:xfrm>
            <a:off x="152400" y="6172200"/>
            <a:ext cx="7788275" cy="304800"/>
          </a:xfrm>
          <a:prstGeom prst="rect">
            <a:avLst/>
          </a:prstGeom>
          <a:noFill/>
          <a:ln w="9525">
            <a:noFill/>
            <a:miter lim="800000"/>
            <a:headEnd/>
            <a:tailEnd/>
          </a:ln>
          <a:effectLst/>
        </p:spPr>
        <p:txBody>
          <a:bodyPr wrap="none">
            <a:spAutoFit/>
          </a:bodyPr>
          <a:lstStyle/>
          <a:p>
            <a:r>
              <a:rPr lang="en-US" sz="1400" baseline="30000">
                <a:solidFill>
                  <a:schemeClr val="bg1"/>
                </a:solidFill>
              </a:rPr>
              <a:t>2 </a:t>
            </a:r>
            <a:r>
              <a:rPr lang="en-US" sz="1400">
                <a:solidFill>
                  <a:schemeClr val="bg1"/>
                </a:solidFill>
              </a:rPr>
              <a:t>MJ Katz, From Research to Manuscript: A Guide to Scientific Writing, Springer, Dordrecht, 2006</a:t>
            </a:r>
            <a:endParaRPr lang="en-US" sz="1400"/>
          </a:p>
        </p:txBody>
      </p:sp>
      <p:sp>
        <p:nvSpPr>
          <p:cNvPr id="40971" name="Rectangle 11"/>
          <p:cNvSpPr>
            <a:spLocks noChangeArrowheads="1"/>
          </p:cNvSpPr>
          <p:nvPr/>
        </p:nvSpPr>
        <p:spPr bwMode="auto">
          <a:xfrm>
            <a:off x="381000" y="5576888"/>
            <a:ext cx="8458200" cy="519112"/>
          </a:xfrm>
          <a:prstGeom prst="rect">
            <a:avLst/>
          </a:prstGeom>
          <a:noFill/>
          <a:ln w="9525">
            <a:noFill/>
            <a:miter lim="800000"/>
            <a:headEnd/>
            <a:tailEnd/>
          </a:ln>
          <a:effectLst/>
        </p:spPr>
        <p:txBody>
          <a:bodyPr>
            <a:spAutoFit/>
          </a:bodyPr>
          <a:lstStyle/>
          <a:p>
            <a:r>
              <a:rPr lang="en-US" sz="2800" b="1">
                <a:solidFill>
                  <a:srgbClr val="FFFF00"/>
                </a:solidFill>
                <a:latin typeface="Times New Roman" pitchFamily="18" charset="0"/>
              </a:rPr>
              <a:t>“</a:t>
            </a:r>
            <a:r>
              <a:rPr lang="en-US" sz="2800" b="1" i="1">
                <a:solidFill>
                  <a:srgbClr val="FFFF00"/>
                </a:solidFill>
                <a:latin typeface="Times New Roman" pitchFamily="18" charset="0"/>
              </a:rPr>
              <a:t>If you follow my recipe, then you will get my results</a:t>
            </a:r>
            <a:r>
              <a:rPr lang="en-US" sz="2800" b="1">
                <a:solidFill>
                  <a:srgbClr val="FFFF00"/>
                </a:solidFill>
                <a:latin typeface="Times New Roman" pitchFamily="18" charset="0"/>
              </a:rPr>
              <a:t>” </a:t>
            </a:r>
            <a:r>
              <a:rPr lang="en-US" sz="2800" b="1" baseline="30000">
                <a:solidFill>
                  <a:srgbClr val="FFFF00"/>
                </a:solidFill>
                <a:latin typeface="Times New Roman" pitchFamily="18" charset="0"/>
              </a:rPr>
              <a:t>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Material dan Metode </a:t>
            </a:r>
            <a:r>
              <a:rPr lang="en-US" baseline="30000">
                <a:solidFill>
                  <a:srgbClr val="FFFF00"/>
                </a:solidFill>
                <a:latin typeface="Times New Roman" pitchFamily="18" charset="0"/>
              </a:rPr>
              <a:t>4</a:t>
            </a:r>
            <a:r>
              <a:rPr lang="en-US">
                <a:solidFill>
                  <a:srgbClr val="FFFF00"/>
                </a:solidFill>
                <a:latin typeface="Times New Roman" pitchFamily="18" charset="0"/>
              </a:rPr>
              <a:t> </a:t>
            </a:r>
            <a:r>
              <a:rPr lang="en-US" sz="2400" i="1">
                <a:solidFill>
                  <a:srgbClr val="FFFF00"/>
                </a:solidFill>
                <a:latin typeface="Times New Roman" pitchFamily="18" charset="0"/>
              </a:rPr>
              <a:t>detail</a:t>
            </a:r>
          </a:p>
        </p:txBody>
      </p:sp>
      <p:sp>
        <p:nvSpPr>
          <p:cNvPr id="10247" name="Rectangle 7"/>
          <p:cNvSpPr>
            <a:spLocks noChangeArrowheads="1"/>
          </p:cNvSpPr>
          <p:nvPr/>
        </p:nvSpPr>
        <p:spPr bwMode="auto">
          <a:xfrm>
            <a:off x="228600" y="6400800"/>
            <a:ext cx="9144000" cy="457200"/>
          </a:xfrm>
          <a:prstGeom prst="rect">
            <a:avLst/>
          </a:prstGeom>
          <a:noFill/>
          <a:ln w="9525">
            <a:noFill/>
            <a:miter lim="800000"/>
            <a:headEnd/>
            <a:tailEnd/>
          </a:ln>
          <a:effectLst/>
        </p:spPr>
        <p:txBody>
          <a:bodyPr anchor="ctr"/>
          <a:lstStyle/>
          <a:p>
            <a:pPr marL="168275" indent="-168275"/>
            <a:r>
              <a:rPr lang="en-US" sz="1600" baseline="30000">
                <a:solidFill>
                  <a:schemeClr val="bg1"/>
                </a:solidFill>
              </a:rPr>
              <a:t>4</a:t>
            </a:r>
            <a:r>
              <a:rPr lang="en-US" sz="1600">
                <a:solidFill>
                  <a:schemeClr val="bg1"/>
                </a:solidFill>
              </a:rPr>
              <a:t> R Goldbort, Writing for Science, Yale University Press, New Haven, 2006</a:t>
            </a:r>
          </a:p>
        </p:txBody>
      </p:sp>
      <p:sp>
        <p:nvSpPr>
          <p:cNvPr id="10248" name="Rectangle 8"/>
          <p:cNvSpPr>
            <a:spLocks noChangeArrowheads="1"/>
          </p:cNvSpPr>
          <p:nvPr/>
        </p:nvSpPr>
        <p:spPr bwMode="auto">
          <a:xfrm>
            <a:off x="457200" y="990600"/>
            <a:ext cx="8077200" cy="2654300"/>
          </a:xfrm>
          <a:prstGeom prst="rect">
            <a:avLst/>
          </a:prstGeom>
          <a:noFill/>
          <a:ln w="9525">
            <a:noFill/>
            <a:miter lim="800000"/>
            <a:headEnd/>
            <a:tailEnd/>
          </a:ln>
          <a:effectLst/>
        </p:spPr>
        <p:txBody>
          <a:bodyPr>
            <a:spAutoFit/>
          </a:bodyPr>
          <a:lstStyle/>
          <a:p>
            <a:r>
              <a:rPr lang="en-US" sz="2800">
                <a:solidFill>
                  <a:schemeClr val="bg1"/>
                </a:solidFill>
                <a:latin typeface="Times New Roman" pitchFamily="18" charset="0"/>
              </a:rPr>
              <a:t>Walaupun keseluruhan metode eksperimen harus dikemukakan dalam bab </a:t>
            </a:r>
            <a:r>
              <a:rPr lang="en-US" sz="2800" i="1">
                <a:solidFill>
                  <a:srgbClr val="00FF00"/>
                </a:solidFill>
                <a:latin typeface="Times New Roman" pitchFamily="18" charset="0"/>
              </a:rPr>
              <a:t>Material dan Metode</a:t>
            </a:r>
            <a:r>
              <a:rPr lang="en-US" sz="2800">
                <a:solidFill>
                  <a:schemeClr val="bg1"/>
                </a:solidFill>
                <a:latin typeface="Times New Roman" pitchFamily="18" charset="0"/>
              </a:rPr>
              <a:t>, namun secara umum pengutipan/ sitasi dapat dilakukan jika metode tersebut telah dipublikasi sebelumnya. Anda perlu menuliskannya jika Anda ingin melaporkan hasil yang diperoleh dari modifikasi metode tersebut. </a:t>
            </a:r>
          </a:p>
        </p:txBody>
      </p:sp>
      <p:sp>
        <p:nvSpPr>
          <p:cNvPr id="10251" name="Rectangle 11"/>
          <p:cNvSpPr>
            <a:spLocks noChangeArrowheads="1"/>
          </p:cNvSpPr>
          <p:nvPr/>
        </p:nvSpPr>
        <p:spPr bwMode="auto">
          <a:xfrm>
            <a:off x="457200" y="3733800"/>
            <a:ext cx="8763000" cy="2740025"/>
          </a:xfrm>
          <a:prstGeom prst="rect">
            <a:avLst/>
          </a:prstGeom>
          <a:noFill/>
          <a:ln w="9525">
            <a:noFill/>
            <a:miter lim="800000"/>
            <a:headEnd/>
            <a:tailEnd/>
          </a:ln>
          <a:effectLst/>
        </p:spPr>
        <p:txBody>
          <a:bodyPr>
            <a:spAutoFit/>
          </a:bodyPr>
          <a:lstStyle/>
          <a:p>
            <a:pPr marL="288925" indent="-288925">
              <a:spcBef>
                <a:spcPct val="10000"/>
              </a:spcBef>
              <a:spcAft>
                <a:spcPct val="10000"/>
              </a:spcAft>
              <a:buFont typeface="Wingdings" pitchFamily="2" charset="2"/>
              <a:buChar char="à"/>
            </a:pPr>
            <a:r>
              <a:rPr lang="en-US" sz="2800">
                <a:solidFill>
                  <a:schemeClr val="bg1"/>
                </a:solidFill>
                <a:latin typeface="Times New Roman" pitchFamily="18" charset="0"/>
              </a:rPr>
              <a:t>diskripsi pada jurnal ilmiah tidak perlu sedetail seperti yang ada di skripsi/tesis/disertasi.</a:t>
            </a:r>
          </a:p>
          <a:p>
            <a:pPr marL="288925" indent="-288925">
              <a:spcBef>
                <a:spcPct val="10000"/>
              </a:spcBef>
              <a:spcAft>
                <a:spcPct val="10000"/>
              </a:spcAft>
              <a:buFont typeface="Wingdings" pitchFamily="2" charset="2"/>
              <a:buChar char="à"/>
            </a:pPr>
            <a:r>
              <a:rPr lang="en-US" sz="2800">
                <a:solidFill>
                  <a:schemeClr val="bg1"/>
                </a:solidFill>
                <a:latin typeface="Times New Roman" pitchFamily="18" charset="0"/>
              </a:rPr>
              <a:t>hal yang perlu dipertimbangkan bahwa jurnal ilmiah terbatasi oleh biaya cetak sehingga panjang artikel, penggunaan warna dan jumlah ilustrasi dan tabel akan menambah biaya cetak.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571472" y="0"/>
            <a:ext cx="8229600" cy="1143000"/>
          </a:xfrm>
        </p:spPr>
        <p:txBody>
          <a:bodyPr/>
          <a:lstStyle/>
          <a:p>
            <a:r>
              <a:rPr lang="en-US" b="1" dirty="0" smtClean="0">
                <a:solidFill>
                  <a:srgbClr val="FF0000"/>
                </a:solidFill>
              </a:rPr>
              <a:t>PENDAHULUAN</a:t>
            </a:r>
            <a:endParaRPr lang="en-US" dirty="0" smtClean="0">
              <a:solidFill>
                <a:srgbClr val="FF0000"/>
              </a:solidFill>
            </a:endParaRPr>
          </a:p>
        </p:txBody>
      </p:sp>
      <p:sp>
        <p:nvSpPr>
          <p:cNvPr id="3" name="Content Placeholder 2"/>
          <p:cNvSpPr>
            <a:spLocks noGrp="1"/>
          </p:cNvSpPr>
          <p:nvPr>
            <p:ph idx="1"/>
          </p:nvPr>
        </p:nvSpPr>
        <p:spPr>
          <a:xfrm>
            <a:off x="381000" y="1142984"/>
            <a:ext cx="8382000" cy="5410216"/>
          </a:xfrm>
        </p:spPr>
        <p:txBody>
          <a:bodyPr>
            <a:normAutofit/>
          </a:bodyPr>
          <a:lstStyle/>
          <a:p>
            <a:pPr marL="514350" indent="-514350" fontAlgn="auto">
              <a:spcBef>
                <a:spcPts val="580"/>
              </a:spcBef>
              <a:spcAft>
                <a:spcPts val="0"/>
              </a:spcAft>
              <a:buClrTx/>
              <a:buSzPct val="100000"/>
              <a:buFont typeface="+mj-lt"/>
              <a:buAutoNum type="arabicPeriod" startAt="3"/>
              <a:defRPr/>
            </a:pPr>
            <a:r>
              <a:rPr lang="id-ID" sz="2400" dirty="0" smtClean="0">
                <a:solidFill>
                  <a:schemeClr val="bg1"/>
                </a:solidFill>
                <a:latin typeface="Arial" charset="0"/>
              </a:rPr>
              <a:t>Semua pembahasan yang mencakup point (1) dan (2) tadi dalam format Pendahuluan pada artikel ilmiah tidak lagi dipilah-pilah ke dalam sub-sub bab. Semuanya telah “dilebur” menjadi satu kesatuan yang utuh. </a:t>
            </a:r>
          </a:p>
          <a:p>
            <a:pPr marL="514350" indent="-514350" fontAlgn="auto">
              <a:spcBef>
                <a:spcPts val="580"/>
              </a:spcBef>
              <a:spcAft>
                <a:spcPts val="0"/>
              </a:spcAft>
              <a:buClrTx/>
              <a:buSzPct val="100000"/>
              <a:buFont typeface="+mj-lt"/>
              <a:buAutoNum type="arabicPeriod" startAt="3"/>
              <a:defRPr/>
            </a:pPr>
            <a:r>
              <a:rPr lang="id-ID" sz="2400" dirty="0" smtClean="0">
                <a:solidFill>
                  <a:schemeClr val="bg1"/>
                </a:solidFill>
                <a:latin typeface="Arial" charset="0"/>
              </a:rPr>
              <a:t>Pembahasan tentang Metodologi sepanjang tidak diatur dalam persyaratan penulisan yang ditentukan oleh pengelola jurnal, sebaiknya juga tidak dibahas tersendiri dalam suatu sub-bab.</a:t>
            </a:r>
          </a:p>
          <a:p>
            <a:pPr marL="514350" indent="-514350" fontAlgn="auto">
              <a:spcBef>
                <a:spcPts val="580"/>
              </a:spcBef>
              <a:spcAft>
                <a:spcPts val="0"/>
              </a:spcAft>
              <a:buClrTx/>
              <a:buSzPct val="100000"/>
              <a:buFont typeface="+mj-lt"/>
              <a:buAutoNum type="arabicPeriod" startAt="3"/>
              <a:defRPr/>
            </a:pPr>
            <a:r>
              <a:rPr lang="id-ID" sz="2400" dirty="0" smtClean="0">
                <a:solidFill>
                  <a:schemeClr val="bg1"/>
                </a:solidFill>
                <a:latin typeface="Arial" charset="0"/>
              </a:rPr>
              <a:t>Kalaupun harus ada pembahasan khusus tentang Metodologi hendaknya tidak perlu panjang, cukup point-point pentingnya saja, apalagi bila hal itu menyangkut tentang rumus-rumus yang berbelit-belit.</a:t>
            </a:r>
            <a:endParaRPr lang="en-US" sz="2400" dirty="0" smtClean="0">
              <a:solidFill>
                <a:schemeClr val="bg1"/>
              </a:solidFill>
              <a:latin typeface="Arial" charset="0"/>
            </a:endParaRPr>
          </a:p>
          <a:p>
            <a:pPr marL="514350" indent="-514350" fontAlgn="auto">
              <a:spcBef>
                <a:spcPts val="580"/>
              </a:spcBef>
              <a:spcAft>
                <a:spcPts val="0"/>
              </a:spcAft>
              <a:buFont typeface="+mj-lt"/>
              <a:buAutoNum type="arabicPeriod" startAt="3"/>
              <a:defRPr/>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Material and Methods </a:t>
            </a:r>
            <a:r>
              <a:rPr lang="en-US" baseline="30000">
                <a:solidFill>
                  <a:srgbClr val="FFFF00"/>
                </a:solidFill>
                <a:latin typeface="Times New Roman" pitchFamily="18" charset="0"/>
              </a:rPr>
              <a:t>1</a:t>
            </a:r>
            <a:r>
              <a:rPr lang="en-US">
                <a:solidFill>
                  <a:srgbClr val="FFFF00"/>
                </a:solidFill>
                <a:latin typeface="Times New Roman" pitchFamily="18" charset="0"/>
              </a:rPr>
              <a:t> </a:t>
            </a:r>
            <a:r>
              <a:rPr lang="en-US" sz="2400" i="1">
                <a:solidFill>
                  <a:srgbClr val="FFFF00"/>
                </a:solidFill>
                <a:latin typeface="Times New Roman" pitchFamily="18" charset="0"/>
              </a:rPr>
              <a:t>hal yang dimuat</a:t>
            </a:r>
          </a:p>
        </p:txBody>
      </p:sp>
      <p:sp>
        <p:nvSpPr>
          <p:cNvPr id="13322" name="Rectangle 10"/>
          <p:cNvSpPr>
            <a:spLocks noChangeArrowheads="1"/>
          </p:cNvSpPr>
          <p:nvPr/>
        </p:nvSpPr>
        <p:spPr bwMode="auto">
          <a:xfrm>
            <a:off x="228600" y="762000"/>
            <a:ext cx="8915400" cy="5486400"/>
          </a:xfrm>
          <a:prstGeom prst="rect">
            <a:avLst/>
          </a:prstGeom>
          <a:noFill/>
          <a:ln w="9525">
            <a:noFill/>
            <a:miter lim="800000"/>
            <a:headEnd/>
            <a:tailEnd/>
          </a:ln>
          <a:effectLst/>
        </p:spPr>
        <p:txBody>
          <a:bodyPr/>
          <a:lstStyle/>
          <a:p>
            <a:pPr marL="176213" indent="-176213">
              <a:spcBef>
                <a:spcPct val="20000"/>
              </a:spcBef>
              <a:buFontTx/>
              <a:buChar char="•"/>
            </a:pPr>
            <a:r>
              <a:rPr lang="en-US" sz="2400" b="1">
                <a:solidFill>
                  <a:schemeClr val="bg1"/>
                </a:solidFill>
                <a:latin typeface="Times New Roman" pitchFamily="18" charset="0"/>
              </a:rPr>
              <a:t>Organisme yang menjadi obyek penelitian </a:t>
            </a:r>
            <a:r>
              <a:rPr lang="en-US" sz="2400">
                <a:solidFill>
                  <a:schemeClr val="bg1"/>
                </a:solidFill>
                <a:latin typeface="Times New Roman" pitchFamily="18" charset="0"/>
              </a:rPr>
              <a:t>(tumbuhan, hewan, manusia dll.) </a:t>
            </a:r>
            <a:r>
              <a:rPr lang="en-US" sz="2400" b="1">
                <a:solidFill>
                  <a:schemeClr val="bg1"/>
                </a:solidFill>
                <a:latin typeface="Times New Roman" pitchFamily="18" charset="0"/>
              </a:rPr>
              <a:t>dan perlakuan sebelum penelitian dan perawatan yang dilakukan</a:t>
            </a:r>
            <a:r>
              <a:rPr lang="en-US" sz="2400">
                <a:solidFill>
                  <a:schemeClr val="bg1"/>
                </a:solidFill>
                <a:latin typeface="Times New Roman" pitchFamily="18" charset="0"/>
              </a:rPr>
              <a:t>, waktu dan tempat dilakukannya penelitian jika kedua hal tersebut penting untuk diketahui. </a:t>
            </a:r>
          </a:p>
          <a:p>
            <a:pPr marL="176213" indent="-176213">
              <a:spcBef>
                <a:spcPct val="20000"/>
              </a:spcBef>
              <a:buFontTx/>
              <a:buChar char="•"/>
            </a:pPr>
            <a:r>
              <a:rPr lang="en-US" sz="2400">
                <a:solidFill>
                  <a:schemeClr val="bg1"/>
                </a:solidFill>
                <a:latin typeface="Times New Roman" pitchFamily="18" charset="0"/>
              </a:rPr>
              <a:t>Untuk </a:t>
            </a:r>
            <a:r>
              <a:rPr lang="en-US" sz="2400" b="1">
                <a:solidFill>
                  <a:schemeClr val="bg1"/>
                </a:solidFill>
                <a:latin typeface="Times New Roman" pitchFamily="18" charset="0"/>
              </a:rPr>
              <a:t>penelitian lapangan</a:t>
            </a:r>
            <a:r>
              <a:rPr lang="en-US" sz="2400">
                <a:solidFill>
                  <a:schemeClr val="bg1"/>
                </a:solidFill>
                <a:latin typeface="Times New Roman" pitchFamily="18" charset="0"/>
              </a:rPr>
              <a:t> (</a:t>
            </a:r>
            <a:r>
              <a:rPr lang="en-US" sz="2400" b="1">
                <a:solidFill>
                  <a:schemeClr val="bg1"/>
                </a:solidFill>
                <a:latin typeface="Times New Roman" pitchFamily="18" charset="0"/>
              </a:rPr>
              <a:t>field study), berikan diskripsi dari tempat penelitan</a:t>
            </a:r>
            <a:r>
              <a:rPr lang="en-US" sz="2400">
                <a:solidFill>
                  <a:schemeClr val="bg1"/>
                </a:solidFill>
                <a:latin typeface="Times New Roman" pitchFamily="18" charset="0"/>
              </a:rPr>
              <a:t>, termasuk karakteristik fisik dan biologi yang penting serta lokasi persisnya (peta, koordinat pada peta dll.) </a:t>
            </a:r>
          </a:p>
          <a:p>
            <a:pPr marL="176213" indent="-176213">
              <a:spcBef>
                <a:spcPct val="20000"/>
              </a:spcBef>
              <a:buFontTx/>
              <a:buChar char="•"/>
            </a:pPr>
            <a:r>
              <a:rPr lang="en-US" sz="2400" b="1">
                <a:solidFill>
                  <a:schemeClr val="bg1"/>
                </a:solidFill>
                <a:latin typeface="Times New Roman" pitchFamily="18" charset="0"/>
              </a:rPr>
              <a:t>Desain eksperimen atau pengambilan data</a:t>
            </a:r>
            <a:r>
              <a:rPr lang="en-US" sz="2400">
                <a:solidFill>
                  <a:schemeClr val="bg1"/>
                </a:solidFill>
                <a:latin typeface="Times New Roman" pitchFamily="18" charset="0"/>
              </a:rPr>
              <a:t> (bagaimana eksperimen atau studi dilakukan seperti cara memantau, memberi perlakuan, variabel yang diukur, jumlah sampel, pengulangan dll.)</a:t>
            </a:r>
          </a:p>
          <a:p>
            <a:pPr marL="176213" indent="-176213">
              <a:spcBef>
                <a:spcPct val="20000"/>
              </a:spcBef>
              <a:buFontTx/>
              <a:buChar char="•"/>
            </a:pPr>
            <a:r>
              <a:rPr lang="en-US" sz="2400" b="1">
                <a:solidFill>
                  <a:schemeClr val="bg1"/>
                </a:solidFill>
                <a:latin typeface="Times New Roman" pitchFamily="18" charset="0"/>
              </a:rPr>
              <a:t>Prosedur pengambilan data</a:t>
            </a:r>
            <a:r>
              <a:rPr lang="en-US" sz="2400">
                <a:solidFill>
                  <a:schemeClr val="bg1"/>
                </a:solidFill>
                <a:latin typeface="Times New Roman" pitchFamily="18" charset="0"/>
              </a:rPr>
              <a:t> (bagaimana perencanaan dan prosedur dilakukannya eksperimen)</a:t>
            </a:r>
          </a:p>
          <a:p>
            <a:pPr marL="176213" indent="-176213">
              <a:spcBef>
                <a:spcPct val="20000"/>
              </a:spcBef>
              <a:buFontTx/>
              <a:buChar char="•"/>
            </a:pPr>
            <a:r>
              <a:rPr lang="en-US" sz="2400" b="1">
                <a:solidFill>
                  <a:schemeClr val="bg1"/>
                </a:solidFill>
                <a:latin typeface="Times New Roman" pitchFamily="18" charset="0"/>
              </a:rPr>
              <a:t>Cara data-data dianalisis </a:t>
            </a:r>
            <a:r>
              <a:rPr lang="en-US" sz="2400">
                <a:solidFill>
                  <a:schemeClr val="bg1"/>
                </a:solidFill>
                <a:latin typeface="Times New Roman" pitchFamily="18" charset="0"/>
              </a:rPr>
              <a:t>(apakah menggunakan analisis kualitatif/ kuantitatif dan/atau digunakan prosedur statistik).</a:t>
            </a:r>
          </a:p>
        </p:txBody>
      </p:sp>
      <p:sp>
        <p:nvSpPr>
          <p:cNvPr id="13324" name="Rectangle 12"/>
          <p:cNvSpPr>
            <a:spLocks noChangeArrowheads="1"/>
          </p:cNvSpPr>
          <p:nvPr/>
        </p:nvSpPr>
        <p:spPr bwMode="auto">
          <a:xfrm>
            <a:off x="685800" y="6172200"/>
            <a:ext cx="8229600" cy="762000"/>
          </a:xfrm>
          <a:prstGeom prst="rect">
            <a:avLst/>
          </a:prstGeom>
          <a:noFill/>
          <a:ln w="9525">
            <a:noFill/>
            <a:miter lim="800000"/>
            <a:headEnd/>
            <a:tailEnd/>
          </a:ln>
          <a:effectLst/>
        </p:spPr>
        <p:txBody>
          <a:bodyPr anchor="ctr"/>
          <a:lstStyle/>
          <a:p>
            <a:pPr marL="168275" indent="-168275"/>
            <a:r>
              <a:rPr lang="en-US" sz="1400" baseline="30000">
                <a:solidFill>
                  <a:schemeClr val="bg1"/>
                </a:solidFill>
              </a:rPr>
              <a:t>1</a:t>
            </a:r>
            <a:r>
              <a:rPr lang="en-US" sz="1400">
                <a:solidFill>
                  <a:schemeClr val="bg1"/>
                </a:solidFill>
              </a:rPr>
              <a:t> The Structure, Format, Content, and Style of a Journal-Style Scientific Paper, Bates College, http://abacus.bates.edu/~ganderso/biology/resources/writing/HTWsections.html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6200"/>
            <a:ext cx="8229600" cy="1143000"/>
          </a:xfrm>
        </p:spPr>
        <p:txBody>
          <a:bodyPr/>
          <a:lstStyle/>
          <a:p>
            <a:r>
              <a:rPr lang="en-US">
                <a:solidFill>
                  <a:srgbClr val="FFFF00"/>
                </a:solidFill>
                <a:latin typeface="Times New Roman" pitchFamily="18" charset="0"/>
              </a:rPr>
              <a:t>Material and Methods </a:t>
            </a:r>
            <a:r>
              <a:rPr lang="en-US" baseline="30000">
                <a:solidFill>
                  <a:srgbClr val="FFFF00"/>
                </a:solidFill>
                <a:latin typeface="Times New Roman" pitchFamily="18" charset="0"/>
              </a:rPr>
              <a:t>4,5</a:t>
            </a:r>
            <a:r>
              <a:rPr lang="en-US">
                <a:solidFill>
                  <a:srgbClr val="FFFF00"/>
                </a:solidFill>
                <a:latin typeface="Times New Roman" pitchFamily="18" charset="0"/>
              </a:rPr>
              <a:t> </a:t>
            </a:r>
            <a:endParaRPr lang="en-US" sz="2400" i="1">
              <a:solidFill>
                <a:srgbClr val="FFFF00"/>
              </a:solidFill>
              <a:latin typeface="Times New Roman" pitchFamily="18" charset="0"/>
            </a:endParaRPr>
          </a:p>
        </p:txBody>
      </p:sp>
      <p:sp>
        <p:nvSpPr>
          <p:cNvPr id="14342" name="Rectangle 6"/>
          <p:cNvSpPr>
            <a:spLocks noGrp="1" noChangeArrowheads="1"/>
          </p:cNvSpPr>
          <p:nvPr>
            <p:ph idx="1"/>
          </p:nvPr>
        </p:nvSpPr>
        <p:spPr>
          <a:xfrm>
            <a:off x="381000" y="2743200"/>
            <a:ext cx="8229600" cy="3048000"/>
          </a:xfrm>
          <a:noFill/>
          <a:ln/>
        </p:spPr>
        <p:txBody>
          <a:bodyPr/>
          <a:lstStyle/>
          <a:p>
            <a:pPr marL="0" indent="0">
              <a:buFontTx/>
              <a:buNone/>
            </a:pPr>
            <a:r>
              <a:rPr lang="en-US" sz="2800">
                <a:solidFill>
                  <a:schemeClr val="bg1"/>
                </a:solidFill>
                <a:latin typeface="Times New Roman" pitchFamily="18" charset="0"/>
              </a:rPr>
              <a:t>Beberapa jurnal menuntut diskripsi yang lebih spesifik tentang aspek-aspek tertentu dari material maupun metode yang digunakan. </a:t>
            </a:r>
            <a:r>
              <a:rPr lang="en-US" sz="2800" baseline="30000">
                <a:solidFill>
                  <a:schemeClr val="bg1"/>
                </a:solidFill>
                <a:latin typeface="Times New Roman" pitchFamily="18" charset="0"/>
              </a:rPr>
              <a:t>5</a:t>
            </a:r>
          </a:p>
          <a:p>
            <a:pPr marL="0" indent="0">
              <a:buFontTx/>
              <a:buNone/>
            </a:pPr>
            <a:r>
              <a:rPr lang="en-US" sz="1200">
                <a:solidFill>
                  <a:schemeClr val="bg1"/>
                </a:solidFill>
                <a:latin typeface="Times New Roman" pitchFamily="18" charset="0"/>
              </a:rPr>
              <a:t> </a:t>
            </a:r>
          </a:p>
          <a:p>
            <a:pPr marL="0" indent="0">
              <a:buFontTx/>
              <a:buNone/>
            </a:pPr>
            <a:r>
              <a:rPr lang="en-US" sz="2800">
                <a:solidFill>
                  <a:schemeClr val="bg1"/>
                </a:solidFill>
                <a:latin typeface="Times New Roman" pitchFamily="18" charset="0"/>
              </a:rPr>
              <a:t>Beberapa petunjuk penulisan jurnal menuntut Anda menggunakan satuan ukuran standar, standar penamaan dan singkatan. </a:t>
            </a:r>
            <a:r>
              <a:rPr lang="en-US" sz="2800" baseline="30000">
                <a:solidFill>
                  <a:schemeClr val="bg1"/>
                </a:solidFill>
                <a:latin typeface="Times New Roman" pitchFamily="18" charset="0"/>
              </a:rPr>
              <a:t>4,5</a:t>
            </a:r>
          </a:p>
        </p:txBody>
      </p:sp>
      <p:sp>
        <p:nvSpPr>
          <p:cNvPr id="14343" name="Rectangle 7"/>
          <p:cNvSpPr>
            <a:spLocks noChangeArrowheads="1"/>
          </p:cNvSpPr>
          <p:nvPr/>
        </p:nvSpPr>
        <p:spPr bwMode="auto">
          <a:xfrm>
            <a:off x="381000" y="990600"/>
            <a:ext cx="8229600" cy="1676400"/>
          </a:xfrm>
          <a:prstGeom prst="rect">
            <a:avLst/>
          </a:prstGeom>
          <a:noFill/>
          <a:ln w="9525">
            <a:noFill/>
            <a:miter lim="800000"/>
            <a:headEnd/>
            <a:tailEnd/>
          </a:ln>
          <a:effectLst/>
        </p:spPr>
        <p:txBody>
          <a:bodyPr/>
          <a:lstStyle/>
          <a:p>
            <a:pPr>
              <a:lnSpc>
                <a:spcPct val="90000"/>
              </a:lnSpc>
              <a:spcBef>
                <a:spcPct val="20000"/>
              </a:spcBef>
            </a:pPr>
            <a:r>
              <a:rPr lang="en-US" sz="2800">
                <a:solidFill>
                  <a:schemeClr val="bg1"/>
                </a:solidFill>
                <a:latin typeface="Times New Roman" pitchFamily="18" charset="0"/>
              </a:rPr>
              <a:t>Kesulitan dari menulis bab </a:t>
            </a:r>
            <a:r>
              <a:rPr lang="en-US" sz="2800" i="1">
                <a:solidFill>
                  <a:srgbClr val="00FF00"/>
                </a:solidFill>
                <a:latin typeface="Times New Roman" pitchFamily="18" charset="0"/>
              </a:rPr>
              <a:t>Material dan Metode</a:t>
            </a:r>
            <a:r>
              <a:rPr lang="en-US" sz="2800">
                <a:solidFill>
                  <a:schemeClr val="bg1"/>
                </a:solidFill>
                <a:latin typeface="Times New Roman" pitchFamily="18" charset="0"/>
              </a:rPr>
              <a:t> adalah menyediakan informasi yang cukup tentang eksperimen/ studi yang dimengerti oleh pembaca namun tidak berlebihan. </a:t>
            </a:r>
            <a:r>
              <a:rPr lang="en-US" sz="2800" baseline="30000">
                <a:solidFill>
                  <a:schemeClr val="bg1"/>
                </a:solidFill>
                <a:latin typeface="Times New Roman" pitchFamily="18" charset="0"/>
              </a:rPr>
              <a:t>4</a:t>
            </a:r>
            <a:endParaRPr lang="en-US" sz="2800">
              <a:solidFill>
                <a:schemeClr val="bg1"/>
              </a:solidFill>
              <a:latin typeface="Times New Roman" pitchFamily="18" charset="0"/>
            </a:endParaRPr>
          </a:p>
        </p:txBody>
      </p:sp>
      <p:sp>
        <p:nvSpPr>
          <p:cNvPr id="14344" name="Rectangle 8"/>
          <p:cNvSpPr>
            <a:spLocks noChangeArrowheads="1"/>
          </p:cNvSpPr>
          <p:nvPr/>
        </p:nvSpPr>
        <p:spPr bwMode="auto">
          <a:xfrm>
            <a:off x="381000" y="6248400"/>
            <a:ext cx="9144000" cy="457200"/>
          </a:xfrm>
          <a:prstGeom prst="rect">
            <a:avLst/>
          </a:prstGeom>
          <a:noFill/>
          <a:ln w="9525">
            <a:noFill/>
            <a:miter lim="800000"/>
            <a:headEnd/>
            <a:tailEnd/>
          </a:ln>
          <a:effectLst/>
        </p:spPr>
        <p:txBody>
          <a:bodyPr anchor="ctr"/>
          <a:lstStyle/>
          <a:p>
            <a:pPr marL="168275" indent="-168275"/>
            <a:r>
              <a:rPr lang="en-US" sz="1600" baseline="30000">
                <a:solidFill>
                  <a:schemeClr val="bg1"/>
                </a:solidFill>
              </a:rPr>
              <a:t>5</a:t>
            </a:r>
            <a:r>
              <a:rPr lang="en-US" sz="1600">
                <a:solidFill>
                  <a:schemeClr val="bg1"/>
                </a:solidFill>
              </a:rPr>
              <a:t> WD Dolphin, Writing Lab Reports and Scientific Papers, http://www.mhhe.com/biosci/genbio/ maderinquiry/writing.html</a:t>
            </a:r>
          </a:p>
        </p:txBody>
      </p:sp>
      <p:sp>
        <p:nvSpPr>
          <p:cNvPr id="14345" name="Rectangle 9"/>
          <p:cNvSpPr>
            <a:spLocks noChangeArrowheads="1"/>
          </p:cNvSpPr>
          <p:nvPr/>
        </p:nvSpPr>
        <p:spPr bwMode="auto">
          <a:xfrm>
            <a:off x="381000" y="5715000"/>
            <a:ext cx="9144000" cy="457200"/>
          </a:xfrm>
          <a:prstGeom prst="rect">
            <a:avLst/>
          </a:prstGeom>
          <a:noFill/>
          <a:ln w="9525">
            <a:noFill/>
            <a:miter lim="800000"/>
            <a:headEnd/>
            <a:tailEnd/>
          </a:ln>
          <a:effectLst/>
        </p:spPr>
        <p:txBody>
          <a:bodyPr anchor="ctr"/>
          <a:lstStyle/>
          <a:p>
            <a:pPr marL="168275" indent="-168275"/>
            <a:r>
              <a:rPr lang="en-US" sz="1600" baseline="30000">
                <a:solidFill>
                  <a:schemeClr val="bg1"/>
                </a:solidFill>
              </a:rPr>
              <a:t>4</a:t>
            </a:r>
            <a:r>
              <a:rPr lang="en-US" sz="1600">
                <a:solidFill>
                  <a:schemeClr val="bg1"/>
                </a:solidFill>
              </a:rPr>
              <a:t> R Goldbort, Writing for Science, Yale University Press, New Haven, 2006</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Diambil dari</a:t>
            </a:r>
            <a:endParaRPr lang="id-ID" dirty="0">
              <a:solidFill>
                <a:srgbClr val="FF0000"/>
              </a:solidFill>
            </a:endParaRPr>
          </a:p>
        </p:txBody>
      </p:sp>
      <p:sp>
        <p:nvSpPr>
          <p:cNvPr id="3" name="Content Placeholder 2"/>
          <p:cNvSpPr>
            <a:spLocks noGrp="1"/>
          </p:cNvSpPr>
          <p:nvPr>
            <p:ph idx="1"/>
          </p:nvPr>
        </p:nvSpPr>
        <p:spPr>
          <a:xfrm>
            <a:off x="457200" y="1600200"/>
            <a:ext cx="8401080" cy="3686188"/>
          </a:xfrm>
        </p:spPr>
        <p:txBody>
          <a:bodyPr/>
          <a:lstStyle/>
          <a:p>
            <a:pPr marL="514350" indent="-514350">
              <a:buFont typeface="Wingdings" pitchFamily="2" charset="2"/>
              <a:buChar char="§"/>
              <a:tabLst>
                <a:tab pos="708025" algn="l"/>
              </a:tabLst>
            </a:pPr>
            <a:r>
              <a:rPr lang="en-US" b="1" dirty="0" smtClean="0">
                <a:solidFill>
                  <a:schemeClr val="bg1"/>
                </a:solidFill>
                <a:latin typeface="Arial" pitchFamily="34" charset="0"/>
                <a:cs typeface="Arial" pitchFamily="34" charset="0"/>
              </a:rPr>
              <a:t>PENDAHULUAN, PENDEKATAN </a:t>
            </a:r>
            <a:br>
              <a:rPr lang="en-US" b="1" dirty="0" smtClean="0">
                <a:solidFill>
                  <a:schemeClr val="bg1"/>
                </a:solidFill>
                <a:latin typeface="Arial" pitchFamily="34" charset="0"/>
                <a:cs typeface="Arial" pitchFamily="34" charset="0"/>
              </a:rPr>
            </a:br>
            <a:r>
              <a:rPr lang="en-US" b="1" dirty="0" smtClean="0">
                <a:solidFill>
                  <a:schemeClr val="bg1"/>
                </a:solidFill>
                <a:latin typeface="Arial" pitchFamily="34" charset="0"/>
                <a:cs typeface="Arial" pitchFamily="34" charset="0"/>
              </a:rPr>
              <a:t>DAN METODE</a:t>
            </a:r>
            <a:r>
              <a:rPr lang="id-ID" b="1" dirty="0" smtClean="0">
                <a:solidFill>
                  <a:schemeClr val="bg1"/>
                </a:solidFill>
                <a:latin typeface="Arial" pitchFamily="34" charset="0"/>
                <a:cs typeface="Arial" pitchFamily="34" charset="0"/>
              </a:rPr>
              <a:t> oleh </a:t>
            </a:r>
            <a:r>
              <a:rPr lang="en-US" b="1" dirty="0" smtClean="0">
                <a:solidFill>
                  <a:schemeClr val="bg1"/>
                </a:solidFill>
                <a:latin typeface="Arial" pitchFamily="34" charset="0"/>
                <a:cs typeface="Arial" pitchFamily="34" charset="0"/>
              </a:rPr>
              <a:t> A. </a:t>
            </a:r>
            <a:r>
              <a:rPr lang="en-US" b="1" dirty="0" err="1" smtClean="0">
                <a:solidFill>
                  <a:schemeClr val="bg1"/>
                </a:solidFill>
                <a:latin typeface="Arial" pitchFamily="34" charset="0"/>
                <a:cs typeface="Arial" pitchFamily="34" charset="0"/>
              </a:rPr>
              <a:t>Latief</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Wiyata</a:t>
            </a:r>
            <a:r>
              <a:rPr lang="en-US" b="1" dirty="0" smtClean="0">
                <a:solidFill>
                  <a:schemeClr val="bg1"/>
                </a:solidFill>
                <a:latin typeface="Arial" pitchFamily="34" charset="0"/>
                <a:cs typeface="Arial" pitchFamily="34" charset="0"/>
              </a:rPr>
              <a:t>  (2011)</a:t>
            </a:r>
            <a:endParaRPr lang="id-ID" b="1" dirty="0" smtClean="0">
              <a:solidFill>
                <a:schemeClr val="bg1"/>
              </a:solidFill>
              <a:latin typeface="Arial" pitchFamily="34" charset="0"/>
              <a:cs typeface="Arial" pitchFamily="34" charset="0"/>
            </a:endParaRPr>
          </a:p>
          <a:p>
            <a:pPr marL="514350" indent="-514350">
              <a:buNone/>
              <a:tabLst>
                <a:tab pos="708025" algn="l"/>
              </a:tabLst>
            </a:pPr>
            <a:endParaRPr lang="id-ID" b="1" dirty="0" smtClean="0">
              <a:solidFill>
                <a:schemeClr val="bg1"/>
              </a:solidFill>
              <a:latin typeface="Arial" pitchFamily="34" charset="0"/>
              <a:cs typeface="Arial" pitchFamily="34" charset="0"/>
            </a:endParaRPr>
          </a:p>
          <a:p>
            <a:pPr marL="547688" indent="-547688">
              <a:lnSpc>
                <a:spcPct val="80000"/>
              </a:lnSpc>
              <a:buFont typeface="Wingdings" pitchFamily="2" charset="2"/>
              <a:buChar char="§"/>
            </a:pPr>
            <a:r>
              <a:rPr lang="en-US" b="1" dirty="0" smtClean="0">
                <a:solidFill>
                  <a:schemeClr val="bg1"/>
                </a:solidFill>
                <a:latin typeface="Arial" pitchFamily="34" charset="0"/>
                <a:cs typeface="Arial" pitchFamily="34" charset="0"/>
              </a:rPr>
              <a:t>PENDAHULUAN</a:t>
            </a:r>
            <a:r>
              <a:rPr lang="id-ID" b="1" dirty="0" smtClean="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MATERIAL DAN METODE</a:t>
            </a:r>
            <a:r>
              <a:rPr lang="id-ID" b="1" dirty="0" smtClean="0">
                <a:solidFill>
                  <a:schemeClr val="bg1"/>
                </a:solidFill>
                <a:latin typeface="Arial" pitchFamily="34" charset="0"/>
                <a:cs typeface="Arial" pitchFamily="34" charset="0"/>
              </a:rPr>
              <a:t> </a:t>
            </a:r>
            <a:r>
              <a:rPr lang="en-US" sz="3200" dirty="0" smtClean="0">
                <a:solidFill>
                  <a:schemeClr val="bg1"/>
                </a:solidFill>
                <a:latin typeface="Arial" pitchFamily="34" charset="0"/>
                <a:cs typeface="Arial" pitchFamily="34" charset="0"/>
              </a:rPr>
              <a:t>LUSITRA MUNISA</a:t>
            </a:r>
            <a:r>
              <a:rPr lang="id-ID" sz="3200"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Departemen</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Fisika</a:t>
            </a:r>
            <a:r>
              <a:rPr lang="en-US" dirty="0" smtClean="0">
                <a:solidFill>
                  <a:schemeClr val="bg1"/>
                </a:solidFill>
                <a:latin typeface="Arial" pitchFamily="34" charset="0"/>
                <a:cs typeface="Arial" pitchFamily="34" charset="0"/>
              </a:rPr>
              <a:t> </a:t>
            </a:r>
            <a:r>
              <a:rPr lang="en-US" dirty="0" err="1" smtClean="0">
                <a:solidFill>
                  <a:schemeClr val="bg1"/>
                </a:solidFill>
                <a:latin typeface="Arial" pitchFamily="34" charset="0"/>
                <a:cs typeface="Arial" pitchFamily="34" charset="0"/>
              </a:rPr>
              <a:t>Fakultas</a:t>
            </a:r>
            <a:r>
              <a:rPr lang="en-US" dirty="0" smtClean="0">
                <a:solidFill>
                  <a:schemeClr val="bg1"/>
                </a:solidFill>
                <a:latin typeface="Arial" pitchFamily="34" charset="0"/>
                <a:cs typeface="Arial" pitchFamily="34" charset="0"/>
              </a:rPr>
              <a:t> MIPA </a:t>
            </a:r>
            <a:r>
              <a:rPr lang="en-US" dirty="0" err="1" smtClean="0">
                <a:solidFill>
                  <a:schemeClr val="bg1"/>
                </a:solidFill>
                <a:latin typeface="Arial" pitchFamily="34" charset="0"/>
                <a:cs typeface="Arial" pitchFamily="34" charset="0"/>
              </a:rPr>
              <a:t>Universitas</a:t>
            </a:r>
            <a:r>
              <a:rPr lang="en-US" dirty="0" smtClean="0">
                <a:solidFill>
                  <a:schemeClr val="bg1"/>
                </a:solidFill>
                <a:latin typeface="Arial" pitchFamily="34" charset="0"/>
                <a:cs typeface="Arial" pitchFamily="34" charset="0"/>
              </a:rPr>
              <a:t> Indonesia</a:t>
            </a:r>
            <a:endParaRPr lang="en-US" b="1" dirty="0" smtClean="0">
              <a:solidFill>
                <a:schemeClr val="bg1"/>
              </a:solidFill>
              <a:latin typeface="Arial" pitchFamily="34" charset="0"/>
              <a:cs typeface="Arial" pitchFamily="34" charset="0"/>
            </a:endParaRPr>
          </a:p>
          <a:p>
            <a:pPr marL="514350" indent="-514350">
              <a:buFont typeface="Wingdings" pitchFamily="2" charset="2"/>
              <a:buChar char="§"/>
              <a:tabLst>
                <a:tab pos="708025" algn="l"/>
              </a:tabLst>
            </a:pPr>
            <a:endParaRPr lang="id-ID"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74638"/>
            <a:ext cx="8229600" cy="939784"/>
          </a:xfrm>
        </p:spPr>
        <p:txBody>
          <a:bodyPr/>
          <a:lstStyle/>
          <a:p>
            <a:r>
              <a:rPr lang="en-US" b="1" dirty="0" smtClean="0">
                <a:solidFill>
                  <a:srgbClr val="FF0000"/>
                </a:solidFill>
              </a:rPr>
              <a:t>PENDAHULUAN</a:t>
            </a:r>
            <a:endParaRPr lang="id-ID" dirty="0" smtClean="0">
              <a:solidFill>
                <a:srgbClr val="FF0000"/>
              </a:solidFill>
            </a:endParaRPr>
          </a:p>
        </p:txBody>
      </p:sp>
      <p:sp>
        <p:nvSpPr>
          <p:cNvPr id="4" name="Content Placeholder 3"/>
          <p:cNvSpPr>
            <a:spLocks noGrp="1"/>
          </p:cNvSpPr>
          <p:nvPr>
            <p:ph idx="1"/>
          </p:nvPr>
        </p:nvSpPr>
        <p:spPr>
          <a:xfrm>
            <a:off x="285720" y="1214422"/>
            <a:ext cx="8229600" cy="5000660"/>
          </a:xfrm>
        </p:spPr>
        <p:txBody>
          <a:bodyPr>
            <a:noAutofit/>
          </a:bodyPr>
          <a:lstStyle/>
          <a:p>
            <a:pPr marL="514350" indent="-514350" fontAlgn="auto">
              <a:spcBef>
                <a:spcPts val="580"/>
              </a:spcBef>
              <a:spcAft>
                <a:spcPts val="0"/>
              </a:spcAft>
              <a:buClrTx/>
              <a:buSzPct val="100000"/>
              <a:buFont typeface="+mj-lt"/>
              <a:buAutoNum type="arabicPeriod" startAt="6"/>
              <a:defRPr/>
            </a:pPr>
            <a:r>
              <a:rPr lang="id-ID" dirty="0" smtClean="0">
                <a:solidFill>
                  <a:schemeClr val="bg1"/>
                </a:solidFill>
                <a:latin typeface="Arial" pitchFamily="34" charset="0"/>
              </a:rPr>
              <a:t>Pendahuluan hendaknya dimulai dengan kalimat pemaparan langsung terhadap pokok atau topik yang akan dibahas. Artinya, hindari pernyataan-pernyataan yang bersifat terlalu umum sehingga terkesan “melambung-lambung” dan berlebihan. </a:t>
            </a:r>
          </a:p>
          <a:p>
            <a:pPr marL="552450" indent="-552450" fontAlgn="auto">
              <a:spcBef>
                <a:spcPts val="580"/>
              </a:spcBef>
              <a:spcAft>
                <a:spcPts val="0"/>
              </a:spcAft>
              <a:buClrTx/>
              <a:buSzTx/>
              <a:buFont typeface="+mj-lt"/>
              <a:buAutoNum type="arabicPeriod" startAt="6"/>
              <a:defRPr/>
            </a:pPr>
            <a:r>
              <a:rPr lang="en-US" dirty="0" err="1" smtClean="0">
                <a:solidFill>
                  <a:schemeClr val="bg1"/>
                </a:solidFill>
                <a:latin typeface="Arial" charset="0"/>
              </a:rPr>
              <a:t>Pergunakan</a:t>
            </a:r>
            <a:r>
              <a:rPr lang="en-US" dirty="0" smtClean="0">
                <a:solidFill>
                  <a:schemeClr val="bg1"/>
                </a:solidFill>
                <a:latin typeface="Arial" charset="0"/>
              </a:rPr>
              <a:t> </a:t>
            </a:r>
            <a:r>
              <a:rPr lang="en-US" dirty="0" err="1" smtClean="0">
                <a:solidFill>
                  <a:schemeClr val="bg1"/>
                </a:solidFill>
                <a:latin typeface="Arial" charset="0"/>
              </a:rPr>
              <a:t>dan</a:t>
            </a:r>
            <a:r>
              <a:rPr lang="en-US" dirty="0" smtClean="0">
                <a:solidFill>
                  <a:schemeClr val="bg1"/>
                </a:solidFill>
                <a:latin typeface="Arial" charset="0"/>
              </a:rPr>
              <a:t> </a:t>
            </a:r>
            <a:r>
              <a:rPr lang="en-US" dirty="0" err="1" smtClean="0">
                <a:solidFill>
                  <a:schemeClr val="bg1"/>
                </a:solidFill>
                <a:latin typeface="Arial" charset="0"/>
              </a:rPr>
              <a:t>kembangkan</a:t>
            </a:r>
            <a:r>
              <a:rPr lang="en-US" dirty="0" smtClean="0">
                <a:solidFill>
                  <a:schemeClr val="bg1"/>
                </a:solidFill>
                <a:latin typeface="Arial" charset="0"/>
              </a:rPr>
              <a:t> </a:t>
            </a:r>
            <a:r>
              <a:rPr lang="en-US" dirty="0" err="1" smtClean="0">
                <a:solidFill>
                  <a:schemeClr val="bg1"/>
                </a:solidFill>
                <a:latin typeface="Arial" charset="0"/>
              </a:rPr>
              <a:t>kata-kata</a:t>
            </a:r>
            <a:r>
              <a:rPr lang="en-US" dirty="0" smtClean="0">
                <a:solidFill>
                  <a:schemeClr val="bg1"/>
                </a:solidFill>
                <a:latin typeface="Arial" charset="0"/>
              </a:rPr>
              <a:t> </a:t>
            </a:r>
            <a:r>
              <a:rPr lang="en-US" dirty="0" err="1" smtClean="0">
                <a:solidFill>
                  <a:schemeClr val="bg1"/>
                </a:solidFill>
                <a:latin typeface="Arial" charset="0"/>
              </a:rPr>
              <a:t>kunci</a:t>
            </a:r>
            <a:r>
              <a:rPr lang="en-US" dirty="0" smtClean="0">
                <a:solidFill>
                  <a:schemeClr val="bg1"/>
                </a:solidFill>
                <a:latin typeface="Arial" charset="0"/>
              </a:rPr>
              <a:t> </a:t>
            </a:r>
            <a:r>
              <a:rPr lang="en-US" dirty="0" err="1" smtClean="0">
                <a:solidFill>
                  <a:schemeClr val="bg1"/>
                </a:solidFill>
                <a:latin typeface="Arial" charset="0"/>
              </a:rPr>
              <a:t>sesuai</a:t>
            </a:r>
            <a:r>
              <a:rPr lang="en-US" dirty="0" smtClean="0">
                <a:solidFill>
                  <a:schemeClr val="bg1"/>
                </a:solidFill>
                <a:latin typeface="Arial" charset="0"/>
              </a:rPr>
              <a:t> </a:t>
            </a:r>
            <a:r>
              <a:rPr lang="en-US" dirty="0" err="1" smtClean="0">
                <a:solidFill>
                  <a:schemeClr val="bg1"/>
                </a:solidFill>
                <a:latin typeface="Arial" charset="0"/>
              </a:rPr>
              <a:t>dengan</a:t>
            </a:r>
            <a:r>
              <a:rPr lang="en-US" dirty="0" smtClean="0">
                <a:solidFill>
                  <a:schemeClr val="bg1"/>
                </a:solidFill>
                <a:latin typeface="Arial" charset="0"/>
              </a:rPr>
              <a:t> </a:t>
            </a:r>
            <a:r>
              <a:rPr lang="en-US" dirty="0" err="1" smtClean="0">
                <a:solidFill>
                  <a:schemeClr val="bg1"/>
                </a:solidFill>
                <a:latin typeface="Arial" charset="0"/>
              </a:rPr>
              <a:t>topik</a:t>
            </a:r>
            <a:r>
              <a:rPr lang="en-US" dirty="0" smtClean="0">
                <a:solidFill>
                  <a:schemeClr val="bg1"/>
                </a:solidFill>
                <a:latin typeface="Arial" charset="0"/>
              </a:rPr>
              <a:t> </a:t>
            </a:r>
            <a:r>
              <a:rPr lang="en-US" dirty="0" err="1" smtClean="0">
                <a:solidFill>
                  <a:schemeClr val="bg1"/>
                </a:solidFill>
                <a:latin typeface="Arial" charset="0"/>
              </a:rPr>
              <a:t>dan</a:t>
            </a:r>
            <a:r>
              <a:rPr lang="en-US" dirty="0" smtClean="0">
                <a:solidFill>
                  <a:schemeClr val="bg1"/>
                </a:solidFill>
                <a:latin typeface="Arial" charset="0"/>
              </a:rPr>
              <a:t> </a:t>
            </a:r>
            <a:r>
              <a:rPr lang="en-US" dirty="0" err="1" smtClean="0">
                <a:solidFill>
                  <a:schemeClr val="bg1"/>
                </a:solidFill>
                <a:latin typeface="Arial" charset="0"/>
              </a:rPr>
              <a:t>permasalahannya</a:t>
            </a:r>
            <a:r>
              <a:rPr lang="en-US" dirty="0" smtClean="0">
                <a:solidFill>
                  <a:schemeClr val="bg1"/>
                </a:solidFill>
                <a:latin typeface="Arial" charset="0"/>
              </a:rPr>
              <a:t> </a:t>
            </a:r>
            <a:r>
              <a:rPr lang="en-US" dirty="0" err="1" smtClean="0">
                <a:solidFill>
                  <a:schemeClr val="bg1"/>
                </a:solidFill>
                <a:latin typeface="Arial" charset="0"/>
              </a:rPr>
              <a:t>kemudian</a:t>
            </a:r>
            <a:r>
              <a:rPr lang="en-US" dirty="0" smtClean="0">
                <a:solidFill>
                  <a:schemeClr val="bg1"/>
                </a:solidFill>
                <a:latin typeface="Arial" charset="0"/>
              </a:rPr>
              <a:t> </a:t>
            </a:r>
            <a:r>
              <a:rPr lang="en-US" dirty="0" err="1" smtClean="0">
                <a:solidFill>
                  <a:schemeClr val="bg1"/>
                </a:solidFill>
                <a:latin typeface="Arial" charset="0"/>
              </a:rPr>
              <a:t>rangkaikan</a:t>
            </a:r>
            <a:r>
              <a:rPr lang="en-US" dirty="0" smtClean="0">
                <a:solidFill>
                  <a:schemeClr val="bg1"/>
                </a:solidFill>
                <a:latin typeface="Arial" charset="0"/>
              </a:rPr>
              <a:t> </a:t>
            </a:r>
            <a:r>
              <a:rPr lang="en-US" dirty="0" err="1" smtClean="0">
                <a:solidFill>
                  <a:schemeClr val="bg1"/>
                </a:solidFill>
                <a:latin typeface="Arial" charset="0"/>
              </a:rPr>
              <a:t>menjadi</a:t>
            </a:r>
            <a:r>
              <a:rPr lang="en-US" dirty="0" smtClean="0">
                <a:solidFill>
                  <a:schemeClr val="bg1"/>
                </a:solidFill>
                <a:latin typeface="Arial" charset="0"/>
              </a:rPr>
              <a:t> </a:t>
            </a:r>
            <a:r>
              <a:rPr lang="en-US" dirty="0" err="1" smtClean="0">
                <a:solidFill>
                  <a:schemeClr val="bg1"/>
                </a:solidFill>
                <a:latin typeface="Arial" charset="0"/>
              </a:rPr>
              <a:t>kalimat-kalimat</a:t>
            </a:r>
            <a:r>
              <a:rPr lang="en-US" dirty="0" smtClean="0">
                <a:solidFill>
                  <a:schemeClr val="bg1"/>
                </a:solidFill>
                <a:latin typeface="Arial" charset="0"/>
              </a:rPr>
              <a:t> </a:t>
            </a:r>
            <a:r>
              <a:rPr lang="en-US" dirty="0" err="1" smtClean="0">
                <a:solidFill>
                  <a:schemeClr val="bg1"/>
                </a:solidFill>
                <a:latin typeface="Arial" charset="0"/>
              </a:rPr>
              <a:t>dengan</a:t>
            </a:r>
            <a:r>
              <a:rPr lang="en-US" dirty="0" smtClean="0">
                <a:solidFill>
                  <a:schemeClr val="bg1"/>
                </a:solidFill>
                <a:latin typeface="Arial" charset="0"/>
              </a:rPr>
              <a:t> </a:t>
            </a:r>
            <a:r>
              <a:rPr lang="en-US" dirty="0" err="1" smtClean="0">
                <a:solidFill>
                  <a:schemeClr val="bg1"/>
                </a:solidFill>
                <a:latin typeface="Arial" charset="0"/>
              </a:rPr>
              <a:t>menggunakan</a:t>
            </a:r>
            <a:r>
              <a:rPr lang="en-US" dirty="0" smtClean="0">
                <a:solidFill>
                  <a:schemeClr val="bg1"/>
                </a:solidFill>
                <a:latin typeface="Arial" charset="0"/>
              </a:rPr>
              <a:t> </a:t>
            </a:r>
            <a:r>
              <a:rPr lang="en-US" dirty="0" err="1" smtClean="0">
                <a:solidFill>
                  <a:schemeClr val="bg1"/>
                </a:solidFill>
                <a:latin typeface="Arial" charset="0"/>
              </a:rPr>
              <a:t>tata</a:t>
            </a:r>
            <a:r>
              <a:rPr lang="en-US" dirty="0" smtClean="0">
                <a:solidFill>
                  <a:schemeClr val="bg1"/>
                </a:solidFill>
                <a:latin typeface="Arial" charset="0"/>
              </a:rPr>
              <a:t> </a:t>
            </a:r>
            <a:r>
              <a:rPr lang="en-US" dirty="0" err="1" smtClean="0">
                <a:solidFill>
                  <a:schemeClr val="bg1"/>
                </a:solidFill>
                <a:latin typeface="Arial" charset="0"/>
              </a:rPr>
              <a:t>bahasa</a:t>
            </a:r>
            <a:r>
              <a:rPr lang="en-US" dirty="0" smtClean="0">
                <a:solidFill>
                  <a:schemeClr val="bg1"/>
                </a:solidFill>
                <a:latin typeface="Arial" charset="0"/>
              </a:rPr>
              <a:t> yang </a:t>
            </a:r>
            <a:r>
              <a:rPr lang="en-US" dirty="0" err="1" smtClean="0">
                <a:solidFill>
                  <a:schemeClr val="bg1"/>
                </a:solidFill>
                <a:latin typeface="Arial" charset="0"/>
              </a:rPr>
              <a:t>baku</a:t>
            </a:r>
            <a:r>
              <a:rPr lang="id-ID" dirty="0" smtClean="0">
                <a:solidFill>
                  <a:schemeClr val="bg1"/>
                </a:solidFill>
                <a:latin typeface="Arial" charset="0"/>
              </a:rPr>
              <a:t> (Mien A. Rifiai: 2005)</a:t>
            </a:r>
            <a:r>
              <a:rPr lang="en-US" dirty="0" smtClean="0">
                <a:solidFill>
                  <a:schemeClr val="bg1"/>
                </a:solidFill>
                <a:latin typeface="Arial" charset="0"/>
              </a:rPr>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28596" y="0"/>
            <a:ext cx="8229600" cy="1143000"/>
          </a:xfrm>
        </p:spPr>
        <p:txBody>
          <a:bodyPr/>
          <a:lstStyle/>
          <a:p>
            <a:pPr marL="53975"/>
            <a:r>
              <a:rPr lang="en-US" b="1" dirty="0" smtClean="0">
                <a:solidFill>
                  <a:srgbClr val="FF0000"/>
                </a:solidFill>
              </a:rPr>
              <a:t>PENDAHULUAN</a:t>
            </a:r>
          </a:p>
        </p:txBody>
      </p:sp>
      <p:sp>
        <p:nvSpPr>
          <p:cNvPr id="19459" name="Rectangle 3"/>
          <p:cNvSpPr>
            <a:spLocks noGrp="1" noChangeArrowheads="1"/>
          </p:cNvSpPr>
          <p:nvPr>
            <p:ph idx="1"/>
          </p:nvPr>
        </p:nvSpPr>
        <p:spPr>
          <a:xfrm>
            <a:off x="285720" y="1071546"/>
            <a:ext cx="8572560" cy="5786454"/>
          </a:xfrm>
        </p:spPr>
        <p:txBody>
          <a:bodyPr>
            <a:normAutofit/>
          </a:bodyPr>
          <a:lstStyle/>
          <a:p>
            <a:pPr marL="552450" indent="-552450">
              <a:buClrTx/>
              <a:buSzTx/>
              <a:buFont typeface="Franklin Gothic Book" pitchFamily="34" charset="0"/>
              <a:buAutoNum type="arabicPeriod" startAt="8"/>
            </a:pPr>
            <a:r>
              <a:rPr lang="en-US" dirty="0" err="1" smtClean="0">
                <a:solidFill>
                  <a:schemeClr val="bg1"/>
                </a:solidFill>
                <a:latin typeface="Arial" charset="0"/>
              </a:rPr>
              <a:t>Kalimat-kalimat</a:t>
            </a:r>
            <a:r>
              <a:rPr lang="en-US" dirty="0" smtClean="0">
                <a:solidFill>
                  <a:schemeClr val="bg1"/>
                </a:solidFill>
                <a:latin typeface="Arial" charset="0"/>
              </a:rPr>
              <a:t> </a:t>
            </a:r>
            <a:r>
              <a:rPr lang="en-US" dirty="0" err="1" smtClean="0">
                <a:solidFill>
                  <a:schemeClr val="bg1"/>
                </a:solidFill>
                <a:latin typeface="Arial" charset="0"/>
              </a:rPr>
              <a:t>awal</a:t>
            </a:r>
            <a:r>
              <a:rPr lang="en-US" dirty="0" smtClean="0">
                <a:solidFill>
                  <a:schemeClr val="bg1"/>
                </a:solidFill>
                <a:latin typeface="Arial" charset="0"/>
              </a:rPr>
              <a:t> </a:t>
            </a:r>
            <a:r>
              <a:rPr lang="en-US" dirty="0" err="1" smtClean="0">
                <a:solidFill>
                  <a:schemeClr val="bg1"/>
                </a:solidFill>
                <a:latin typeface="Arial" charset="0"/>
              </a:rPr>
              <a:t>seharusnya</a:t>
            </a:r>
            <a:r>
              <a:rPr lang="en-US" dirty="0" smtClean="0">
                <a:solidFill>
                  <a:schemeClr val="bg1"/>
                </a:solidFill>
                <a:latin typeface="Arial" charset="0"/>
              </a:rPr>
              <a:t> </a:t>
            </a:r>
            <a:r>
              <a:rPr lang="en-US" dirty="0" err="1" smtClean="0">
                <a:solidFill>
                  <a:schemeClr val="bg1"/>
                </a:solidFill>
                <a:latin typeface="Arial" charset="0"/>
              </a:rPr>
              <a:t>merupakan</a:t>
            </a:r>
            <a:r>
              <a:rPr lang="en-US" dirty="0" smtClean="0">
                <a:solidFill>
                  <a:schemeClr val="bg1"/>
                </a:solidFill>
                <a:latin typeface="Arial" charset="0"/>
              </a:rPr>
              <a:t> </a:t>
            </a:r>
            <a:r>
              <a:rPr lang="en-US" dirty="0" err="1" smtClean="0">
                <a:solidFill>
                  <a:schemeClr val="bg1"/>
                </a:solidFill>
                <a:latin typeface="Arial" charset="0"/>
              </a:rPr>
              <a:t>hasil</a:t>
            </a:r>
            <a:r>
              <a:rPr lang="en-US" dirty="0" smtClean="0">
                <a:solidFill>
                  <a:schemeClr val="bg1"/>
                </a:solidFill>
                <a:latin typeface="Arial" charset="0"/>
              </a:rPr>
              <a:t> </a:t>
            </a:r>
            <a:r>
              <a:rPr lang="en-US" dirty="0" err="1" smtClean="0">
                <a:solidFill>
                  <a:schemeClr val="bg1"/>
                </a:solidFill>
                <a:latin typeface="Arial" charset="0"/>
              </a:rPr>
              <a:t>pemikiran</a:t>
            </a:r>
            <a:r>
              <a:rPr lang="en-US" dirty="0" smtClean="0">
                <a:solidFill>
                  <a:schemeClr val="bg1"/>
                </a:solidFill>
                <a:latin typeface="Arial" charset="0"/>
              </a:rPr>
              <a:t> </a:t>
            </a:r>
            <a:r>
              <a:rPr lang="en-US" dirty="0" err="1" smtClean="0">
                <a:solidFill>
                  <a:schemeClr val="bg1"/>
                </a:solidFill>
                <a:latin typeface="Arial" charset="0"/>
              </a:rPr>
              <a:t>sendiri</a:t>
            </a:r>
            <a:r>
              <a:rPr lang="en-US" dirty="0" smtClean="0">
                <a:solidFill>
                  <a:schemeClr val="bg1"/>
                </a:solidFill>
                <a:latin typeface="Arial" charset="0"/>
              </a:rPr>
              <a:t>, </a:t>
            </a:r>
            <a:r>
              <a:rPr lang="en-US" dirty="0" err="1" smtClean="0">
                <a:solidFill>
                  <a:schemeClr val="bg1"/>
                </a:solidFill>
                <a:latin typeface="Arial" charset="0"/>
              </a:rPr>
              <a:t>bukan</a:t>
            </a:r>
            <a:r>
              <a:rPr lang="en-US" dirty="0" smtClean="0">
                <a:solidFill>
                  <a:schemeClr val="bg1"/>
                </a:solidFill>
                <a:latin typeface="Arial" charset="0"/>
              </a:rPr>
              <a:t> </a:t>
            </a:r>
            <a:r>
              <a:rPr lang="en-US" dirty="0" err="1" smtClean="0">
                <a:solidFill>
                  <a:schemeClr val="bg1"/>
                </a:solidFill>
                <a:latin typeface="Arial" charset="0"/>
              </a:rPr>
              <a:t>kutipan</a:t>
            </a:r>
            <a:r>
              <a:rPr lang="en-US" dirty="0" smtClean="0">
                <a:solidFill>
                  <a:schemeClr val="bg1"/>
                </a:solidFill>
                <a:latin typeface="Arial" charset="0"/>
              </a:rPr>
              <a:t>. </a:t>
            </a:r>
            <a:endParaRPr lang="id-ID" dirty="0" smtClean="0">
              <a:solidFill>
                <a:schemeClr val="bg1"/>
              </a:solidFill>
              <a:latin typeface="Arial" charset="0"/>
            </a:endParaRPr>
          </a:p>
          <a:p>
            <a:pPr marL="552450" indent="-552450">
              <a:buClrTx/>
              <a:buSzTx/>
              <a:buFont typeface="Franklin Gothic Book" pitchFamily="34" charset="0"/>
              <a:buAutoNum type="arabicPeriod" startAt="8"/>
            </a:pPr>
            <a:r>
              <a:rPr lang="id-ID" dirty="0" smtClean="0">
                <a:solidFill>
                  <a:schemeClr val="bg1"/>
                </a:solidFill>
                <a:latin typeface="Arial" charset="0"/>
              </a:rPr>
              <a:t>Selanjutnya silakan mengembangkan (semua) pemikiran itu berdasarkan wawasan terbaru penulisnya atau bisa juga dilengkapi dengan cara mengomparasikannya dengan pemikiran-pemikiran orang lain yang relevan.</a:t>
            </a:r>
            <a:endParaRPr lang="en-US" dirty="0" smtClean="0">
              <a:solidFill>
                <a:schemeClr val="bg1"/>
              </a:solidFill>
              <a:latin typeface="Arial" charset="0"/>
            </a:endParaRPr>
          </a:p>
          <a:p>
            <a:pPr marL="552450" indent="-552450">
              <a:buClrTx/>
              <a:buSzTx/>
              <a:buFont typeface="Franklin Gothic Book" pitchFamily="34" charset="0"/>
              <a:buAutoNum type="arabicPeriod" startAt="8"/>
            </a:pPr>
            <a:r>
              <a:rPr lang="en-US" dirty="0" err="1" smtClean="0">
                <a:solidFill>
                  <a:schemeClr val="bg1"/>
                </a:solidFill>
                <a:latin typeface="Arial" charset="0"/>
              </a:rPr>
              <a:t>Penyajiannya</a:t>
            </a:r>
            <a:r>
              <a:rPr lang="en-US" dirty="0" smtClean="0">
                <a:solidFill>
                  <a:schemeClr val="bg1"/>
                </a:solidFill>
                <a:latin typeface="Arial" charset="0"/>
              </a:rPr>
              <a:t> </a:t>
            </a:r>
            <a:r>
              <a:rPr lang="en-US" dirty="0" err="1" smtClean="0">
                <a:solidFill>
                  <a:schemeClr val="bg1"/>
                </a:solidFill>
                <a:latin typeface="Arial" charset="0"/>
              </a:rPr>
              <a:t>harus</a:t>
            </a:r>
            <a:r>
              <a:rPr lang="en-US" dirty="0" smtClean="0">
                <a:solidFill>
                  <a:schemeClr val="bg1"/>
                </a:solidFill>
                <a:latin typeface="Arial" charset="0"/>
              </a:rPr>
              <a:t> </a:t>
            </a:r>
            <a:r>
              <a:rPr lang="en-US" dirty="0" err="1" smtClean="0">
                <a:solidFill>
                  <a:schemeClr val="bg1"/>
                </a:solidFill>
                <a:latin typeface="Arial" charset="0"/>
              </a:rPr>
              <a:t>runut</a:t>
            </a:r>
            <a:r>
              <a:rPr lang="en-US" dirty="0" smtClean="0">
                <a:solidFill>
                  <a:schemeClr val="bg1"/>
                </a:solidFill>
                <a:latin typeface="Arial" charset="0"/>
              </a:rPr>
              <a:t> </a:t>
            </a:r>
            <a:r>
              <a:rPr lang="en-US" dirty="0" err="1" smtClean="0">
                <a:solidFill>
                  <a:schemeClr val="bg1"/>
                </a:solidFill>
                <a:latin typeface="Arial" charset="0"/>
              </a:rPr>
              <a:t>secara</a:t>
            </a:r>
            <a:r>
              <a:rPr lang="en-US" dirty="0" smtClean="0">
                <a:solidFill>
                  <a:schemeClr val="bg1"/>
                </a:solidFill>
                <a:latin typeface="Arial" charset="0"/>
              </a:rPr>
              <a:t> </a:t>
            </a:r>
            <a:r>
              <a:rPr lang="en-US" dirty="0" err="1" smtClean="0">
                <a:solidFill>
                  <a:schemeClr val="bg1"/>
                </a:solidFill>
                <a:latin typeface="Arial" charset="0"/>
              </a:rPr>
              <a:t>kronologis</a:t>
            </a:r>
            <a:r>
              <a:rPr lang="id-ID" dirty="0" smtClean="0">
                <a:solidFill>
                  <a:schemeClr val="bg1"/>
                </a:solidFill>
                <a:latin typeface="Arial" charset="0"/>
              </a:rPr>
              <a:t> dan sistematis</a:t>
            </a:r>
            <a:r>
              <a:rPr lang="en-US" dirty="0" smtClean="0">
                <a:solidFill>
                  <a:schemeClr val="bg1"/>
                </a:solidFill>
                <a:latin typeface="Arial" charset="0"/>
              </a:rPr>
              <a:t>. </a:t>
            </a:r>
            <a:r>
              <a:rPr lang="id-ID" dirty="0" smtClean="0">
                <a:solidFill>
                  <a:schemeClr val="bg1"/>
                </a:solidFill>
                <a:latin typeface="Arial" charset="0"/>
              </a:rPr>
              <a:t>Artinya, k</a:t>
            </a:r>
            <a:r>
              <a:rPr lang="en-US" dirty="0" err="1" smtClean="0">
                <a:solidFill>
                  <a:schemeClr val="bg1"/>
                </a:solidFill>
                <a:latin typeface="Arial" charset="0"/>
              </a:rPr>
              <a:t>aitan</a:t>
            </a:r>
            <a:r>
              <a:rPr lang="en-US" dirty="0" smtClean="0">
                <a:solidFill>
                  <a:schemeClr val="bg1"/>
                </a:solidFill>
                <a:latin typeface="Arial" charset="0"/>
              </a:rPr>
              <a:t> </a:t>
            </a:r>
            <a:r>
              <a:rPr lang="en-US" dirty="0" err="1" smtClean="0">
                <a:solidFill>
                  <a:schemeClr val="bg1"/>
                </a:solidFill>
                <a:latin typeface="Arial" charset="0"/>
              </a:rPr>
              <a:t>logika</a:t>
            </a:r>
            <a:r>
              <a:rPr lang="en-US" dirty="0" smtClean="0">
                <a:solidFill>
                  <a:schemeClr val="bg1"/>
                </a:solidFill>
                <a:latin typeface="Arial" charset="0"/>
              </a:rPr>
              <a:t> </a:t>
            </a:r>
            <a:r>
              <a:rPr lang="en-US" dirty="0" err="1" smtClean="0">
                <a:solidFill>
                  <a:schemeClr val="bg1"/>
                </a:solidFill>
                <a:latin typeface="Arial" charset="0"/>
              </a:rPr>
              <a:t>antara</a:t>
            </a:r>
            <a:r>
              <a:rPr lang="en-US" dirty="0" smtClean="0">
                <a:solidFill>
                  <a:schemeClr val="bg1"/>
                </a:solidFill>
                <a:latin typeface="Arial" charset="0"/>
              </a:rPr>
              <a:t> </a:t>
            </a:r>
            <a:r>
              <a:rPr lang="en-US" dirty="0" err="1" smtClean="0">
                <a:solidFill>
                  <a:schemeClr val="bg1"/>
                </a:solidFill>
                <a:latin typeface="Arial" charset="0"/>
              </a:rPr>
              <a:t>alinea</a:t>
            </a:r>
            <a:r>
              <a:rPr lang="en-US" dirty="0" smtClean="0">
                <a:solidFill>
                  <a:schemeClr val="bg1"/>
                </a:solidFill>
                <a:latin typeface="Arial" charset="0"/>
              </a:rPr>
              <a:t> </a:t>
            </a:r>
            <a:r>
              <a:rPr lang="en-US" dirty="0" err="1" smtClean="0">
                <a:solidFill>
                  <a:schemeClr val="bg1"/>
                </a:solidFill>
                <a:latin typeface="Arial" charset="0"/>
              </a:rPr>
              <a:t>pertama</a:t>
            </a:r>
            <a:r>
              <a:rPr lang="en-US" dirty="0" smtClean="0">
                <a:solidFill>
                  <a:schemeClr val="bg1"/>
                </a:solidFill>
                <a:latin typeface="Arial" charset="0"/>
              </a:rPr>
              <a:t> </a:t>
            </a:r>
            <a:r>
              <a:rPr lang="en-US" dirty="0" err="1" smtClean="0">
                <a:solidFill>
                  <a:schemeClr val="bg1"/>
                </a:solidFill>
                <a:latin typeface="Arial" charset="0"/>
              </a:rPr>
              <a:t>dengan</a:t>
            </a:r>
            <a:r>
              <a:rPr lang="en-US" dirty="0" smtClean="0">
                <a:solidFill>
                  <a:schemeClr val="bg1"/>
                </a:solidFill>
                <a:latin typeface="Arial" charset="0"/>
              </a:rPr>
              <a:t> </a:t>
            </a:r>
            <a:r>
              <a:rPr lang="en-US" dirty="0" err="1" smtClean="0">
                <a:solidFill>
                  <a:schemeClr val="bg1"/>
                </a:solidFill>
                <a:latin typeface="Arial" charset="0"/>
              </a:rPr>
              <a:t>berikutnya</a:t>
            </a:r>
            <a:r>
              <a:rPr lang="en-US" dirty="0" smtClean="0">
                <a:solidFill>
                  <a:schemeClr val="bg1"/>
                </a:solidFill>
                <a:latin typeface="Arial" charset="0"/>
              </a:rPr>
              <a:t> </a:t>
            </a:r>
            <a:r>
              <a:rPr lang="en-US" dirty="0" err="1" smtClean="0">
                <a:solidFill>
                  <a:schemeClr val="bg1"/>
                </a:solidFill>
                <a:latin typeface="Arial" charset="0"/>
              </a:rPr>
              <a:t>harus</a:t>
            </a:r>
            <a:r>
              <a:rPr lang="en-US" dirty="0" smtClean="0">
                <a:solidFill>
                  <a:schemeClr val="bg1"/>
                </a:solidFill>
                <a:latin typeface="Arial" charset="0"/>
              </a:rPr>
              <a:t> </a:t>
            </a:r>
            <a:r>
              <a:rPr lang="en-US" dirty="0" err="1" smtClean="0">
                <a:solidFill>
                  <a:schemeClr val="bg1"/>
                </a:solidFill>
                <a:latin typeface="Arial" charset="0"/>
              </a:rPr>
              <a:t>jelas</a:t>
            </a:r>
            <a:r>
              <a:rPr lang="en-US" dirty="0" smtClean="0">
                <a:solidFill>
                  <a:schemeClr val="bg1"/>
                </a:solidFill>
                <a:latin typeface="Arial" charset="0"/>
              </a:rPr>
              <a:t>.</a:t>
            </a:r>
          </a:p>
          <a:p>
            <a:pPr marL="552450" indent="-552450">
              <a:buClr>
                <a:schemeClr val="tx1"/>
              </a:buClr>
              <a:buSzTx/>
              <a:buFont typeface="Franklin Gothic Book" pitchFamily="34" charset="0"/>
              <a:buAutoNum type="arabicPeriod" startAt="8"/>
            </a:pPr>
            <a:endParaRPr lang="en-US" dirty="0" smtClean="0">
              <a:latin typeface="Arial" charset="0"/>
            </a:endParaRPr>
          </a:p>
          <a:p>
            <a:pPr marL="552450" indent="-552450">
              <a:buClr>
                <a:schemeClr val="tx1"/>
              </a:buClr>
              <a:buSzTx/>
              <a:buFont typeface="Wingdings" pitchFamily="2" charset="2"/>
              <a:buAutoNum type="arabicPeriod" startAt="8"/>
            </a:pPr>
            <a:endParaRPr lang="en-US" dirty="0" smtClean="0">
              <a:latin typeface="Arial" charset="0"/>
            </a:endParaRPr>
          </a:p>
          <a:p>
            <a:pPr marL="552450" indent="-552450">
              <a:buClr>
                <a:schemeClr val="tx1"/>
              </a:buClr>
              <a:buFont typeface="Wingdings" pitchFamily="2" charset="2"/>
              <a:buChar char="§"/>
            </a:pPr>
            <a:endParaRPr lang="en-US" sz="2400" dirty="0" smtClean="0">
              <a:latin typeface="Arial" charset="0"/>
            </a:endParaRPr>
          </a:p>
          <a:p>
            <a:pPr marL="552450" indent="-552450">
              <a:buClr>
                <a:schemeClr val="tx1"/>
              </a:buClr>
              <a:buFont typeface="Wingdings" pitchFamily="2" charset="2"/>
              <a:buChar char="§"/>
            </a:pPr>
            <a:endParaRPr lang="en-US" sz="2400" dirty="0" smtClean="0">
              <a:latin typeface="Arial" charset="0"/>
            </a:endParaRPr>
          </a:p>
          <a:p>
            <a:pPr marL="552450" indent="-552450"/>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28596" y="0"/>
            <a:ext cx="8229600" cy="1143000"/>
          </a:xfrm>
        </p:spPr>
        <p:txBody>
          <a:bodyPr/>
          <a:lstStyle/>
          <a:p>
            <a:pPr marL="53975"/>
            <a:r>
              <a:rPr lang="en-US" b="1" dirty="0" smtClean="0">
                <a:solidFill>
                  <a:srgbClr val="FF0000"/>
                </a:solidFill>
              </a:rPr>
              <a:t>PENDAHULUAN</a:t>
            </a:r>
          </a:p>
        </p:txBody>
      </p:sp>
      <p:sp>
        <p:nvSpPr>
          <p:cNvPr id="14339" name="Rectangle 3"/>
          <p:cNvSpPr>
            <a:spLocks noGrp="1" noChangeArrowheads="1"/>
          </p:cNvSpPr>
          <p:nvPr>
            <p:ph idx="1"/>
          </p:nvPr>
        </p:nvSpPr>
        <p:spPr>
          <a:xfrm>
            <a:off x="357158" y="1214422"/>
            <a:ext cx="8429684" cy="5643578"/>
          </a:xfrm>
        </p:spPr>
        <p:txBody>
          <a:bodyPr>
            <a:normAutofit/>
          </a:bodyPr>
          <a:lstStyle/>
          <a:p>
            <a:pPr marL="552450" indent="-552450" fontAlgn="auto">
              <a:spcBef>
                <a:spcPts val="580"/>
              </a:spcBef>
              <a:spcAft>
                <a:spcPts val="0"/>
              </a:spcAft>
              <a:buClrTx/>
              <a:buSzTx/>
              <a:buFont typeface="+mj-lt"/>
              <a:buAutoNum type="arabicPeriod" startAt="11"/>
              <a:defRPr/>
            </a:pPr>
            <a:r>
              <a:rPr lang="en-US" sz="2400" dirty="0" err="1" smtClean="0">
                <a:solidFill>
                  <a:schemeClr val="bg1"/>
                </a:solidFill>
                <a:latin typeface="Arial" pitchFamily="34" charset="0"/>
                <a:cs typeface="Arial" pitchFamily="34" charset="0"/>
              </a:rPr>
              <a:t>Oleh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karena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artikel</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ditulis</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berdasarkan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hasil</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penelitian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tentu</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saja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tidak</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semua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substansi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laporan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penelitian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layak</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untuk</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diangkat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dikemukakan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dalam</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pendahuluan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sebagai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pengantar</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penulisan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artikel</a:t>
            </a:r>
            <a:r>
              <a:rPr lang="en-US" sz="2400" dirty="0" smtClean="0">
                <a:solidFill>
                  <a:schemeClr val="bg1"/>
                </a:solidFill>
                <a:latin typeface="Arial" pitchFamily="34" charset="0"/>
                <a:cs typeface="Arial" pitchFamily="34" charset="0"/>
              </a:rPr>
              <a:t>.</a:t>
            </a:r>
          </a:p>
          <a:p>
            <a:pPr marL="552450" indent="-552450" fontAlgn="auto">
              <a:spcBef>
                <a:spcPts val="580"/>
              </a:spcBef>
              <a:spcAft>
                <a:spcPts val="0"/>
              </a:spcAft>
              <a:buClrTx/>
              <a:buFont typeface="+mj-lt"/>
              <a:buAutoNum type="arabicPeriod" startAt="11"/>
              <a:defRPr/>
            </a:pPr>
            <a:r>
              <a:rPr lang="en-US" sz="2400" dirty="0" err="1" smtClean="0">
                <a:solidFill>
                  <a:schemeClr val="bg1"/>
                </a:solidFill>
                <a:latin typeface="Arial" pitchFamily="34" charset="0"/>
                <a:cs typeface="Arial" pitchFamily="34" charset="0"/>
              </a:rPr>
              <a:t>Laporan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penelitian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pada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umumnya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ditulis</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dengan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bahasa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sangat</a:t>
            </a:r>
            <a:r>
              <a:rPr lang="en-US" sz="2400" dirty="0" smtClean="0">
                <a:solidFill>
                  <a:schemeClr val="bg1"/>
                </a:solidFill>
                <a:latin typeface="Arial" pitchFamily="34" charset="0"/>
                <a:cs typeface="Arial" pitchFamily="34" charset="0"/>
              </a:rPr>
              <a:t> formal </a:t>
            </a:r>
            <a:r>
              <a:rPr lang="en-US" sz="2400" dirty="0" err="1" smtClean="0">
                <a:solidFill>
                  <a:schemeClr val="bg1"/>
                </a:solidFill>
                <a:latin typeface="Arial" pitchFamily="34" charset="0"/>
                <a:cs typeface="Arial" pitchFamily="34" charset="0"/>
              </a:rPr>
              <a:t>sehingga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terkesan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kaku</a:t>
            </a:r>
            <a:r>
              <a:rPr lang="en-US" sz="2400" dirty="0" smtClean="0">
                <a:solidFill>
                  <a:schemeClr val="bg1"/>
                </a:solidFill>
                <a:latin typeface="Arial" pitchFamily="34" charset="0"/>
                <a:cs typeface="Arial" pitchFamily="34" charset="0"/>
              </a:rPr>
              <a:t>. Di </a:t>
            </a:r>
            <a:r>
              <a:rPr lang="en-US" sz="2400" dirty="0" err="1" smtClean="0">
                <a:solidFill>
                  <a:schemeClr val="bg1"/>
                </a:solidFill>
                <a:latin typeface="Arial" pitchFamily="34" charset="0"/>
                <a:cs typeface="Arial" pitchFamily="34" charset="0"/>
              </a:rPr>
              <a:t>dalam</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pendahuluan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hal</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itu</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perlu</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diedit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kembali</a:t>
            </a:r>
            <a:r>
              <a:rPr lang="en-US" sz="2400" dirty="0" smtClean="0">
                <a:solidFill>
                  <a:schemeClr val="bg1"/>
                </a:solidFill>
                <a:latin typeface="Arial" pitchFamily="34" charset="0"/>
                <a:cs typeface="Arial" pitchFamily="34" charset="0"/>
              </a:rPr>
              <a:t> agar </a:t>
            </a:r>
            <a:r>
              <a:rPr lang="en-US" sz="2400" dirty="0" err="1" smtClean="0">
                <a:solidFill>
                  <a:schemeClr val="bg1"/>
                </a:solidFill>
                <a:latin typeface="Arial" pitchFamily="34" charset="0"/>
                <a:cs typeface="Arial" pitchFamily="34" charset="0"/>
              </a:rPr>
              <a:t>lebih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enak</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dibaca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lebih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mudah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dipahami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dimengerti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maknanya</a:t>
            </a:r>
            <a:r>
              <a:rPr lang="en-US" sz="2400" dirty="0" smtClean="0">
                <a:solidFill>
                  <a:schemeClr val="bg1"/>
                </a:solidFill>
                <a:latin typeface="Arial" pitchFamily="34" charset="0"/>
                <a:cs typeface="Arial" pitchFamily="34" charset="0"/>
              </a:rPr>
              <a:t>.</a:t>
            </a:r>
          </a:p>
          <a:p>
            <a:pPr marL="552450" indent="-552450" fontAlgn="auto">
              <a:spcBef>
                <a:spcPts val="580"/>
              </a:spcBef>
              <a:spcAft>
                <a:spcPts val="0"/>
              </a:spcAft>
              <a:buClrTx/>
              <a:buFont typeface="+mj-lt"/>
              <a:buAutoNum type="arabicPeriod" startAt="11"/>
              <a:defRPr/>
            </a:pPr>
            <a:r>
              <a:rPr lang="en-US" sz="2400" dirty="0" err="1" smtClean="0">
                <a:solidFill>
                  <a:schemeClr val="bg1"/>
                </a:solidFill>
                <a:latin typeface="Arial" pitchFamily="34" charset="0"/>
                <a:cs typeface="Arial" pitchFamily="34" charset="0"/>
              </a:rPr>
              <a:t>Pilih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pilah</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bagian-bagian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materi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laporan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penelitian</a:t>
            </a:r>
            <a:r>
              <a:rPr lang="en-US" sz="2400" dirty="0" smtClean="0">
                <a:solidFill>
                  <a:schemeClr val="bg1"/>
                </a:solidFill>
                <a:latin typeface="Arial" pitchFamily="34" charset="0"/>
                <a:cs typeface="Arial" pitchFamily="34" charset="0"/>
              </a:rPr>
              <a:t> yang </a:t>
            </a:r>
            <a:r>
              <a:rPr lang="en-US" sz="2400" dirty="0" err="1" smtClean="0">
                <a:solidFill>
                  <a:schemeClr val="bg1"/>
                </a:solidFill>
                <a:latin typeface="Arial" pitchFamily="34" charset="0"/>
                <a:cs typeface="Arial" pitchFamily="34" charset="0"/>
              </a:rPr>
              <a:t>penting</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untuk</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dipertahankan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t>
            </a:r>
            <a:r>
              <a:rPr lang="en-US" sz="2400" dirty="0" smtClean="0">
                <a:solidFill>
                  <a:schemeClr val="bg1"/>
                </a:solidFill>
                <a:latin typeface="Arial" pitchFamily="34" charset="0"/>
                <a:cs typeface="Arial" pitchFamily="34" charset="0"/>
              </a:rPr>
              <a:t> yang </a:t>
            </a:r>
            <a:r>
              <a:rPr lang="en-US" sz="2400" dirty="0" err="1" smtClean="0">
                <a:solidFill>
                  <a:schemeClr val="bg1"/>
                </a:solidFill>
                <a:latin typeface="Arial" pitchFamily="34" charset="0"/>
                <a:cs typeface="Arial" pitchFamily="34" charset="0"/>
              </a:rPr>
              <a:t>harus</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dibuang</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disesuaikan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dengan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materi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artikel</a:t>
            </a:r>
            <a:r>
              <a:rPr lang="en-US" sz="2400" dirty="0" smtClean="0">
                <a:solidFill>
                  <a:schemeClr val="bg1"/>
                </a:solidFill>
                <a:latin typeface="Arial" pitchFamily="34" charset="0"/>
                <a:cs typeface="Arial" pitchFamily="34" charset="0"/>
              </a:rPr>
              <a:t>.</a:t>
            </a:r>
          </a:p>
          <a:p>
            <a:pPr marL="552450" indent="-552450" fontAlgn="auto">
              <a:spcBef>
                <a:spcPts val="580"/>
              </a:spcBef>
              <a:spcAft>
                <a:spcPts val="0"/>
              </a:spcAft>
              <a:buClrTx/>
              <a:buSzTx/>
              <a:buFont typeface="Wingdings" pitchFamily="2" charset="2"/>
              <a:buAutoNum type="arabicPeriod" startAt="11"/>
              <a:defRPr/>
            </a:pPr>
            <a:endParaRPr lang="en-US" sz="2400" dirty="0" smtClean="0">
              <a:solidFill>
                <a:schemeClr val="bg1"/>
              </a:solidFill>
              <a:latin typeface="Arial" charset="0"/>
            </a:endParaRPr>
          </a:p>
          <a:p>
            <a:pPr marL="552450" indent="-552450" fontAlgn="auto">
              <a:spcBef>
                <a:spcPts val="580"/>
              </a:spcBef>
              <a:spcAft>
                <a:spcPts val="0"/>
              </a:spcAft>
              <a:buClr>
                <a:schemeClr val="tx1"/>
              </a:buClr>
              <a:buFont typeface="Wingdings" pitchFamily="2" charset="2"/>
              <a:buChar char="§"/>
              <a:defRPr/>
            </a:pPr>
            <a:endParaRPr lang="en-US" sz="2400" dirty="0" smtClean="0"/>
          </a:p>
          <a:p>
            <a:pPr marL="552450" indent="-552450" fontAlgn="auto">
              <a:spcBef>
                <a:spcPts val="580"/>
              </a:spcBef>
              <a:spcAft>
                <a:spcPts val="0"/>
              </a:spcAft>
              <a:buFont typeface="Wingdings 2"/>
              <a:buChar char=""/>
              <a:defRPr/>
            </a:pPr>
            <a:endParaRPr lang="en-US" sz="25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00034" y="285728"/>
            <a:ext cx="8229600" cy="785818"/>
          </a:xfrm>
        </p:spPr>
        <p:txBody>
          <a:bodyPr/>
          <a:lstStyle/>
          <a:p>
            <a:r>
              <a:rPr lang="en-US" b="1" dirty="0" smtClean="0">
                <a:solidFill>
                  <a:srgbClr val="FF0000"/>
                </a:solidFill>
              </a:rPr>
              <a:t>PENDAHULUAN</a:t>
            </a:r>
            <a:endParaRPr lang="en-US" dirty="0" smtClean="0">
              <a:solidFill>
                <a:srgbClr val="FF0000"/>
              </a:solidFill>
            </a:endParaRPr>
          </a:p>
        </p:txBody>
      </p:sp>
      <p:sp>
        <p:nvSpPr>
          <p:cNvPr id="23555" name="Content Placeholder 2"/>
          <p:cNvSpPr>
            <a:spLocks noGrp="1"/>
          </p:cNvSpPr>
          <p:nvPr>
            <p:ph idx="1"/>
          </p:nvPr>
        </p:nvSpPr>
        <p:spPr>
          <a:xfrm>
            <a:off x="304800" y="1142984"/>
            <a:ext cx="8839200" cy="5715016"/>
          </a:xfrm>
        </p:spPr>
        <p:txBody>
          <a:bodyPr/>
          <a:lstStyle/>
          <a:p>
            <a:pPr marL="552450" indent="-552450">
              <a:buClrTx/>
              <a:buFont typeface="Franklin Gothic Book" pitchFamily="34" charset="0"/>
              <a:buAutoNum type="arabicPeriod" startAt="14"/>
            </a:pPr>
            <a:r>
              <a:rPr lang="en-US" sz="3200" dirty="0" err="1" smtClean="0">
                <a:solidFill>
                  <a:schemeClr val="bg1"/>
                </a:solidFill>
                <a:latin typeface="Arial" charset="0"/>
                <a:cs typeface="Arial" charset="0"/>
              </a:rPr>
              <a:t>Buatlah</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catatan-catatan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khusus</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pada</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bagian-bagian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laporan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penelitian</a:t>
            </a:r>
            <a:r>
              <a:rPr lang="en-US" sz="3200" dirty="0" smtClean="0">
                <a:solidFill>
                  <a:schemeClr val="bg1"/>
                </a:solidFill>
                <a:latin typeface="Arial" charset="0"/>
                <a:cs typeface="Arial" charset="0"/>
              </a:rPr>
              <a:t> yang </a:t>
            </a:r>
            <a:r>
              <a:rPr lang="en-US" sz="3200" dirty="0" err="1" smtClean="0">
                <a:solidFill>
                  <a:schemeClr val="bg1"/>
                </a:solidFill>
                <a:latin typeface="Arial" charset="0"/>
                <a:cs typeface="Arial" charset="0"/>
              </a:rPr>
              <a:t>perlu</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dimasukkan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dalam</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pendahuluan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terkait</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dengan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materi</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artikel</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terutama</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temuan-temuan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terbaru</a:t>
            </a:r>
            <a:r>
              <a:rPr lang="en-US" sz="3200" dirty="0" smtClean="0">
                <a:solidFill>
                  <a:schemeClr val="bg1"/>
                </a:solidFill>
                <a:latin typeface="Arial" charset="0"/>
                <a:cs typeface="Arial" charset="0"/>
              </a:rPr>
              <a:t> agar </a:t>
            </a:r>
            <a:r>
              <a:rPr lang="en-US" sz="3200" dirty="0" err="1" smtClean="0">
                <a:solidFill>
                  <a:schemeClr val="bg1"/>
                </a:solidFill>
                <a:latin typeface="Arial" charset="0"/>
                <a:cs typeface="Arial" charset="0"/>
              </a:rPr>
              <a:t>materi</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artikel</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benar-benar</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menyajikan</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informasi</a:t>
            </a:r>
            <a:r>
              <a:rPr lang="en-US" sz="3200" dirty="0" smtClean="0">
                <a:solidFill>
                  <a:schemeClr val="bg1"/>
                </a:solidFill>
                <a:latin typeface="Arial" charset="0"/>
                <a:cs typeface="Arial" charset="0"/>
              </a:rPr>
              <a:t> </a:t>
            </a:r>
            <a:r>
              <a:rPr lang="en-US" sz="3200" dirty="0" err="1" smtClean="0">
                <a:solidFill>
                  <a:schemeClr val="bg1"/>
                </a:solidFill>
                <a:latin typeface="Arial" charset="0"/>
                <a:cs typeface="Arial" charset="0"/>
              </a:rPr>
              <a:t>mutakhir</a:t>
            </a:r>
            <a:r>
              <a:rPr lang="en-US" sz="3200" dirty="0" smtClean="0">
                <a:solidFill>
                  <a:schemeClr val="bg1"/>
                </a:solidFill>
                <a:latin typeface="Arial" charset="0"/>
                <a:cs typeface="Arial" charset="0"/>
              </a:rPr>
              <a:t>.</a:t>
            </a:r>
            <a:endParaRPr lang="id-ID" sz="3200" dirty="0" smtClean="0">
              <a:solidFill>
                <a:schemeClr val="bg1"/>
              </a:solidFill>
              <a:latin typeface="Arial" charset="0"/>
              <a:cs typeface="Arial" charset="0"/>
            </a:endParaRPr>
          </a:p>
          <a:p>
            <a:pPr marL="552450" indent="-552450">
              <a:buClrTx/>
              <a:buFont typeface="Franklin Gothic Book" pitchFamily="34" charset="0"/>
              <a:buAutoNum type="arabicPeriod" startAt="14"/>
            </a:pPr>
            <a:r>
              <a:rPr lang="en-US" sz="3200" dirty="0" err="1" smtClean="0">
                <a:solidFill>
                  <a:schemeClr val="bg1"/>
                </a:solidFill>
                <a:latin typeface="Arial" charset="0"/>
              </a:rPr>
              <a:t>Penting</a:t>
            </a:r>
            <a:r>
              <a:rPr lang="en-US" sz="3200" dirty="0" smtClean="0">
                <a:solidFill>
                  <a:schemeClr val="bg1"/>
                </a:solidFill>
                <a:latin typeface="Arial" charset="0"/>
              </a:rPr>
              <a:t> </a:t>
            </a:r>
            <a:r>
              <a:rPr lang="en-US" sz="3200" dirty="0" err="1" smtClean="0">
                <a:solidFill>
                  <a:schemeClr val="bg1"/>
                </a:solidFill>
                <a:latin typeface="Arial" charset="0"/>
              </a:rPr>
              <a:t>mengemukakan</a:t>
            </a:r>
            <a:r>
              <a:rPr lang="en-US" sz="3200" dirty="0" smtClean="0">
                <a:solidFill>
                  <a:schemeClr val="bg1"/>
                </a:solidFill>
                <a:latin typeface="Arial" charset="0"/>
              </a:rPr>
              <a:t> pula </a:t>
            </a:r>
            <a:r>
              <a:rPr lang="en-US" sz="3200" dirty="0" err="1" smtClean="0">
                <a:solidFill>
                  <a:schemeClr val="bg1"/>
                </a:solidFill>
                <a:latin typeface="Arial" charset="0"/>
              </a:rPr>
              <a:t>konsep-konsep</a:t>
            </a:r>
            <a:r>
              <a:rPr lang="en-US" sz="3200" dirty="0" smtClean="0">
                <a:solidFill>
                  <a:schemeClr val="bg1"/>
                </a:solidFill>
                <a:latin typeface="Arial" charset="0"/>
              </a:rPr>
              <a:t> </a:t>
            </a:r>
            <a:r>
              <a:rPr lang="en-US" sz="3200" dirty="0" err="1" smtClean="0">
                <a:solidFill>
                  <a:schemeClr val="bg1"/>
                </a:solidFill>
                <a:latin typeface="Arial" charset="0"/>
              </a:rPr>
              <a:t>pemikiran</a:t>
            </a:r>
            <a:r>
              <a:rPr lang="en-US" sz="3200" dirty="0" smtClean="0">
                <a:solidFill>
                  <a:schemeClr val="bg1"/>
                </a:solidFill>
                <a:latin typeface="Arial" charset="0"/>
              </a:rPr>
              <a:t> yang </a:t>
            </a:r>
            <a:r>
              <a:rPr lang="en-US" sz="3200" dirty="0" err="1" smtClean="0">
                <a:solidFill>
                  <a:schemeClr val="bg1"/>
                </a:solidFill>
                <a:latin typeface="Arial" charset="0"/>
              </a:rPr>
              <a:t>berasal</a:t>
            </a:r>
            <a:r>
              <a:rPr lang="en-US" sz="3200" dirty="0" smtClean="0">
                <a:solidFill>
                  <a:schemeClr val="bg1"/>
                </a:solidFill>
                <a:latin typeface="Arial" charset="0"/>
              </a:rPr>
              <a:t> </a:t>
            </a:r>
            <a:r>
              <a:rPr lang="en-US" sz="3200" dirty="0" err="1" smtClean="0">
                <a:solidFill>
                  <a:schemeClr val="bg1"/>
                </a:solidFill>
                <a:latin typeface="Arial" charset="0"/>
              </a:rPr>
              <a:t>dari</a:t>
            </a:r>
            <a:r>
              <a:rPr lang="en-US" sz="3200" dirty="0" smtClean="0">
                <a:solidFill>
                  <a:schemeClr val="bg1"/>
                </a:solidFill>
                <a:latin typeface="Arial" charset="0"/>
              </a:rPr>
              <a:t> </a:t>
            </a:r>
            <a:r>
              <a:rPr lang="en-US" sz="3200" dirty="0" err="1" smtClean="0">
                <a:solidFill>
                  <a:schemeClr val="bg1"/>
                </a:solidFill>
                <a:latin typeface="Arial" charset="0"/>
              </a:rPr>
              <a:t>temuan-temuan</a:t>
            </a:r>
            <a:r>
              <a:rPr lang="en-US" sz="3200" dirty="0" smtClean="0">
                <a:solidFill>
                  <a:schemeClr val="bg1"/>
                </a:solidFill>
                <a:latin typeface="Arial" charset="0"/>
              </a:rPr>
              <a:t> </a:t>
            </a:r>
            <a:r>
              <a:rPr lang="en-US" sz="3200" dirty="0" err="1" smtClean="0">
                <a:solidFill>
                  <a:schemeClr val="bg1"/>
                </a:solidFill>
                <a:latin typeface="Arial" charset="0"/>
              </a:rPr>
              <a:t>penelitian</a:t>
            </a:r>
            <a:r>
              <a:rPr lang="en-US" sz="3200" dirty="0" smtClean="0">
                <a:solidFill>
                  <a:schemeClr val="bg1"/>
                </a:solidFill>
                <a:latin typeface="Arial" charset="0"/>
              </a:rPr>
              <a:t> </a:t>
            </a:r>
            <a:r>
              <a:rPr lang="en-US" sz="3200" dirty="0" err="1" smtClean="0">
                <a:solidFill>
                  <a:schemeClr val="bg1"/>
                </a:solidFill>
                <a:latin typeface="Arial" charset="0"/>
              </a:rPr>
              <a:t>lapangan</a:t>
            </a:r>
            <a:r>
              <a:rPr lang="en-US" sz="3200" dirty="0" smtClean="0">
                <a:solidFill>
                  <a:schemeClr val="bg1"/>
                </a:solidFill>
                <a:latin typeface="Arial" charset="0"/>
              </a:rPr>
              <a:t> </a:t>
            </a:r>
            <a:r>
              <a:rPr lang="en-US" sz="3200" dirty="0" err="1" smtClean="0">
                <a:solidFill>
                  <a:schemeClr val="bg1"/>
                </a:solidFill>
                <a:latin typeface="Arial" charset="0"/>
              </a:rPr>
              <a:t>sejenis</a:t>
            </a:r>
            <a:r>
              <a:rPr lang="id-ID" sz="3200" dirty="0" smtClean="0">
                <a:solidFill>
                  <a:schemeClr val="bg1"/>
                </a:solidFill>
                <a:latin typeface="Arial" charset="0"/>
              </a:rPr>
              <a:t> </a:t>
            </a:r>
            <a:r>
              <a:rPr lang="en-US" sz="3200" dirty="0" err="1" smtClean="0">
                <a:solidFill>
                  <a:schemeClr val="bg1"/>
                </a:solidFill>
                <a:latin typeface="Arial" charset="0"/>
              </a:rPr>
              <a:t>sebelumnya</a:t>
            </a:r>
            <a:r>
              <a:rPr lang="id-ID" sz="3200" dirty="0" smtClean="0">
                <a:solidFill>
                  <a:schemeClr val="bg1"/>
                </a:solidFill>
                <a:latin typeface="Arial" charset="0"/>
              </a:rPr>
              <a:t>, seyogyanya </a:t>
            </a:r>
            <a:r>
              <a:rPr lang="en-US" sz="3200" dirty="0" smtClean="0">
                <a:solidFill>
                  <a:schemeClr val="bg1"/>
                </a:solidFill>
                <a:latin typeface="Arial" charset="0"/>
              </a:rPr>
              <a:t>yang </a:t>
            </a:r>
            <a:r>
              <a:rPr lang="en-US" sz="3200" dirty="0" err="1" smtClean="0">
                <a:solidFill>
                  <a:schemeClr val="bg1"/>
                </a:solidFill>
                <a:latin typeface="Arial" charset="0"/>
              </a:rPr>
              <a:t>terbaru</a:t>
            </a:r>
            <a:r>
              <a:rPr lang="id-ID" sz="3200" dirty="0" smtClean="0">
                <a:solidFill>
                  <a:schemeClr val="bg1"/>
                </a:solidFill>
                <a:latin typeface="Arial" charset="0"/>
              </a:rPr>
              <a:t>.</a:t>
            </a:r>
            <a:endParaRPr lang="en-US" sz="3200" dirty="0" smtClean="0">
              <a:solidFill>
                <a:schemeClr val="bg1"/>
              </a:solidFill>
              <a:latin typeface="Arial" charset="0"/>
              <a:cs typeface="Arial" charset="0"/>
            </a:endParaRPr>
          </a:p>
          <a:p>
            <a:pPr marL="552450" indent="-552450">
              <a:buClr>
                <a:schemeClr val="tx1"/>
              </a:buClr>
              <a:buFont typeface="Wingdings" pitchFamily="2" charset="2"/>
              <a:buAutoNum type="arabicPeriod" startAt="14"/>
            </a:pPr>
            <a:endParaRPr lang="en-US" dirty="0" smtClean="0">
              <a:latin typeface="Arial" charset="0"/>
              <a:cs typeface="Arial" charset="0"/>
            </a:endParaRPr>
          </a:p>
          <a:p>
            <a:pPr marL="552450" indent="-552450">
              <a:buClr>
                <a:schemeClr val="tx1"/>
              </a:buClr>
              <a:buFont typeface="Wingdings" pitchFamily="2" charset="2"/>
              <a:buAutoNum type="arabicPeriod" startAt="4"/>
            </a:pPr>
            <a:endParaRPr lang="en-US"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71472" y="0"/>
            <a:ext cx="8229600" cy="1143000"/>
          </a:xfrm>
        </p:spPr>
        <p:txBody>
          <a:bodyPr/>
          <a:lstStyle/>
          <a:p>
            <a:pPr marL="53975"/>
            <a:r>
              <a:rPr lang="en-US" b="1" dirty="0" smtClean="0">
                <a:solidFill>
                  <a:srgbClr val="FF0000"/>
                </a:solidFill>
              </a:rPr>
              <a:t>PENDAHULUAN</a:t>
            </a:r>
          </a:p>
        </p:txBody>
      </p:sp>
      <p:sp>
        <p:nvSpPr>
          <p:cNvPr id="24579" name="Rectangle 3"/>
          <p:cNvSpPr>
            <a:spLocks noGrp="1" noChangeArrowheads="1"/>
          </p:cNvSpPr>
          <p:nvPr>
            <p:ph idx="1"/>
          </p:nvPr>
        </p:nvSpPr>
        <p:spPr>
          <a:xfrm>
            <a:off x="0" y="1071546"/>
            <a:ext cx="9144000" cy="5786454"/>
          </a:xfrm>
        </p:spPr>
        <p:txBody>
          <a:bodyPr>
            <a:normAutofit/>
          </a:bodyPr>
          <a:lstStyle/>
          <a:p>
            <a:pPr marL="552450" indent="-552450">
              <a:lnSpc>
                <a:spcPct val="90000"/>
              </a:lnSpc>
              <a:buClrTx/>
              <a:buSzTx/>
              <a:buFont typeface="Franklin Gothic Book" pitchFamily="34" charset="0"/>
              <a:buAutoNum type="arabicPeriod" startAt="16"/>
            </a:pPr>
            <a:r>
              <a:rPr lang="en-US" dirty="0" err="1" smtClean="0">
                <a:solidFill>
                  <a:schemeClr val="bg1"/>
                </a:solidFill>
                <a:latin typeface="Arial" charset="0"/>
              </a:rPr>
              <a:t>Konsep-konsep</a:t>
            </a:r>
            <a:r>
              <a:rPr lang="en-US" dirty="0" smtClean="0">
                <a:solidFill>
                  <a:schemeClr val="bg1"/>
                </a:solidFill>
                <a:latin typeface="Arial" charset="0"/>
              </a:rPr>
              <a:t> </a:t>
            </a:r>
            <a:r>
              <a:rPr lang="en-US" dirty="0" err="1" smtClean="0">
                <a:solidFill>
                  <a:schemeClr val="bg1"/>
                </a:solidFill>
                <a:latin typeface="Arial" charset="0"/>
              </a:rPr>
              <a:t>teoretis</a:t>
            </a:r>
            <a:r>
              <a:rPr lang="en-US" dirty="0" smtClean="0">
                <a:solidFill>
                  <a:schemeClr val="bg1"/>
                </a:solidFill>
                <a:latin typeface="Arial" charset="0"/>
              </a:rPr>
              <a:t>, </a:t>
            </a:r>
            <a:r>
              <a:rPr lang="en-US" dirty="0" err="1" smtClean="0">
                <a:solidFill>
                  <a:schemeClr val="bg1"/>
                </a:solidFill>
                <a:latin typeface="Arial" charset="0"/>
              </a:rPr>
              <a:t>pemikiran-pemikiran</a:t>
            </a:r>
            <a:r>
              <a:rPr lang="en-US" dirty="0" smtClean="0">
                <a:solidFill>
                  <a:schemeClr val="bg1"/>
                </a:solidFill>
                <a:latin typeface="Arial" charset="0"/>
              </a:rPr>
              <a:t> </a:t>
            </a:r>
            <a:r>
              <a:rPr lang="en-US" dirty="0" err="1" smtClean="0">
                <a:solidFill>
                  <a:schemeClr val="bg1"/>
                </a:solidFill>
                <a:latin typeface="Arial" charset="0"/>
              </a:rPr>
              <a:t>serta</a:t>
            </a:r>
            <a:r>
              <a:rPr lang="en-US" dirty="0" smtClean="0">
                <a:solidFill>
                  <a:schemeClr val="bg1"/>
                </a:solidFill>
                <a:latin typeface="Arial" charset="0"/>
              </a:rPr>
              <a:t> </a:t>
            </a:r>
            <a:r>
              <a:rPr lang="en-US" dirty="0" err="1" smtClean="0">
                <a:solidFill>
                  <a:schemeClr val="bg1"/>
                </a:solidFill>
                <a:latin typeface="Arial" charset="0"/>
              </a:rPr>
              <a:t>temuan-temuan</a:t>
            </a:r>
            <a:r>
              <a:rPr lang="en-US" dirty="0" smtClean="0">
                <a:solidFill>
                  <a:schemeClr val="bg1"/>
                </a:solidFill>
                <a:latin typeface="Arial" charset="0"/>
              </a:rPr>
              <a:t> </a:t>
            </a:r>
            <a:r>
              <a:rPr lang="en-US" dirty="0" err="1" smtClean="0">
                <a:solidFill>
                  <a:schemeClr val="bg1"/>
                </a:solidFill>
                <a:latin typeface="Arial" charset="0"/>
              </a:rPr>
              <a:t>penelitia</a:t>
            </a:r>
            <a:r>
              <a:rPr lang="id-ID" dirty="0" smtClean="0">
                <a:solidFill>
                  <a:schemeClr val="bg1"/>
                </a:solidFill>
                <a:latin typeface="Arial" charset="0"/>
              </a:rPr>
              <a:t>n sebelumnya </a:t>
            </a:r>
            <a:r>
              <a:rPr lang="en-US" dirty="0" err="1" smtClean="0">
                <a:solidFill>
                  <a:schemeClr val="bg1"/>
                </a:solidFill>
                <a:latin typeface="Arial" charset="0"/>
              </a:rPr>
              <a:t>bermanfaat</a:t>
            </a:r>
            <a:r>
              <a:rPr lang="en-US" dirty="0" smtClean="0">
                <a:solidFill>
                  <a:schemeClr val="bg1"/>
                </a:solidFill>
                <a:latin typeface="Arial" charset="0"/>
              </a:rPr>
              <a:t> </a:t>
            </a:r>
            <a:r>
              <a:rPr lang="en-US" dirty="0" err="1" smtClean="0">
                <a:solidFill>
                  <a:schemeClr val="bg1"/>
                </a:solidFill>
                <a:latin typeface="Arial" charset="0"/>
              </a:rPr>
              <a:t>sebagai</a:t>
            </a:r>
            <a:r>
              <a:rPr lang="en-US" dirty="0" smtClean="0">
                <a:solidFill>
                  <a:schemeClr val="bg1"/>
                </a:solidFill>
                <a:latin typeface="Arial" charset="0"/>
              </a:rPr>
              <a:t> </a:t>
            </a:r>
            <a:r>
              <a:rPr lang="en-US" dirty="0" err="1" smtClean="0">
                <a:solidFill>
                  <a:schemeClr val="bg1"/>
                </a:solidFill>
                <a:latin typeface="Arial" charset="0"/>
              </a:rPr>
              <a:t>bahan</a:t>
            </a:r>
            <a:r>
              <a:rPr lang="en-US" dirty="0" smtClean="0">
                <a:solidFill>
                  <a:schemeClr val="bg1"/>
                </a:solidFill>
                <a:latin typeface="Arial" charset="0"/>
              </a:rPr>
              <a:t> </a:t>
            </a:r>
            <a:r>
              <a:rPr lang="en-US" dirty="0" err="1" smtClean="0">
                <a:solidFill>
                  <a:schemeClr val="bg1"/>
                </a:solidFill>
                <a:latin typeface="Arial" charset="0"/>
              </a:rPr>
              <a:t>komparasi</a:t>
            </a:r>
            <a:r>
              <a:rPr lang="en-US" dirty="0" smtClean="0">
                <a:solidFill>
                  <a:schemeClr val="bg1"/>
                </a:solidFill>
                <a:latin typeface="Arial" charset="0"/>
              </a:rPr>
              <a:t> </a:t>
            </a:r>
            <a:r>
              <a:rPr lang="en-US" dirty="0" err="1" smtClean="0">
                <a:solidFill>
                  <a:schemeClr val="bg1"/>
                </a:solidFill>
                <a:latin typeface="Arial" charset="0"/>
              </a:rPr>
              <a:t>dan</a:t>
            </a:r>
            <a:r>
              <a:rPr lang="en-US" dirty="0" smtClean="0">
                <a:solidFill>
                  <a:schemeClr val="bg1"/>
                </a:solidFill>
                <a:latin typeface="Arial" charset="0"/>
              </a:rPr>
              <a:t> </a:t>
            </a:r>
            <a:r>
              <a:rPr lang="en-US" dirty="0" err="1" smtClean="0">
                <a:solidFill>
                  <a:schemeClr val="bg1"/>
                </a:solidFill>
                <a:latin typeface="Arial" charset="0"/>
              </a:rPr>
              <a:t>sekaligus</a:t>
            </a:r>
            <a:r>
              <a:rPr lang="en-US" dirty="0" smtClean="0">
                <a:solidFill>
                  <a:schemeClr val="bg1"/>
                </a:solidFill>
                <a:latin typeface="Arial" charset="0"/>
              </a:rPr>
              <a:t> </a:t>
            </a:r>
            <a:r>
              <a:rPr lang="en-US" dirty="0" err="1" smtClean="0">
                <a:solidFill>
                  <a:schemeClr val="bg1"/>
                </a:solidFill>
                <a:latin typeface="Arial" charset="0"/>
              </a:rPr>
              <a:t>penguatan</a:t>
            </a:r>
            <a:r>
              <a:rPr lang="en-US" dirty="0" smtClean="0">
                <a:solidFill>
                  <a:schemeClr val="bg1"/>
                </a:solidFill>
                <a:latin typeface="Arial" charset="0"/>
              </a:rPr>
              <a:t>, </a:t>
            </a:r>
            <a:r>
              <a:rPr lang="en-US" dirty="0" err="1" smtClean="0">
                <a:solidFill>
                  <a:schemeClr val="bg1"/>
                </a:solidFill>
                <a:latin typeface="Arial" charset="0"/>
              </a:rPr>
              <a:t>pengayaan</a:t>
            </a:r>
            <a:r>
              <a:rPr lang="en-US" dirty="0" smtClean="0">
                <a:solidFill>
                  <a:schemeClr val="bg1"/>
                </a:solidFill>
                <a:latin typeface="Arial" charset="0"/>
              </a:rPr>
              <a:t> </a:t>
            </a:r>
            <a:r>
              <a:rPr lang="en-US" dirty="0" err="1" smtClean="0">
                <a:solidFill>
                  <a:schemeClr val="bg1"/>
                </a:solidFill>
                <a:latin typeface="Arial" charset="0"/>
              </a:rPr>
              <a:t>serta</a:t>
            </a:r>
            <a:r>
              <a:rPr lang="en-US" dirty="0" smtClean="0">
                <a:solidFill>
                  <a:schemeClr val="bg1"/>
                </a:solidFill>
                <a:latin typeface="Arial" charset="0"/>
              </a:rPr>
              <a:t> </a:t>
            </a:r>
            <a:r>
              <a:rPr lang="en-US" dirty="0" err="1" smtClean="0">
                <a:solidFill>
                  <a:schemeClr val="bg1"/>
                </a:solidFill>
                <a:latin typeface="Arial" charset="0"/>
              </a:rPr>
              <a:t>penajaman</a:t>
            </a:r>
            <a:r>
              <a:rPr lang="en-US" dirty="0" smtClean="0">
                <a:solidFill>
                  <a:schemeClr val="bg1"/>
                </a:solidFill>
                <a:latin typeface="Arial" charset="0"/>
              </a:rPr>
              <a:t> </a:t>
            </a:r>
            <a:r>
              <a:rPr lang="en-US" dirty="0" err="1" smtClean="0">
                <a:solidFill>
                  <a:schemeClr val="bg1"/>
                </a:solidFill>
                <a:latin typeface="Arial" charset="0"/>
              </a:rPr>
              <a:t>pembahasan</a:t>
            </a:r>
            <a:r>
              <a:rPr lang="en-US" dirty="0" smtClean="0">
                <a:solidFill>
                  <a:schemeClr val="bg1"/>
                </a:solidFill>
                <a:latin typeface="Arial" charset="0"/>
              </a:rPr>
              <a:t>, </a:t>
            </a:r>
            <a:r>
              <a:rPr lang="en-US" dirty="0" err="1" smtClean="0">
                <a:solidFill>
                  <a:schemeClr val="bg1"/>
                </a:solidFill>
                <a:latin typeface="Arial" charset="0"/>
              </a:rPr>
              <a:t>analisis</a:t>
            </a:r>
            <a:r>
              <a:rPr lang="en-US" dirty="0" smtClean="0">
                <a:solidFill>
                  <a:schemeClr val="bg1"/>
                </a:solidFill>
                <a:latin typeface="Arial" charset="0"/>
              </a:rPr>
              <a:t> </a:t>
            </a:r>
            <a:r>
              <a:rPr lang="en-US" dirty="0" err="1" smtClean="0">
                <a:solidFill>
                  <a:schemeClr val="bg1"/>
                </a:solidFill>
                <a:latin typeface="Arial" charset="0"/>
              </a:rPr>
              <a:t>serta</a:t>
            </a:r>
            <a:r>
              <a:rPr lang="en-US" dirty="0" smtClean="0">
                <a:solidFill>
                  <a:schemeClr val="bg1"/>
                </a:solidFill>
                <a:latin typeface="Arial" charset="0"/>
              </a:rPr>
              <a:t> </a:t>
            </a:r>
            <a:r>
              <a:rPr lang="en-US" dirty="0" err="1" smtClean="0">
                <a:solidFill>
                  <a:schemeClr val="bg1"/>
                </a:solidFill>
                <a:latin typeface="Arial" charset="0"/>
              </a:rPr>
              <a:t>penafsiran-penafsiran</a:t>
            </a:r>
            <a:r>
              <a:rPr lang="en-US" dirty="0" smtClean="0">
                <a:solidFill>
                  <a:schemeClr val="bg1"/>
                </a:solidFill>
                <a:latin typeface="Arial" charset="0"/>
              </a:rPr>
              <a:t>.</a:t>
            </a:r>
            <a:endParaRPr lang="id-ID" dirty="0" smtClean="0">
              <a:solidFill>
                <a:schemeClr val="bg1"/>
              </a:solidFill>
              <a:latin typeface="Arial" charset="0"/>
            </a:endParaRPr>
          </a:p>
          <a:p>
            <a:pPr marL="552450" indent="-552450">
              <a:lnSpc>
                <a:spcPct val="90000"/>
              </a:lnSpc>
              <a:buClrTx/>
              <a:buSzTx/>
              <a:buFont typeface="Franklin Gothic Book" pitchFamily="34" charset="0"/>
              <a:buAutoNum type="arabicPeriod" startAt="16"/>
            </a:pPr>
            <a:r>
              <a:rPr lang="id-ID" dirty="0" smtClean="0">
                <a:solidFill>
                  <a:schemeClr val="bg1"/>
                </a:solidFill>
                <a:latin typeface="Arial" charset="0"/>
              </a:rPr>
              <a:t>Lebih penting daripada itu, untuk menghindari terjadinya redundansi penelitian </a:t>
            </a:r>
          </a:p>
          <a:p>
            <a:pPr marL="552450" indent="-552450">
              <a:lnSpc>
                <a:spcPct val="90000"/>
              </a:lnSpc>
              <a:buClrTx/>
              <a:buSzTx/>
              <a:buFont typeface="Franklin Gothic Book" pitchFamily="34" charset="0"/>
              <a:buAutoNum type="arabicPeriod" startAt="16"/>
            </a:pPr>
            <a:r>
              <a:rPr lang="en-US" dirty="0" err="1" smtClean="0">
                <a:solidFill>
                  <a:schemeClr val="bg1"/>
                </a:solidFill>
                <a:latin typeface="Arial" charset="0"/>
              </a:rPr>
              <a:t>Konsep-konsep</a:t>
            </a:r>
            <a:r>
              <a:rPr lang="en-US" dirty="0" smtClean="0">
                <a:solidFill>
                  <a:schemeClr val="bg1"/>
                </a:solidFill>
                <a:latin typeface="Arial" charset="0"/>
              </a:rPr>
              <a:t> </a:t>
            </a:r>
            <a:r>
              <a:rPr lang="en-US" dirty="0" err="1" smtClean="0">
                <a:solidFill>
                  <a:schemeClr val="bg1"/>
                </a:solidFill>
                <a:latin typeface="Arial" charset="0"/>
              </a:rPr>
              <a:t>teoretis</a:t>
            </a:r>
            <a:r>
              <a:rPr lang="en-US" dirty="0" smtClean="0">
                <a:solidFill>
                  <a:schemeClr val="bg1"/>
                </a:solidFill>
                <a:latin typeface="Arial" charset="0"/>
              </a:rPr>
              <a:t>, </a:t>
            </a:r>
            <a:r>
              <a:rPr lang="en-US" dirty="0" err="1" smtClean="0">
                <a:solidFill>
                  <a:schemeClr val="bg1"/>
                </a:solidFill>
                <a:latin typeface="Arial" charset="0"/>
              </a:rPr>
              <a:t>pemikiran-pemikiran</a:t>
            </a:r>
            <a:r>
              <a:rPr lang="en-US" dirty="0" smtClean="0">
                <a:solidFill>
                  <a:schemeClr val="bg1"/>
                </a:solidFill>
                <a:latin typeface="Arial" charset="0"/>
              </a:rPr>
              <a:t> </a:t>
            </a:r>
            <a:r>
              <a:rPr lang="en-US" dirty="0" err="1" smtClean="0">
                <a:solidFill>
                  <a:schemeClr val="bg1"/>
                </a:solidFill>
                <a:latin typeface="Arial" charset="0"/>
              </a:rPr>
              <a:t>serta</a:t>
            </a:r>
            <a:r>
              <a:rPr lang="en-US" dirty="0" smtClean="0">
                <a:solidFill>
                  <a:schemeClr val="bg1"/>
                </a:solidFill>
                <a:latin typeface="Arial" charset="0"/>
              </a:rPr>
              <a:t> </a:t>
            </a:r>
            <a:r>
              <a:rPr lang="en-US" dirty="0" err="1" smtClean="0">
                <a:solidFill>
                  <a:schemeClr val="bg1"/>
                </a:solidFill>
                <a:latin typeface="Arial" charset="0"/>
              </a:rPr>
              <a:t>temuan-temuan</a:t>
            </a:r>
            <a:r>
              <a:rPr lang="en-US" dirty="0" smtClean="0">
                <a:solidFill>
                  <a:schemeClr val="bg1"/>
                </a:solidFill>
                <a:latin typeface="Arial" charset="0"/>
              </a:rPr>
              <a:t> </a:t>
            </a:r>
            <a:r>
              <a:rPr lang="en-US" dirty="0" err="1" smtClean="0">
                <a:solidFill>
                  <a:schemeClr val="bg1"/>
                </a:solidFill>
                <a:latin typeface="Arial" charset="0"/>
              </a:rPr>
              <a:t>terdahulu</a:t>
            </a:r>
            <a:r>
              <a:rPr lang="en-US" dirty="0" smtClean="0">
                <a:solidFill>
                  <a:schemeClr val="bg1"/>
                </a:solidFill>
                <a:latin typeface="Arial" charset="0"/>
              </a:rPr>
              <a:t> </a:t>
            </a:r>
            <a:r>
              <a:rPr lang="en-US" dirty="0" err="1" smtClean="0">
                <a:solidFill>
                  <a:schemeClr val="bg1"/>
                </a:solidFill>
                <a:latin typeface="Arial" charset="0"/>
              </a:rPr>
              <a:t>tersebut</a:t>
            </a:r>
            <a:r>
              <a:rPr lang="en-US" dirty="0" smtClean="0">
                <a:solidFill>
                  <a:schemeClr val="bg1"/>
                </a:solidFill>
                <a:latin typeface="Arial" charset="0"/>
              </a:rPr>
              <a:t> </a:t>
            </a:r>
            <a:r>
              <a:rPr lang="en-US" dirty="0" err="1" smtClean="0">
                <a:solidFill>
                  <a:schemeClr val="bg1"/>
                </a:solidFill>
                <a:latin typeface="Arial" charset="0"/>
              </a:rPr>
              <a:t>seyogyanya</a:t>
            </a:r>
            <a:r>
              <a:rPr lang="en-US" dirty="0" smtClean="0">
                <a:solidFill>
                  <a:schemeClr val="bg1"/>
                </a:solidFill>
                <a:latin typeface="Arial" charset="0"/>
              </a:rPr>
              <a:t> </a:t>
            </a:r>
            <a:r>
              <a:rPr lang="en-US" dirty="0" err="1" smtClean="0">
                <a:solidFill>
                  <a:schemeClr val="bg1"/>
                </a:solidFill>
                <a:latin typeface="Arial" charset="0"/>
              </a:rPr>
              <a:t>telah</a:t>
            </a:r>
            <a:r>
              <a:rPr lang="en-US" dirty="0" smtClean="0">
                <a:solidFill>
                  <a:schemeClr val="bg1"/>
                </a:solidFill>
                <a:latin typeface="Arial" charset="0"/>
              </a:rPr>
              <a:t> </a:t>
            </a:r>
            <a:r>
              <a:rPr lang="en-US" dirty="0" err="1" smtClean="0">
                <a:solidFill>
                  <a:schemeClr val="bg1"/>
                </a:solidFill>
                <a:latin typeface="Arial" charset="0"/>
              </a:rPr>
              <a:t>dicerna</a:t>
            </a:r>
            <a:r>
              <a:rPr lang="en-US" dirty="0" smtClean="0">
                <a:solidFill>
                  <a:schemeClr val="bg1"/>
                </a:solidFill>
                <a:latin typeface="Arial" charset="0"/>
              </a:rPr>
              <a:t> </a:t>
            </a:r>
            <a:r>
              <a:rPr lang="en-US" dirty="0" err="1" smtClean="0">
                <a:solidFill>
                  <a:schemeClr val="bg1"/>
                </a:solidFill>
                <a:latin typeface="Arial" charset="0"/>
              </a:rPr>
              <a:t>sehingga</a:t>
            </a:r>
            <a:r>
              <a:rPr lang="en-US" dirty="0" smtClean="0">
                <a:solidFill>
                  <a:schemeClr val="bg1"/>
                </a:solidFill>
                <a:latin typeface="Arial" charset="0"/>
              </a:rPr>
              <a:t> </a:t>
            </a:r>
            <a:r>
              <a:rPr lang="en-US" dirty="0" err="1" smtClean="0">
                <a:solidFill>
                  <a:schemeClr val="bg1"/>
                </a:solidFill>
                <a:latin typeface="Arial" charset="0"/>
              </a:rPr>
              <a:t>tidak</a:t>
            </a:r>
            <a:r>
              <a:rPr lang="en-US" dirty="0" smtClean="0">
                <a:solidFill>
                  <a:schemeClr val="bg1"/>
                </a:solidFill>
                <a:latin typeface="Arial" charset="0"/>
              </a:rPr>
              <a:t> </a:t>
            </a:r>
            <a:r>
              <a:rPr lang="en-US" dirty="0" err="1" smtClean="0">
                <a:solidFill>
                  <a:schemeClr val="bg1"/>
                </a:solidFill>
                <a:latin typeface="Arial" charset="0"/>
              </a:rPr>
              <a:t>lagi</a:t>
            </a:r>
            <a:r>
              <a:rPr lang="en-US" dirty="0" smtClean="0">
                <a:solidFill>
                  <a:schemeClr val="bg1"/>
                </a:solidFill>
                <a:latin typeface="Arial" charset="0"/>
              </a:rPr>
              <a:t> </a:t>
            </a:r>
            <a:r>
              <a:rPr lang="en-US" dirty="0" err="1" smtClean="0">
                <a:solidFill>
                  <a:schemeClr val="bg1"/>
                </a:solidFill>
                <a:latin typeface="Arial" charset="0"/>
              </a:rPr>
              <a:t>berupa</a:t>
            </a:r>
            <a:r>
              <a:rPr lang="en-US" dirty="0" smtClean="0">
                <a:solidFill>
                  <a:schemeClr val="bg1"/>
                </a:solidFill>
                <a:latin typeface="Arial" charset="0"/>
              </a:rPr>
              <a:t> </a:t>
            </a:r>
            <a:r>
              <a:rPr lang="en-US" dirty="0" err="1" smtClean="0">
                <a:solidFill>
                  <a:schemeClr val="bg1"/>
                </a:solidFill>
                <a:latin typeface="Arial" charset="0"/>
              </a:rPr>
              <a:t>kutipan-kutipan</a:t>
            </a:r>
            <a:r>
              <a:rPr lang="en-US" dirty="0" smtClean="0">
                <a:solidFill>
                  <a:schemeClr val="bg1"/>
                </a:solidFill>
                <a:latin typeface="Arial" charset="0"/>
              </a:rPr>
              <a:t> </a:t>
            </a:r>
            <a:r>
              <a:rPr lang="en-US" dirty="0" err="1" smtClean="0">
                <a:solidFill>
                  <a:schemeClr val="bg1"/>
                </a:solidFill>
                <a:latin typeface="Arial" charset="0"/>
              </a:rPr>
              <a:t>utuh</a:t>
            </a:r>
            <a:r>
              <a:rPr lang="en-US" dirty="0" smtClean="0">
                <a:solidFill>
                  <a:schemeClr val="bg1"/>
                </a:solidFill>
                <a:latin typeface="Arial" charset="0"/>
              </a:rPr>
              <a:t> yang </a:t>
            </a:r>
            <a:r>
              <a:rPr lang="en-US" dirty="0" err="1" smtClean="0">
                <a:solidFill>
                  <a:schemeClr val="bg1"/>
                </a:solidFill>
                <a:latin typeface="Arial" charset="0"/>
              </a:rPr>
              <a:t>lebih</a:t>
            </a:r>
            <a:r>
              <a:rPr lang="en-US" dirty="0" smtClean="0">
                <a:solidFill>
                  <a:schemeClr val="bg1"/>
                </a:solidFill>
                <a:latin typeface="Arial" charset="0"/>
              </a:rPr>
              <a:t> </a:t>
            </a:r>
            <a:r>
              <a:rPr lang="en-US" dirty="0" err="1" smtClean="0">
                <a:solidFill>
                  <a:schemeClr val="bg1"/>
                </a:solidFill>
                <a:latin typeface="Arial" charset="0"/>
              </a:rPr>
              <a:t>merupakan</a:t>
            </a:r>
            <a:r>
              <a:rPr lang="en-US" dirty="0" smtClean="0">
                <a:solidFill>
                  <a:schemeClr val="bg1"/>
                </a:solidFill>
                <a:latin typeface="Arial" charset="0"/>
              </a:rPr>
              <a:t> “parade </a:t>
            </a:r>
            <a:r>
              <a:rPr lang="en-US" dirty="0" err="1" smtClean="0">
                <a:solidFill>
                  <a:schemeClr val="bg1"/>
                </a:solidFill>
                <a:latin typeface="Arial" charset="0"/>
              </a:rPr>
              <a:t>pernyataan</a:t>
            </a:r>
            <a:r>
              <a:rPr lang="en-US" dirty="0" smtClean="0">
                <a:solidFill>
                  <a:schemeClr val="bg1"/>
                </a:solidFill>
                <a:latin typeface="Arial" charset="0"/>
              </a:rPr>
              <a:t> </a:t>
            </a:r>
            <a:r>
              <a:rPr lang="en-US" dirty="0" err="1" smtClean="0">
                <a:solidFill>
                  <a:schemeClr val="bg1"/>
                </a:solidFill>
                <a:latin typeface="Arial" charset="0"/>
              </a:rPr>
              <a:t>orang</a:t>
            </a:r>
            <a:r>
              <a:rPr lang="en-US" dirty="0" smtClean="0">
                <a:solidFill>
                  <a:schemeClr val="bg1"/>
                </a:solidFill>
                <a:latin typeface="Arial" charset="0"/>
              </a:rPr>
              <a:t>”.</a:t>
            </a:r>
          </a:p>
          <a:p>
            <a:pPr marL="552450" indent="-552450">
              <a:lnSpc>
                <a:spcPct val="90000"/>
              </a:lnSpc>
              <a:buClrTx/>
              <a:buSzTx/>
              <a:buFont typeface="Verdana" pitchFamily="34" charset="0"/>
              <a:buAutoNum type="arabicPeriod" startAt="9"/>
            </a:pPr>
            <a:endParaRPr lang="en-US" dirty="0" smtClean="0">
              <a:solidFill>
                <a:schemeClr val="bg1"/>
              </a:solidFill>
              <a:latin typeface="Arial" charset="0"/>
            </a:endParaRPr>
          </a:p>
          <a:p>
            <a:pPr marL="552450" indent="-552450">
              <a:lnSpc>
                <a:spcPct val="90000"/>
              </a:lnSpc>
              <a:buClr>
                <a:schemeClr val="tx1"/>
              </a:buClr>
              <a:buFont typeface="Wingdings" pitchFamily="2" charset="2"/>
              <a:buChar char="§"/>
            </a:pPr>
            <a:endParaRPr lang="en-US" dirty="0" smtClean="0">
              <a:latin typeface="Arial" charset="0"/>
            </a:endParaRPr>
          </a:p>
          <a:p>
            <a:pPr marL="552450" indent="-552450">
              <a:lnSpc>
                <a:spcPct val="90000"/>
              </a:lnSpc>
              <a:buClr>
                <a:schemeClr val="tx1"/>
              </a:buClr>
              <a:buFont typeface="Wingdings" pitchFamily="2" charset="2"/>
              <a:buChar char="§"/>
            </a:pPr>
            <a:endParaRPr lang="en-US" sz="2500" dirty="0" smtClean="0"/>
          </a:p>
          <a:p>
            <a:pPr marL="552450" indent="-552450">
              <a:lnSpc>
                <a:spcPct val="90000"/>
              </a:lnSpc>
              <a:buClr>
                <a:schemeClr val="tx1"/>
              </a:buClr>
              <a:buSzTx/>
              <a:buFont typeface="Verdana" pitchFamily="34" charset="0"/>
              <a:buAutoNum type="arabicPeriod" startAt="3"/>
            </a:pPr>
            <a:endParaRPr lang="en-US" sz="2000" dirty="0" smtClean="0">
              <a:latin typeface="Arial" charset="0"/>
            </a:endParaRPr>
          </a:p>
          <a:p>
            <a:pPr marL="552450" indent="-552450">
              <a:lnSpc>
                <a:spcPct val="90000"/>
              </a:lnSpc>
              <a:buClr>
                <a:schemeClr val="tx1"/>
              </a:buClr>
              <a:buSzTx/>
              <a:buFont typeface="Verdana" pitchFamily="34" charset="0"/>
              <a:buAutoNum type="arabicPeriod" startAt="3"/>
            </a:pPr>
            <a:endParaRPr lang="en-US" sz="2000" dirty="0" smtClean="0">
              <a:latin typeface="Arial" charset="0"/>
            </a:endParaRPr>
          </a:p>
          <a:p>
            <a:pPr marL="552450" indent="-552450">
              <a:lnSpc>
                <a:spcPct val="90000"/>
              </a:lnSpc>
              <a:buClr>
                <a:schemeClr val="tx1"/>
              </a:buClr>
              <a:buFont typeface="Wingdings" pitchFamily="2" charset="2"/>
              <a:buAutoNum type="arabicPeriod"/>
            </a:pPr>
            <a:endParaRPr lang="en-US" sz="2000" dirty="0" smtClean="0">
              <a:latin typeface="Arial" charset="0"/>
            </a:endParaRPr>
          </a:p>
          <a:p>
            <a:pPr marL="552450" indent="-552450">
              <a:lnSpc>
                <a:spcPct val="90000"/>
              </a:lnSpc>
              <a:buClr>
                <a:schemeClr val="tx1"/>
              </a:buClr>
              <a:buFont typeface="Wingdings" pitchFamily="2" charset="2"/>
              <a:buNone/>
            </a:pPr>
            <a:endParaRPr lang="en-US" sz="2000" dirty="0" smtClean="0">
              <a:latin typeface="Arial" charset="0"/>
            </a:endParaRPr>
          </a:p>
          <a:p>
            <a:pPr marL="552450" indent="-552450">
              <a:lnSpc>
                <a:spcPct val="90000"/>
              </a:lnSpc>
              <a:buClr>
                <a:schemeClr val="tx1"/>
              </a:buClr>
              <a:buFont typeface="Wingdings" pitchFamily="2" charset="2"/>
              <a:buChar char="§"/>
            </a:pPr>
            <a:endParaRPr lang="en-US" sz="2500" dirty="0" smtClean="0">
              <a:solidFill>
                <a:srgbClr val="F9F0AB"/>
              </a:solidFill>
            </a:endParaRPr>
          </a:p>
          <a:p>
            <a:pPr marL="552450" indent="-552450">
              <a:lnSpc>
                <a:spcPct val="90000"/>
              </a:lnSpc>
            </a:pPr>
            <a:endParaRPr lang="en-US" sz="25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500034" y="285728"/>
            <a:ext cx="8229600" cy="939784"/>
          </a:xfrm>
        </p:spPr>
        <p:txBody>
          <a:bodyPr/>
          <a:lstStyle/>
          <a:p>
            <a:pPr marL="53975"/>
            <a:r>
              <a:rPr lang="en-US" b="1" dirty="0" smtClean="0">
                <a:solidFill>
                  <a:srgbClr val="FF0000"/>
                </a:solidFill>
              </a:rPr>
              <a:t>PENDAHULUAN</a:t>
            </a:r>
          </a:p>
        </p:txBody>
      </p:sp>
      <p:sp>
        <p:nvSpPr>
          <p:cNvPr id="26627" name="Rectangle 3"/>
          <p:cNvSpPr>
            <a:spLocks noGrp="1" noChangeArrowheads="1"/>
          </p:cNvSpPr>
          <p:nvPr>
            <p:ph idx="1"/>
          </p:nvPr>
        </p:nvSpPr>
        <p:spPr>
          <a:xfrm>
            <a:off x="0" y="1285860"/>
            <a:ext cx="9144000" cy="5929330"/>
          </a:xfrm>
        </p:spPr>
        <p:txBody>
          <a:bodyPr>
            <a:normAutofit/>
          </a:bodyPr>
          <a:lstStyle/>
          <a:p>
            <a:pPr marL="552450" indent="-552450">
              <a:lnSpc>
                <a:spcPct val="90000"/>
              </a:lnSpc>
              <a:buClrTx/>
              <a:buSzTx/>
              <a:buFont typeface="Franklin Gothic Book" pitchFamily="34" charset="0"/>
              <a:buAutoNum type="arabicPeriod" startAt="19"/>
            </a:pPr>
            <a:r>
              <a:rPr lang="en-US" sz="3000" dirty="0" err="1" smtClean="0">
                <a:solidFill>
                  <a:schemeClr val="bg1"/>
                </a:solidFill>
                <a:latin typeface="Arial" charset="0"/>
              </a:rPr>
              <a:t>Posisi</a:t>
            </a:r>
            <a:r>
              <a:rPr lang="en-US" sz="3000" dirty="0" smtClean="0">
                <a:solidFill>
                  <a:schemeClr val="bg1"/>
                </a:solidFill>
                <a:latin typeface="Arial" charset="0"/>
              </a:rPr>
              <a:t> </a:t>
            </a:r>
            <a:r>
              <a:rPr lang="en-US" sz="3000" dirty="0" err="1" smtClean="0">
                <a:solidFill>
                  <a:schemeClr val="bg1"/>
                </a:solidFill>
                <a:latin typeface="Arial" charset="0"/>
              </a:rPr>
              <a:t>keilmua</a:t>
            </a:r>
            <a:r>
              <a:rPr lang="id-ID" sz="3000" dirty="0" smtClean="0">
                <a:solidFill>
                  <a:schemeClr val="bg1"/>
                </a:solidFill>
                <a:latin typeface="Arial" charset="0"/>
              </a:rPr>
              <a:t>n</a:t>
            </a:r>
            <a:r>
              <a:rPr lang="en-US" sz="3000" dirty="0" smtClean="0">
                <a:solidFill>
                  <a:schemeClr val="bg1"/>
                </a:solidFill>
                <a:latin typeface="Arial" charset="0"/>
              </a:rPr>
              <a:t> </a:t>
            </a:r>
            <a:r>
              <a:rPr lang="en-US" sz="3000" dirty="0" err="1" smtClean="0">
                <a:solidFill>
                  <a:schemeClr val="bg1"/>
                </a:solidFill>
                <a:latin typeface="Arial" charset="0"/>
              </a:rPr>
              <a:t>penulis</a:t>
            </a:r>
            <a:r>
              <a:rPr lang="en-US" sz="3000" dirty="0" smtClean="0">
                <a:solidFill>
                  <a:schemeClr val="bg1"/>
                </a:solidFill>
                <a:latin typeface="Arial" charset="0"/>
              </a:rPr>
              <a:t> </a:t>
            </a:r>
            <a:r>
              <a:rPr lang="en-US" sz="3000" dirty="0" err="1" smtClean="0">
                <a:solidFill>
                  <a:schemeClr val="bg1"/>
                </a:solidFill>
                <a:latin typeface="Arial" charset="0"/>
              </a:rPr>
              <a:t>dalam</a:t>
            </a:r>
            <a:r>
              <a:rPr lang="en-US" sz="3000" dirty="0" smtClean="0">
                <a:solidFill>
                  <a:schemeClr val="bg1"/>
                </a:solidFill>
                <a:latin typeface="Arial" charset="0"/>
              </a:rPr>
              <a:t> </a:t>
            </a:r>
            <a:r>
              <a:rPr lang="en-US" sz="3000" dirty="0" err="1" smtClean="0">
                <a:solidFill>
                  <a:schemeClr val="bg1"/>
                </a:solidFill>
                <a:latin typeface="Arial" charset="0"/>
              </a:rPr>
              <a:t>keseluruhan</a:t>
            </a:r>
            <a:r>
              <a:rPr lang="en-US" sz="3000" dirty="0" smtClean="0">
                <a:solidFill>
                  <a:schemeClr val="bg1"/>
                </a:solidFill>
                <a:latin typeface="Arial" charset="0"/>
              </a:rPr>
              <a:t> </a:t>
            </a:r>
            <a:r>
              <a:rPr lang="en-US" sz="3000" dirty="0" err="1" smtClean="0">
                <a:solidFill>
                  <a:schemeClr val="bg1"/>
                </a:solidFill>
                <a:latin typeface="Arial" charset="0"/>
              </a:rPr>
              <a:t>tulisan</a:t>
            </a:r>
            <a:r>
              <a:rPr lang="en-US" sz="3000" dirty="0" smtClean="0">
                <a:solidFill>
                  <a:schemeClr val="bg1"/>
                </a:solidFill>
                <a:latin typeface="Arial" charset="0"/>
              </a:rPr>
              <a:t> </a:t>
            </a:r>
            <a:r>
              <a:rPr lang="en-US" sz="3000" dirty="0" err="1" smtClean="0">
                <a:solidFill>
                  <a:schemeClr val="bg1"/>
                </a:solidFill>
                <a:latin typeface="Arial" charset="0"/>
              </a:rPr>
              <a:t>artikel</a:t>
            </a:r>
            <a:r>
              <a:rPr lang="en-US" sz="3000" dirty="0" smtClean="0">
                <a:solidFill>
                  <a:schemeClr val="bg1"/>
                </a:solidFill>
                <a:latin typeface="Arial" charset="0"/>
              </a:rPr>
              <a:t> </a:t>
            </a:r>
            <a:r>
              <a:rPr lang="en-US" sz="3000" dirty="0" err="1" smtClean="0">
                <a:solidFill>
                  <a:schemeClr val="bg1"/>
                </a:solidFill>
                <a:latin typeface="Arial" charset="0"/>
              </a:rPr>
              <a:t>itu</a:t>
            </a:r>
            <a:r>
              <a:rPr lang="en-US" sz="3000" dirty="0" smtClean="0">
                <a:solidFill>
                  <a:schemeClr val="bg1"/>
                </a:solidFill>
                <a:latin typeface="Arial" charset="0"/>
              </a:rPr>
              <a:t> </a:t>
            </a:r>
            <a:r>
              <a:rPr lang="en-US" sz="3000" dirty="0" err="1" smtClean="0">
                <a:solidFill>
                  <a:schemeClr val="bg1"/>
                </a:solidFill>
                <a:latin typeface="Arial" charset="0"/>
              </a:rPr>
              <a:t>sedapat</a:t>
            </a:r>
            <a:r>
              <a:rPr lang="en-US" sz="3000" dirty="0" smtClean="0">
                <a:solidFill>
                  <a:schemeClr val="bg1"/>
                </a:solidFill>
                <a:latin typeface="Arial" charset="0"/>
              </a:rPr>
              <a:t> </a:t>
            </a:r>
            <a:r>
              <a:rPr lang="en-US" sz="3000" dirty="0" err="1" smtClean="0">
                <a:solidFill>
                  <a:schemeClr val="bg1"/>
                </a:solidFill>
                <a:latin typeface="Arial" charset="0"/>
              </a:rPr>
              <a:t>mungkin</a:t>
            </a:r>
            <a:r>
              <a:rPr lang="en-US" sz="3000" dirty="0" smtClean="0">
                <a:solidFill>
                  <a:schemeClr val="bg1"/>
                </a:solidFill>
                <a:latin typeface="Arial" charset="0"/>
              </a:rPr>
              <a:t> </a:t>
            </a:r>
            <a:r>
              <a:rPr lang="en-US" sz="3000" dirty="0" err="1" smtClean="0">
                <a:solidFill>
                  <a:schemeClr val="bg1"/>
                </a:solidFill>
                <a:latin typeface="Arial" charset="0"/>
              </a:rPr>
              <a:t>sudah</a:t>
            </a:r>
            <a:r>
              <a:rPr lang="en-US" sz="3000" dirty="0" smtClean="0">
                <a:solidFill>
                  <a:schemeClr val="bg1"/>
                </a:solidFill>
                <a:latin typeface="Arial" charset="0"/>
              </a:rPr>
              <a:t> </a:t>
            </a:r>
            <a:r>
              <a:rPr lang="en-US" sz="3000" dirty="0" err="1" smtClean="0">
                <a:solidFill>
                  <a:schemeClr val="bg1"/>
                </a:solidFill>
                <a:latin typeface="Arial" charset="0"/>
              </a:rPr>
              <a:t>harus</a:t>
            </a:r>
            <a:r>
              <a:rPr lang="en-US" sz="3000" dirty="0" smtClean="0">
                <a:solidFill>
                  <a:schemeClr val="bg1"/>
                </a:solidFill>
                <a:latin typeface="Arial" charset="0"/>
              </a:rPr>
              <a:t> </a:t>
            </a:r>
            <a:r>
              <a:rPr lang="en-US" sz="3000" dirty="0" err="1" smtClean="0">
                <a:solidFill>
                  <a:schemeClr val="bg1"/>
                </a:solidFill>
                <a:latin typeface="Arial" charset="0"/>
              </a:rPr>
              <a:t>muncul</a:t>
            </a:r>
            <a:r>
              <a:rPr lang="en-US" sz="3000" dirty="0" smtClean="0">
                <a:solidFill>
                  <a:schemeClr val="bg1"/>
                </a:solidFill>
                <a:latin typeface="Arial" charset="0"/>
              </a:rPr>
              <a:t> </a:t>
            </a:r>
            <a:r>
              <a:rPr lang="en-US" sz="3000" dirty="0" err="1" smtClean="0">
                <a:solidFill>
                  <a:schemeClr val="bg1"/>
                </a:solidFill>
                <a:latin typeface="Arial" charset="0"/>
              </a:rPr>
              <a:t>dalam</a:t>
            </a:r>
            <a:r>
              <a:rPr lang="en-US" sz="3000" dirty="0" smtClean="0">
                <a:solidFill>
                  <a:schemeClr val="bg1"/>
                </a:solidFill>
                <a:latin typeface="Arial" charset="0"/>
              </a:rPr>
              <a:t> </a:t>
            </a:r>
            <a:r>
              <a:rPr lang="en-US" sz="3000" dirty="0" err="1" smtClean="0">
                <a:solidFill>
                  <a:schemeClr val="bg1"/>
                </a:solidFill>
                <a:latin typeface="Arial" charset="0"/>
              </a:rPr>
              <a:t>pendahuluan</a:t>
            </a:r>
            <a:r>
              <a:rPr lang="en-US" sz="3000" dirty="0" smtClean="0">
                <a:solidFill>
                  <a:schemeClr val="bg1"/>
                </a:solidFill>
                <a:latin typeface="Arial" charset="0"/>
              </a:rPr>
              <a:t> </a:t>
            </a:r>
            <a:r>
              <a:rPr lang="en-US" sz="3000" dirty="0" err="1" smtClean="0">
                <a:solidFill>
                  <a:schemeClr val="bg1"/>
                </a:solidFill>
                <a:latin typeface="Arial" charset="0"/>
              </a:rPr>
              <a:t>ini</a:t>
            </a:r>
            <a:r>
              <a:rPr lang="en-US" sz="3000" dirty="0" smtClean="0">
                <a:solidFill>
                  <a:schemeClr val="bg1"/>
                </a:solidFill>
                <a:latin typeface="Arial" charset="0"/>
              </a:rPr>
              <a:t>, agar </a:t>
            </a:r>
            <a:r>
              <a:rPr lang="en-US" sz="3000" dirty="0" err="1" smtClean="0">
                <a:solidFill>
                  <a:schemeClr val="bg1"/>
                </a:solidFill>
                <a:latin typeface="Arial" charset="0"/>
              </a:rPr>
              <a:t>pembaca</a:t>
            </a:r>
            <a:r>
              <a:rPr lang="en-US" sz="3000" dirty="0" smtClean="0">
                <a:solidFill>
                  <a:schemeClr val="bg1"/>
                </a:solidFill>
                <a:latin typeface="Arial" charset="0"/>
              </a:rPr>
              <a:t> </a:t>
            </a:r>
            <a:r>
              <a:rPr lang="en-US" sz="3000" dirty="0" err="1" smtClean="0">
                <a:solidFill>
                  <a:schemeClr val="bg1"/>
                </a:solidFill>
                <a:latin typeface="Arial" charset="0"/>
              </a:rPr>
              <a:t>secara</a:t>
            </a:r>
            <a:r>
              <a:rPr lang="en-US" sz="3000" dirty="0" smtClean="0">
                <a:solidFill>
                  <a:schemeClr val="bg1"/>
                </a:solidFill>
                <a:latin typeface="Arial" charset="0"/>
              </a:rPr>
              <a:t> </a:t>
            </a:r>
            <a:r>
              <a:rPr lang="en-US" sz="3000" dirty="0" err="1" smtClean="0">
                <a:solidFill>
                  <a:schemeClr val="bg1"/>
                </a:solidFill>
                <a:latin typeface="Arial" charset="0"/>
              </a:rPr>
              <a:t>lebih</a:t>
            </a:r>
            <a:r>
              <a:rPr lang="en-US" sz="3000" dirty="0" smtClean="0">
                <a:solidFill>
                  <a:schemeClr val="bg1"/>
                </a:solidFill>
                <a:latin typeface="Arial" charset="0"/>
              </a:rPr>
              <a:t> </a:t>
            </a:r>
            <a:r>
              <a:rPr lang="en-US" sz="3000" dirty="0" err="1" smtClean="0">
                <a:solidFill>
                  <a:schemeClr val="bg1"/>
                </a:solidFill>
                <a:latin typeface="Arial" charset="0"/>
              </a:rPr>
              <a:t>awal</a:t>
            </a:r>
            <a:r>
              <a:rPr lang="en-US" sz="3000" dirty="0" smtClean="0">
                <a:solidFill>
                  <a:schemeClr val="bg1"/>
                </a:solidFill>
                <a:latin typeface="Arial" charset="0"/>
              </a:rPr>
              <a:t> </a:t>
            </a:r>
            <a:r>
              <a:rPr lang="en-US" sz="3000" dirty="0" err="1" smtClean="0">
                <a:solidFill>
                  <a:schemeClr val="bg1"/>
                </a:solidFill>
                <a:latin typeface="Arial" charset="0"/>
              </a:rPr>
              <a:t>sudah</a:t>
            </a:r>
            <a:r>
              <a:rPr lang="en-US" sz="3000" dirty="0" smtClean="0">
                <a:solidFill>
                  <a:schemeClr val="bg1"/>
                </a:solidFill>
                <a:latin typeface="Arial" charset="0"/>
              </a:rPr>
              <a:t> </a:t>
            </a:r>
            <a:r>
              <a:rPr lang="en-US" sz="3000" dirty="0" err="1" smtClean="0">
                <a:solidFill>
                  <a:schemeClr val="bg1"/>
                </a:solidFill>
                <a:latin typeface="Arial" charset="0"/>
              </a:rPr>
              <a:t>dapat</a:t>
            </a:r>
            <a:r>
              <a:rPr lang="en-US" sz="3000" dirty="0" smtClean="0">
                <a:solidFill>
                  <a:schemeClr val="bg1"/>
                </a:solidFill>
                <a:latin typeface="Arial" charset="0"/>
              </a:rPr>
              <a:t> </a:t>
            </a:r>
            <a:r>
              <a:rPr lang="en-US" sz="3000" dirty="0" err="1" smtClean="0">
                <a:solidFill>
                  <a:schemeClr val="bg1"/>
                </a:solidFill>
                <a:latin typeface="Arial" charset="0"/>
              </a:rPr>
              <a:t>memahami</a:t>
            </a:r>
            <a:r>
              <a:rPr lang="en-US" sz="3000" dirty="0" smtClean="0">
                <a:solidFill>
                  <a:schemeClr val="bg1"/>
                </a:solidFill>
                <a:latin typeface="Arial" charset="0"/>
              </a:rPr>
              <a:t> </a:t>
            </a:r>
            <a:r>
              <a:rPr lang="en-US" sz="3000" dirty="0" err="1" smtClean="0">
                <a:solidFill>
                  <a:schemeClr val="bg1"/>
                </a:solidFill>
                <a:latin typeface="Arial" charset="0"/>
              </a:rPr>
              <a:t>arah</a:t>
            </a:r>
            <a:r>
              <a:rPr lang="en-US" sz="3000" dirty="0" smtClean="0">
                <a:solidFill>
                  <a:schemeClr val="bg1"/>
                </a:solidFill>
                <a:latin typeface="Arial" charset="0"/>
              </a:rPr>
              <a:t> </a:t>
            </a:r>
            <a:r>
              <a:rPr lang="en-US" sz="3000" dirty="0" err="1" smtClean="0">
                <a:solidFill>
                  <a:schemeClr val="bg1"/>
                </a:solidFill>
                <a:latin typeface="Arial" charset="0"/>
              </a:rPr>
              <a:t>pemikiran</a:t>
            </a:r>
            <a:r>
              <a:rPr lang="en-US" sz="3000" dirty="0" smtClean="0">
                <a:solidFill>
                  <a:schemeClr val="bg1"/>
                </a:solidFill>
                <a:latin typeface="Arial" charset="0"/>
              </a:rPr>
              <a:t>, </a:t>
            </a:r>
            <a:r>
              <a:rPr lang="en-US" sz="3000" dirty="0" err="1" smtClean="0">
                <a:solidFill>
                  <a:schemeClr val="bg1"/>
                </a:solidFill>
                <a:latin typeface="Arial" charset="0"/>
              </a:rPr>
              <a:t>pendekatan</a:t>
            </a:r>
            <a:r>
              <a:rPr lang="en-US" sz="3000" dirty="0" smtClean="0">
                <a:solidFill>
                  <a:schemeClr val="bg1"/>
                </a:solidFill>
                <a:latin typeface="Arial" charset="0"/>
              </a:rPr>
              <a:t> </a:t>
            </a:r>
            <a:r>
              <a:rPr lang="en-US" sz="3000" dirty="0" err="1" smtClean="0">
                <a:solidFill>
                  <a:schemeClr val="bg1"/>
                </a:solidFill>
                <a:latin typeface="Arial" charset="0"/>
              </a:rPr>
              <a:t>serta</a:t>
            </a:r>
            <a:r>
              <a:rPr lang="en-US" sz="3000" dirty="0" smtClean="0">
                <a:solidFill>
                  <a:schemeClr val="bg1"/>
                </a:solidFill>
                <a:latin typeface="Arial" charset="0"/>
              </a:rPr>
              <a:t> </a:t>
            </a:r>
            <a:r>
              <a:rPr lang="en-US" sz="3000" dirty="0" err="1" smtClean="0">
                <a:solidFill>
                  <a:schemeClr val="bg1"/>
                </a:solidFill>
                <a:latin typeface="Arial" charset="0"/>
              </a:rPr>
              <a:t>paradigma</a:t>
            </a:r>
            <a:r>
              <a:rPr lang="en-US" sz="3000" dirty="0" smtClean="0">
                <a:solidFill>
                  <a:schemeClr val="bg1"/>
                </a:solidFill>
                <a:latin typeface="Arial" charset="0"/>
              </a:rPr>
              <a:t> yang </a:t>
            </a:r>
            <a:r>
              <a:rPr lang="en-US" sz="3000" dirty="0" err="1" smtClean="0">
                <a:solidFill>
                  <a:schemeClr val="bg1"/>
                </a:solidFill>
                <a:latin typeface="Arial" charset="0"/>
              </a:rPr>
              <a:t>digunakan</a:t>
            </a:r>
            <a:r>
              <a:rPr lang="en-US" sz="3000" dirty="0" smtClean="0">
                <a:solidFill>
                  <a:schemeClr val="bg1"/>
                </a:solidFill>
                <a:latin typeface="Arial" charset="0"/>
              </a:rPr>
              <a:t>.</a:t>
            </a:r>
          </a:p>
          <a:p>
            <a:pPr marL="552450" indent="-552450">
              <a:lnSpc>
                <a:spcPct val="90000"/>
              </a:lnSpc>
              <a:buClrTx/>
              <a:buSzTx/>
              <a:buFont typeface="Franklin Gothic Book" pitchFamily="34" charset="0"/>
              <a:buAutoNum type="arabicPeriod" startAt="19"/>
            </a:pPr>
            <a:r>
              <a:rPr lang="en-US" sz="3000" dirty="0" err="1" smtClean="0">
                <a:solidFill>
                  <a:schemeClr val="bg1"/>
                </a:solidFill>
                <a:latin typeface="Arial" charset="0"/>
              </a:rPr>
              <a:t>Semua</a:t>
            </a:r>
            <a:r>
              <a:rPr lang="en-US" sz="3000" dirty="0" smtClean="0">
                <a:solidFill>
                  <a:schemeClr val="bg1"/>
                </a:solidFill>
                <a:latin typeface="Arial" charset="0"/>
              </a:rPr>
              <a:t> </a:t>
            </a:r>
            <a:r>
              <a:rPr lang="en-US" sz="3000" dirty="0" err="1" smtClean="0">
                <a:solidFill>
                  <a:schemeClr val="bg1"/>
                </a:solidFill>
                <a:latin typeface="Arial" charset="0"/>
              </a:rPr>
              <a:t>uraian</a:t>
            </a:r>
            <a:r>
              <a:rPr lang="en-US" sz="3000" dirty="0" smtClean="0">
                <a:solidFill>
                  <a:schemeClr val="bg1"/>
                </a:solidFill>
                <a:latin typeface="Arial" charset="0"/>
              </a:rPr>
              <a:t> </a:t>
            </a:r>
            <a:r>
              <a:rPr lang="en-US" sz="3000" dirty="0" err="1" smtClean="0">
                <a:solidFill>
                  <a:schemeClr val="bg1"/>
                </a:solidFill>
                <a:latin typeface="Arial" charset="0"/>
              </a:rPr>
              <a:t>dalam</a:t>
            </a:r>
            <a:r>
              <a:rPr lang="en-US" sz="3000" dirty="0" smtClean="0">
                <a:solidFill>
                  <a:schemeClr val="bg1"/>
                </a:solidFill>
                <a:latin typeface="Arial" charset="0"/>
              </a:rPr>
              <a:t> </a:t>
            </a:r>
            <a:r>
              <a:rPr lang="en-US" sz="3000" dirty="0" err="1" smtClean="0">
                <a:solidFill>
                  <a:schemeClr val="bg1"/>
                </a:solidFill>
                <a:latin typeface="Arial" charset="0"/>
              </a:rPr>
              <a:t>pendahuluan</a:t>
            </a:r>
            <a:r>
              <a:rPr lang="en-US" sz="3000" dirty="0" smtClean="0">
                <a:solidFill>
                  <a:schemeClr val="bg1"/>
                </a:solidFill>
                <a:latin typeface="Arial" charset="0"/>
              </a:rPr>
              <a:t> </a:t>
            </a:r>
            <a:r>
              <a:rPr lang="en-US" sz="3000" dirty="0" err="1" smtClean="0">
                <a:solidFill>
                  <a:schemeClr val="bg1"/>
                </a:solidFill>
                <a:latin typeface="Arial" charset="0"/>
              </a:rPr>
              <a:t>harus</a:t>
            </a:r>
            <a:r>
              <a:rPr lang="en-US" sz="3000" dirty="0" smtClean="0">
                <a:solidFill>
                  <a:schemeClr val="bg1"/>
                </a:solidFill>
                <a:latin typeface="Arial" charset="0"/>
              </a:rPr>
              <a:t> </a:t>
            </a:r>
            <a:r>
              <a:rPr lang="en-US" sz="3000" dirty="0" err="1" smtClean="0">
                <a:solidFill>
                  <a:schemeClr val="bg1"/>
                </a:solidFill>
                <a:latin typeface="Arial" charset="0"/>
              </a:rPr>
              <a:t>menjadi</a:t>
            </a:r>
            <a:r>
              <a:rPr lang="en-US" sz="3000" dirty="0" smtClean="0">
                <a:solidFill>
                  <a:schemeClr val="bg1"/>
                </a:solidFill>
                <a:latin typeface="Arial" charset="0"/>
              </a:rPr>
              <a:t> </a:t>
            </a:r>
            <a:r>
              <a:rPr lang="en-US" sz="3000" dirty="0" err="1" smtClean="0">
                <a:solidFill>
                  <a:schemeClr val="bg1"/>
                </a:solidFill>
                <a:latin typeface="Arial" charset="0"/>
              </a:rPr>
              <a:t>acuan</a:t>
            </a:r>
            <a:r>
              <a:rPr lang="en-US" sz="3000" dirty="0" smtClean="0">
                <a:solidFill>
                  <a:schemeClr val="bg1"/>
                </a:solidFill>
                <a:latin typeface="Arial" charset="0"/>
              </a:rPr>
              <a:t> </a:t>
            </a:r>
            <a:r>
              <a:rPr lang="en-US" sz="3000" dirty="0" err="1" smtClean="0">
                <a:solidFill>
                  <a:schemeClr val="bg1"/>
                </a:solidFill>
                <a:latin typeface="Arial" charset="0"/>
              </a:rPr>
              <a:t>utama</a:t>
            </a:r>
            <a:r>
              <a:rPr lang="en-US" sz="3000" dirty="0" smtClean="0">
                <a:solidFill>
                  <a:schemeClr val="bg1"/>
                </a:solidFill>
                <a:latin typeface="Arial" charset="0"/>
              </a:rPr>
              <a:t> </a:t>
            </a:r>
            <a:r>
              <a:rPr lang="en-US" sz="3000" dirty="0" err="1" smtClean="0">
                <a:solidFill>
                  <a:schemeClr val="bg1"/>
                </a:solidFill>
                <a:latin typeface="Arial" charset="0"/>
              </a:rPr>
              <a:t>untuk</a:t>
            </a:r>
            <a:r>
              <a:rPr lang="en-US" sz="3000" dirty="0" smtClean="0">
                <a:solidFill>
                  <a:schemeClr val="bg1"/>
                </a:solidFill>
                <a:latin typeface="Arial" charset="0"/>
              </a:rPr>
              <a:t> </a:t>
            </a:r>
            <a:r>
              <a:rPr lang="en-US" sz="3000" dirty="0" err="1" smtClean="0">
                <a:solidFill>
                  <a:schemeClr val="bg1"/>
                </a:solidFill>
                <a:latin typeface="Arial" charset="0"/>
              </a:rPr>
              <a:t>bab-bab</a:t>
            </a:r>
            <a:r>
              <a:rPr lang="en-US" sz="3000" dirty="0" smtClean="0">
                <a:solidFill>
                  <a:schemeClr val="bg1"/>
                </a:solidFill>
                <a:latin typeface="Arial" charset="0"/>
              </a:rPr>
              <a:t> </a:t>
            </a:r>
            <a:r>
              <a:rPr lang="en-US" sz="3000" dirty="0" err="1" smtClean="0">
                <a:solidFill>
                  <a:schemeClr val="bg1"/>
                </a:solidFill>
                <a:latin typeface="Arial" charset="0"/>
              </a:rPr>
              <a:t>selanjutnya</a:t>
            </a:r>
            <a:r>
              <a:rPr lang="en-US" sz="3000" dirty="0" smtClean="0">
                <a:solidFill>
                  <a:schemeClr val="bg1"/>
                </a:solidFill>
                <a:latin typeface="Arial" charset="0"/>
              </a:rPr>
              <a:t>, agar </a:t>
            </a:r>
            <a:r>
              <a:rPr lang="en-US" sz="3000" dirty="0" err="1" smtClean="0">
                <a:solidFill>
                  <a:schemeClr val="bg1"/>
                </a:solidFill>
                <a:latin typeface="Arial" charset="0"/>
              </a:rPr>
              <a:t>konsistensi</a:t>
            </a:r>
            <a:r>
              <a:rPr lang="en-US" sz="3000" dirty="0" smtClean="0">
                <a:solidFill>
                  <a:schemeClr val="bg1"/>
                </a:solidFill>
                <a:latin typeface="Arial" charset="0"/>
              </a:rPr>
              <a:t> </a:t>
            </a:r>
            <a:r>
              <a:rPr lang="en-US" sz="3000" dirty="0" err="1" smtClean="0">
                <a:solidFill>
                  <a:schemeClr val="bg1"/>
                </a:solidFill>
                <a:latin typeface="Arial" charset="0"/>
              </a:rPr>
              <a:t>dan</a:t>
            </a:r>
            <a:r>
              <a:rPr lang="en-US" sz="3000" dirty="0" smtClean="0">
                <a:solidFill>
                  <a:schemeClr val="bg1"/>
                </a:solidFill>
                <a:latin typeface="Arial" charset="0"/>
              </a:rPr>
              <a:t> </a:t>
            </a:r>
            <a:r>
              <a:rPr lang="en-US" sz="3000" dirty="0" err="1" smtClean="0">
                <a:solidFill>
                  <a:schemeClr val="bg1"/>
                </a:solidFill>
                <a:latin typeface="Arial" charset="0"/>
              </a:rPr>
              <a:t>keutuhan</a:t>
            </a:r>
            <a:r>
              <a:rPr lang="en-US" sz="3000" dirty="0" smtClean="0">
                <a:solidFill>
                  <a:schemeClr val="bg1"/>
                </a:solidFill>
                <a:latin typeface="Arial" charset="0"/>
              </a:rPr>
              <a:t> </a:t>
            </a:r>
            <a:r>
              <a:rPr lang="en-US" sz="3000" dirty="0" err="1" smtClean="0">
                <a:solidFill>
                  <a:schemeClr val="bg1"/>
                </a:solidFill>
                <a:latin typeface="Arial" charset="0"/>
              </a:rPr>
              <a:t>tulisan</a:t>
            </a:r>
            <a:r>
              <a:rPr lang="en-US" sz="3000" dirty="0" smtClean="0">
                <a:solidFill>
                  <a:schemeClr val="bg1"/>
                </a:solidFill>
                <a:latin typeface="Arial" charset="0"/>
              </a:rPr>
              <a:t> </a:t>
            </a:r>
            <a:r>
              <a:rPr lang="en-US" sz="3000" dirty="0" err="1" smtClean="0">
                <a:solidFill>
                  <a:schemeClr val="bg1"/>
                </a:solidFill>
                <a:latin typeface="Arial" charset="0"/>
              </a:rPr>
              <a:t>artikel</a:t>
            </a:r>
            <a:r>
              <a:rPr lang="en-US" sz="3000" dirty="0" smtClean="0">
                <a:solidFill>
                  <a:schemeClr val="bg1"/>
                </a:solidFill>
                <a:latin typeface="Arial" charset="0"/>
              </a:rPr>
              <a:t> </a:t>
            </a:r>
            <a:r>
              <a:rPr lang="en-US" sz="3000" dirty="0" err="1" smtClean="0">
                <a:solidFill>
                  <a:schemeClr val="bg1"/>
                </a:solidFill>
                <a:latin typeface="Arial" charset="0"/>
              </a:rPr>
              <a:t>ilmiah</a:t>
            </a:r>
            <a:r>
              <a:rPr lang="en-US" sz="3000" dirty="0" smtClean="0">
                <a:solidFill>
                  <a:schemeClr val="bg1"/>
                </a:solidFill>
                <a:latin typeface="Arial" charset="0"/>
              </a:rPr>
              <a:t> </a:t>
            </a:r>
            <a:r>
              <a:rPr lang="en-US" sz="3000" dirty="0" err="1" smtClean="0">
                <a:solidFill>
                  <a:schemeClr val="bg1"/>
                </a:solidFill>
                <a:latin typeface="Arial" charset="0"/>
              </a:rPr>
              <a:t>dapat</a:t>
            </a:r>
            <a:r>
              <a:rPr lang="en-US" sz="3000" dirty="0" smtClean="0">
                <a:solidFill>
                  <a:schemeClr val="bg1"/>
                </a:solidFill>
                <a:latin typeface="Arial" charset="0"/>
              </a:rPr>
              <a:t> </a:t>
            </a:r>
            <a:r>
              <a:rPr lang="en-US" sz="3000" dirty="0" err="1" smtClean="0">
                <a:solidFill>
                  <a:schemeClr val="bg1"/>
                </a:solidFill>
                <a:latin typeface="Arial" charset="0"/>
              </a:rPr>
              <a:t>terjaga</a:t>
            </a:r>
            <a:r>
              <a:rPr lang="en-US" sz="3000" dirty="0" smtClean="0">
                <a:solidFill>
                  <a:schemeClr val="bg1"/>
                </a:solidFill>
                <a:latin typeface="Arial" charset="0"/>
              </a:rPr>
              <a:t> </a:t>
            </a:r>
            <a:r>
              <a:rPr lang="en-US" sz="3000" dirty="0" err="1" smtClean="0">
                <a:solidFill>
                  <a:schemeClr val="bg1"/>
                </a:solidFill>
                <a:latin typeface="Arial" charset="0"/>
              </a:rPr>
              <a:t>dengan</a:t>
            </a:r>
            <a:r>
              <a:rPr lang="en-US" sz="3000" dirty="0" smtClean="0">
                <a:solidFill>
                  <a:schemeClr val="bg1"/>
                </a:solidFill>
                <a:latin typeface="Arial" charset="0"/>
              </a:rPr>
              <a:t> </a:t>
            </a:r>
            <a:r>
              <a:rPr lang="en-US" sz="3000" dirty="0" err="1" smtClean="0">
                <a:solidFill>
                  <a:schemeClr val="bg1"/>
                </a:solidFill>
                <a:latin typeface="Arial" charset="0"/>
              </a:rPr>
              <a:t>baik</a:t>
            </a:r>
            <a:r>
              <a:rPr lang="en-US" sz="3000" dirty="0" smtClean="0">
                <a:solidFill>
                  <a:schemeClr val="bg1"/>
                </a:solidFill>
                <a:latin typeface="Arial" charset="0"/>
              </a:rPr>
              <a:t>.</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163</TotalTime>
  <Words>2391</Words>
  <Application>Microsoft Office PowerPoint</Application>
  <PresentationFormat>On-screen Show (4:3)</PresentationFormat>
  <Paragraphs>186</Paragraphs>
  <Slides>32</Slides>
  <Notes>18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Penulisan artikel ilmiah pada Pendahuluan &amp; Metode penelitian</vt:lpstr>
      <vt:lpstr>PENDAHULUAN</vt:lpstr>
      <vt:lpstr>PENDAHULUAN</vt:lpstr>
      <vt:lpstr>PENDAHULUAN</vt:lpstr>
      <vt:lpstr>PENDAHULUAN</vt:lpstr>
      <vt:lpstr>PENDAHULUAN</vt:lpstr>
      <vt:lpstr>PENDAHULUAN</vt:lpstr>
      <vt:lpstr>PENDAHULUAN</vt:lpstr>
      <vt:lpstr>PENDAHULUAN</vt:lpstr>
      <vt:lpstr>Pendahuluan  tujuan</vt:lpstr>
      <vt:lpstr>BAGIAN PENDAHULUAN</vt:lpstr>
      <vt:lpstr>PENDAHULUAN</vt:lpstr>
      <vt:lpstr>Slide 13</vt:lpstr>
      <vt:lpstr>MASALAH PENELITIAN</vt:lpstr>
      <vt:lpstr>SYARAT MASALAH PENELITIAN </vt:lpstr>
      <vt:lpstr>TUJUAN PENELITIAN</vt:lpstr>
      <vt:lpstr>Pendahuluan hal yang dimuat</vt:lpstr>
      <vt:lpstr>Pendahuluan  do and don’t</vt:lpstr>
      <vt:lpstr>Pendahuluan 3  don’t</vt:lpstr>
      <vt:lpstr>Pendahuluan 3  don’t</vt:lpstr>
      <vt:lpstr>Pendahuluan 3  do</vt:lpstr>
      <vt:lpstr>Pendahuluan 3  don’t</vt:lpstr>
      <vt:lpstr>Pendahuluan 3 do</vt:lpstr>
      <vt:lpstr>Pendahuluan 3 do and don’t</vt:lpstr>
      <vt:lpstr>Pendahuluan 3 do and don’t</vt:lpstr>
      <vt:lpstr>Slide 26</vt:lpstr>
      <vt:lpstr>Material dan Metode 2,3 tujuan</vt:lpstr>
      <vt:lpstr>Material dan Metode 3 validasi</vt:lpstr>
      <vt:lpstr>Material dan Metode 4 detail</vt:lpstr>
      <vt:lpstr>Material and Methods 1 hal yang dimuat</vt:lpstr>
      <vt:lpstr>Material and Methods 4,5 </vt:lpstr>
      <vt:lpstr>Diambil dari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artikel ilmiah pada Pendahuluan &amp; Metode penelitian</dc:title>
  <dc:creator>TARI</dc:creator>
  <cp:lastModifiedBy>TARI</cp:lastModifiedBy>
  <cp:revision>10</cp:revision>
  <dcterms:created xsi:type="dcterms:W3CDTF">2015-09-27T11:53:21Z</dcterms:created>
  <dcterms:modified xsi:type="dcterms:W3CDTF">2016-10-04T01:31:06Z</dcterms:modified>
</cp:coreProperties>
</file>