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98EF48-0645-41B5-B0ED-CA747A8B6BFF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CD8BEB-38C3-4BBF-AAD4-0DB4179E408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Stratifikasi Sosial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Muhammad noor hidayat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orang-orang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smtClean="0"/>
              <a:t>strata</a:t>
            </a:r>
            <a:endParaRPr lang="id-ID" dirty="0" smtClean="0"/>
          </a:p>
          <a:p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antarkelas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lapisan-lapisan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ukuran-ukuran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, </a:t>
            </a:r>
            <a:r>
              <a:rPr lang="en-US" dirty="0" err="1"/>
              <a:t>kekuasaan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/>
              <a:t>.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u="sng" dirty="0" err="1"/>
              <a:t>Dampak</a:t>
            </a:r>
            <a:r>
              <a:rPr lang="en-US" b="1" u="sng" dirty="0"/>
              <a:t> </a:t>
            </a:r>
            <a:r>
              <a:rPr lang="en-US" b="1" u="sng" dirty="0" err="1"/>
              <a:t>Mobilitas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Menggambarkan  </a:t>
            </a:r>
            <a:r>
              <a:rPr lang="id-ID" dirty="0"/>
              <a:t>pembagian orang ke lapisan, hirarki terstruktur, atau strata sosial, yang ada di masyarakat. </a:t>
            </a:r>
            <a:endParaRPr lang="id-ID" dirty="0" smtClean="0"/>
          </a:p>
          <a:p>
            <a:r>
              <a:rPr lang="id-ID" dirty="0" smtClean="0"/>
              <a:t>Stratifikasi </a:t>
            </a:r>
            <a:r>
              <a:rPr lang="id-ID" dirty="0"/>
              <a:t>sosial adalah salah satu konsep yang paling dasar dalam sosiologi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r>
              <a:rPr lang="id-ID" dirty="0"/>
              <a:t>Stratifikasi adalah sistemik; </a:t>
            </a:r>
            <a:r>
              <a:rPr lang="en-US" dirty="0"/>
              <a:t>yang </a:t>
            </a:r>
            <a:r>
              <a:rPr lang="id-ID" dirty="0"/>
              <a:t>sebenarnya </a:t>
            </a:r>
            <a:r>
              <a:rPr lang="en-US" dirty="0" err="1"/>
              <a:t>merupakan</a:t>
            </a:r>
            <a:r>
              <a:rPr lang="id-ID" dirty="0"/>
              <a:t> bagian dari sistem sosial kita,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id-ID" dirty="0"/>
              <a:t>sembarangan. </a:t>
            </a:r>
            <a:endParaRPr lang="id-ID" dirty="0" smtClean="0"/>
          </a:p>
          <a:p>
            <a:r>
              <a:rPr lang="id-ID" dirty="0" smtClean="0"/>
              <a:t>Stratifikasi </a:t>
            </a:r>
            <a:r>
              <a:rPr lang="id-ID" dirty="0"/>
              <a:t>adalah "tatanan sosial berpola sosial dan historis, yang berakar dalam kerangka ideologis yang melegitimasi dan membenarkan subordinasi kelompok orang tertentu" (Aguirre dan Baker</a:t>
            </a:r>
            <a:r>
              <a:rPr lang="en-US" dirty="0"/>
              <a:t>, </a:t>
            </a:r>
            <a:r>
              <a:rPr lang="id-ID" dirty="0"/>
              <a:t>2000</a:t>
            </a:r>
            <a:r>
              <a:rPr lang="en-US" dirty="0"/>
              <a:t>: </a:t>
            </a:r>
            <a:r>
              <a:rPr lang="id-ID" dirty="0"/>
              <a:t>4).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Stratifikasi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</a:t>
            </a:r>
            <a:r>
              <a:rPr lang="id-ID" b="1" dirty="0"/>
              <a:t>asyarakat berburu dan masyarakat bertingkat</a:t>
            </a:r>
            <a:r>
              <a:rPr lang="id-ID" dirty="0"/>
              <a:t> </a:t>
            </a:r>
            <a:r>
              <a:rPr lang="en-US" dirty="0" err="1"/>
              <a:t>dalam</a:t>
            </a:r>
            <a:r>
              <a:rPr lang="id-ID" dirty="0"/>
              <a:t> sistem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id-ID" dirty="0"/>
              <a:t>suku</a:t>
            </a:r>
            <a:r>
              <a:rPr lang="en-US" dirty="0"/>
              <a:t>, </a:t>
            </a:r>
            <a:r>
              <a:rPr lang="id-ID" dirty="0"/>
              <a:t>kelompok kepala, dukun, dan lain-lain</a:t>
            </a:r>
            <a:r>
              <a:rPr lang="id-ID" dirty="0" smtClean="0"/>
              <a:t>.</a:t>
            </a:r>
          </a:p>
          <a:p>
            <a:r>
              <a:rPr lang="id-ID" b="1" dirty="0"/>
              <a:t>Masyarakat pra-industri</a:t>
            </a:r>
            <a:r>
              <a:rPr lang="id-ID" dirty="0"/>
              <a:t> lainnya dikelompokkan berdasarkan sistem feodal (yang terdiri dari raja-raja, bangsawan, dan budak) dan sistem budak</a:t>
            </a:r>
            <a:r>
              <a:rPr lang="id-ID" dirty="0" smtClean="0"/>
              <a:t>.</a:t>
            </a:r>
          </a:p>
          <a:p>
            <a:r>
              <a:rPr lang="en-US" b="1" dirty="0"/>
              <a:t>M</a:t>
            </a:r>
            <a:r>
              <a:rPr lang="id-ID" b="1" dirty="0"/>
              <a:t>asyarakat kasta</a:t>
            </a:r>
            <a:r>
              <a:rPr lang="id-ID" dirty="0"/>
              <a:t>. Dalam masyarakat kasta, lokasi seseorang dalam strata sosial dianggap berasal dari kelahiran bukan berdasarkan prestasi individu.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Bentuk</a:t>
            </a:r>
            <a:r>
              <a:rPr lang="en-US" b="1" u="sng" dirty="0"/>
              <a:t> </a:t>
            </a:r>
            <a:r>
              <a:rPr lang="en-US" b="1" u="sng" dirty="0" err="1"/>
              <a:t>Stratifikasi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aparteid</a:t>
            </a:r>
            <a:r>
              <a:rPr lang="en-US" dirty="0"/>
              <a:t> </a:t>
            </a:r>
            <a:r>
              <a:rPr lang="id-ID" dirty="0"/>
              <a:t>(hukum yang diformalkan segregasi rasial yang ketat)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kasta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dihilangkan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1992</a:t>
            </a:r>
            <a:r>
              <a:rPr lang="en-US" dirty="0" smtClean="0"/>
              <a:t>.</a:t>
            </a:r>
            <a:r>
              <a:rPr lang="id-ID" dirty="0" smtClean="0"/>
              <a:t>(afrika)</a:t>
            </a:r>
          </a:p>
          <a:p>
            <a:r>
              <a:rPr lang="id-ID" dirty="0"/>
              <a:t> </a:t>
            </a:r>
            <a:r>
              <a:rPr lang="id-ID" b="1" dirty="0"/>
              <a:t>Masyarakat industri</a:t>
            </a:r>
            <a:r>
              <a:rPr lang="id-ID" dirty="0"/>
              <a:t> memunculkan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id-ID" dirty="0" smtClean="0"/>
              <a:t>stratifikasi</a:t>
            </a:r>
          </a:p>
          <a:p>
            <a:r>
              <a:rPr lang="id-ID" b="1" dirty="0"/>
              <a:t>Masyarakat kelas</a:t>
            </a:r>
            <a:r>
              <a:rPr lang="en-US" dirty="0"/>
              <a:t>, strata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darimana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status </a:t>
            </a:r>
            <a:r>
              <a:rPr lang="en-US" dirty="0" err="1"/>
              <a:t>sosial</a:t>
            </a:r>
            <a:r>
              <a:rPr lang="en-US" dirty="0"/>
              <a:t> </a:t>
            </a:r>
            <a:endParaRPr lang="id-ID" dirty="0" smtClean="0"/>
          </a:p>
          <a:p>
            <a:r>
              <a:rPr lang="id-ID" b="1" dirty="0"/>
              <a:t>Masyarakat tanpa kelas</a:t>
            </a:r>
            <a:r>
              <a:rPr lang="id-ID" dirty="0"/>
              <a:t> tidak memiliki strata ekonomi.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pertentangan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masyarakat-masyarakat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  <a:endParaRPr lang="id-ID" dirty="0" smtClean="0"/>
          </a:p>
          <a:p>
            <a:pPr lvl="0"/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istimewa</a:t>
            </a:r>
            <a:r>
              <a:rPr lang="en-US" dirty="0"/>
              <a:t> yang </a:t>
            </a:r>
            <a:r>
              <a:rPr lang="en-US" dirty="0" err="1"/>
              <a:t>objektif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, </a:t>
            </a:r>
            <a:r>
              <a:rPr lang="en-US" dirty="0" err="1"/>
              <a:t>kekayaan</a:t>
            </a:r>
            <a:r>
              <a:rPr lang="en-US" dirty="0"/>
              <a:t>, </a:t>
            </a:r>
            <a:r>
              <a:rPr lang="en-US" dirty="0" err="1"/>
              <a:t>keselamatan</a:t>
            </a:r>
            <a:r>
              <a:rPr lang="en-US" dirty="0"/>
              <a:t>, </a:t>
            </a:r>
            <a:r>
              <a:rPr lang="en-US" dirty="0" err="1"/>
              <a:t>wewenang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 smtClean="0"/>
          </a:p>
          <a:p>
            <a:pPr lvl="0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pertentangan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i="1" dirty="0" err="1"/>
              <a:t>prestise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 smtClean="0"/>
              <a:t>)</a:t>
            </a:r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-</a:t>
            </a:r>
            <a:r>
              <a:rPr lang="en-US" b="1" u="sng" dirty="0" err="1"/>
              <a:t>Terjadinya</a:t>
            </a:r>
            <a:r>
              <a:rPr lang="en-US" b="1" u="sng" dirty="0"/>
              <a:t> </a:t>
            </a:r>
            <a:r>
              <a:rPr lang="en-US" b="1" u="sng" dirty="0" err="1"/>
              <a:t>Lapisan</a:t>
            </a:r>
            <a:r>
              <a:rPr lang="en-US" b="1" u="sng" dirty="0"/>
              <a:t> </a:t>
            </a:r>
            <a:r>
              <a:rPr lang="en-US" b="1" u="sng" dirty="0" err="1"/>
              <a:t>Masyarakat</a:t>
            </a:r>
            <a:r>
              <a:rPr lang="en-US" b="1" u="sng" dirty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id-ID" dirty="0" smtClean="0"/>
          </a:p>
          <a:p>
            <a:pPr lvl="0"/>
            <a:r>
              <a:rPr lang="en-US" dirty="0" err="1" smtClean="0"/>
              <a:t>Lambang-lambang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berpakaian</a:t>
            </a:r>
            <a:r>
              <a:rPr lang="en-US" dirty="0" smtClean="0"/>
              <a:t>,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id-ID" dirty="0" smtClean="0"/>
          </a:p>
          <a:p>
            <a:pPr lvl="0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sukarnya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endParaRPr lang="id-ID" dirty="0" smtClean="0"/>
          </a:p>
          <a:p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yang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;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ketidaksamaan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;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;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organ </a:t>
            </a:r>
            <a:r>
              <a:rPr lang="en-US" dirty="0" err="1" smtClean="0"/>
              <a:t>kolektif</a:t>
            </a:r>
            <a:r>
              <a:rPr lang="en-US" dirty="0" smtClean="0"/>
              <a:t> (</a:t>
            </a:r>
            <a:r>
              <a:rPr lang="en-US" dirty="0" err="1" smtClean="0"/>
              <a:t>Soerjono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Budi, 2013: 199-201). </a:t>
            </a:r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(Upper Class)</a:t>
            </a:r>
            <a:r>
              <a:rPr lang="en-US" dirty="0"/>
              <a:t>,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i="1" dirty="0"/>
              <a:t>(Middle Class)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i="1" dirty="0"/>
              <a:t>(Lower Class).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.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wiraswasta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,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,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(</a:t>
            </a:r>
            <a:r>
              <a:rPr lang="en-US" dirty="0" err="1"/>
              <a:t>Bungin</a:t>
            </a:r>
            <a:r>
              <a:rPr lang="en-US" dirty="0"/>
              <a:t>, 2009: 49-50</a:t>
            </a:r>
            <a:r>
              <a:rPr lang="en-US" dirty="0" smtClean="0"/>
              <a:t>).</a:t>
            </a:r>
            <a:r>
              <a:rPr lang="id-ID" dirty="0" smtClean="0"/>
              <a:t>\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Kelas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r>
              <a:rPr lang="en-US" b="1" u="sng" dirty="0"/>
              <a:t> </a:t>
            </a:r>
            <a:r>
              <a:rPr lang="en-US" b="1" i="1" u="sng" dirty="0"/>
              <a:t>(Social Classes)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Kedudukan</a:t>
            </a:r>
            <a:r>
              <a:rPr lang="en-US" dirty="0"/>
              <a:t> (Status</a:t>
            </a:r>
            <a:r>
              <a:rPr lang="en-US" dirty="0" smtClean="0"/>
              <a:t>)</a:t>
            </a:r>
            <a:endParaRPr lang="id-ID" dirty="0" smtClean="0"/>
          </a:p>
          <a:p>
            <a:pPr lvl="1"/>
            <a:r>
              <a:rPr lang="en-US" i="1" dirty="0"/>
              <a:t>Ascribed </a:t>
            </a:r>
            <a:r>
              <a:rPr lang="en-US" i="1" dirty="0" smtClean="0"/>
              <a:t>Status</a:t>
            </a:r>
            <a:endParaRPr lang="id-ID" i="1" dirty="0" smtClean="0"/>
          </a:p>
          <a:p>
            <a:pPr lvl="1"/>
            <a:r>
              <a:rPr lang="en-US" i="1" dirty="0"/>
              <a:t>Achieved </a:t>
            </a:r>
            <a:r>
              <a:rPr lang="en-US" i="1" dirty="0" err="1" smtClean="0"/>
              <a:t>statu</a:t>
            </a:r>
            <a:r>
              <a:rPr lang="id-ID" i="1" dirty="0" smtClean="0"/>
              <a:t>s</a:t>
            </a:r>
          </a:p>
          <a:p>
            <a:pPr lvl="1">
              <a:buNone/>
            </a:pP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i="1" dirty="0"/>
              <a:t>(Role</a:t>
            </a:r>
            <a:r>
              <a:rPr lang="en-US" i="1" dirty="0" smtClean="0"/>
              <a:t>)</a:t>
            </a:r>
            <a:endParaRPr lang="id-ID" i="1" dirty="0" smtClean="0"/>
          </a:p>
          <a:p>
            <a:pPr lvl="1">
              <a:buNone/>
            </a:pPr>
            <a:endParaRPr lang="id-ID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Unsur-Unsur</a:t>
            </a:r>
            <a:r>
              <a:rPr lang="en-US" b="1" u="sng" dirty="0"/>
              <a:t> </a:t>
            </a:r>
            <a:r>
              <a:rPr lang="en-US" b="1" u="sng" dirty="0" err="1"/>
              <a:t>Stratifikasi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Horisontal</a:t>
            </a:r>
            <a:endParaRPr lang="id-ID" dirty="0" smtClean="0"/>
          </a:p>
          <a:p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Vertikal</a:t>
            </a:r>
            <a:endParaRPr lang="id-ID" dirty="0" smtClean="0"/>
          </a:p>
          <a:p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 smtClean="0"/>
              <a:t>Antargenerasi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Mobilitas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512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Stratifikasi Sosial</vt:lpstr>
      <vt:lpstr>Stratifikasi Sosial</vt:lpstr>
      <vt:lpstr>Bentuk Stratifikasi Sosial</vt:lpstr>
      <vt:lpstr>Slide 4</vt:lpstr>
      <vt:lpstr>-Terjadinya Lapisan Masyarakat </vt:lpstr>
      <vt:lpstr>Slide 6</vt:lpstr>
      <vt:lpstr>Kelas Sosial (Social Classes)</vt:lpstr>
      <vt:lpstr>Unsur-Unsur Stratifikasi Sosial</vt:lpstr>
      <vt:lpstr>Mobilitas Sosial</vt:lpstr>
      <vt:lpstr>Dampak Mobilitas Sosial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Stratifikasi Sosial</dc:title>
  <dc:creator>dayat</dc:creator>
  <cp:lastModifiedBy>dayat</cp:lastModifiedBy>
  <cp:revision>5</cp:revision>
  <dcterms:created xsi:type="dcterms:W3CDTF">2016-01-11T03:05:51Z</dcterms:created>
  <dcterms:modified xsi:type="dcterms:W3CDTF">2016-01-13T06:44:52Z</dcterms:modified>
</cp:coreProperties>
</file>