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83" r:id="rId2"/>
    <p:sldId id="272" r:id="rId3"/>
    <p:sldId id="273" r:id="rId4"/>
    <p:sldId id="274" r:id="rId5"/>
    <p:sldId id="275" r:id="rId6"/>
    <p:sldId id="276" r:id="rId7"/>
    <p:sldId id="277" r:id="rId8"/>
    <p:sldId id="278" r:id="rId9"/>
    <p:sldId id="279" r:id="rId10"/>
    <p:sldId id="280" r:id="rId11"/>
    <p:sldId id="281"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28"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C78AF32-5DEC-40DA-AF6A-85D8CF3C21B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E8A62-C155-4F4D-94BD-29A059A5A4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42231-CF51-4F2D-8805-E42039ED6B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B53BD0ED-4862-4306-9F9C-5E910A2332DD}"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8D6F6-03D3-463A-A08A-6CDD1F6B55A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801334-98C1-4F03-A258-15F30BD44A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5FDF7-397A-4F43-9610-03C4DD2E703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4A3A4-1080-409A-A303-F7DB9D88755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6ECD4E-684C-4B43-A8E9-001271846C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75728-64DC-4F0D-85AB-4215EF1260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DCE63-E1ED-449C-9446-6265B0A1BC1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3F1A654-BDFC-4C52-910B-6F3B48AD30C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308723-5452-4E38-BBE2-A1C0E37B45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lstStyle/>
          <a:p>
            <a:r>
              <a:rPr smtClean="0"/>
              <a:t>Metode Penjadwalan Proses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Diagram PERT</a:t>
            </a:r>
          </a:p>
        </p:txBody>
      </p:sp>
      <p:grpSp>
        <p:nvGrpSpPr>
          <p:cNvPr id="36895" name="Group 31"/>
          <p:cNvGrpSpPr>
            <a:grpSpLocks/>
          </p:cNvGrpSpPr>
          <p:nvPr/>
        </p:nvGrpSpPr>
        <p:grpSpPr bwMode="auto">
          <a:xfrm>
            <a:off x="1143000" y="2362200"/>
            <a:ext cx="6705600" cy="2895600"/>
            <a:chOff x="240" y="1440"/>
            <a:chExt cx="4224" cy="1824"/>
          </a:xfrm>
        </p:grpSpPr>
        <p:sp>
          <p:nvSpPr>
            <p:cNvPr id="36869" name="Oval 5"/>
            <p:cNvSpPr>
              <a:spLocks noChangeArrowheads="1"/>
            </p:cNvSpPr>
            <p:nvPr/>
          </p:nvSpPr>
          <p:spPr bwMode="auto">
            <a:xfrm>
              <a:off x="240" y="201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10</a:t>
              </a:r>
            </a:p>
          </p:txBody>
        </p:sp>
        <p:sp>
          <p:nvSpPr>
            <p:cNvPr id="36870" name="Oval 6"/>
            <p:cNvSpPr>
              <a:spLocks noChangeArrowheads="1"/>
            </p:cNvSpPr>
            <p:nvPr/>
          </p:nvSpPr>
          <p:spPr bwMode="auto">
            <a:xfrm>
              <a:off x="816" y="1440"/>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20</a:t>
              </a:r>
            </a:p>
          </p:txBody>
        </p:sp>
        <p:sp>
          <p:nvSpPr>
            <p:cNvPr id="36871" name="Oval 7"/>
            <p:cNvSpPr>
              <a:spLocks noChangeArrowheads="1"/>
            </p:cNvSpPr>
            <p:nvPr/>
          </p:nvSpPr>
          <p:spPr bwMode="auto">
            <a:xfrm>
              <a:off x="1152" y="201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30</a:t>
              </a:r>
            </a:p>
          </p:txBody>
        </p:sp>
        <p:sp>
          <p:nvSpPr>
            <p:cNvPr id="36872" name="Oval 8"/>
            <p:cNvSpPr>
              <a:spLocks noChangeArrowheads="1"/>
            </p:cNvSpPr>
            <p:nvPr/>
          </p:nvSpPr>
          <p:spPr bwMode="auto">
            <a:xfrm>
              <a:off x="1824" y="2928"/>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40</a:t>
              </a:r>
            </a:p>
          </p:txBody>
        </p:sp>
        <p:sp>
          <p:nvSpPr>
            <p:cNvPr id="36873" name="Oval 9"/>
            <p:cNvSpPr>
              <a:spLocks noChangeArrowheads="1"/>
            </p:cNvSpPr>
            <p:nvPr/>
          </p:nvSpPr>
          <p:spPr bwMode="auto">
            <a:xfrm>
              <a:off x="2640" y="201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60</a:t>
              </a:r>
            </a:p>
          </p:txBody>
        </p:sp>
        <p:cxnSp>
          <p:nvCxnSpPr>
            <p:cNvPr id="36874" name="AutoShape 10"/>
            <p:cNvCxnSpPr>
              <a:cxnSpLocks noChangeShapeType="1"/>
              <a:stCxn id="36869" idx="7"/>
              <a:endCxn id="36870" idx="3"/>
            </p:cNvCxnSpPr>
            <p:nvPr/>
          </p:nvCxnSpPr>
          <p:spPr bwMode="auto">
            <a:xfrm flipV="1">
              <a:off x="527" y="1727"/>
              <a:ext cx="338" cy="338"/>
            </a:xfrm>
            <a:prstGeom prst="straightConnector1">
              <a:avLst/>
            </a:prstGeom>
            <a:noFill/>
            <a:ln w="9525">
              <a:solidFill>
                <a:schemeClr val="tx1"/>
              </a:solidFill>
              <a:round/>
              <a:headEnd/>
              <a:tailEnd type="triangle" w="med" len="med"/>
            </a:ln>
            <a:effectLst/>
          </p:spPr>
        </p:cxnSp>
        <p:cxnSp>
          <p:nvCxnSpPr>
            <p:cNvPr id="36875" name="AutoShape 11"/>
            <p:cNvCxnSpPr>
              <a:cxnSpLocks noChangeShapeType="1"/>
              <a:stCxn id="36869" idx="6"/>
              <a:endCxn id="36871" idx="2"/>
            </p:cNvCxnSpPr>
            <p:nvPr/>
          </p:nvCxnSpPr>
          <p:spPr bwMode="auto">
            <a:xfrm>
              <a:off x="576" y="2184"/>
              <a:ext cx="576" cy="0"/>
            </a:xfrm>
            <a:prstGeom prst="straightConnector1">
              <a:avLst/>
            </a:prstGeom>
            <a:noFill/>
            <a:ln w="9525">
              <a:solidFill>
                <a:schemeClr val="tx1"/>
              </a:solidFill>
              <a:round/>
              <a:headEnd/>
              <a:tailEnd type="triangle" w="med" len="med"/>
            </a:ln>
            <a:effectLst/>
          </p:spPr>
        </p:cxnSp>
        <p:cxnSp>
          <p:nvCxnSpPr>
            <p:cNvPr id="36876" name="AutoShape 12"/>
            <p:cNvCxnSpPr>
              <a:cxnSpLocks noChangeShapeType="1"/>
              <a:stCxn id="36870" idx="5"/>
              <a:endCxn id="36871" idx="0"/>
            </p:cNvCxnSpPr>
            <p:nvPr/>
          </p:nvCxnSpPr>
          <p:spPr bwMode="auto">
            <a:xfrm>
              <a:off x="1103" y="1727"/>
              <a:ext cx="217" cy="289"/>
            </a:xfrm>
            <a:prstGeom prst="straightConnector1">
              <a:avLst/>
            </a:prstGeom>
            <a:noFill/>
            <a:ln w="9525">
              <a:solidFill>
                <a:schemeClr val="tx1"/>
              </a:solidFill>
              <a:round/>
              <a:headEnd/>
              <a:tailEnd type="triangle" w="med" len="med"/>
            </a:ln>
            <a:effectLst/>
          </p:spPr>
        </p:cxnSp>
        <p:cxnSp>
          <p:nvCxnSpPr>
            <p:cNvPr id="36877" name="AutoShape 13"/>
            <p:cNvCxnSpPr>
              <a:cxnSpLocks noChangeShapeType="1"/>
              <a:stCxn id="36871" idx="4"/>
              <a:endCxn id="36872" idx="1"/>
            </p:cNvCxnSpPr>
            <p:nvPr/>
          </p:nvCxnSpPr>
          <p:spPr bwMode="auto">
            <a:xfrm>
              <a:off x="1320" y="2352"/>
              <a:ext cx="553" cy="625"/>
            </a:xfrm>
            <a:prstGeom prst="straightConnector1">
              <a:avLst/>
            </a:prstGeom>
            <a:noFill/>
            <a:ln w="9525">
              <a:solidFill>
                <a:schemeClr val="tx1"/>
              </a:solidFill>
              <a:round/>
              <a:headEnd/>
              <a:tailEnd type="triangle" w="med" len="med"/>
            </a:ln>
            <a:effectLst/>
          </p:spPr>
        </p:cxnSp>
        <p:cxnSp>
          <p:nvCxnSpPr>
            <p:cNvPr id="36878" name="AutoShape 14"/>
            <p:cNvCxnSpPr>
              <a:cxnSpLocks noChangeShapeType="1"/>
              <a:stCxn id="36872" idx="7"/>
              <a:endCxn id="36873" idx="4"/>
            </p:cNvCxnSpPr>
            <p:nvPr/>
          </p:nvCxnSpPr>
          <p:spPr bwMode="auto">
            <a:xfrm flipV="1">
              <a:off x="2111" y="2352"/>
              <a:ext cx="697" cy="625"/>
            </a:xfrm>
            <a:prstGeom prst="straightConnector1">
              <a:avLst/>
            </a:prstGeom>
            <a:noFill/>
            <a:ln w="9525">
              <a:solidFill>
                <a:schemeClr val="tx1"/>
              </a:solidFill>
              <a:round/>
              <a:headEnd/>
              <a:tailEnd type="triangle" w="med" len="med"/>
            </a:ln>
            <a:effectLst/>
          </p:spPr>
        </p:cxnSp>
        <p:sp>
          <p:nvSpPr>
            <p:cNvPr id="36879" name="Text Box 15"/>
            <p:cNvSpPr txBox="1">
              <a:spLocks noChangeArrowheads="1"/>
            </p:cNvSpPr>
            <p:nvPr/>
          </p:nvSpPr>
          <p:spPr bwMode="auto">
            <a:xfrm>
              <a:off x="288" y="1632"/>
              <a:ext cx="332" cy="231"/>
            </a:xfrm>
            <a:prstGeom prst="rect">
              <a:avLst/>
            </a:prstGeom>
            <a:noFill/>
            <a:ln w="9525">
              <a:noFill/>
              <a:miter lim="800000"/>
              <a:headEnd/>
              <a:tailEnd/>
            </a:ln>
            <a:effectLst/>
          </p:spPr>
          <p:txBody>
            <a:bodyPr wrap="none">
              <a:spAutoFit/>
            </a:bodyPr>
            <a:lstStyle/>
            <a:p>
              <a:r>
                <a:rPr lang="en-US"/>
                <a:t>A.3</a:t>
              </a:r>
            </a:p>
          </p:txBody>
        </p:sp>
        <p:sp>
          <p:nvSpPr>
            <p:cNvPr id="36880" name="Text Box 16"/>
            <p:cNvSpPr txBox="1">
              <a:spLocks noChangeArrowheads="1"/>
            </p:cNvSpPr>
            <p:nvPr/>
          </p:nvSpPr>
          <p:spPr bwMode="auto">
            <a:xfrm>
              <a:off x="1248" y="1632"/>
              <a:ext cx="332" cy="231"/>
            </a:xfrm>
            <a:prstGeom prst="rect">
              <a:avLst/>
            </a:prstGeom>
            <a:noFill/>
            <a:ln w="9525">
              <a:noFill/>
              <a:miter lim="800000"/>
              <a:headEnd/>
              <a:tailEnd/>
            </a:ln>
            <a:effectLst/>
          </p:spPr>
          <p:txBody>
            <a:bodyPr wrap="none">
              <a:spAutoFit/>
            </a:bodyPr>
            <a:lstStyle/>
            <a:p>
              <a:r>
                <a:rPr lang="en-US"/>
                <a:t>B.4</a:t>
              </a:r>
            </a:p>
          </p:txBody>
        </p:sp>
        <p:sp>
          <p:nvSpPr>
            <p:cNvPr id="36881" name="Text Box 17"/>
            <p:cNvSpPr txBox="1">
              <a:spLocks noChangeArrowheads="1"/>
            </p:cNvSpPr>
            <p:nvPr/>
          </p:nvSpPr>
          <p:spPr bwMode="auto">
            <a:xfrm>
              <a:off x="672" y="1920"/>
              <a:ext cx="340" cy="231"/>
            </a:xfrm>
            <a:prstGeom prst="rect">
              <a:avLst/>
            </a:prstGeom>
            <a:noFill/>
            <a:ln w="9525">
              <a:noFill/>
              <a:miter lim="800000"/>
              <a:headEnd/>
              <a:tailEnd/>
            </a:ln>
            <a:effectLst/>
          </p:spPr>
          <p:txBody>
            <a:bodyPr wrap="none">
              <a:spAutoFit/>
            </a:bodyPr>
            <a:lstStyle/>
            <a:p>
              <a:r>
                <a:rPr lang="en-US"/>
                <a:t>C.4</a:t>
              </a:r>
            </a:p>
          </p:txBody>
        </p:sp>
        <p:sp>
          <p:nvSpPr>
            <p:cNvPr id="36882" name="Text Box 18"/>
            <p:cNvSpPr txBox="1">
              <a:spLocks noChangeArrowheads="1"/>
            </p:cNvSpPr>
            <p:nvPr/>
          </p:nvSpPr>
          <p:spPr bwMode="auto">
            <a:xfrm>
              <a:off x="1488" y="1872"/>
              <a:ext cx="340" cy="231"/>
            </a:xfrm>
            <a:prstGeom prst="rect">
              <a:avLst/>
            </a:prstGeom>
            <a:noFill/>
            <a:ln w="9525">
              <a:noFill/>
              <a:miter lim="800000"/>
              <a:headEnd/>
              <a:tailEnd/>
            </a:ln>
            <a:effectLst/>
          </p:spPr>
          <p:txBody>
            <a:bodyPr wrap="none">
              <a:spAutoFit/>
            </a:bodyPr>
            <a:lstStyle/>
            <a:p>
              <a:r>
                <a:rPr lang="en-US"/>
                <a:t>D.8</a:t>
              </a:r>
            </a:p>
          </p:txBody>
        </p:sp>
        <p:sp>
          <p:nvSpPr>
            <p:cNvPr id="36883" name="Text Box 19"/>
            <p:cNvSpPr txBox="1">
              <a:spLocks noChangeArrowheads="1"/>
            </p:cNvSpPr>
            <p:nvPr/>
          </p:nvSpPr>
          <p:spPr bwMode="auto">
            <a:xfrm>
              <a:off x="1680" y="2496"/>
              <a:ext cx="332" cy="231"/>
            </a:xfrm>
            <a:prstGeom prst="rect">
              <a:avLst/>
            </a:prstGeom>
            <a:noFill/>
            <a:ln w="9525">
              <a:noFill/>
              <a:miter lim="800000"/>
              <a:headEnd/>
              <a:tailEnd/>
            </a:ln>
            <a:effectLst/>
          </p:spPr>
          <p:txBody>
            <a:bodyPr wrap="none">
              <a:spAutoFit/>
            </a:bodyPr>
            <a:lstStyle/>
            <a:p>
              <a:r>
                <a:rPr lang="en-US"/>
                <a:t>E.5</a:t>
              </a:r>
            </a:p>
          </p:txBody>
        </p:sp>
        <p:sp>
          <p:nvSpPr>
            <p:cNvPr id="36884" name="Oval 20"/>
            <p:cNvSpPr>
              <a:spLocks noChangeArrowheads="1"/>
            </p:cNvSpPr>
            <p:nvPr/>
          </p:nvSpPr>
          <p:spPr bwMode="auto">
            <a:xfrm>
              <a:off x="1872" y="201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50</a:t>
              </a:r>
            </a:p>
          </p:txBody>
        </p:sp>
        <p:cxnSp>
          <p:nvCxnSpPr>
            <p:cNvPr id="36885" name="AutoShape 21"/>
            <p:cNvCxnSpPr>
              <a:cxnSpLocks noChangeShapeType="1"/>
              <a:stCxn id="36871" idx="6"/>
              <a:endCxn id="36884" idx="2"/>
            </p:cNvCxnSpPr>
            <p:nvPr/>
          </p:nvCxnSpPr>
          <p:spPr bwMode="auto">
            <a:xfrm>
              <a:off x="1488" y="2184"/>
              <a:ext cx="384" cy="0"/>
            </a:xfrm>
            <a:prstGeom prst="straightConnector1">
              <a:avLst/>
            </a:prstGeom>
            <a:noFill/>
            <a:ln w="9525">
              <a:solidFill>
                <a:schemeClr val="tx1"/>
              </a:solidFill>
              <a:round/>
              <a:headEnd/>
              <a:tailEnd type="triangle" w="med" len="med"/>
            </a:ln>
            <a:effectLst/>
          </p:spPr>
        </p:cxnSp>
        <p:cxnSp>
          <p:nvCxnSpPr>
            <p:cNvPr id="36886" name="AutoShape 22"/>
            <p:cNvCxnSpPr>
              <a:cxnSpLocks noChangeShapeType="1"/>
              <a:stCxn id="36884" idx="6"/>
              <a:endCxn id="36873" idx="2"/>
            </p:cNvCxnSpPr>
            <p:nvPr/>
          </p:nvCxnSpPr>
          <p:spPr bwMode="auto">
            <a:xfrm>
              <a:off x="2208" y="2184"/>
              <a:ext cx="432" cy="0"/>
            </a:xfrm>
            <a:prstGeom prst="straightConnector1">
              <a:avLst/>
            </a:prstGeom>
            <a:noFill/>
            <a:ln w="9525">
              <a:solidFill>
                <a:schemeClr val="tx1"/>
              </a:solidFill>
              <a:round/>
              <a:headEnd/>
              <a:tailEnd type="triangle" w="med" len="med"/>
            </a:ln>
            <a:effectLst/>
          </p:spPr>
        </p:cxnSp>
        <p:sp>
          <p:nvSpPr>
            <p:cNvPr id="36887" name="Oval 23"/>
            <p:cNvSpPr>
              <a:spLocks noChangeArrowheads="1"/>
            </p:cNvSpPr>
            <p:nvPr/>
          </p:nvSpPr>
          <p:spPr bwMode="auto">
            <a:xfrm>
              <a:off x="3408" y="201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70</a:t>
              </a:r>
            </a:p>
          </p:txBody>
        </p:sp>
        <p:sp>
          <p:nvSpPr>
            <p:cNvPr id="36888" name="Oval 24"/>
            <p:cNvSpPr>
              <a:spLocks noChangeArrowheads="1"/>
            </p:cNvSpPr>
            <p:nvPr/>
          </p:nvSpPr>
          <p:spPr bwMode="auto">
            <a:xfrm>
              <a:off x="4128" y="201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80</a:t>
              </a:r>
            </a:p>
          </p:txBody>
        </p:sp>
        <p:cxnSp>
          <p:nvCxnSpPr>
            <p:cNvPr id="36889" name="AutoShape 25"/>
            <p:cNvCxnSpPr>
              <a:cxnSpLocks noChangeShapeType="1"/>
              <a:stCxn id="36873" idx="6"/>
              <a:endCxn id="36887" idx="2"/>
            </p:cNvCxnSpPr>
            <p:nvPr/>
          </p:nvCxnSpPr>
          <p:spPr bwMode="auto">
            <a:xfrm>
              <a:off x="2976" y="2184"/>
              <a:ext cx="432" cy="0"/>
            </a:xfrm>
            <a:prstGeom prst="straightConnector1">
              <a:avLst/>
            </a:prstGeom>
            <a:noFill/>
            <a:ln w="9525">
              <a:solidFill>
                <a:schemeClr val="tx1"/>
              </a:solidFill>
              <a:round/>
              <a:headEnd/>
              <a:tailEnd type="triangle" w="med" len="med"/>
            </a:ln>
            <a:effectLst/>
          </p:spPr>
        </p:cxnSp>
        <p:cxnSp>
          <p:nvCxnSpPr>
            <p:cNvPr id="36890" name="AutoShape 26"/>
            <p:cNvCxnSpPr>
              <a:cxnSpLocks noChangeShapeType="1"/>
              <a:stCxn id="36887" idx="6"/>
              <a:endCxn id="36888" idx="2"/>
            </p:cNvCxnSpPr>
            <p:nvPr/>
          </p:nvCxnSpPr>
          <p:spPr bwMode="auto">
            <a:xfrm>
              <a:off x="3744" y="2184"/>
              <a:ext cx="384" cy="0"/>
            </a:xfrm>
            <a:prstGeom prst="straightConnector1">
              <a:avLst/>
            </a:prstGeom>
            <a:noFill/>
            <a:ln w="9525">
              <a:solidFill>
                <a:schemeClr val="tx1"/>
              </a:solidFill>
              <a:round/>
              <a:headEnd/>
              <a:tailEnd type="triangle" w="med" len="med"/>
            </a:ln>
            <a:effectLst/>
          </p:spPr>
        </p:cxnSp>
        <p:sp>
          <p:nvSpPr>
            <p:cNvPr id="36891" name="Text Box 27"/>
            <p:cNvSpPr txBox="1">
              <a:spLocks noChangeArrowheads="1"/>
            </p:cNvSpPr>
            <p:nvPr/>
          </p:nvSpPr>
          <p:spPr bwMode="auto">
            <a:xfrm>
              <a:off x="2352" y="2784"/>
              <a:ext cx="324" cy="231"/>
            </a:xfrm>
            <a:prstGeom prst="rect">
              <a:avLst/>
            </a:prstGeom>
            <a:noFill/>
            <a:ln w="9525">
              <a:noFill/>
              <a:miter lim="800000"/>
              <a:headEnd/>
              <a:tailEnd/>
            </a:ln>
            <a:effectLst/>
          </p:spPr>
          <p:txBody>
            <a:bodyPr wrap="none">
              <a:spAutoFit/>
            </a:bodyPr>
            <a:lstStyle/>
            <a:p>
              <a:r>
                <a:rPr lang="en-US"/>
                <a:t>F.3</a:t>
              </a:r>
            </a:p>
          </p:txBody>
        </p:sp>
        <p:sp>
          <p:nvSpPr>
            <p:cNvPr id="36892" name="Text Box 28"/>
            <p:cNvSpPr txBox="1">
              <a:spLocks noChangeArrowheads="1"/>
            </p:cNvSpPr>
            <p:nvPr/>
          </p:nvSpPr>
          <p:spPr bwMode="auto">
            <a:xfrm>
              <a:off x="2208" y="1824"/>
              <a:ext cx="348" cy="231"/>
            </a:xfrm>
            <a:prstGeom prst="rect">
              <a:avLst/>
            </a:prstGeom>
            <a:noFill/>
            <a:ln w="9525">
              <a:noFill/>
              <a:miter lim="800000"/>
              <a:headEnd/>
              <a:tailEnd/>
            </a:ln>
            <a:effectLst/>
          </p:spPr>
          <p:txBody>
            <a:bodyPr wrap="none">
              <a:spAutoFit/>
            </a:bodyPr>
            <a:lstStyle/>
            <a:p>
              <a:r>
                <a:rPr lang="en-US"/>
                <a:t>G.3</a:t>
              </a:r>
            </a:p>
          </p:txBody>
        </p:sp>
        <p:sp>
          <p:nvSpPr>
            <p:cNvPr id="36893" name="Text Box 29"/>
            <p:cNvSpPr txBox="1">
              <a:spLocks noChangeArrowheads="1"/>
            </p:cNvSpPr>
            <p:nvPr/>
          </p:nvSpPr>
          <p:spPr bwMode="auto">
            <a:xfrm>
              <a:off x="3024" y="1824"/>
              <a:ext cx="340" cy="231"/>
            </a:xfrm>
            <a:prstGeom prst="rect">
              <a:avLst/>
            </a:prstGeom>
            <a:noFill/>
            <a:ln w="9525">
              <a:noFill/>
              <a:miter lim="800000"/>
              <a:headEnd/>
              <a:tailEnd/>
            </a:ln>
            <a:effectLst/>
          </p:spPr>
          <p:txBody>
            <a:bodyPr wrap="none">
              <a:spAutoFit/>
            </a:bodyPr>
            <a:lstStyle/>
            <a:p>
              <a:r>
                <a:rPr lang="en-US"/>
                <a:t>H.2</a:t>
              </a:r>
            </a:p>
          </p:txBody>
        </p:sp>
        <p:sp>
          <p:nvSpPr>
            <p:cNvPr id="36894" name="Text Box 30"/>
            <p:cNvSpPr txBox="1">
              <a:spLocks noChangeArrowheads="1"/>
            </p:cNvSpPr>
            <p:nvPr/>
          </p:nvSpPr>
          <p:spPr bwMode="auto">
            <a:xfrm>
              <a:off x="3792" y="1824"/>
              <a:ext cx="276" cy="231"/>
            </a:xfrm>
            <a:prstGeom prst="rect">
              <a:avLst/>
            </a:prstGeom>
            <a:noFill/>
            <a:ln w="9525">
              <a:noFill/>
              <a:miter lim="800000"/>
              <a:headEnd/>
              <a:tailEnd/>
            </a:ln>
            <a:effectLst/>
          </p:spPr>
          <p:txBody>
            <a:bodyPr wrap="none">
              <a:spAutoFit/>
            </a:bodyPr>
            <a:lstStyle/>
            <a:p>
              <a:r>
                <a:rPr lang="en-US"/>
                <a:t>I.2</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Tugas</a:t>
            </a:r>
          </a:p>
        </p:txBody>
      </p:sp>
      <p:sp>
        <p:nvSpPr>
          <p:cNvPr id="37891" name="Rectangle 3"/>
          <p:cNvSpPr>
            <a:spLocks noGrp="1" noChangeArrowheads="1"/>
          </p:cNvSpPr>
          <p:nvPr>
            <p:ph type="body" sz="half" idx="1"/>
          </p:nvPr>
        </p:nvSpPr>
        <p:spPr>
          <a:xfrm>
            <a:off x="457200" y="1981200"/>
            <a:ext cx="7086600" cy="685800"/>
          </a:xfrm>
        </p:spPr>
        <p:txBody>
          <a:bodyPr>
            <a:noAutofit/>
          </a:bodyPr>
          <a:lstStyle/>
          <a:p>
            <a:r>
              <a:rPr lang="en-US" sz="2400" dirty="0" err="1" smtClean="0"/>
              <a:t>Buat</a:t>
            </a:r>
            <a:r>
              <a:rPr lang="en-US" sz="2400" dirty="0" smtClean="0"/>
              <a:t> </a:t>
            </a:r>
            <a:r>
              <a:rPr lang="en-US" sz="2400" dirty="0"/>
              <a:t>diagram PERT </a:t>
            </a:r>
            <a:r>
              <a:rPr lang="en-US" sz="2400" dirty="0" err="1"/>
              <a:t>dan</a:t>
            </a:r>
            <a:r>
              <a:rPr lang="en-US" sz="2400" dirty="0"/>
              <a:t> </a:t>
            </a:r>
            <a:r>
              <a:rPr lang="en-US" sz="2400" dirty="0" err="1"/>
              <a:t>buatlah</a:t>
            </a:r>
            <a:r>
              <a:rPr lang="en-US" sz="2400" dirty="0"/>
              <a:t> </a:t>
            </a:r>
            <a:r>
              <a:rPr lang="en-US" sz="2400" dirty="0" err="1"/>
              <a:t>daftar</a:t>
            </a:r>
            <a:r>
              <a:rPr lang="en-US" sz="2400" dirty="0"/>
              <a:t> </a:t>
            </a:r>
            <a:r>
              <a:rPr lang="en-US" sz="2400" dirty="0" err="1"/>
              <a:t>semua</a:t>
            </a:r>
            <a:r>
              <a:rPr lang="en-US" sz="2400" dirty="0"/>
              <a:t> </a:t>
            </a:r>
            <a:r>
              <a:rPr lang="en-US" sz="2400" dirty="0" err="1"/>
              <a:t>jalur</a:t>
            </a:r>
            <a:r>
              <a:rPr lang="en-US" sz="2400" dirty="0"/>
              <a:t> </a:t>
            </a:r>
            <a:r>
              <a:rPr lang="en-US" sz="2400" dirty="0" err="1"/>
              <a:t>serta</a:t>
            </a:r>
            <a:r>
              <a:rPr lang="en-US" sz="2400" dirty="0"/>
              <a:t> </a:t>
            </a:r>
            <a:r>
              <a:rPr lang="en-US" sz="2400" dirty="0" err="1"/>
              <a:t>jalur</a:t>
            </a:r>
            <a:r>
              <a:rPr lang="en-US" sz="2400" dirty="0"/>
              <a:t> </a:t>
            </a:r>
            <a:r>
              <a:rPr lang="en-US" sz="2400" dirty="0" err="1"/>
              <a:t>kritisnya</a:t>
            </a:r>
            <a:r>
              <a:rPr lang="en-US" sz="2400" dirty="0"/>
              <a:t>.</a:t>
            </a:r>
          </a:p>
        </p:txBody>
      </p:sp>
      <p:graphicFrame>
        <p:nvGraphicFramePr>
          <p:cNvPr id="37892" name="Object 4"/>
          <p:cNvGraphicFramePr>
            <a:graphicFrameLocks noGrp="1" noChangeAspect="1"/>
          </p:cNvGraphicFramePr>
          <p:nvPr>
            <p:ph sz="half" idx="2"/>
          </p:nvPr>
        </p:nvGraphicFramePr>
        <p:xfrm>
          <a:off x="1371600" y="2959100"/>
          <a:ext cx="6172200" cy="2692400"/>
        </p:xfrm>
        <a:graphic>
          <a:graphicData uri="http://schemas.openxmlformats.org/presentationml/2006/ole">
            <mc:AlternateContent xmlns:mc="http://schemas.openxmlformats.org/markup-compatibility/2006">
              <mc:Choice xmlns:v="urn:schemas-microsoft-com:vml" Requires="v">
                <p:oleObj spid="_x0000_s37894" name="Worksheet" r:id="rId3" imgW="3362391" imgH="1466941" progId="Excel.Sheet.8">
                  <p:embed/>
                </p:oleObj>
              </mc:Choice>
              <mc:Fallback>
                <p:oleObj name="Worksheet" r:id="rId3" imgW="3362391" imgH="1466941" progId="Excel.Shee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959100"/>
                        <a:ext cx="6172200" cy="269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Metode Penjadwalan Proyek</a:t>
            </a:r>
          </a:p>
        </p:txBody>
      </p:sp>
      <p:sp>
        <p:nvSpPr>
          <p:cNvPr id="25603" name="Rectangle 3"/>
          <p:cNvSpPr>
            <a:spLocks noGrp="1" noChangeArrowheads="1"/>
          </p:cNvSpPr>
          <p:nvPr>
            <p:ph sz="quarter" idx="1"/>
          </p:nvPr>
        </p:nvSpPr>
        <p:spPr/>
        <p:txBody>
          <a:bodyPr/>
          <a:lstStyle/>
          <a:p>
            <a:pPr marL="609600" indent="-609600">
              <a:buFont typeface="Wingdings" pitchFamily="2" charset="2"/>
              <a:buAutoNum type="arabicPeriod"/>
            </a:pPr>
            <a:r>
              <a:rPr lang="en-US"/>
              <a:t>Menggunakan Grafik Gantt</a:t>
            </a:r>
          </a:p>
          <a:p>
            <a:pPr marL="609600" indent="-609600">
              <a:buFont typeface="Wingdings" pitchFamily="2" charset="2"/>
              <a:buAutoNum type="arabicPeriod"/>
            </a:pPr>
            <a:r>
              <a:rPr lang="en-US"/>
              <a:t>Menggunakan Diagram PERT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Grafik Gantt</a:t>
            </a:r>
          </a:p>
        </p:txBody>
      </p:sp>
      <p:sp>
        <p:nvSpPr>
          <p:cNvPr id="26627" name="Rectangle 3"/>
          <p:cNvSpPr>
            <a:spLocks noGrp="1" noChangeArrowheads="1"/>
          </p:cNvSpPr>
          <p:nvPr>
            <p:ph type="body" sz="half" idx="1"/>
          </p:nvPr>
        </p:nvSpPr>
        <p:spPr>
          <a:xfrm>
            <a:off x="457200" y="1981200"/>
            <a:ext cx="8305800" cy="914400"/>
          </a:xfrm>
        </p:spPr>
        <p:txBody>
          <a:bodyPr/>
          <a:lstStyle/>
          <a:p>
            <a:pPr>
              <a:lnSpc>
                <a:spcPct val="90000"/>
              </a:lnSpc>
            </a:pPr>
            <a:r>
              <a:rPr lang="en-US" sz="1200"/>
              <a:t>Adalah suatu cara yang mudah untuk menjadwal tugas-tugas. Merupakan suatu grafik dimana ditampilkan kotak-kotak yang mewakili setiap tugas atau kegiatan. Panjang masing-masing kotak menunjukkan panjang relatif tugas-tugas yang dikerjakan.</a:t>
            </a:r>
          </a:p>
          <a:p>
            <a:pPr>
              <a:lnSpc>
                <a:spcPct val="90000"/>
              </a:lnSpc>
            </a:pPr>
            <a:r>
              <a:rPr lang="en-US" sz="1200"/>
              <a:t>Contoh :</a:t>
            </a:r>
          </a:p>
          <a:p>
            <a:pPr>
              <a:lnSpc>
                <a:spcPct val="90000"/>
              </a:lnSpc>
              <a:buFont typeface="Wingdings" pitchFamily="2" charset="2"/>
              <a:buNone/>
            </a:pPr>
            <a:endParaRPr lang="en-US" sz="1200"/>
          </a:p>
        </p:txBody>
      </p:sp>
      <p:graphicFrame>
        <p:nvGraphicFramePr>
          <p:cNvPr id="26628" name="Object 4"/>
          <p:cNvGraphicFramePr>
            <a:graphicFrameLocks noGrp="1" noChangeAspect="1"/>
          </p:cNvGraphicFramePr>
          <p:nvPr>
            <p:ph sz="half" idx="2"/>
          </p:nvPr>
        </p:nvGraphicFramePr>
        <p:xfrm>
          <a:off x="2166938" y="2895600"/>
          <a:ext cx="5113337" cy="3505200"/>
        </p:xfrm>
        <a:graphic>
          <a:graphicData uri="http://schemas.openxmlformats.org/presentationml/2006/ole">
            <mc:AlternateContent xmlns:mc="http://schemas.openxmlformats.org/markup-compatibility/2006">
              <mc:Choice xmlns:v="urn:schemas-microsoft-com:vml" Requires="v">
                <p:oleObj spid="_x0000_s26630" name="Worksheet" r:id="rId3" imgW="6057866" imgH="4152839" progId="Excel.Sheet.8">
                  <p:embed/>
                </p:oleObj>
              </mc:Choice>
              <mc:Fallback>
                <p:oleObj name="Worksheet" r:id="rId3" imgW="6057866" imgH="4152839" progId="Excel.Shee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6938" y="2895600"/>
                        <a:ext cx="5113337" cy="350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Diagram PERT</a:t>
            </a:r>
          </a:p>
        </p:txBody>
      </p:sp>
      <p:sp>
        <p:nvSpPr>
          <p:cNvPr id="28675" name="Rectangle 3"/>
          <p:cNvSpPr>
            <a:spLocks noGrp="1" noChangeArrowheads="1"/>
          </p:cNvSpPr>
          <p:nvPr>
            <p:ph sz="quarter" idx="1"/>
          </p:nvPr>
        </p:nvSpPr>
        <p:spPr/>
        <p:txBody>
          <a:bodyPr/>
          <a:lstStyle/>
          <a:p>
            <a:pPr>
              <a:lnSpc>
                <a:spcPct val="80000"/>
              </a:lnSpc>
            </a:pPr>
            <a:r>
              <a:rPr lang="en-US" sz="1800"/>
              <a:t>PERT adalah singkatan untuk program evaluation and review techniques (Teknik-teknik revisi dan evaluasi program).</a:t>
            </a:r>
          </a:p>
          <a:p>
            <a:pPr>
              <a:lnSpc>
                <a:spcPct val="80000"/>
              </a:lnSpc>
            </a:pPr>
            <a:r>
              <a:rPr lang="en-US" sz="1800"/>
              <a:t>Merupakan suatu program (sama dengan proyek) diwakili lewat simpul jaringan dan tanda panah yang kemudian dievaluasi untuk menentukan kegiatan-kegiatan terpenting, meningkatkan jadwal bila diperlukan dan merevisi kemajuan-kemajuan saat proyek telah dijalankan.</a:t>
            </a:r>
          </a:p>
          <a:p>
            <a:pPr>
              <a:lnSpc>
                <a:spcPct val="80000"/>
              </a:lnSpc>
            </a:pPr>
            <a:r>
              <a:rPr lang="en-US" sz="1800"/>
              <a:t>PERT dikembangkan di akhir tahun 1950-an dan digunakan pada proyek nuklir bawah laut Navy’s polaris amerika serikat, yang dilaporkan sudah menghemat waktu perkembangan AL AS selama dua tahun.</a:t>
            </a:r>
          </a:p>
          <a:p>
            <a:pPr>
              <a:lnSpc>
                <a:spcPct val="80000"/>
              </a:lnSpc>
            </a:pPr>
            <a:r>
              <a:rPr lang="en-US" sz="1800"/>
              <a:t>PERT lebih bermanfaat bila kegiatan dilakukan secara pararel daripada secara berurutan. Penganalisis sistem akan memperoleh keuntungan dari PERT bila menerapkannya pada proyek yang dipilah menjadi skala yang lebih kecil, khususnya bila anggota tim mengerjakan kegiatan-kegiatan tertentu pada waktu yang sama saat anggota tim lain mengerjakan tugas mereka sendiri.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title"/>
          </p:nvPr>
        </p:nvSpPr>
        <p:spPr/>
        <p:txBody>
          <a:bodyPr/>
          <a:lstStyle/>
          <a:p>
            <a:r>
              <a:rPr lang="en-US"/>
              <a:t>Diagram PERT</a:t>
            </a:r>
          </a:p>
        </p:txBody>
      </p:sp>
      <p:graphicFrame>
        <p:nvGraphicFramePr>
          <p:cNvPr id="29700" name="Object 4"/>
          <p:cNvGraphicFramePr>
            <a:graphicFrameLocks noGrp="1" noChangeAspect="1"/>
          </p:cNvGraphicFramePr>
          <p:nvPr>
            <p:ph sz="quarter" idx="1"/>
          </p:nvPr>
        </p:nvGraphicFramePr>
        <p:xfrm>
          <a:off x="2409825" y="2209800"/>
          <a:ext cx="3943350" cy="2133600"/>
        </p:xfrm>
        <a:graphic>
          <a:graphicData uri="http://schemas.openxmlformats.org/presentationml/2006/ole">
            <mc:AlternateContent xmlns:mc="http://schemas.openxmlformats.org/markup-compatibility/2006">
              <mc:Choice xmlns:v="urn:schemas-microsoft-com:vml" Requires="v">
                <p:oleObj spid="_x0000_s29702" name="Worksheet" r:id="rId3" imgW="3010049" imgH="1628729" progId="Excel.Sheet.8">
                  <p:embed/>
                </p:oleObj>
              </mc:Choice>
              <mc:Fallback>
                <p:oleObj name="Worksheet" r:id="rId3" imgW="3010049" imgH="1628729" progId="Excel.Shee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9825" y="2209800"/>
                        <a:ext cx="3943350"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3" name="Text Box 7"/>
          <p:cNvSpPr txBox="1">
            <a:spLocks noChangeArrowheads="1"/>
          </p:cNvSpPr>
          <p:nvPr/>
        </p:nvSpPr>
        <p:spPr bwMode="auto">
          <a:xfrm>
            <a:off x="457200" y="1600200"/>
            <a:ext cx="8321675" cy="366713"/>
          </a:xfrm>
          <a:prstGeom prst="rect">
            <a:avLst/>
          </a:prstGeom>
          <a:noFill/>
          <a:ln w="9525">
            <a:noFill/>
            <a:miter lim="800000"/>
            <a:headEnd/>
            <a:tailEnd/>
          </a:ln>
          <a:effectLst/>
        </p:spPr>
        <p:txBody>
          <a:bodyPr>
            <a:spAutoFit/>
          </a:bodyPr>
          <a:lstStyle/>
          <a:p>
            <a:pPr>
              <a:buFontTx/>
              <a:buChar char="•"/>
            </a:pPr>
            <a:r>
              <a:rPr lang="en-US"/>
              <a:t> Contoh suatu kegiatan proyek dengan menggunakan grafik GANTT</a:t>
            </a:r>
          </a:p>
        </p:txBody>
      </p:sp>
      <p:grpSp>
        <p:nvGrpSpPr>
          <p:cNvPr id="29719" name="Group 23"/>
          <p:cNvGrpSpPr>
            <a:grpSpLocks/>
          </p:cNvGrpSpPr>
          <p:nvPr/>
        </p:nvGrpSpPr>
        <p:grpSpPr bwMode="auto">
          <a:xfrm>
            <a:off x="1600200" y="5105400"/>
            <a:ext cx="5791200" cy="1509713"/>
            <a:chOff x="624" y="3264"/>
            <a:chExt cx="3648" cy="951"/>
          </a:xfrm>
        </p:grpSpPr>
        <p:sp>
          <p:nvSpPr>
            <p:cNvPr id="29704" name="Oval 8"/>
            <p:cNvSpPr>
              <a:spLocks noChangeArrowheads="1"/>
            </p:cNvSpPr>
            <p:nvPr/>
          </p:nvSpPr>
          <p:spPr bwMode="auto">
            <a:xfrm>
              <a:off x="624" y="3600"/>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10</a:t>
              </a:r>
            </a:p>
          </p:txBody>
        </p:sp>
        <p:sp>
          <p:nvSpPr>
            <p:cNvPr id="29705" name="Oval 9"/>
            <p:cNvSpPr>
              <a:spLocks noChangeArrowheads="1"/>
            </p:cNvSpPr>
            <p:nvPr/>
          </p:nvSpPr>
          <p:spPr bwMode="auto">
            <a:xfrm>
              <a:off x="1776" y="3312"/>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20</a:t>
              </a:r>
            </a:p>
          </p:txBody>
        </p:sp>
        <p:sp>
          <p:nvSpPr>
            <p:cNvPr id="29706" name="Oval 10"/>
            <p:cNvSpPr>
              <a:spLocks noChangeArrowheads="1"/>
            </p:cNvSpPr>
            <p:nvPr/>
          </p:nvSpPr>
          <p:spPr bwMode="auto">
            <a:xfrm>
              <a:off x="1776" y="3840"/>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30</a:t>
              </a:r>
            </a:p>
          </p:txBody>
        </p:sp>
        <p:sp>
          <p:nvSpPr>
            <p:cNvPr id="29707" name="Oval 11"/>
            <p:cNvSpPr>
              <a:spLocks noChangeArrowheads="1"/>
            </p:cNvSpPr>
            <p:nvPr/>
          </p:nvSpPr>
          <p:spPr bwMode="auto">
            <a:xfrm>
              <a:off x="2784" y="3552"/>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40</a:t>
              </a:r>
            </a:p>
          </p:txBody>
        </p:sp>
        <p:sp>
          <p:nvSpPr>
            <p:cNvPr id="29708" name="Oval 12"/>
            <p:cNvSpPr>
              <a:spLocks noChangeArrowheads="1"/>
            </p:cNvSpPr>
            <p:nvPr/>
          </p:nvSpPr>
          <p:spPr bwMode="auto">
            <a:xfrm>
              <a:off x="3936" y="3552"/>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50</a:t>
              </a:r>
            </a:p>
          </p:txBody>
        </p:sp>
        <p:cxnSp>
          <p:nvCxnSpPr>
            <p:cNvPr id="29709" name="AutoShape 13"/>
            <p:cNvCxnSpPr>
              <a:cxnSpLocks noChangeShapeType="1"/>
              <a:stCxn id="29704" idx="7"/>
              <a:endCxn id="29705" idx="2"/>
            </p:cNvCxnSpPr>
            <p:nvPr/>
          </p:nvCxnSpPr>
          <p:spPr bwMode="auto">
            <a:xfrm flipV="1">
              <a:off x="911" y="3480"/>
              <a:ext cx="865" cy="169"/>
            </a:xfrm>
            <a:prstGeom prst="straightConnector1">
              <a:avLst/>
            </a:prstGeom>
            <a:noFill/>
            <a:ln w="9525">
              <a:solidFill>
                <a:schemeClr val="tx1"/>
              </a:solidFill>
              <a:round/>
              <a:headEnd/>
              <a:tailEnd type="triangle" w="med" len="med"/>
            </a:ln>
            <a:effectLst/>
          </p:spPr>
        </p:cxnSp>
        <p:cxnSp>
          <p:nvCxnSpPr>
            <p:cNvPr id="29710" name="AutoShape 14"/>
            <p:cNvCxnSpPr>
              <a:cxnSpLocks noChangeShapeType="1"/>
              <a:stCxn id="29704" idx="5"/>
              <a:endCxn id="29706" idx="2"/>
            </p:cNvCxnSpPr>
            <p:nvPr/>
          </p:nvCxnSpPr>
          <p:spPr bwMode="auto">
            <a:xfrm>
              <a:off x="911" y="3887"/>
              <a:ext cx="865" cy="121"/>
            </a:xfrm>
            <a:prstGeom prst="straightConnector1">
              <a:avLst/>
            </a:prstGeom>
            <a:noFill/>
            <a:ln w="9525">
              <a:solidFill>
                <a:schemeClr val="tx1"/>
              </a:solidFill>
              <a:round/>
              <a:headEnd/>
              <a:tailEnd type="triangle" w="med" len="med"/>
            </a:ln>
            <a:effectLst/>
          </p:spPr>
        </p:cxnSp>
        <p:cxnSp>
          <p:nvCxnSpPr>
            <p:cNvPr id="29711" name="AutoShape 15"/>
            <p:cNvCxnSpPr>
              <a:cxnSpLocks noChangeShapeType="1"/>
              <a:stCxn id="29705" idx="6"/>
              <a:endCxn id="29707" idx="1"/>
            </p:cNvCxnSpPr>
            <p:nvPr/>
          </p:nvCxnSpPr>
          <p:spPr bwMode="auto">
            <a:xfrm>
              <a:off x="2112" y="3480"/>
              <a:ext cx="721" cy="121"/>
            </a:xfrm>
            <a:prstGeom prst="straightConnector1">
              <a:avLst/>
            </a:prstGeom>
            <a:noFill/>
            <a:ln w="9525">
              <a:solidFill>
                <a:schemeClr val="tx1"/>
              </a:solidFill>
              <a:round/>
              <a:headEnd/>
              <a:tailEnd type="triangle" w="med" len="med"/>
            </a:ln>
            <a:effectLst/>
          </p:spPr>
        </p:cxnSp>
        <p:cxnSp>
          <p:nvCxnSpPr>
            <p:cNvPr id="29712" name="AutoShape 16"/>
            <p:cNvCxnSpPr>
              <a:cxnSpLocks noChangeShapeType="1"/>
              <a:stCxn id="29706" idx="6"/>
              <a:endCxn id="29707" idx="3"/>
            </p:cNvCxnSpPr>
            <p:nvPr/>
          </p:nvCxnSpPr>
          <p:spPr bwMode="auto">
            <a:xfrm flipV="1">
              <a:off x="2112" y="3839"/>
              <a:ext cx="721" cy="169"/>
            </a:xfrm>
            <a:prstGeom prst="straightConnector1">
              <a:avLst/>
            </a:prstGeom>
            <a:noFill/>
            <a:ln w="9525">
              <a:solidFill>
                <a:schemeClr val="tx1"/>
              </a:solidFill>
              <a:round/>
              <a:headEnd/>
              <a:tailEnd type="triangle" w="med" len="med"/>
            </a:ln>
            <a:effectLst/>
          </p:spPr>
        </p:cxnSp>
        <p:cxnSp>
          <p:nvCxnSpPr>
            <p:cNvPr id="29713" name="AutoShape 17"/>
            <p:cNvCxnSpPr>
              <a:cxnSpLocks noChangeShapeType="1"/>
              <a:stCxn id="29707" idx="6"/>
              <a:endCxn id="29708" idx="2"/>
            </p:cNvCxnSpPr>
            <p:nvPr/>
          </p:nvCxnSpPr>
          <p:spPr bwMode="auto">
            <a:xfrm>
              <a:off x="3120" y="3720"/>
              <a:ext cx="816" cy="0"/>
            </a:xfrm>
            <a:prstGeom prst="straightConnector1">
              <a:avLst/>
            </a:prstGeom>
            <a:noFill/>
            <a:ln w="9525">
              <a:solidFill>
                <a:schemeClr val="tx1"/>
              </a:solidFill>
              <a:round/>
              <a:headEnd/>
              <a:tailEnd type="triangle" w="med" len="med"/>
            </a:ln>
            <a:effectLst/>
          </p:spPr>
        </p:cxnSp>
        <p:sp>
          <p:nvSpPr>
            <p:cNvPr id="29714" name="Text Box 18"/>
            <p:cNvSpPr txBox="1">
              <a:spLocks noChangeArrowheads="1"/>
            </p:cNvSpPr>
            <p:nvPr/>
          </p:nvSpPr>
          <p:spPr bwMode="auto">
            <a:xfrm>
              <a:off x="1142" y="3335"/>
              <a:ext cx="332" cy="231"/>
            </a:xfrm>
            <a:prstGeom prst="rect">
              <a:avLst/>
            </a:prstGeom>
            <a:noFill/>
            <a:ln w="9525">
              <a:noFill/>
              <a:miter lim="800000"/>
              <a:headEnd/>
              <a:tailEnd/>
            </a:ln>
            <a:effectLst/>
          </p:spPr>
          <p:txBody>
            <a:bodyPr wrap="none">
              <a:spAutoFit/>
            </a:bodyPr>
            <a:lstStyle/>
            <a:p>
              <a:r>
                <a:rPr lang="en-US"/>
                <a:t>A.4</a:t>
              </a:r>
            </a:p>
          </p:txBody>
        </p:sp>
        <p:sp>
          <p:nvSpPr>
            <p:cNvPr id="29715" name="Text Box 19"/>
            <p:cNvSpPr txBox="1">
              <a:spLocks noChangeArrowheads="1"/>
            </p:cNvSpPr>
            <p:nvPr/>
          </p:nvSpPr>
          <p:spPr bwMode="auto">
            <a:xfrm>
              <a:off x="1056" y="3984"/>
              <a:ext cx="332" cy="231"/>
            </a:xfrm>
            <a:prstGeom prst="rect">
              <a:avLst/>
            </a:prstGeom>
            <a:noFill/>
            <a:ln w="9525">
              <a:noFill/>
              <a:miter lim="800000"/>
              <a:headEnd/>
              <a:tailEnd/>
            </a:ln>
            <a:effectLst/>
          </p:spPr>
          <p:txBody>
            <a:bodyPr wrap="none">
              <a:spAutoFit/>
            </a:bodyPr>
            <a:lstStyle/>
            <a:p>
              <a:r>
                <a:rPr lang="en-US"/>
                <a:t>B.2</a:t>
              </a:r>
            </a:p>
          </p:txBody>
        </p:sp>
        <p:sp>
          <p:nvSpPr>
            <p:cNvPr id="29716" name="Text Box 20"/>
            <p:cNvSpPr txBox="1">
              <a:spLocks noChangeArrowheads="1"/>
            </p:cNvSpPr>
            <p:nvPr/>
          </p:nvSpPr>
          <p:spPr bwMode="auto">
            <a:xfrm>
              <a:off x="2352" y="3264"/>
              <a:ext cx="340" cy="231"/>
            </a:xfrm>
            <a:prstGeom prst="rect">
              <a:avLst/>
            </a:prstGeom>
            <a:noFill/>
            <a:ln w="9525">
              <a:noFill/>
              <a:miter lim="800000"/>
              <a:headEnd/>
              <a:tailEnd/>
            </a:ln>
            <a:effectLst/>
          </p:spPr>
          <p:txBody>
            <a:bodyPr wrap="none">
              <a:spAutoFit/>
            </a:bodyPr>
            <a:lstStyle/>
            <a:p>
              <a:r>
                <a:rPr lang="en-US"/>
                <a:t>C.4</a:t>
              </a:r>
            </a:p>
          </p:txBody>
        </p:sp>
        <p:sp>
          <p:nvSpPr>
            <p:cNvPr id="29717" name="Text Box 21"/>
            <p:cNvSpPr txBox="1">
              <a:spLocks noChangeArrowheads="1"/>
            </p:cNvSpPr>
            <p:nvPr/>
          </p:nvSpPr>
          <p:spPr bwMode="auto">
            <a:xfrm>
              <a:off x="2400" y="3936"/>
              <a:ext cx="340" cy="231"/>
            </a:xfrm>
            <a:prstGeom prst="rect">
              <a:avLst/>
            </a:prstGeom>
            <a:noFill/>
            <a:ln w="9525">
              <a:noFill/>
              <a:miter lim="800000"/>
              <a:headEnd/>
              <a:tailEnd/>
            </a:ln>
            <a:effectLst/>
          </p:spPr>
          <p:txBody>
            <a:bodyPr wrap="none">
              <a:spAutoFit/>
            </a:bodyPr>
            <a:lstStyle/>
            <a:p>
              <a:r>
                <a:rPr lang="en-US"/>
                <a:t>D.4</a:t>
              </a:r>
            </a:p>
          </p:txBody>
        </p:sp>
        <p:sp>
          <p:nvSpPr>
            <p:cNvPr id="29718" name="Text Box 22"/>
            <p:cNvSpPr txBox="1">
              <a:spLocks noChangeArrowheads="1"/>
            </p:cNvSpPr>
            <p:nvPr/>
          </p:nvSpPr>
          <p:spPr bwMode="auto">
            <a:xfrm>
              <a:off x="3312" y="3408"/>
              <a:ext cx="332" cy="231"/>
            </a:xfrm>
            <a:prstGeom prst="rect">
              <a:avLst/>
            </a:prstGeom>
            <a:noFill/>
            <a:ln w="9525">
              <a:noFill/>
              <a:miter lim="800000"/>
              <a:headEnd/>
              <a:tailEnd/>
            </a:ln>
            <a:effectLst/>
          </p:spPr>
          <p:txBody>
            <a:bodyPr wrap="none">
              <a:spAutoFit/>
            </a:bodyPr>
            <a:lstStyle/>
            <a:p>
              <a:r>
                <a:rPr lang="en-US"/>
                <a:t>E.6</a:t>
              </a:r>
            </a:p>
          </p:txBody>
        </p:sp>
      </p:grpSp>
      <p:sp>
        <p:nvSpPr>
          <p:cNvPr id="29720" name="Text Box 24"/>
          <p:cNvSpPr txBox="1">
            <a:spLocks noChangeArrowheads="1"/>
          </p:cNvSpPr>
          <p:nvPr/>
        </p:nvSpPr>
        <p:spPr bwMode="auto">
          <a:xfrm>
            <a:off x="533400" y="4572000"/>
            <a:ext cx="8321675" cy="366713"/>
          </a:xfrm>
          <a:prstGeom prst="rect">
            <a:avLst/>
          </a:prstGeom>
          <a:noFill/>
          <a:ln w="9525">
            <a:noFill/>
            <a:miter lim="800000"/>
            <a:headEnd/>
            <a:tailEnd/>
          </a:ln>
          <a:effectLst/>
        </p:spPr>
        <p:txBody>
          <a:bodyPr>
            <a:spAutoFit/>
          </a:bodyPr>
          <a:lstStyle/>
          <a:p>
            <a:pPr>
              <a:buFontTx/>
              <a:buChar char="•"/>
            </a:pPr>
            <a:r>
              <a:rPr lang="en-US"/>
              <a:t> Jadwal diatas diubah ke diagram PERT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Diagram PERT</a:t>
            </a:r>
          </a:p>
        </p:txBody>
      </p:sp>
      <p:sp>
        <p:nvSpPr>
          <p:cNvPr id="31747" name="Rectangle 3"/>
          <p:cNvSpPr>
            <a:spLocks noGrp="1" noChangeArrowheads="1"/>
          </p:cNvSpPr>
          <p:nvPr>
            <p:ph sz="quarter" idx="1"/>
          </p:nvPr>
        </p:nvSpPr>
        <p:spPr/>
        <p:txBody>
          <a:bodyPr/>
          <a:lstStyle/>
          <a:p>
            <a:pPr>
              <a:lnSpc>
                <a:spcPct val="80000"/>
              </a:lnSpc>
            </a:pPr>
            <a:r>
              <a:rPr lang="en-US" sz="1600"/>
              <a:t>Pada contoh diawal diagram PERT, bahwa suatu proyek memiliki permulaan, pertengahan, dan akhir, permulaan adalah peristiwa 10, akhir peristiwa adalah 50. Untuk menemukan panjang proyek, masing-masing jalur dari permulaam sampai akhir diidentifikasi, dan panjang setiap jalur diidentifikasi.</a:t>
            </a:r>
          </a:p>
          <a:p>
            <a:pPr>
              <a:lnSpc>
                <a:spcPct val="80000"/>
              </a:lnSpc>
            </a:pPr>
            <a:r>
              <a:rPr lang="en-US" sz="1600"/>
              <a:t>Pada contoh, jalur 10-20-40-50 memiliki panjang 14 hari, Sedangkan pada jalur 10-30-40-50 memiliki panjang 12 Hari.</a:t>
            </a:r>
          </a:p>
          <a:p>
            <a:pPr>
              <a:lnSpc>
                <a:spcPct val="80000"/>
              </a:lnSpc>
            </a:pPr>
            <a:r>
              <a:rPr lang="en-US" sz="1600"/>
              <a:t>Meskipun satu orang bisa bekerja pada jalur 10-20-40-50 dan yang lain pada jalur 10-30-40-50, proyek tersebut adalah bukan suatu perlombaan. Proyek yang menyatakan bahwa kedua rangkaian kegiatan (jalur) dapat dilengkapi secara berturut-turut, berarti proyek tersebut memerlukan waktu 14 hari untuk benar-benar selesai.</a:t>
            </a:r>
          </a:p>
          <a:p>
            <a:pPr>
              <a:lnSpc>
                <a:spcPct val="80000"/>
              </a:lnSpc>
            </a:pPr>
            <a:r>
              <a:rPr lang="en-US" sz="1600"/>
              <a:t>Jalur terpanjang disebut sebagai </a:t>
            </a:r>
            <a:r>
              <a:rPr lang="en-US" sz="1600" b="1" i="1"/>
              <a:t>Jalur Kritis. </a:t>
            </a:r>
            <a:r>
              <a:rPr lang="en-US" sz="1600"/>
              <a:t>Meskipun jalur kritis ditentukan dengan cara menghitung jalur terpanjang, namun ditetapkan sebagai jalur yang bisa menyebabkan keseluruhan proyek akan gagal bila terdapat satu hari penundaan.</a:t>
            </a:r>
          </a:p>
          <a:p>
            <a:pPr>
              <a:lnSpc>
                <a:spcPct val="80000"/>
              </a:lnSpc>
            </a:pPr>
            <a:r>
              <a:rPr lang="en-US" sz="1600"/>
              <a:t>Perlu diingat bahwa jika anda tertunda satu hari pada jalur 10-20-40-50, proyek akan menjadi lebih lama seluruhnya, namun jika anda tertunda satu hari pada jalur 10-30-40-50, seluruh proyek tidak akan terkena dampaknya.</a:t>
            </a:r>
          </a:p>
          <a:p>
            <a:pPr>
              <a:lnSpc>
                <a:spcPct val="80000"/>
              </a:lnSpc>
              <a:buFont typeface="Wingdings" pitchFamily="2" charset="2"/>
              <a:buNone/>
            </a:pPr>
            <a:endParaRPr 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Diagram PERT</a:t>
            </a:r>
          </a:p>
        </p:txBody>
      </p:sp>
      <p:sp>
        <p:nvSpPr>
          <p:cNvPr id="32771" name="Rectangle 3"/>
          <p:cNvSpPr>
            <a:spLocks noGrp="1" noChangeArrowheads="1"/>
          </p:cNvSpPr>
          <p:nvPr>
            <p:ph sz="quarter" idx="1"/>
          </p:nvPr>
        </p:nvSpPr>
        <p:spPr>
          <a:xfrm>
            <a:off x="457200" y="1981200"/>
            <a:ext cx="8229600" cy="838200"/>
          </a:xfrm>
        </p:spPr>
        <p:txBody>
          <a:bodyPr/>
          <a:lstStyle/>
          <a:p>
            <a:pPr>
              <a:lnSpc>
                <a:spcPct val="90000"/>
              </a:lnSpc>
            </a:pPr>
            <a:r>
              <a:rPr lang="en-US" sz="1800"/>
              <a:t>Kadang-kadang, diagram PERT membutuhkan aktivitas-pseudo, yang disebut sebagai aktivitas jalur kosong, untuk mempertahankan logika atau memperjelas diagram.</a:t>
            </a:r>
          </a:p>
        </p:txBody>
      </p:sp>
      <p:grpSp>
        <p:nvGrpSpPr>
          <p:cNvPr id="32822" name="Group 54"/>
          <p:cNvGrpSpPr>
            <a:grpSpLocks/>
          </p:cNvGrpSpPr>
          <p:nvPr/>
        </p:nvGrpSpPr>
        <p:grpSpPr bwMode="auto">
          <a:xfrm>
            <a:off x="304800" y="3048000"/>
            <a:ext cx="3962400" cy="2347913"/>
            <a:chOff x="192" y="2064"/>
            <a:chExt cx="2496" cy="1479"/>
          </a:xfrm>
        </p:grpSpPr>
        <p:sp>
          <p:nvSpPr>
            <p:cNvPr id="32773" name="Oval 5"/>
            <p:cNvSpPr>
              <a:spLocks noChangeArrowheads="1"/>
            </p:cNvSpPr>
            <p:nvPr/>
          </p:nvSpPr>
          <p:spPr bwMode="auto">
            <a:xfrm>
              <a:off x="192" y="2352"/>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10</a:t>
              </a:r>
            </a:p>
          </p:txBody>
        </p:sp>
        <p:sp>
          <p:nvSpPr>
            <p:cNvPr id="32774" name="Oval 6"/>
            <p:cNvSpPr>
              <a:spLocks noChangeArrowheads="1"/>
            </p:cNvSpPr>
            <p:nvPr/>
          </p:nvSpPr>
          <p:spPr bwMode="auto">
            <a:xfrm>
              <a:off x="1344" y="2064"/>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20</a:t>
              </a:r>
            </a:p>
          </p:txBody>
        </p:sp>
        <p:sp>
          <p:nvSpPr>
            <p:cNvPr id="32775" name="Oval 7"/>
            <p:cNvSpPr>
              <a:spLocks noChangeArrowheads="1"/>
            </p:cNvSpPr>
            <p:nvPr/>
          </p:nvSpPr>
          <p:spPr bwMode="auto">
            <a:xfrm>
              <a:off x="1344" y="2832"/>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30</a:t>
              </a:r>
            </a:p>
          </p:txBody>
        </p:sp>
        <p:sp>
          <p:nvSpPr>
            <p:cNvPr id="32776" name="Oval 8"/>
            <p:cNvSpPr>
              <a:spLocks noChangeArrowheads="1"/>
            </p:cNvSpPr>
            <p:nvPr/>
          </p:nvSpPr>
          <p:spPr bwMode="auto">
            <a:xfrm>
              <a:off x="2352" y="2304"/>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40</a:t>
              </a:r>
            </a:p>
          </p:txBody>
        </p:sp>
        <p:cxnSp>
          <p:nvCxnSpPr>
            <p:cNvPr id="32778" name="AutoShape 10"/>
            <p:cNvCxnSpPr>
              <a:cxnSpLocks noChangeShapeType="1"/>
              <a:stCxn id="32773" idx="7"/>
              <a:endCxn id="32774" idx="2"/>
            </p:cNvCxnSpPr>
            <p:nvPr/>
          </p:nvCxnSpPr>
          <p:spPr bwMode="auto">
            <a:xfrm flipV="1">
              <a:off x="479" y="2232"/>
              <a:ext cx="865" cy="169"/>
            </a:xfrm>
            <a:prstGeom prst="straightConnector1">
              <a:avLst/>
            </a:prstGeom>
            <a:noFill/>
            <a:ln w="9525">
              <a:solidFill>
                <a:schemeClr val="tx1"/>
              </a:solidFill>
              <a:round/>
              <a:headEnd/>
              <a:tailEnd type="triangle" w="med" len="med"/>
            </a:ln>
            <a:effectLst/>
          </p:spPr>
        </p:cxnSp>
        <p:cxnSp>
          <p:nvCxnSpPr>
            <p:cNvPr id="32779" name="AutoShape 11"/>
            <p:cNvCxnSpPr>
              <a:cxnSpLocks noChangeShapeType="1"/>
              <a:stCxn id="32773" idx="5"/>
              <a:endCxn id="32775" idx="2"/>
            </p:cNvCxnSpPr>
            <p:nvPr/>
          </p:nvCxnSpPr>
          <p:spPr bwMode="auto">
            <a:xfrm>
              <a:off x="479" y="2639"/>
              <a:ext cx="865" cy="361"/>
            </a:xfrm>
            <a:prstGeom prst="straightConnector1">
              <a:avLst/>
            </a:prstGeom>
            <a:noFill/>
            <a:ln w="9525">
              <a:solidFill>
                <a:schemeClr val="tx1"/>
              </a:solidFill>
              <a:round/>
              <a:headEnd/>
              <a:tailEnd type="triangle" w="med" len="med"/>
            </a:ln>
            <a:effectLst/>
          </p:spPr>
        </p:cxnSp>
        <p:cxnSp>
          <p:nvCxnSpPr>
            <p:cNvPr id="32781" name="AutoShape 13"/>
            <p:cNvCxnSpPr>
              <a:cxnSpLocks noChangeShapeType="1"/>
              <a:stCxn id="32775" idx="6"/>
              <a:endCxn id="32776" idx="3"/>
            </p:cNvCxnSpPr>
            <p:nvPr/>
          </p:nvCxnSpPr>
          <p:spPr bwMode="auto">
            <a:xfrm flipV="1">
              <a:off x="1680" y="2591"/>
              <a:ext cx="721" cy="409"/>
            </a:xfrm>
            <a:prstGeom prst="straightConnector1">
              <a:avLst/>
            </a:prstGeom>
            <a:noFill/>
            <a:ln w="9525">
              <a:solidFill>
                <a:schemeClr val="tx1"/>
              </a:solidFill>
              <a:round/>
              <a:headEnd/>
              <a:tailEnd type="triangle" w="med" len="med"/>
            </a:ln>
            <a:effectLst/>
          </p:spPr>
        </p:cxnSp>
        <p:sp>
          <p:nvSpPr>
            <p:cNvPr id="32783" name="Text Box 15"/>
            <p:cNvSpPr txBox="1">
              <a:spLocks noChangeArrowheads="1"/>
            </p:cNvSpPr>
            <p:nvPr/>
          </p:nvSpPr>
          <p:spPr bwMode="auto">
            <a:xfrm>
              <a:off x="710" y="2087"/>
              <a:ext cx="332" cy="231"/>
            </a:xfrm>
            <a:prstGeom prst="rect">
              <a:avLst/>
            </a:prstGeom>
            <a:noFill/>
            <a:ln w="9525">
              <a:noFill/>
              <a:miter lim="800000"/>
              <a:headEnd/>
              <a:tailEnd/>
            </a:ln>
            <a:effectLst/>
          </p:spPr>
          <p:txBody>
            <a:bodyPr wrap="none">
              <a:spAutoFit/>
            </a:bodyPr>
            <a:lstStyle/>
            <a:p>
              <a:r>
                <a:rPr lang="en-US"/>
                <a:t>A.9</a:t>
              </a:r>
            </a:p>
          </p:txBody>
        </p:sp>
        <p:sp>
          <p:nvSpPr>
            <p:cNvPr id="32784" name="Text Box 16"/>
            <p:cNvSpPr txBox="1">
              <a:spLocks noChangeArrowheads="1"/>
            </p:cNvSpPr>
            <p:nvPr/>
          </p:nvSpPr>
          <p:spPr bwMode="auto">
            <a:xfrm>
              <a:off x="528" y="2880"/>
              <a:ext cx="332" cy="231"/>
            </a:xfrm>
            <a:prstGeom prst="rect">
              <a:avLst/>
            </a:prstGeom>
            <a:noFill/>
            <a:ln w="9525">
              <a:noFill/>
              <a:miter lim="800000"/>
              <a:headEnd/>
              <a:tailEnd/>
            </a:ln>
            <a:effectLst/>
          </p:spPr>
          <p:txBody>
            <a:bodyPr wrap="none">
              <a:spAutoFit/>
            </a:bodyPr>
            <a:lstStyle/>
            <a:p>
              <a:r>
                <a:rPr lang="en-US"/>
                <a:t>B.2</a:t>
              </a:r>
            </a:p>
          </p:txBody>
        </p:sp>
        <p:sp>
          <p:nvSpPr>
            <p:cNvPr id="32786" name="Text Box 18"/>
            <p:cNvSpPr txBox="1">
              <a:spLocks noChangeArrowheads="1"/>
            </p:cNvSpPr>
            <p:nvPr/>
          </p:nvSpPr>
          <p:spPr bwMode="auto">
            <a:xfrm>
              <a:off x="2016" y="2880"/>
              <a:ext cx="340" cy="231"/>
            </a:xfrm>
            <a:prstGeom prst="rect">
              <a:avLst/>
            </a:prstGeom>
            <a:noFill/>
            <a:ln w="9525">
              <a:noFill/>
              <a:miter lim="800000"/>
              <a:headEnd/>
              <a:tailEnd/>
            </a:ln>
            <a:effectLst/>
          </p:spPr>
          <p:txBody>
            <a:bodyPr wrap="none">
              <a:spAutoFit/>
            </a:bodyPr>
            <a:lstStyle/>
            <a:p>
              <a:r>
                <a:rPr lang="en-US"/>
                <a:t>C.5</a:t>
              </a:r>
            </a:p>
          </p:txBody>
        </p:sp>
        <p:cxnSp>
          <p:nvCxnSpPr>
            <p:cNvPr id="32788" name="AutoShape 20"/>
            <p:cNvCxnSpPr>
              <a:cxnSpLocks noChangeShapeType="1"/>
              <a:stCxn id="32774" idx="4"/>
              <a:endCxn id="32775" idx="0"/>
            </p:cNvCxnSpPr>
            <p:nvPr/>
          </p:nvCxnSpPr>
          <p:spPr bwMode="auto">
            <a:xfrm>
              <a:off x="1512" y="2400"/>
              <a:ext cx="0" cy="432"/>
            </a:xfrm>
            <a:prstGeom prst="straightConnector1">
              <a:avLst/>
            </a:prstGeom>
            <a:noFill/>
            <a:ln w="9525">
              <a:solidFill>
                <a:schemeClr val="tx1"/>
              </a:solidFill>
              <a:prstDash val="dash"/>
              <a:round/>
              <a:headEnd/>
              <a:tailEnd type="triangle" w="med" len="med"/>
            </a:ln>
            <a:effectLst/>
          </p:spPr>
        </p:cxnSp>
        <p:sp>
          <p:nvSpPr>
            <p:cNvPr id="32804" name="Text Box 36"/>
            <p:cNvSpPr txBox="1">
              <a:spLocks noChangeArrowheads="1"/>
            </p:cNvSpPr>
            <p:nvPr/>
          </p:nvSpPr>
          <p:spPr bwMode="auto">
            <a:xfrm>
              <a:off x="1478" y="2455"/>
              <a:ext cx="768" cy="192"/>
            </a:xfrm>
            <a:prstGeom prst="rect">
              <a:avLst/>
            </a:prstGeom>
            <a:noFill/>
            <a:ln w="9525">
              <a:noFill/>
              <a:miter lim="800000"/>
              <a:headEnd/>
              <a:tailEnd/>
            </a:ln>
            <a:effectLst/>
          </p:spPr>
          <p:txBody>
            <a:bodyPr wrap="none">
              <a:spAutoFit/>
            </a:bodyPr>
            <a:lstStyle/>
            <a:p>
              <a:r>
                <a:rPr lang="en-US" sz="1400"/>
                <a:t>Jalur Kosong</a:t>
              </a:r>
            </a:p>
          </p:txBody>
        </p:sp>
        <p:sp>
          <p:nvSpPr>
            <p:cNvPr id="32821" name="Text Box 53"/>
            <p:cNvSpPr txBox="1">
              <a:spLocks noChangeArrowheads="1"/>
            </p:cNvSpPr>
            <p:nvPr/>
          </p:nvSpPr>
          <p:spPr bwMode="auto">
            <a:xfrm>
              <a:off x="1104" y="3312"/>
              <a:ext cx="684" cy="231"/>
            </a:xfrm>
            <a:prstGeom prst="rect">
              <a:avLst/>
            </a:prstGeom>
            <a:noFill/>
            <a:ln w="9525">
              <a:noFill/>
              <a:miter lim="800000"/>
              <a:headEnd/>
              <a:tailEnd/>
            </a:ln>
            <a:effectLst/>
          </p:spPr>
          <p:txBody>
            <a:bodyPr wrap="none">
              <a:spAutoFit/>
            </a:bodyPr>
            <a:lstStyle/>
            <a:p>
              <a:r>
                <a:rPr lang="en-US"/>
                <a:t>Proyek 1</a:t>
              </a:r>
            </a:p>
          </p:txBody>
        </p:sp>
      </p:grpSp>
      <p:grpSp>
        <p:nvGrpSpPr>
          <p:cNvPr id="32824" name="Group 56"/>
          <p:cNvGrpSpPr>
            <a:grpSpLocks/>
          </p:cNvGrpSpPr>
          <p:nvPr/>
        </p:nvGrpSpPr>
        <p:grpSpPr bwMode="auto">
          <a:xfrm>
            <a:off x="4648200" y="3124200"/>
            <a:ext cx="3962400" cy="2003425"/>
            <a:chOff x="2928" y="2208"/>
            <a:chExt cx="2496" cy="1262"/>
          </a:xfrm>
        </p:grpSpPr>
        <p:sp>
          <p:nvSpPr>
            <p:cNvPr id="32791" name="Oval 23"/>
            <p:cNvSpPr>
              <a:spLocks noChangeArrowheads="1"/>
            </p:cNvSpPr>
            <p:nvPr/>
          </p:nvSpPr>
          <p:spPr bwMode="auto">
            <a:xfrm>
              <a:off x="2928" y="249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10</a:t>
              </a:r>
            </a:p>
          </p:txBody>
        </p:sp>
        <p:sp>
          <p:nvSpPr>
            <p:cNvPr id="32792" name="Oval 24"/>
            <p:cNvSpPr>
              <a:spLocks noChangeArrowheads="1"/>
            </p:cNvSpPr>
            <p:nvPr/>
          </p:nvSpPr>
          <p:spPr bwMode="auto">
            <a:xfrm>
              <a:off x="4080" y="2256"/>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20</a:t>
              </a:r>
            </a:p>
          </p:txBody>
        </p:sp>
        <p:sp>
          <p:nvSpPr>
            <p:cNvPr id="32793" name="Oval 25"/>
            <p:cNvSpPr>
              <a:spLocks noChangeArrowheads="1"/>
            </p:cNvSpPr>
            <p:nvPr/>
          </p:nvSpPr>
          <p:spPr bwMode="auto">
            <a:xfrm>
              <a:off x="4080" y="2832"/>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30</a:t>
              </a:r>
            </a:p>
          </p:txBody>
        </p:sp>
        <p:sp>
          <p:nvSpPr>
            <p:cNvPr id="32794" name="Oval 26"/>
            <p:cNvSpPr>
              <a:spLocks noChangeArrowheads="1"/>
            </p:cNvSpPr>
            <p:nvPr/>
          </p:nvSpPr>
          <p:spPr bwMode="auto">
            <a:xfrm>
              <a:off x="5088" y="2448"/>
              <a:ext cx="336" cy="336"/>
            </a:xfrm>
            <a:prstGeom prst="ellipse">
              <a:avLst/>
            </a:prstGeom>
            <a:solidFill>
              <a:schemeClr val="accent1"/>
            </a:solidFill>
            <a:ln w="9525">
              <a:solidFill>
                <a:schemeClr val="tx1"/>
              </a:solidFill>
              <a:round/>
              <a:headEnd/>
              <a:tailEnd/>
            </a:ln>
            <a:effectLst/>
          </p:spPr>
          <p:txBody>
            <a:bodyPr wrap="none" anchor="ctr"/>
            <a:lstStyle/>
            <a:p>
              <a:pPr algn="ctr"/>
              <a:r>
                <a:rPr lang="en-US"/>
                <a:t>40</a:t>
              </a:r>
            </a:p>
          </p:txBody>
        </p:sp>
        <p:cxnSp>
          <p:nvCxnSpPr>
            <p:cNvPr id="32795" name="AutoShape 27"/>
            <p:cNvCxnSpPr>
              <a:cxnSpLocks noChangeShapeType="1"/>
              <a:stCxn id="32791" idx="7"/>
              <a:endCxn id="32792" idx="2"/>
            </p:cNvCxnSpPr>
            <p:nvPr/>
          </p:nvCxnSpPr>
          <p:spPr bwMode="auto">
            <a:xfrm flipV="1">
              <a:off x="3215" y="2424"/>
              <a:ext cx="865" cy="121"/>
            </a:xfrm>
            <a:prstGeom prst="straightConnector1">
              <a:avLst/>
            </a:prstGeom>
            <a:noFill/>
            <a:ln w="9525">
              <a:solidFill>
                <a:schemeClr val="tx1"/>
              </a:solidFill>
              <a:round/>
              <a:headEnd/>
              <a:tailEnd type="triangle" w="med" len="med"/>
            </a:ln>
            <a:effectLst/>
          </p:spPr>
        </p:cxnSp>
        <p:cxnSp>
          <p:nvCxnSpPr>
            <p:cNvPr id="32796" name="AutoShape 28"/>
            <p:cNvCxnSpPr>
              <a:cxnSpLocks noChangeShapeType="1"/>
              <a:stCxn id="32791" idx="5"/>
              <a:endCxn id="32793" idx="2"/>
            </p:cNvCxnSpPr>
            <p:nvPr/>
          </p:nvCxnSpPr>
          <p:spPr bwMode="auto">
            <a:xfrm>
              <a:off x="3215" y="2783"/>
              <a:ext cx="865" cy="217"/>
            </a:xfrm>
            <a:prstGeom prst="straightConnector1">
              <a:avLst/>
            </a:prstGeom>
            <a:noFill/>
            <a:ln w="9525">
              <a:solidFill>
                <a:schemeClr val="tx1"/>
              </a:solidFill>
              <a:round/>
              <a:headEnd/>
              <a:tailEnd type="triangle" w="med" len="med"/>
            </a:ln>
            <a:effectLst/>
          </p:spPr>
        </p:cxnSp>
        <p:cxnSp>
          <p:nvCxnSpPr>
            <p:cNvPr id="32797" name="AutoShape 29"/>
            <p:cNvCxnSpPr>
              <a:cxnSpLocks noChangeShapeType="1"/>
              <a:stCxn id="32793" idx="6"/>
              <a:endCxn id="32794" idx="3"/>
            </p:cNvCxnSpPr>
            <p:nvPr/>
          </p:nvCxnSpPr>
          <p:spPr bwMode="auto">
            <a:xfrm flipV="1">
              <a:off x="4416" y="2735"/>
              <a:ext cx="721" cy="265"/>
            </a:xfrm>
            <a:prstGeom prst="straightConnector1">
              <a:avLst/>
            </a:prstGeom>
            <a:noFill/>
            <a:ln w="9525">
              <a:solidFill>
                <a:schemeClr val="tx1"/>
              </a:solidFill>
              <a:round/>
              <a:headEnd/>
              <a:tailEnd type="triangle" w="med" len="med"/>
            </a:ln>
            <a:effectLst/>
          </p:spPr>
        </p:cxnSp>
        <p:sp>
          <p:nvSpPr>
            <p:cNvPr id="32798" name="Text Box 30"/>
            <p:cNvSpPr txBox="1">
              <a:spLocks noChangeArrowheads="1"/>
            </p:cNvSpPr>
            <p:nvPr/>
          </p:nvSpPr>
          <p:spPr bwMode="auto">
            <a:xfrm>
              <a:off x="3446" y="2231"/>
              <a:ext cx="332" cy="231"/>
            </a:xfrm>
            <a:prstGeom prst="rect">
              <a:avLst/>
            </a:prstGeom>
            <a:noFill/>
            <a:ln w="9525">
              <a:noFill/>
              <a:miter lim="800000"/>
              <a:headEnd/>
              <a:tailEnd/>
            </a:ln>
            <a:effectLst/>
          </p:spPr>
          <p:txBody>
            <a:bodyPr wrap="none">
              <a:spAutoFit/>
            </a:bodyPr>
            <a:lstStyle/>
            <a:p>
              <a:r>
                <a:rPr lang="en-US"/>
                <a:t>A.9</a:t>
              </a:r>
            </a:p>
          </p:txBody>
        </p:sp>
        <p:sp>
          <p:nvSpPr>
            <p:cNvPr id="32799" name="Text Box 31"/>
            <p:cNvSpPr txBox="1">
              <a:spLocks noChangeArrowheads="1"/>
            </p:cNvSpPr>
            <p:nvPr/>
          </p:nvSpPr>
          <p:spPr bwMode="auto">
            <a:xfrm>
              <a:off x="3360" y="2880"/>
              <a:ext cx="332" cy="231"/>
            </a:xfrm>
            <a:prstGeom prst="rect">
              <a:avLst/>
            </a:prstGeom>
            <a:noFill/>
            <a:ln w="9525">
              <a:noFill/>
              <a:miter lim="800000"/>
              <a:headEnd/>
              <a:tailEnd/>
            </a:ln>
            <a:effectLst/>
          </p:spPr>
          <p:txBody>
            <a:bodyPr wrap="none">
              <a:spAutoFit/>
            </a:bodyPr>
            <a:lstStyle/>
            <a:p>
              <a:r>
                <a:rPr lang="en-US"/>
                <a:t>B.2</a:t>
              </a:r>
            </a:p>
          </p:txBody>
        </p:sp>
        <p:sp>
          <p:nvSpPr>
            <p:cNvPr id="32800" name="Text Box 32"/>
            <p:cNvSpPr txBox="1">
              <a:spLocks noChangeArrowheads="1"/>
            </p:cNvSpPr>
            <p:nvPr/>
          </p:nvSpPr>
          <p:spPr bwMode="auto">
            <a:xfrm>
              <a:off x="4656" y="3024"/>
              <a:ext cx="340" cy="231"/>
            </a:xfrm>
            <a:prstGeom prst="rect">
              <a:avLst/>
            </a:prstGeom>
            <a:noFill/>
            <a:ln w="9525">
              <a:noFill/>
              <a:miter lim="800000"/>
              <a:headEnd/>
              <a:tailEnd/>
            </a:ln>
            <a:effectLst/>
          </p:spPr>
          <p:txBody>
            <a:bodyPr wrap="none">
              <a:spAutoFit/>
            </a:bodyPr>
            <a:lstStyle/>
            <a:p>
              <a:r>
                <a:rPr lang="en-US"/>
                <a:t>C.5</a:t>
              </a:r>
            </a:p>
          </p:txBody>
        </p:sp>
        <p:cxnSp>
          <p:nvCxnSpPr>
            <p:cNvPr id="32802" name="AutoShape 34"/>
            <p:cNvCxnSpPr>
              <a:cxnSpLocks noChangeShapeType="1"/>
              <a:stCxn id="32792" idx="6"/>
              <a:endCxn id="32794" idx="1"/>
            </p:cNvCxnSpPr>
            <p:nvPr/>
          </p:nvCxnSpPr>
          <p:spPr bwMode="auto">
            <a:xfrm>
              <a:off x="4416" y="2424"/>
              <a:ext cx="721" cy="73"/>
            </a:xfrm>
            <a:prstGeom prst="straightConnector1">
              <a:avLst/>
            </a:prstGeom>
            <a:noFill/>
            <a:ln w="9525">
              <a:solidFill>
                <a:schemeClr val="tx1"/>
              </a:solidFill>
              <a:prstDash val="dash"/>
              <a:round/>
              <a:headEnd/>
              <a:tailEnd type="triangle" w="med" len="med"/>
            </a:ln>
            <a:effectLst/>
          </p:spPr>
        </p:cxnSp>
        <p:sp>
          <p:nvSpPr>
            <p:cNvPr id="32819" name="Text Box 51"/>
            <p:cNvSpPr txBox="1">
              <a:spLocks noChangeArrowheads="1"/>
            </p:cNvSpPr>
            <p:nvPr/>
          </p:nvSpPr>
          <p:spPr bwMode="auto">
            <a:xfrm>
              <a:off x="4512" y="2208"/>
              <a:ext cx="768" cy="192"/>
            </a:xfrm>
            <a:prstGeom prst="rect">
              <a:avLst/>
            </a:prstGeom>
            <a:noFill/>
            <a:ln w="9525">
              <a:noFill/>
              <a:miter lim="800000"/>
              <a:headEnd/>
              <a:tailEnd/>
            </a:ln>
            <a:effectLst/>
          </p:spPr>
          <p:txBody>
            <a:bodyPr wrap="none">
              <a:spAutoFit/>
            </a:bodyPr>
            <a:lstStyle/>
            <a:p>
              <a:r>
                <a:rPr lang="en-US" sz="1400"/>
                <a:t>Jalur Kosong</a:t>
              </a:r>
            </a:p>
          </p:txBody>
        </p:sp>
        <p:sp>
          <p:nvSpPr>
            <p:cNvPr id="32823" name="Text Box 55"/>
            <p:cNvSpPr txBox="1">
              <a:spLocks noChangeArrowheads="1"/>
            </p:cNvSpPr>
            <p:nvPr/>
          </p:nvSpPr>
          <p:spPr bwMode="auto">
            <a:xfrm>
              <a:off x="3926" y="3239"/>
              <a:ext cx="684" cy="231"/>
            </a:xfrm>
            <a:prstGeom prst="rect">
              <a:avLst/>
            </a:prstGeom>
            <a:noFill/>
            <a:ln w="9525">
              <a:noFill/>
              <a:miter lim="800000"/>
              <a:headEnd/>
              <a:tailEnd/>
            </a:ln>
            <a:effectLst/>
          </p:spPr>
          <p:txBody>
            <a:bodyPr wrap="none">
              <a:spAutoFit/>
            </a:bodyPr>
            <a:lstStyle/>
            <a:p>
              <a:r>
                <a:rPr lang="en-US"/>
                <a:t>Proyek 2</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Diagram PERT</a:t>
            </a:r>
          </a:p>
        </p:txBody>
      </p:sp>
      <p:sp>
        <p:nvSpPr>
          <p:cNvPr id="33795" name="Rectangle 3"/>
          <p:cNvSpPr>
            <a:spLocks noGrp="1" noChangeArrowheads="1"/>
          </p:cNvSpPr>
          <p:nvPr>
            <p:ph sz="quarter" idx="1"/>
          </p:nvPr>
        </p:nvSpPr>
        <p:spPr/>
        <p:txBody>
          <a:bodyPr/>
          <a:lstStyle/>
          <a:p>
            <a:pPr marL="381000" indent="-381000">
              <a:lnSpc>
                <a:spcPct val="80000"/>
              </a:lnSpc>
            </a:pPr>
            <a:r>
              <a:rPr lang="en-US" sz="1800"/>
              <a:t>Dari contoh proyek 1 dan proyek 2 tampak berbeda, dan adanya jalan jalur kosong membuat perbedaan itu semakin jelas. Dalam proyek 1 kegiatan C hanya dimulai bila kegiatan A dan B diselesaikan, karena semua tanda panah yang mengarah ke simpul harus dilengkapi sebelum meninggalkan simpul. Dalam proyek 2, kegiatan C hanya memerlukan penyelesaian kegiatan B dan karenanya bisa dilanjutkan sembari melanjutkan kegiatan A.</a:t>
            </a:r>
          </a:p>
          <a:p>
            <a:pPr marL="381000" indent="-381000">
              <a:lnSpc>
                <a:spcPct val="80000"/>
              </a:lnSpc>
            </a:pPr>
            <a:r>
              <a:rPr lang="en-US" sz="1800"/>
              <a:t>Proyek 1 memerlukan waktu 14 hari untuk selesai, sedangkan proyek 2 memerlukan 9 hari. Jalur kosong dalam proyek 1 diperlukan untuk menunjukkan hubungan prioritas yang penting. Jalur kosong dalam proyek 2 tidak diperlukan dan kegiatan A bisa digambarkan dari 10 sampai 40 dan peristiwa 20 benar-benar bisa dikurangi.</a:t>
            </a:r>
          </a:p>
          <a:p>
            <a:pPr marL="381000" indent="-381000">
              <a:lnSpc>
                <a:spcPct val="80000"/>
              </a:lnSpc>
            </a:pPr>
            <a:r>
              <a:rPr lang="en-US" sz="1800"/>
              <a:t>Jadi alasan untuk menggunakan diagram PERT adalah</a:t>
            </a:r>
          </a:p>
          <a:p>
            <a:pPr marL="381000" indent="-381000">
              <a:lnSpc>
                <a:spcPct val="80000"/>
              </a:lnSpc>
              <a:buFont typeface="Wingdings" pitchFamily="2" charset="2"/>
              <a:buAutoNum type="arabicPeriod"/>
            </a:pPr>
            <a:r>
              <a:rPr lang="en-US" sz="1800"/>
              <a:t>Memudahkan identifikasi tingkat prioritas</a:t>
            </a:r>
          </a:p>
          <a:p>
            <a:pPr marL="381000" indent="-381000">
              <a:lnSpc>
                <a:spcPct val="80000"/>
              </a:lnSpc>
              <a:buFont typeface="Wingdings" pitchFamily="2" charset="2"/>
              <a:buAutoNum type="arabicPeriod"/>
            </a:pPr>
            <a:r>
              <a:rPr lang="en-US" sz="1800"/>
              <a:t>Memudahkan identifikasi jalur kritis dan kegiatan-kegiatan kritis.</a:t>
            </a:r>
          </a:p>
          <a:p>
            <a:pPr marL="381000" indent="-381000">
              <a:lnSpc>
                <a:spcPct val="80000"/>
              </a:lnSpc>
              <a:buFont typeface="Wingdings" pitchFamily="2" charset="2"/>
              <a:buAutoNum type="arabicPeriod"/>
            </a:pPr>
            <a:r>
              <a:rPr lang="en-US" sz="1800"/>
              <a:t>Memudahkan penentuan waktu kendur.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Diagram PERT</a:t>
            </a:r>
          </a:p>
        </p:txBody>
      </p:sp>
      <p:sp>
        <p:nvSpPr>
          <p:cNvPr id="34819" name="Rectangle 3"/>
          <p:cNvSpPr>
            <a:spLocks noGrp="1" noChangeArrowheads="1"/>
          </p:cNvSpPr>
          <p:nvPr>
            <p:ph type="body" sz="half" idx="1"/>
          </p:nvPr>
        </p:nvSpPr>
        <p:spPr/>
        <p:txBody>
          <a:bodyPr/>
          <a:lstStyle/>
          <a:p>
            <a:pPr>
              <a:lnSpc>
                <a:spcPct val="90000"/>
              </a:lnSpc>
              <a:buFont typeface="Wingdings" pitchFamily="2" charset="2"/>
              <a:buNone/>
            </a:pPr>
            <a:r>
              <a:rPr lang="en-US" sz="1400"/>
              <a:t>Contoh kasus :</a:t>
            </a:r>
          </a:p>
        </p:txBody>
      </p:sp>
      <p:graphicFrame>
        <p:nvGraphicFramePr>
          <p:cNvPr id="34823" name="Object 7"/>
          <p:cNvGraphicFramePr>
            <a:graphicFrameLocks noGrp="1" noChangeAspect="1"/>
          </p:cNvGraphicFramePr>
          <p:nvPr>
            <p:ph sz="half" idx="2"/>
          </p:nvPr>
        </p:nvGraphicFramePr>
        <p:xfrm>
          <a:off x="2057400" y="2946400"/>
          <a:ext cx="4953000" cy="2259013"/>
        </p:xfrm>
        <a:graphic>
          <a:graphicData uri="http://schemas.openxmlformats.org/presentationml/2006/ole">
            <mc:AlternateContent xmlns:mc="http://schemas.openxmlformats.org/markup-compatibility/2006">
              <mc:Choice xmlns:v="urn:schemas-microsoft-com:vml" Requires="v">
                <p:oleObj spid="_x0000_s34825" name="Worksheet" r:id="rId3" imgW="3571798" imgH="1628729" progId="Excel.Sheet.8">
                  <p:embed/>
                </p:oleObj>
              </mc:Choice>
              <mc:Fallback>
                <p:oleObj name="Worksheet" r:id="rId3" imgW="3571798" imgH="1628729" progId="Excel.Sheet.8">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946400"/>
                        <a:ext cx="4953000" cy="2259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624</Words>
  <Application>Microsoft Office PowerPoint</Application>
  <PresentationFormat>On-screen Show (4:3)</PresentationFormat>
  <Paragraphs>80</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Franklin Gothic Book</vt:lpstr>
      <vt:lpstr>Perpetua</vt:lpstr>
      <vt:lpstr>Wingdings</vt:lpstr>
      <vt:lpstr>Wingdings 2</vt:lpstr>
      <vt:lpstr>Equity</vt:lpstr>
      <vt:lpstr>Worksheet</vt:lpstr>
      <vt:lpstr>Metode Penjadwalan Proses</vt:lpstr>
      <vt:lpstr>Metode Penjadwalan Proyek</vt:lpstr>
      <vt:lpstr>Grafik Gantt</vt:lpstr>
      <vt:lpstr>Diagram PERT</vt:lpstr>
      <vt:lpstr>Diagram PERT</vt:lpstr>
      <vt:lpstr>Diagram PERT</vt:lpstr>
      <vt:lpstr>Diagram PERT</vt:lpstr>
      <vt:lpstr>Diagram PERT</vt:lpstr>
      <vt:lpstr>Diagram PERT</vt:lpstr>
      <vt:lpstr>Diagram PERT</vt:lpstr>
      <vt:lpstr>Tugas</vt:lpstr>
    </vt:vector>
  </TitlesOfParts>
  <Company>Respati University of Yogyakarta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Proyek Sistem Informasi DAY-2</dc:title>
  <dc:creator>Fajar</dc:creator>
  <cp:lastModifiedBy>Acer</cp:lastModifiedBy>
  <cp:revision>70</cp:revision>
  <dcterms:created xsi:type="dcterms:W3CDTF">2006-03-11T11:25:10Z</dcterms:created>
  <dcterms:modified xsi:type="dcterms:W3CDTF">2015-10-28T06:25:02Z</dcterms:modified>
</cp:coreProperties>
</file>