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 id="2147483732" r:id="rId7"/>
    <p:sldMasterId id="2147483744" r:id="rId8"/>
    <p:sldMasterId id="2147483756" r:id="rId9"/>
    <p:sldMasterId id="2147483768" r:id="rId10"/>
    <p:sldMasterId id="2147483780" r:id="rId11"/>
    <p:sldMasterId id="2147483798" r:id="rId12"/>
  </p:sldMasterIdLst>
  <p:sldIdLst>
    <p:sldId id="546" r:id="rId13"/>
    <p:sldId id="271" r:id="rId14"/>
    <p:sldId id="258" r:id="rId15"/>
    <p:sldId id="259" r:id="rId16"/>
    <p:sldId id="260" r:id="rId17"/>
    <p:sldId id="261" r:id="rId18"/>
    <p:sldId id="262" r:id="rId19"/>
    <p:sldId id="263" r:id="rId20"/>
    <p:sldId id="264" r:id="rId21"/>
    <p:sldId id="267" r:id="rId22"/>
    <p:sldId id="266" r:id="rId23"/>
    <p:sldId id="268" r:id="rId24"/>
    <p:sldId id="265" r:id="rId25"/>
    <p:sldId id="269" r:id="rId26"/>
    <p:sldId id="270" r:id="rId27"/>
    <p:sldId id="257" r:id="rId28"/>
    <p:sldId id="272" r:id="rId29"/>
    <p:sldId id="273" r:id="rId30"/>
    <p:sldId id="274"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524" r:id="rId198"/>
    <p:sldId id="525" r:id="rId199"/>
    <p:sldId id="526" r:id="rId200"/>
    <p:sldId id="527" r:id="rId201"/>
    <p:sldId id="528" r:id="rId202"/>
    <p:sldId id="529" r:id="rId203"/>
    <p:sldId id="530" r:id="rId204"/>
    <p:sldId id="531" r:id="rId205"/>
    <p:sldId id="532" r:id="rId206"/>
    <p:sldId id="533" r:id="rId207"/>
    <p:sldId id="534" r:id="rId208"/>
    <p:sldId id="535" r:id="rId209"/>
    <p:sldId id="536" r:id="rId210"/>
    <p:sldId id="537" r:id="rId211"/>
    <p:sldId id="538" r:id="rId212"/>
    <p:sldId id="539" r:id="rId213"/>
    <p:sldId id="540" r:id="rId214"/>
    <p:sldId id="541" r:id="rId215"/>
    <p:sldId id="542" r:id="rId216"/>
    <p:sldId id="543" r:id="rId217"/>
    <p:sldId id="545" r:id="rId218"/>
    <p:sldId id="481" r:id="rId219"/>
    <p:sldId id="482" r:id="rId220"/>
    <p:sldId id="483" r:id="rId221"/>
    <p:sldId id="484" r:id="rId222"/>
    <p:sldId id="485" r:id="rId223"/>
    <p:sldId id="486" r:id="rId224"/>
    <p:sldId id="487" r:id="rId225"/>
    <p:sldId id="488" r:id="rId226"/>
    <p:sldId id="489" r:id="rId227"/>
    <p:sldId id="490" r:id="rId228"/>
    <p:sldId id="491" r:id="rId229"/>
    <p:sldId id="492" r:id="rId230"/>
    <p:sldId id="493" r:id="rId231"/>
    <p:sldId id="495" r:id="rId232"/>
    <p:sldId id="496" r:id="rId233"/>
    <p:sldId id="497" r:id="rId234"/>
    <p:sldId id="498" r:id="rId235"/>
    <p:sldId id="499" r:id="rId236"/>
    <p:sldId id="500" r:id="rId237"/>
    <p:sldId id="501" r:id="rId238"/>
    <p:sldId id="502" r:id="rId239"/>
    <p:sldId id="503" r:id="rId240"/>
    <p:sldId id="504" r:id="rId241"/>
    <p:sldId id="505" r:id="rId242"/>
    <p:sldId id="506" r:id="rId243"/>
    <p:sldId id="507" r:id="rId244"/>
    <p:sldId id="508" r:id="rId245"/>
    <p:sldId id="509" r:id="rId246"/>
    <p:sldId id="510" r:id="rId247"/>
    <p:sldId id="511" r:id="rId248"/>
    <p:sldId id="512" r:id="rId249"/>
    <p:sldId id="513" r:id="rId250"/>
    <p:sldId id="514" r:id="rId251"/>
    <p:sldId id="515" r:id="rId252"/>
    <p:sldId id="516" r:id="rId253"/>
    <p:sldId id="517" r:id="rId254"/>
    <p:sldId id="518" r:id="rId255"/>
    <p:sldId id="519" r:id="rId256"/>
    <p:sldId id="520" r:id="rId257"/>
    <p:sldId id="521" r:id="rId258"/>
    <p:sldId id="522" r:id="rId259"/>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63" Type="http://schemas.openxmlformats.org/officeDocument/2006/relationships/slide" Target="slides/slide51.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226" Type="http://schemas.openxmlformats.org/officeDocument/2006/relationships/slide" Target="slides/slide214.xml"/><Relationship Id="rId247" Type="http://schemas.openxmlformats.org/officeDocument/2006/relationships/slide" Target="slides/slide235.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slide" Target="slides/slide204.xml"/><Relationship Id="rId237" Type="http://schemas.openxmlformats.org/officeDocument/2006/relationships/slide" Target="slides/slide225.xml"/><Relationship Id="rId258" Type="http://schemas.openxmlformats.org/officeDocument/2006/relationships/slide" Target="slides/slide246.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227" Type="http://schemas.openxmlformats.org/officeDocument/2006/relationships/slide" Target="slides/slide215.xml"/><Relationship Id="rId248" Type="http://schemas.openxmlformats.org/officeDocument/2006/relationships/slide" Target="slides/slide236.xml"/><Relationship Id="rId12" Type="http://schemas.openxmlformats.org/officeDocument/2006/relationships/slideMaster" Target="slideMasters/slideMaster12.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217" Type="http://schemas.openxmlformats.org/officeDocument/2006/relationships/slide" Target="slides/slide205.xml"/><Relationship Id="rId6" Type="http://schemas.openxmlformats.org/officeDocument/2006/relationships/slideMaster" Target="slideMasters/slideMaster6.xml"/><Relationship Id="rId238" Type="http://schemas.openxmlformats.org/officeDocument/2006/relationships/slide" Target="slides/slide226.xml"/><Relationship Id="rId259" Type="http://schemas.openxmlformats.org/officeDocument/2006/relationships/slide" Target="slides/slide247.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slide" Target="slides/slide195.xml"/><Relationship Id="rId228" Type="http://schemas.openxmlformats.org/officeDocument/2006/relationships/slide" Target="slides/slide216.xml"/><Relationship Id="rId249" Type="http://schemas.openxmlformats.org/officeDocument/2006/relationships/slide" Target="slides/slide237.xml"/><Relationship Id="rId13" Type="http://schemas.openxmlformats.org/officeDocument/2006/relationships/slide" Target="slides/slide1.xml"/><Relationship Id="rId109" Type="http://schemas.openxmlformats.org/officeDocument/2006/relationships/slide" Target="slides/slide97.xml"/><Relationship Id="rId260" Type="http://schemas.openxmlformats.org/officeDocument/2006/relationships/presProps" Target="presProps.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7.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slide" Target="slides/slide206.xml"/><Relationship Id="rId239" Type="http://schemas.openxmlformats.org/officeDocument/2006/relationships/slide" Target="slides/slide227.xml"/><Relationship Id="rId250" Type="http://schemas.openxmlformats.org/officeDocument/2006/relationships/slide" Target="slides/slide238.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229" Type="http://schemas.openxmlformats.org/officeDocument/2006/relationships/slide" Target="slides/slide217.xml"/><Relationship Id="rId240" Type="http://schemas.openxmlformats.org/officeDocument/2006/relationships/slide" Target="slides/slide228.xml"/><Relationship Id="rId261" Type="http://schemas.openxmlformats.org/officeDocument/2006/relationships/viewProps" Target="viewProps.xml"/><Relationship Id="rId14" Type="http://schemas.openxmlformats.org/officeDocument/2006/relationships/slide" Target="slides/slide2.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8" Type="http://schemas.openxmlformats.org/officeDocument/2006/relationships/slideMaster" Target="slideMasters/slideMaster8.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219" Type="http://schemas.openxmlformats.org/officeDocument/2006/relationships/slide" Target="slides/slide207.xml"/><Relationship Id="rId230" Type="http://schemas.openxmlformats.org/officeDocument/2006/relationships/slide" Target="slides/slide218.xml"/><Relationship Id="rId251" Type="http://schemas.openxmlformats.org/officeDocument/2006/relationships/slide" Target="slides/slide239.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95" Type="http://schemas.openxmlformats.org/officeDocument/2006/relationships/slide" Target="slides/slide183.xml"/><Relationship Id="rId209" Type="http://schemas.openxmlformats.org/officeDocument/2006/relationships/slide" Target="slides/slide197.xml"/><Relationship Id="rId220" Type="http://schemas.openxmlformats.org/officeDocument/2006/relationships/slide" Target="slides/slide208.xml"/><Relationship Id="rId241" Type="http://schemas.openxmlformats.org/officeDocument/2006/relationships/slide" Target="slides/slide229.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262" Type="http://schemas.openxmlformats.org/officeDocument/2006/relationships/theme" Target="theme/theme1.xml"/><Relationship Id="rId78" Type="http://schemas.openxmlformats.org/officeDocument/2006/relationships/slide" Target="slides/slide66.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64" Type="http://schemas.openxmlformats.org/officeDocument/2006/relationships/slide" Target="slides/slide152.xml"/><Relationship Id="rId185" Type="http://schemas.openxmlformats.org/officeDocument/2006/relationships/slide" Target="slides/slide173.xml"/><Relationship Id="rId9" Type="http://schemas.openxmlformats.org/officeDocument/2006/relationships/slideMaster" Target="slideMasters/slideMaster9.xml"/><Relationship Id="rId210" Type="http://schemas.openxmlformats.org/officeDocument/2006/relationships/slide" Target="slides/slide198.xml"/><Relationship Id="rId26" Type="http://schemas.openxmlformats.org/officeDocument/2006/relationships/slide" Target="slides/slide14.xml"/><Relationship Id="rId231" Type="http://schemas.openxmlformats.org/officeDocument/2006/relationships/slide" Target="slides/slide219.xml"/><Relationship Id="rId252" Type="http://schemas.openxmlformats.org/officeDocument/2006/relationships/slide" Target="slides/slide240.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242" Type="http://schemas.openxmlformats.org/officeDocument/2006/relationships/slide" Target="slides/slide230.xml"/><Relationship Id="rId263" Type="http://schemas.openxmlformats.org/officeDocument/2006/relationships/tableStyles" Target="tableStyles.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53" Type="http://schemas.openxmlformats.org/officeDocument/2006/relationships/slide" Target="slides/slide241.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243" Type="http://schemas.openxmlformats.org/officeDocument/2006/relationships/slide" Target="slides/slide231.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slideMaster" Target="slideMasters/slideMaster1.xml"/><Relationship Id="rId212" Type="http://schemas.openxmlformats.org/officeDocument/2006/relationships/slide" Target="slides/slide200.xml"/><Relationship Id="rId233" Type="http://schemas.openxmlformats.org/officeDocument/2006/relationships/slide" Target="slides/slide221.xml"/><Relationship Id="rId254" Type="http://schemas.openxmlformats.org/officeDocument/2006/relationships/slide" Target="slides/slide242.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223" Type="http://schemas.openxmlformats.org/officeDocument/2006/relationships/slide" Target="slides/slide211.xml"/><Relationship Id="rId244" Type="http://schemas.openxmlformats.org/officeDocument/2006/relationships/slide" Target="slides/slide232.xml"/><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slide" Target="slides/slide222.xml"/><Relationship Id="rId2" Type="http://schemas.openxmlformats.org/officeDocument/2006/relationships/slideMaster" Target="slideMasters/slideMaster2.xml"/><Relationship Id="rId29" Type="http://schemas.openxmlformats.org/officeDocument/2006/relationships/slide" Target="slides/slide17.xml"/><Relationship Id="rId255" Type="http://schemas.openxmlformats.org/officeDocument/2006/relationships/slide" Target="slides/slide243.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 Id="rId224" Type="http://schemas.openxmlformats.org/officeDocument/2006/relationships/slide" Target="slides/slide212.xml"/><Relationship Id="rId245" Type="http://schemas.openxmlformats.org/officeDocument/2006/relationships/slide" Target="slides/slide233.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189" Type="http://schemas.openxmlformats.org/officeDocument/2006/relationships/slide" Target="slides/slide177.xml"/><Relationship Id="rId3" Type="http://schemas.openxmlformats.org/officeDocument/2006/relationships/slideMaster" Target="slideMasters/slideMaster3.xml"/><Relationship Id="rId214" Type="http://schemas.openxmlformats.org/officeDocument/2006/relationships/slide" Target="slides/slide202.xml"/><Relationship Id="rId235" Type="http://schemas.openxmlformats.org/officeDocument/2006/relationships/slide" Target="slides/slide223.xml"/><Relationship Id="rId256" Type="http://schemas.openxmlformats.org/officeDocument/2006/relationships/slide" Target="slides/slide244.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179" Type="http://schemas.openxmlformats.org/officeDocument/2006/relationships/slide" Target="slides/slide167.xml"/><Relationship Id="rId190" Type="http://schemas.openxmlformats.org/officeDocument/2006/relationships/slide" Target="slides/slide178.xml"/><Relationship Id="rId204" Type="http://schemas.openxmlformats.org/officeDocument/2006/relationships/slide" Target="slides/slide192.xml"/><Relationship Id="rId225" Type="http://schemas.openxmlformats.org/officeDocument/2006/relationships/slide" Target="slides/slide213.xml"/><Relationship Id="rId246" Type="http://schemas.openxmlformats.org/officeDocument/2006/relationships/slide" Target="slides/slide234.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94" Type="http://schemas.openxmlformats.org/officeDocument/2006/relationships/slide" Target="slides/slide82.xml"/><Relationship Id="rId148" Type="http://schemas.openxmlformats.org/officeDocument/2006/relationships/slide" Target="slides/slide136.xml"/><Relationship Id="rId169" Type="http://schemas.openxmlformats.org/officeDocument/2006/relationships/slide" Target="slides/slide157.xml"/><Relationship Id="rId4" Type="http://schemas.openxmlformats.org/officeDocument/2006/relationships/slideMaster" Target="slideMasters/slideMaster4.xml"/><Relationship Id="rId180" Type="http://schemas.openxmlformats.org/officeDocument/2006/relationships/slide" Target="slides/slide168.xml"/><Relationship Id="rId215" Type="http://schemas.openxmlformats.org/officeDocument/2006/relationships/slide" Target="slides/slide203.xml"/><Relationship Id="rId236" Type="http://schemas.openxmlformats.org/officeDocument/2006/relationships/slide" Target="slides/slide224.xml"/><Relationship Id="rId257" Type="http://schemas.openxmlformats.org/officeDocument/2006/relationships/slide" Target="slides/slide245.xml"/><Relationship Id="rId42" Type="http://schemas.openxmlformats.org/officeDocument/2006/relationships/slide" Target="slides/slide30.xml"/><Relationship Id="rId84" Type="http://schemas.openxmlformats.org/officeDocument/2006/relationships/slide" Target="slides/slide72.xml"/><Relationship Id="rId138"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30208655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3897078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42484168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8193875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500" b="1">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11" name="Footer Placeholder 10"/>
          <p:cNvSpPr>
            <a:spLocks noGrp="1"/>
          </p:cNvSpPr>
          <p:nvPr>
            <p:ph type="ftr" sz="quarter" idx="11"/>
          </p:nvPr>
        </p:nvSpPr>
        <p:spPr/>
        <p:txBody>
          <a:bodyPr/>
          <a:lstStyle/>
          <a:p>
            <a:endParaRPr lang="en-US" dirty="0">
              <a:solidFill>
                <a:srgbClr val="4A3F38">
                  <a:lumMod val="40000"/>
                  <a:lumOff val="60000"/>
                </a:srgb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0947764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7" name="Footer Placeholder 6"/>
          <p:cNvSpPr>
            <a:spLocks noGrp="1"/>
          </p:cNvSpPr>
          <p:nvPr>
            <p:ph type="ftr" sz="quarter" idx="11"/>
          </p:nvPr>
        </p:nvSpPr>
        <p:spPr/>
        <p:txBody>
          <a:bodyPr/>
          <a:lstStyle/>
          <a:p>
            <a:endParaRPr lang="en-US" dirty="0">
              <a:solidFill>
                <a:srgbClr val="4A3F38">
                  <a:lumMod val="40000"/>
                  <a:lumOff val="60000"/>
                </a:srgb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30516781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6" name="Footer Placeholder 5"/>
          <p:cNvSpPr>
            <a:spLocks noGrp="1"/>
          </p:cNvSpPr>
          <p:nvPr>
            <p:ph type="ftr" sz="quarter" idx="11"/>
          </p:nvPr>
        </p:nvSpPr>
        <p:spPr/>
        <p:txBody>
          <a:bodyPr/>
          <a:lstStyle/>
          <a:p>
            <a:endParaRPr lang="en-US" dirty="0">
              <a:solidFill>
                <a:srgbClr val="4A3F38">
                  <a:lumMod val="40000"/>
                  <a:lumOff val="6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3725627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3657742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50000"/>
              <a:lumOff val="5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a:xfrm>
            <a:off x="2624326" y="6356351"/>
            <a:ext cx="4433638" cy="365125"/>
          </a:xfrm>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7512431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8" name="Footer Placeholder 7"/>
          <p:cNvSpPr>
            <a:spLocks noGrp="1"/>
          </p:cNvSpPr>
          <p:nvPr>
            <p:ph type="ftr" sz="quarter" idx="11"/>
          </p:nvPr>
        </p:nvSpPr>
        <p:spPr/>
        <p:txBody>
          <a:bodyPr/>
          <a:lstStyle/>
          <a:p>
            <a:endParaRPr lang="en-US" dirty="0">
              <a:solidFill>
                <a:srgbClr val="4A3F38">
                  <a:lumMod val="40000"/>
                  <a:lumOff val="6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3625539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8" name="Footer Placeholder 7"/>
          <p:cNvSpPr>
            <a:spLocks noGrp="1"/>
          </p:cNvSpPr>
          <p:nvPr>
            <p:ph type="ftr" sz="quarter" idx="11"/>
          </p:nvPr>
        </p:nvSpPr>
        <p:spPr/>
        <p:txBody>
          <a:bodyPr/>
          <a:lstStyle/>
          <a:p>
            <a:endParaRPr lang="en-US" dirty="0">
              <a:solidFill>
                <a:srgbClr val="4A3F38">
                  <a:lumMod val="40000"/>
                  <a:lumOff val="6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40369254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9" name="Rectangle 8"/>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2099733"/>
            <a:ext cx="6619244" cy="2677648"/>
          </a:xfrm>
        </p:spPr>
        <p:txBody>
          <a:bodyPr anchor="b"/>
          <a:lstStyle>
            <a:lvl1pPr>
              <a:defRPr sz="4050"/>
            </a:lvl1pPr>
          </a:lstStyle>
          <a:p>
            <a:r>
              <a:rPr lang="en-US"/>
              <a:t>Click to edit Master title style</a:t>
            </a:r>
            <a:endParaRPr lang="en-US" dirty="0"/>
          </a:p>
        </p:txBody>
      </p:sp>
      <p:sp>
        <p:nvSpPr>
          <p:cNvPr id="3" name="Subtitle 2"/>
          <p:cNvSpPr>
            <a:spLocks noGrp="1"/>
          </p:cNvSpPr>
          <p:nvPr>
            <p:ph type="subTitle" idx="1"/>
          </p:nvPr>
        </p:nvSpPr>
        <p:spPr bwMode="gray">
          <a:xfrm>
            <a:off x="866216" y="4777380"/>
            <a:ext cx="6619244" cy="861420"/>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5414" y="1830325"/>
            <a:ext cx="990599" cy="228599"/>
          </a:xfrm>
        </p:spPr>
        <p:txBody>
          <a:bodyPr anchor="t"/>
          <a:lstStyle>
            <a:lvl1pPr algn="l">
              <a:defRPr b="0" i="0">
                <a:solidFill>
                  <a:schemeClr val="bg1">
                    <a:alpha val="60000"/>
                  </a:schemeClr>
                </a:solidFill>
              </a:defRPr>
            </a:lvl1pPr>
          </a:lstStyle>
          <a:p>
            <a:fld id="{078BF2DD-4FD7-4515-B2A7-D3B8F8736037}" type="datetimeFigureOut">
              <a:rPr lang="id-ID" smtClean="0">
                <a:solidFill>
                  <a:prstClr val="white">
                    <a:alpha val="60000"/>
                  </a:prstClr>
                </a:solidFill>
              </a:rPr>
              <a:pPr/>
              <a:t>21/03/2019</a:t>
            </a:fld>
            <a:endParaRPr lang="id-ID">
              <a:solidFill>
                <a:prstClr val="white">
                  <a:alpha val="60000"/>
                </a:prstClr>
              </a:solidFill>
            </a:endParaRPr>
          </a:p>
        </p:txBody>
      </p:sp>
      <p:sp>
        <p:nvSpPr>
          <p:cNvPr id="5" name="Footer Placeholder 4"/>
          <p:cNvSpPr>
            <a:spLocks noGrp="1"/>
          </p:cNvSpPr>
          <p:nvPr>
            <p:ph type="ftr" sz="quarter" idx="11"/>
          </p:nvPr>
        </p:nvSpPr>
        <p:spPr bwMode="gray">
          <a:xfrm rot="5400000">
            <a:off x="6231508" y="3265933"/>
            <a:ext cx="3859795" cy="228601"/>
          </a:xfrm>
        </p:spPr>
        <p:txBody>
          <a:bodyPr/>
          <a:lstStyle>
            <a:lvl1pPr>
              <a:defRPr b="0" i="0">
                <a:solidFill>
                  <a:schemeClr val="bg1">
                    <a:alpha val="60000"/>
                  </a:schemeClr>
                </a:solidFill>
              </a:defRPr>
            </a:lvl1pPr>
          </a:lstStyle>
          <a:p>
            <a:endParaRPr lang="id-ID">
              <a:solidFill>
                <a:prstClr val="white">
                  <a:alpha val="60000"/>
                </a:prstClr>
              </a:solidFill>
            </a:endParaRPr>
          </a:p>
        </p:txBody>
      </p:sp>
      <p:sp>
        <p:nvSpPr>
          <p:cNvPr id="11" name="Rectangle 1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95730"/>
            <a:ext cx="628649" cy="767687"/>
          </a:xfrm>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152646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2603500"/>
            <a:ext cx="6619244"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5" name="Footer Placeholder 4"/>
          <p:cNvSpPr>
            <a:spLocks noGrp="1"/>
          </p:cNvSpPr>
          <p:nvPr>
            <p:ph type="ftr" sz="quarter" idx="11"/>
          </p:nvPr>
        </p:nvSpPr>
        <p:spPr/>
        <p:txBody>
          <a:bodyPr/>
          <a:lstStyle/>
          <a:p>
            <a:endParaRPr lang="id-ID">
              <a:solidFill>
                <a:srgbClr val="B31166"/>
              </a:solidFill>
            </a:endParaRPr>
          </a:p>
        </p:txBody>
      </p:sp>
      <p:sp>
        <p:nvSpPr>
          <p:cNvPr id="6" name="Slide Number Placeholder 5"/>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4237012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677645"/>
            <a:ext cx="3263269" cy="2283824"/>
          </a:xfrm>
        </p:spPr>
        <p:txBody>
          <a:bodyPr anchor="ct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1670" y="2677644"/>
            <a:ext cx="2818159" cy="2283824"/>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5" name="Footer Placeholder 4"/>
          <p:cNvSpPr>
            <a:spLocks noGrp="1"/>
          </p:cNvSpPr>
          <p:nvPr>
            <p:ph type="ftr" sz="quarter" idx="11"/>
          </p:nvPr>
        </p:nvSpPr>
        <p:spPr/>
        <p:txBody>
          <a:bodyPr/>
          <a:lstStyle/>
          <a:p>
            <a:endParaRPr lang="id-ID">
              <a:solidFill>
                <a:srgbClr val="B31166"/>
              </a:solidFill>
            </a:endParaRPr>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3650748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215" y="2603501"/>
            <a:ext cx="3618869"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6535" y="2603500"/>
            <a:ext cx="361886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6" name="Footer Placeholder 5"/>
          <p:cNvSpPr>
            <a:spLocks noGrp="1"/>
          </p:cNvSpPr>
          <p:nvPr>
            <p:ph type="ftr" sz="quarter" idx="11"/>
          </p:nvPr>
        </p:nvSpPr>
        <p:spPr/>
        <p:txBody>
          <a:bodyPr/>
          <a:lstStyle/>
          <a:p>
            <a:endParaRPr lang="id-ID">
              <a:solidFill>
                <a:srgbClr val="B31166"/>
              </a:solidFill>
            </a:endParaRPr>
          </a:p>
        </p:txBody>
      </p:sp>
      <p:sp>
        <p:nvSpPr>
          <p:cNvPr id="7" name="Slide Number Placeholder 6"/>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23719778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216" y="2603500"/>
            <a:ext cx="361886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66215" y="3179763"/>
            <a:ext cx="361886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6535" y="2603500"/>
            <a:ext cx="361886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6535" y="3179763"/>
            <a:ext cx="3618869" cy="284003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8" name="Footer Placeholder 7"/>
          <p:cNvSpPr>
            <a:spLocks noGrp="1"/>
          </p:cNvSpPr>
          <p:nvPr>
            <p:ph type="ftr" sz="quarter" idx="11"/>
          </p:nvPr>
        </p:nvSpPr>
        <p:spPr/>
        <p:txBody>
          <a:bodyPr/>
          <a:lstStyle/>
          <a:p>
            <a:endParaRPr lang="id-ID">
              <a:solidFill>
                <a:srgbClr val="B31166"/>
              </a:solidFill>
            </a:endParaRPr>
          </a:p>
        </p:txBody>
      </p:sp>
      <p:sp>
        <p:nvSpPr>
          <p:cNvPr id="9" name="Slide Number Placeholder 8"/>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26377668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973668"/>
            <a:ext cx="6571060"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4" name="Footer Placeholder 3"/>
          <p:cNvSpPr>
            <a:spLocks noGrp="1"/>
          </p:cNvSpPr>
          <p:nvPr>
            <p:ph type="ftr" sz="quarter" idx="11"/>
          </p:nvPr>
        </p:nvSpPr>
        <p:spPr/>
        <p:txBody>
          <a:bodyPr/>
          <a:lstStyle/>
          <a:p>
            <a:endParaRPr lang="id-ID">
              <a:solidFill>
                <a:srgbClr val="B31166"/>
              </a:solidFill>
            </a:endParaRPr>
          </a:p>
        </p:txBody>
      </p:sp>
      <p:sp>
        <p:nvSpPr>
          <p:cNvPr id="5" name="Slide Number Placeholder 4"/>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11554910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3" name="Footer Placeholder 2"/>
          <p:cNvSpPr>
            <a:spLocks noGrp="1"/>
          </p:cNvSpPr>
          <p:nvPr>
            <p:ph type="ftr" sz="quarter" idx="11"/>
          </p:nvPr>
        </p:nvSpPr>
        <p:spPr/>
        <p:txBody>
          <a:bodyPr/>
          <a:lstStyle/>
          <a:p>
            <a:endParaRPr lang="id-ID">
              <a:solidFill>
                <a:srgbClr val="B31166"/>
              </a:solidFill>
            </a:endParaRPr>
          </a:p>
        </p:txBody>
      </p:sp>
      <p:sp>
        <p:nvSpPr>
          <p:cNvPr id="7" name="Rectangle 6"/>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25060819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95400"/>
            <a:ext cx="2094869" cy="16002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335859" y="1447800"/>
            <a:ext cx="38925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215" y="3129281"/>
            <a:ext cx="2094869" cy="28955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6" name="Footer Placeholder 5"/>
          <p:cNvSpPr>
            <a:spLocks noGrp="1"/>
          </p:cNvSpPr>
          <p:nvPr>
            <p:ph type="ftr" sz="quarter" idx="11"/>
          </p:nvPr>
        </p:nvSpPr>
        <p:spPr/>
        <p:txBody>
          <a:bodyPr/>
          <a:lstStyle/>
          <a:p>
            <a:endParaRPr lang="id-ID">
              <a:solidFill>
                <a:srgbClr val="B31166"/>
              </a:solidFill>
            </a:endParaRPr>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20130211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693334"/>
            <a:ext cx="2898851" cy="1735667"/>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10903" y="1143000"/>
            <a:ext cx="242039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866216" y="3657600"/>
            <a:ext cx="2894409" cy="13716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6" name="Footer Placeholder 5"/>
          <p:cNvSpPr>
            <a:spLocks noGrp="1"/>
          </p:cNvSpPr>
          <p:nvPr>
            <p:ph type="ftr" sz="quarter" idx="11"/>
          </p:nvPr>
        </p:nvSpPr>
        <p:spPr/>
        <p:txBody>
          <a:bodyPr/>
          <a:lstStyle/>
          <a:p>
            <a:endParaRPr lang="id-ID">
              <a:solidFill>
                <a:srgbClr val="B31166"/>
              </a:solidFill>
            </a:endParaRPr>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2007659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3" name="Rectangle 12"/>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4969927"/>
            <a:ext cx="6619244"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5" y="5536665"/>
            <a:ext cx="6619244" cy="493712"/>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6" name="Footer Placeholder 5"/>
          <p:cNvSpPr>
            <a:spLocks noGrp="1"/>
          </p:cNvSpPr>
          <p:nvPr>
            <p:ph type="ftr" sz="quarter" idx="11"/>
          </p:nvPr>
        </p:nvSpPr>
        <p:spPr/>
        <p:txBody>
          <a:bodyPr/>
          <a:lstStyle/>
          <a:p>
            <a:endParaRPr lang="id-ID">
              <a:solidFill>
                <a:srgbClr val="B31166"/>
              </a:solidFill>
            </a:endParaRPr>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16247779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1063417"/>
            <a:ext cx="6623862" cy="1372986"/>
          </a:xfrm>
        </p:spPr>
        <p:txBody>
          <a:bodyPr/>
          <a:lstStyle>
            <a:lvl1pPr>
              <a:defRPr sz="3000"/>
            </a:lvl1pPr>
          </a:lstStyle>
          <a:p>
            <a:r>
              <a:rPr lang="en-US"/>
              <a:t>Click to edit Master title style</a:t>
            </a:r>
            <a:endParaRPr lang="en-US" dirty="0"/>
          </a:p>
        </p:txBody>
      </p:sp>
      <p:sp>
        <p:nvSpPr>
          <p:cNvPr id="8" name="Text Placeholder 3"/>
          <p:cNvSpPr>
            <a:spLocks noGrp="1"/>
          </p:cNvSpPr>
          <p:nvPr>
            <p:ph type="body" sz="half" idx="2"/>
          </p:nvPr>
        </p:nvSpPr>
        <p:spPr>
          <a:xfrm>
            <a:off x="866216" y="3543300"/>
            <a:ext cx="6619244" cy="24765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5" name="Footer Placeholder 4"/>
          <p:cNvSpPr>
            <a:spLocks noGrp="1"/>
          </p:cNvSpPr>
          <p:nvPr>
            <p:ph type="ftr" sz="quarter" idx="11"/>
          </p:nvPr>
        </p:nvSpPr>
        <p:spPr/>
        <p:txBody>
          <a:bodyPr/>
          <a:lstStyle/>
          <a:p>
            <a:endParaRPr lang="id-ID">
              <a:solidFill>
                <a:srgbClr val="B31166"/>
              </a:solidFill>
            </a:endParaRPr>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30579567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12192000" cy="6858000"/>
          </a:xfrm>
        </p:grpSpPr>
        <p:sp>
          <p:nvSpPr>
            <p:cNvPr id="17" name="Rectangle 16"/>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607337"/>
            <a:ext cx="601434" cy="1200329"/>
          </a:xfrm>
          <a:prstGeom prst="rect">
            <a:avLst/>
          </a:prstGeom>
          <a:noFill/>
        </p:spPr>
        <p:txBody>
          <a:bodyPr wrap="square" rtlCol="0">
            <a:spAutoFit/>
          </a:bodyPr>
          <a:lstStyle/>
          <a:p>
            <a:pPr algn="r"/>
            <a:r>
              <a:rPr lang="en-US" sz="7200" dirty="0">
                <a:solidFill>
                  <a:srgbClr val="B31166">
                    <a:lumMod val="60000"/>
                    <a:lumOff val="40000"/>
                  </a:srgbClr>
                </a:solidFill>
                <a:latin typeface="Arial"/>
                <a:cs typeface="Arial"/>
              </a:rPr>
              <a:t>“</a:t>
            </a:r>
          </a:p>
        </p:txBody>
      </p:sp>
      <p:sp>
        <p:nvSpPr>
          <p:cNvPr id="13" name="TextBox 12"/>
          <p:cNvSpPr txBox="1"/>
          <p:nvPr/>
        </p:nvSpPr>
        <p:spPr bwMode="gray">
          <a:xfrm>
            <a:off x="7413344" y="2613788"/>
            <a:ext cx="489572" cy="1200329"/>
          </a:xfrm>
          <a:prstGeom prst="rect">
            <a:avLst/>
          </a:prstGeom>
          <a:noFill/>
        </p:spPr>
        <p:txBody>
          <a:bodyPr wrap="square" rtlCol="0">
            <a:spAutoFit/>
          </a:bodyPr>
          <a:lstStyle/>
          <a:p>
            <a:pPr algn="r"/>
            <a:r>
              <a:rPr lang="en-US" sz="72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186408" y="982134"/>
            <a:ext cx="6340430" cy="2696632"/>
          </a:xfrm>
        </p:spPr>
        <p:txBody>
          <a:bodyPr/>
          <a:lstStyle>
            <a:lvl1pPr>
              <a:defRPr sz="3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459459" y="3678766"/>
            <a:ext cx="5798414" cy="342174"/>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5029200"/>
            <a:ext cx="6933673" cy="997857"/>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5" name="Footer Placeholder 4"/>
          <p:cNvSpPr>
            <a:spLocks noGrp="1"/>
          </p:cNvSpPr>
          <p:nvPr>
            <p:ph type="ftr" sz="quarter" idx="11"/>
          </p:nvPr>
        </p:nvSpPr>
        <p:spPr/>
        <p:txBody>
          <a:bodyPr/>
          <a:lstStyle/>
          <a:p>
            <a:endParaRPr lang="id-ID">
              <a:solidFill>
                <a:srgbClr val="B31166"/>
              </a:solidFill>
            </a:endParaRPr>
          </a:p>
        </p:txBody>
      </p:sp>
      <p:sp>
        <p:nvSpPr>
          <p:cNvPr id="19" name="Rectangle 18"/>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24557992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370667"/>
            <a:ext cx="6619245" cy="1822514"/>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5024967"/>
            <a:ext cx="6619244" cy="8604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5" name="Footer Placeholder 4"/>
          <p:cNvSpPr>
            <a:spLocks noGrp="1"/>
          </p:cNvSpPr>
          <p:nvPr>
            <p:ph type="ftr" sz="quarter" idx="11"/>
          </p:nvPr>
        </p:nvSpPr>
        <p:spPr/>
        <p:txBody>
          <a:bodyPr/>
          <a:lstStyle/>
          <a:p>
            <a:endParaRPr lang="id-ID">
              <a:solidFill>
                <a:srgbClr val="B31166"/>
              </a:solidFill>
            </a:endParaRPr>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9848546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2603502"/>
            <a:ext cx="235640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866215" y="3179765"/>
            <a:ext cx="2356409"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384541" y="2603500"/>
            <a:ext cx="2360257"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384541" y="3179764"/>
            <a:ext cx="2360257"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16101" y="2603501"/>
            <a:ext cx="2359298"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916247" y="3179763"/>
            <a:ext cx="2359152"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302978"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8" name="Footer Placeholder 7"/>
          <p:cNvSpPr>
            <a:spLocks noGrp="1"/>
          </p:cNvSpPr>
          <p:nvPr>
            <p:ph type="ftr" sz="quarter" idx="11"/>
          </p:nvPr>
        </p:nvSpPr>
        <p:spPr/>
        <p:txBody>
          <a:bodyPr/>
          <a:lstStyle/>
          <a:p>
            <a:endParaRPr lang="id-ID">
              <a:solidFill>
                <a:srgbClr val="B31166"/>
              </a:solidFill>
            </a:endParaRPr>
          </a:p>
        </p:txBody>
      </p:sp>
      <p:sp>
        <p:nvSpPr>
          <p:cNvPr id="9" name="Slide Number Placeholder 8"/>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6932234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4532844"/>
            <a:ext cx="228782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Picture Placeholder 2"/>
          <p:cNvSpPr>
            <a:spLocks noGrp="1" noChangeAspect="1"/>
          </p:cNvSpPr>
          <p:nvPr>
            <p:ph type="pic" idx="15"/>
          </p:nvPr>
        </p:nvSpPr>
        <p:spPr>
          <a:xfrm>
            <a:off x="1000915"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866215" y="5109106"/>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426649" y="4532845"/>
            <a:ext cx="2287829" cy="576263"/>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1" name="Picture Placeholder 2"/>
          <p:cNvSpPr>
            <a:spLocks noGrp="1" noChangeAspect="1"/>
          </p:cNvSpPr>
          <p:nvPr>
            <p:ph type="pic" idx="21"/>
          </p:nvPr>
        </p:nvSpPr>
        <p:spPr>
          <a:xfrm>
            <a:off x="3561347"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427629" y="5109105"/>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87082" y="4532845"/>
            <a:ext cx="2288321"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2" name="Picture Placeholder 2"/>
          <p:cNvSpPr>
            <a:spLocks noGrp="1" noChangeAspect="1"/>
          </p:cNvSpPr>
          <p:nvPr>
            <p:ph type="pic" idx="22"/>
          </p:nvPr>
        </p:nvSpPr>
        <p:spPr>
          <a:xfrm>
            <a:off x="6122273"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987081" y="5109104"/>
            <a:ext cx="2288322"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43" name="Straight Connector 42"/>
          <p:cNvCxnSpPr/>
          <p:nvPr/>
        </p:nvCxnSpPr>
        <p:spPr>
          <a:xfrm>
            <a:off x="3304373"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8" name="Footer Placeholder 7"/>
          <p:cNvSpPr>
            <a:spLocks noGrp="1"/>
          </p:cNvSpPr>
          <p:nvPr>
            <p:ph type="ftr" sz="quarter" idx="11"/>
          </p:nvPr>
        </p:nvSpPr>
        <p:spPr>
          <a:xfrm>
            <a:off x="420833" y="6391839"/>
            <a:ext cx="2733212" cy="304801"/>
          </a:xfrm>
        </p:spPr>
        <p:txBody>
          <a:bodyPr/>
          <a:lstStyle/>
          <a:p>
            <a:endParaRPr lang="id-ID">
              <a:solidFill>
                <a:srgbClr val="B31166"/>
              </a:solidFill>
            </a:endParaRPr>
          </a:p>
        </p:txBody>
      </p:sp>
      <p:sp>
        <p:nvSpPr>
          <p:cNvPr id="9" name="Slide Number Placeholder 8"/>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23930276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66216" y="2603500"/>
            <a:ext cx="6619244"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21580" y="6391839"/>
            <a:ext cx="742949" cy="304799"/>
          </a:xfrm>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5" name="Footer Placeholder 4"/>
          <p:cNvSpPr>
            <a:spLocks noGrp="1"/>
          </p:cNvSpPr>
          <p:nvPr>
            <p:ph type="ftr" sz="quarter" idx="11"/>
          </p:nvPr>
        </p:nvSpPr>
        <p:spPr/>
        <p:txBody>
          <a:bodyPr/>
          <a:lstStyle/>
          <a:p>
            <a:endParaRPr lang="id-ID">
              <a:solidFill>
                <a:srgbClr val="B31166"/>
              </a:solidFill>
            </a:endParaRPr>
          </a:p>
        </p:txBody>
      </p:sp>
      <p:sp>
        <p:nvSpPr>
          <p:cNvPr id="6" name="Slide Number Placeholder 5"/>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21714726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2" name="Rectangle 11"/>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1278467"/>
            <a:ext cx="1057474"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216" y="1278467"/>
            <a:ext cx="4692019"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89829" y="6391839"/>
            <a:ext cx="744101" cy="304799"/>
          </a:xfrm>
        </p:spPr>
        <p:txBody>
          <a:body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5" name="Footer Placeholder 4"/>
          <p:cNvSpPr>
            <a:spLocks noGrp="1"/>
          </p:cNvSpPr>
          <p:nvPr>
            <p:ph type="ftr" sz="quarter" idx="11"/>
          </p:nvPr>
        </p:nvSpPr>
        <p:spPr/>
        <p:txBody>
          <a:bodyPr/>
          <a:lstStyle/>
          <a:p>
            <a:endParaRPr lang="id-ID">
              <a:solidFill>
                <a:srgbClr val="B31166"/>
              </a:solidFill>
            </a:endParaRPr>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9373562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5421810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1286396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15756518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17439938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8" name="Footer Placeholder 7"/>
          <p:cNvSpPr>
            <a:spLocks noGrp="1"/>
          </p:cNvSpPr>
          <p:nvPr>
            <p:ph type="ftr" sz="quarter" idx="11"/>
          </p:nvPr>
        </p:nvSpPr>
        <p:spPr/>
        <p:txBody>
          <a:bodyPr/>
          <a:lstStyle/>
          <a:p>
            <a:endParaRPr lang="id-ID">
              <a:solidFill>
                <a:prstClr val="black">
                  <a:tint val="75000"/>
                </a:prstClr>
              </a:solidFill>
            </a:endParaRPr>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41009135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4" name="Footer Placeholder 3"/>
          <p:cNvSpPr>
            <a:spLocks noGrp="1"/>
          </p:cNvSpPr>
          <p:nvPr>
            <p:ph type="ftr" sz="quarter" idx="11"/>
          </p:nvPr>
        </p:nvSpPr>
        <p:spPr/>
        <p:txBody>
          <a:bodyPr/>
          <a:lstStyle/>
          <a:p>
            <a:endParaRPr lang="id-ID">
              <a:solidFill>
                <a:prstClr val="black">
                  <a:tint val="75000"/>
                </a:prstClr>
              </a:solidFill>
            </a:endParaRPr>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29730850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3" name="Footer Placeholder 2"/>
          <p:cNvSpPr>
            <a:spLocks noGrp="1"/>
          </p:cNvSpPr>
          <p:nvPr>
            <p:ph type="ftr" sz="quarter" idx="11"/>
          </p:nvPr>
        </p:nvSpPr>
        <p:spPr/>
        <p:txBody>
          <a:bodyPr/>
          <a:lstStyle/>
          <a:p>
            <a:endParaRPr lang="id-ID">
              <a:solidFill>
                <a:prstClr val="black">
                  <a:tint val="75000"/>
                </a:prstClr>
              </a:solidFill>
            </a:endParaRPr>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28306254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21780506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2245325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21501099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19D778C3-4233-4E6F-BAA0-70FC1E8FEA82}" type="slidenum">
              <a:rPr lang="id-ID" smtClean="0"/>
              <a:pPr/>
              <a:t>‹#›</a:t>
            </a:fld>
            <a:endParaRPr lang="id-ID"/>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Tree>
    <p:extLst>
      <p:ext uri="{BB962C8B-B14F-4D97-AF65-F5344CB8AC3E}">
        <p14:creationId xmlns:p14="http://schemas.microsoft.com/office/powerpoint/2010/main" val="21787742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1037311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19D778C3-4233-4E6F-BAA0-70FC1E8FEA82}" type="slidenum">
              <a:rPr lang="id-ID" smtClean="0"/>
              <a:pPr/>
              <a:t>‹#›</a:t>
            </a:fld>
            <a:endParaRPr lang="id-ID"/>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Tree>
    <p:extLst>
      <p:ext uri="{BB962C8B-B14F-4D97-AF65-F5344CB8AC3E}">
        <p14:creationId xmlns:p14="http://schemas.microsoft.com/office/powerpoint/2010/main" val="15741099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27556541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2537147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D778C3-4233-4E6F-BAA0-70FC1E8FEA82}" type="slidenum">
              <a:rPr lang="id-ID" smtClean="0"/>
              <a:pPr/>
              <a:t>‹#›</a:t>
            </a:fld>
            <a:endParaRPr lang="id-ID"/>
          </a:p>
        </p:txBody>
      </p:sp>
    </p:spTree>
    <p:extLst>
      <p:ext uri="{BB962C8B-B14F-4D97-AF65-F5344CB8AC3E}">
        <p14:creationId xmlns:p14="http://schemas.microsoft.com/office/powerpoint/2010/main" val="203535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19" name="Footer Placeholder 18"/>
          <p:cNvSpPr>
            <a:spLocks noGrp="1"/>
          </p:cNvSpPr>
          <p:nvPr>
            <p:ph type="ftr" sz="quarter" idx="11"/>
          </p:nvPr>
        </p:nvSpPr>
        <p:spPr/>
        <p:txBody>
          <a:bodyPr/>
          <a:lstStyle/>
          <a:p>
            <a:endParaRPr lang="id-ID"/>
          </a:p>
        </p:txBody>
      </p:sp>
      <p:sp>
        <p:nvSpPr>
          <p:cNvPr id="27" name="Slide Number Placeholder 26"/>
          <p:cNvSpPr>
            <a:spLocks noGrp="1"/>
          </p:cNvSpPr>
          <p:nvPr>
            <p:ph type="sldNum" sz="quarter" idx="12"/>
          </p:nvPr>
        </p:nvSpPr>
        <p:spPr/>
        <p:txBody>
          <a:bodyPr/>
          <a:lstStyle/>
          <a:p>
            <a:fld id="{64C8C616-6A4A-4319-B2C3-CFC822EA4281}" type="slidenum">
              <a:rPr lang="id-ID" smtClean="0"/>
              <a:pPr/>
              <a:t>‹#›</a:t>
            </a:fld>
            <a:endParaRPr lang="id-ID"/>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8" name="Slide Number Placeholder 7"/>
          <p:cNvSpPr>
            <a:spLocks noGrp="1"/>
          </p:cNvSpPr>
          <p:nvPr>
            <p:ph type="sldNum" sz="quarter" idx="11"/>
          </p:nvPr>
        </p:nvSpPr>
        <p:spPr/>
        <p:txBody>
          <a:bodyPr/>
          <a:lstStyle/>
          <a:p>
            <a:fld id="{64C8C616-6A4A-4319-B2C3-CFC822EA4281}" type="slidenum">
              <a:rPr lang="id-ID" smtClean="0"/>
              <a:pPr/>
              <a:t>‹#›</a:t>
            </a:fld>
            <a:endParaRPr lang="id-ID"/>
          </a:p>
        </p:txBody>
      </p:sp>
      <p:sp>
        <p:nvSpPr>
          <p:cNvPr id="9" name="Footer Placeholder 8"/>
          <p:cNvSpPr>
            <a:spLocks noGrp="1"/>
          </p:cNvSpPr>
          <p:nvPr>
            <p:ph type="ftr" sz="quarter" idx="12"/>
          </p:nvPr>
        </p:nvSpPr>
        <p:spPr/>
        <p:txBody>
          <a:bodyPr/>
          <a:lstStyle/>
          <a:p>
            <a:endParaRPr lang="id-I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a:xfrm>
            <a:off x="8156448" y="6422064"/>
            <a:ext cx="762000" cy="365125"/>
          </a:xfrm>
        </p:spPr>
        <p:txBody>
          <a:bodyPr/>
          <a:lstStyle/>
          <a:p>
            <a:fld id="{64C8C616-6A4A-4319-B2C3-CFC822EA4281}" type="slidenum">
              <a:rPr lang="id-ID" smtClean="0"/>
              <a:pPr/>
              <a:t>‹#›</a:t>
            </a:fld>
            <a:endParaRPr lang="id-I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17" name="Footer Placeholder 16"/>
          <p:cNvSpPr>
            <a:spLocks noGrp="1"/>
          </p:cNvSpPr>
          <p:nvPr>
            <p:ph type="ftr" sz="quarter" idx="11"/>
          </p:nvPr>
        </p:nvSpPr>
        <p:spPr/>
        <p:txBody>
          <a:bodyPr/>
          <a:lstStyle/>
          <a:p>
            <a:endParaRPr lang="id-ID"/>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4C8C616-6A4A-4319-B2C3-CFC822EA4281}" type="slidenum">
              <a:rPr lang="id-ID" smtClean="0"/>
              <a:pPr/>
              <a:t>‹#›</a:t>
            </a:fld>
            <a:endParaRPr lang="id-ID"/>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a:xfrm>
            <a:off x="800100" y="6172200"/>
            <a:ext cx="4000500" cy="457200"/>
          </a:xfrm>
        </p:spPr>
        <p:txBody>
          <a:bodyPr/>
          <a:lstStyle/>
          <a:p>
            <a:endParaRPr lang="id-ID"/>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64C8C616-6A4A-4319-B2C3-CFC822EA4281}" type="slidenum">
              <a:rPr lang="id-ID" smtClean="0"/>
              <a:pPr/>
              <a:t>‹#›</a:t>
            </a:fld>
            <a:endParaRPr lang="id-ID"/>
          </a:p>
        </p:txBody>
      </p:sp>
    </p:spTree>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4C8C616-6A4A-4319-B2C3-CFC822EA4281}" type="slidenum">
              <a:rPr lang="id-ID" smtClean="0"/>
              <a:pPr/>
              <a:t>‹#›</a:t>
            </a:fld>
            <a:endParaRPr lang="id-ID"/>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64C8C616-6A4A-4319-B2C3-CFC822EA4281}" type="slidenum">
              <a:rPr lang="id-ID" smtClean="0"/>
              <a:pPr/>
              <a:t>‹#›</a:t>
            </a:fld>
            <a:endParaRPr lang="id-ID"/>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4C8C616-6A4A-4319-B2C3-CFC822EA4281}" type="slidenum">
              <a:rPr lang="id-ID" smtClean="0"/>
              <a:pPr/>
              <a:t>‹#›</a:t>
            </a:fld>
            <a:endParaRPr lang="id-ID"/>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a:xfrm>
            <a:off x="914400" y="6172200"/>
            <a:ext cx="3886200" cy="457200"/>
          </a:xfrm>
        </p:spPr>
        <p:txBody>
          <a:bodyPr/>
          <a:lstStyle/>
          <a:p>
            <a:endParaRPr lang="id-ID"/>
          </a:p>
        </p:txBody>
      </p:sp>
      <p:sp>
        <p:nvSpPr>
          <p:cNvPr id="7" name="Slide Number Placeholder 6"/>
          <p:cNvSpPr>
            <a:spLocks noGrp="1"/>
          </p:cNvSpPr>
          <p:nvPr>
            <p:ph type="sldNum" sz="quarter" idx="12"/>
          </p:nvPr>
        </p:nvSpPr>
        <p:spPr>
          <a:xfrm>
            <a:off x="146304" y="6208776"/>
            <a:ext cx="457200" cy="457200"/>
          </a:xfrm>
        </p:spPr>
        <p:txBody>
          <a:bodyPr/>
          <a:lstStyle/>
          <a:p>
            <a:fld id="{64C8C616-6A4A-4319-B2C3-CFC822EA4281}" type="slidenum">
              <a:rPr lang="id-ID" smtClean="0"/>
              <a:pPr/>
              <a:t>‹#›</a:t>
            </a:fld>
            <a:endParaRPr lang="id-ID"/>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69441CD-D5D6-4BB9-AE46-D95212704211}" type="datetimeFigureOut">
              <a:rPr lang="id-ID" smtClean="0"/>
              <a:pPr/>
              <a:t>21/03/2019</a:t>
            </a:fld>
            <a:endParaRPr lang="id-ID"/>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id-ID"/>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4C8C616-6A4A-4319-B2C3-CFC822EA4281}" type="slidenum">
              <a:rPr lang="id-ID" smtClean="0"/>
              <a:pPr/>
              <a:t>‹#›</a:t>
            </a:fld>
            <a:endParaRPr lang="id-ID"/>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4C8C616-6A4A-4319-B2C3-CFC822EA4281}" type="slidenum">
              <a:rPr lang="id-ID" smtClean="0"/>
              <a:pPr/>
              <a:t>‹#›</a:t>
            </a:fld>
            <a:endParaRPr lang="id-ID"/>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64C8C616-6A4A-4319-B2C3-CFC822EA4281}" type="slidenum">
              <a:rPr lang="id-ID" smtClean="0"/>
              <a:pPr/>
              <a:t>‹#›</a:t>
            </a:fld>
            <a:endParaRPr lang="id-ID"/>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64C8C616-6A4A-4319-B2C3-CFC822EA4281}" type="slidenum">
              <a:rPr lang="id-ID" smtClean="0"/>
              <a:pPr/>
              <a:t>‹#›</a:t>
            </a:fld>
            <a:endParaRPr lang="id-ID"/>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4C8C616-6A4A-4319-B2C3-CFC822EA4281}" type="slidenum">
              <a:rPr lang="id-ID" smtClean="0"/>
              <a:pPr/>
              <a:t>‹#›</a:t>
            </a:fld>
            <a:endParaRPr lang="id-ID"/>
          </a:p>
        </p:txBody>
      </p:sp>
    </p:spTree>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id-ID"/>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4C8C616-6A4A-4319-B2C3-CFC822EA4281}" type="slidenum">
              <a:rPr lang="id-ID" smtClean="0"/>
              <a:pPr/>
              <a:t>‹#›</a:t>
            </a:fld>
            <a:endParaRPr lang="id-ID"/>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864613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3727203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1692752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3657859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500" b="1">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11" name="Footer Placeholder 10"/>
          <p:cNvSpPr>
            <a:spLocks noGrp="1"/>
          </p:cNvSpPr>
          <p:nvPr>
            <p:ph type="ftr" sz="quarter" idx="11"/>
          </p:nvPr>
        </p:nvSpPr>
        <p:spPr/>
        <p:txBody>
          <a:bodyPr/>
          <a:lstStyle/>
          <a:p>
            <a:endParaRPr lang="en-US" dirty="0">
              <a:solidFill>
                <a:srgbClr val="4A3F38">
                  <a:lumMod val="40000"/>
                  <a:lumOff val="60000"/>
                </a:srgb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386030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7" name="Footer Placeholder 6"/>
          <p:cNvSpPr>
            <a:spLocks noGrp="1"/>
          </p:cNvSpPr>
          <p:nvPr>
            <p:ph type="ftr" sz="quarter" idx="11"/>
          </p:nvPr>
        </p:nvSpPr>
        <p:spPr/>
        <p:txBody>
          <a:bodyPr/>
          <a:lstStyle/>
          <a:p>
            <a:endParaRPr lang="en-US" dirty="0">
              <a:solidFill>
                <a:srgbClr val="4A3F38">
                  <a:lumMod val="40000"/>
                  <a:lumOff val="60000"/>
                </a:srgb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655330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6" name="Footer Placeholder 5"/>
          <p:cNvSpPr>
            <a:spLocks noGrp="1"/>
          </p:cNvSpPr>
          <p:nvPr>
            <p:ph type="ftr" sz="quarter" idx="11"/>
          </p:nvPr>
        </p:nvSpPr>
        <p:spPr/>
        <p:txBody>
          <a:bodyPr/>
          <a:lstStyle/>
          <a:p>
            <a:endParaRPr lang="en-US" dirty="0">
              <a:solidFill>
                <a:srgbClr val="4A3F38">
                  <a:lumMod val="40000"/>
                  <a:lumOff val="6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31025572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8203237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50000"/>
              <a:lumOff val="5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a:xfrm>
            <a:off x="2624326" y="6356351"/>
            <a:ext cx="4433638" cy="365125"/>
          </a:xfrm>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236085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8" name="Footer Placeholder 7"/>
          <p:cNvSpPr>
            <a:spLocks noGrp="1"/>
          </p:cNvSpPr>
          <p:nvPr>
            <p:ph type="ftr" sz="quarter" idx="11"/>
          </p:nvPr>
        </p:nvSpPr>
        <p:spPr/>
        <p:txBody>
          <a:bodyPr/>
          <a:lstStyle/>
          <a:p>
            <a:endParaRPr lang="en-US" dirty="0">
              <a:solidFill>
                <a:srgbClr val="4A3F38">
                  <a:lumMod val="40000"/>
                  <a:lumOff val="6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33129790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8" name="Footer Placeholder 7"/>
          <p:cNvSpPr>
            <a:spLocks noGrp="1"/>
          </p:cNvSpPr>
          <p:nvPr>
            <p:ph type="ftr" sz="quarter" idx="11"/>
          </p:nvPr>
        </p:nvSpPr>
        <p:spPr/>
        <p:txBody>
          <a:bodyPr/>
          <a:lstStyle/>
          <a:p>
            <a:endParaRPr lang="en-US" dirty="0">
              <a:solidFill>
                <a:srgbClr val="4A3F38">
                  <a:lumMod val="40000"/>
                  <a:lumOff val="6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681956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784828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4419831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595127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4527066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500" b="1">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11" name="Footer Placeholder 10"/>
          <p:cNvSpPr>
            <a:spLocks noGrp="1"/>
          </p:cNvSpPr>
          <p:nvPr>
            <p:ph type="ftr" sz="quarter" idx="11"/>
          </p:nvPr>
        </p:nvSpPr>
        <p:spPr/>
        <p:txBody>
          <a:bodyPr/>
          <a:lstStyle/>
          <a:p>
            <a:endParaRPr lang="en-US" dirty="0">
              <a:solidFill>
                <a:srgbClr val="4A3F38">
                  <a:lumMod val="40000"/>
                  <a:lumOff val="60000"/>
                </a:srgb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9170878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7" name="Footer Placeholder 6"/>
          <p:cNvSpPr>
            <a:spLocks noGrp="1"/>
          </p:cNvSpPr>
          <p:nvPr>
            <p:ph type="ftr" sz="quarter" idx="11"/>
          </p:nvPr>
        </p:nvSpPr>
        <p:spPr/>
        <p:txBody>
          <a:bodyPr/>
          <a:lstStyle/>
          <a:p>
            <a:endParaRPr lang="en-US" dirty="0">
              <a:solidFill>
                <a:srgbClr val="4A3F38">
                  <a:lumMod val="40000"/>
                  <a:lumOff val="60000"/>
                </a:srgb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3634525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6" name="Footer Placeholder 5"/>
          <p:cNvSpPr>
            <a:spLocks noGrp="1"/>
          </p:cNvSpPr>
          <p:nvPr>
            <p:ph type="ftr" sz="quarter" idx="11"/>
          </p:nvPr>
        </p:nvSpPr>
        <p:spPr/>
        <p:txBody>
          <a:bodyPr/>
          <a:lstStyle/>
          <a:p>
            <a:endParaRPr lang="en-US" dirty="0">
              <a:solidFill>
                <a:srgbClr val="4A3F38">
                  <a:lumMod val="40000"/>
                  <a:lumOff val="6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1708331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3569426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50000"/>
              <a:lumOff val="5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a:xfrm>
            <a:off x="2624326" y="6356351"/>
            <a:ext cx="4433638" cy="365125"/>
          </a:xfrm>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31843158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8" name="Footer Placeholder 7"/>
          <p:cNvSpPr>
            <a:spLocks noGrp="1"/>
          </p:cNvSpPr>
          <p:nvPr>
            <p:ph type="ftr" sz="quarter" idx="11"/>
          </p:nvPr>
        </p:nvSpPr>
        <p:spPr/>
        <p:txBody>
          <a:bodyPr/>
          <a:lstStyle/>
          <a:p>
            <a:endParaRPr lang="en-US" dirty="0">
              <a:solidFill>
                <a:srgbClr val="4A3F38">
                  <a:lumMod val="40000"/>
                  <a:lumOff val="6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42737626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8" name="Footer Placeholder 7"/>
          <p:cNvSpPr>
            <a:spLocks noGrp="1"/>
          </p:cNvSpPr>
          <p:nvPr>
            <p:ph type="ftr" sz="quarter" idx="11"/>
          </p:nvPr>
        </p:nvSpPr>
        <p:spPr/>
        <p:txBody>
          <a:bodyPr/>
          <a:lstStyle/>
          <a:p>
            <a:endParaRPr lang="en-US" dirty="0">
              <a:solidFill>
                <a:srgbClr val="4A3F38">
                  <a:lumMod val="40000"/>
                  <a:lumOff val="6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4186025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6307458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060789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7289173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30137814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500" b="1">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11" name="Footer Placeholder 10"/>
          <p:cNvSpPr>
            <a:spLocks noGrp="1"/>
          </p:cNvSpPr>
          <p:nvPr>
            <p:ph type="ftr" sz="quarter" idx="11"/>
          </p:nvPr>
        </p:nvSpPr>
        <p:spPr/>
        <p:txBody>
          <a:bodyPr/>
          <a:lstStyle/>
          <a:p>
            <a:endParaRPr lang="en-US" dirty="0">
              <a:solidFill>
                <a:srgbClr val="4A3F38">
                  <a:lumMod val="40000"/>
                  <a:lumOff val="60000"/>
                </a:srgb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41859456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7" name="Footer Placeholder 6"/>
          <p:cNvSpPr>
            <a:spLocks noGrp="1"/>
          </p:cNvSpPr>
          <p:nvPr>
            <p:ph type="ftr" sz="quarter" idx="11"/>
          </p:nvPr>
        </p:nvSpPr>
        <p:spPr/>
        <p:txBody>
          <a:bodyPr/>
          <a:lstStyle/>
          <a:p>
            <a:endParaRPr lang="en-US" dirty="0">
              <a:solidFill>
                <a:srgbClr val="4A3F38">
                  <a:lumMod val="40000"/>
                  <a:lumOff val="60000"/>
                </a:srgb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9957408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6" name="Footer Placeholder 5"/>
          <p:cNvSpPr>
            <a:spLocks noGrp="1"/>
          </p:cNvSpPr>
          <p:nvPr>
            <p:ph type="ftr" sz="quarter" idx="11"/>
          </p:nvPr>
        </p:nvSpPr>
        <p:spPr/>
        <p:txBody>
          <a:bodyPr/>
          <a:lstStyle/>
          <a:p>
            <a:endParaRPr lang="en-US" dirty="0">
              <a:solidFill>
                <a:srgbClr val="4A3F38">
                  <a:lumMod val="40000"/>
                  <a:lumOff val="6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9444281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6608210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50000"/>
              <a:lumOff val="5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a:xfrm>
            <a:off x="2624326" y="6356351"/>
            <a:ext cx="4433638" cy="365125"/>
          </a:xfrm>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083646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8" name="Footer Placeholder 7"/>
          <p:cNvSpPr>
            <a:spLocks noGrp="1"/>
          </p:cNvSpPr>
          <p:nvPr>
            <p:ph type="ftr" sz="quarter" idx="11"/>
          </p:nvPr>
        </p:nvSpPr>
        <p:spPr/>
        <p:txBody>
          <a:bodyPr/>
          <a:lstStyle/>
          <a:p>
            <a:endParaRPr lang="en-US" dirty="0">
              <a:solidFill>
                <a:srgbClr val="4A3F38">
                  <a:lumMod val="40000"/>
                  <a:lumOff val="6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9590777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8" name="Footer Placeholder 7"/>
          <p:cNvSpPr>
            <a:spLocks noGrp="1"/>
          </p:cNvSpPr>
          <p:nvPr>
            <p:ph type="ftr" sz="quarter" idx="11"/>
          </p:nvPr>
        </p:nvSpPr>
        <p:spPr/>
        <p:txBody>
          <a:bodyPr/>
          <a:lstStyle/>
          <a:p>
            <a:endParaRPr lang="en-US" dirty="0">
              <a:solidFill>
                <a:srgbClr val="4A3F38">
                  <a:lumMod val="40000"/>
                  <a:lumOff val="6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2072154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095383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9441CD-D5D6-4BB9-AE46-D95212704211}" type="datetimeFigureOut">
              <a:rPr lang="id-ID" smtClean="0"/>
              <a:pPr/>
              <a:t>21/03/2019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4C8C616-6A4A-4319-B2C3-CFC822EA4281}" type="slidenum">
              <a:rPr lang="id-ID" smtClean="0"/>
              <a:pPr/>
              <a:t>‹#›</a:t>
            </a:fld>
            <a:endParaRPr lang="id-ID"/>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450025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4A3F38">
                  <a:lumMod val="40000"/>
                  <a:lumOff val="6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32773082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6983003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500" b="1">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11" name="Footer Placeholder 10"/>
          <p:cNvSpPr>
            <a:spLocks noGrp="1"/>
          </p:cNvSpPr>
          <p:nvPr>
            <p:ph type="ftr" sz="quarter" idx="11"/>
          </p:nvPr>
        </p:nvSpPr>
        <p:spPr/>
        <p:txBody>
          <a:bodyPr/>
          <a:lstStyle/>
          <a:p>
            <a:endParaRPr lang="en-US" dirty="0">
              <a:solidFill>
                <a:srgbClr val="4A3F38">
                  <a:lumMod val="40000"/>
                  <a:lumOff val="60000"/>
                </a:srgb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7086877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7" name="Footer Placeholder 6"/>
          <p:cNvSpPr>
            <a:spLocks noGrp="1"/>
          </p:cNvSpPr>
          <p:nvPr>
            <p:ph type="ftr" sz="quarter" idx="11"/>
          </p:nvPr>
        </p:nvSpPr>
        <p:spPr/>
        <p:txBody>
          <a:bodyPr/>
          <a:lstStyle/>
          <a:p>
            <a:endParaRPr lang="en-US" dirty="0">
              <a:solidFill>
                <a:srgbClr val="4A3F38">
                  <a:lumMod val="40000"/>
                  <a:lumOff val="60000"/>
                </a:srgb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6823382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6" name="Footer Placeholder 5"/>
          <p:cNvSpPr>
            <a:spLocks noGrp="1"/>
          </p:cNvSpPr>
          <p:nvPr>
            <p:ph type="ftr" sz="quarter" idx="11"/>
          </p:nvPr>
        </p:nvSpPr>
        <p:spPr/>
        <p:txBody>
          <a:bodyPr/>
          <a:lstStyle/>
          <a:p>
            <a:endParaRPr lang="en-US" dirty="0">
              <a:solidFill>
                <a:srgbClr val="4A3F38">
                  <a:lumMod val="40000"/>
                  <a:lumOff val="6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3220216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41578910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50000"/>
              <a:lumOff val="5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9" name="Footer Placeholder 8"/>
          <p:cNvSpPr>
            <a:spLocks noGrp="1"/>
          </p:cNvSpPr>
          <p:nvPr>
            <p:ph type="ftr" sz="quarter" idx="11"/>
          </p:nvPr>
        </p:nvSpPr>
        <p:spPr>
          <a:xfrm>
            <a:off x="2624326" y="6356351"/>
            <a:ext cx="4433638" cy="365125"/>
          </a:xfrm>
        </p:spPr>
        <p:txBody>
          <a:bodyPr/>
          <a:lstStyle/>
          <a:p>
            <a:endParaRPr lang="en-US" dirty="0">
              <a:solidFill>
                <a:srgbClr val="4A3F38">
                  <a:lumMod val="40000"/>
                  <a:lumOff val="6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41778532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8" name="Footer Placeholder 7"/>
          <p:cNvSpPr>
            <a:spLocks noGrp="1"/>
          </p:cNvSpPr>
          <p:nvPr>
            <p:ph type="ftr" sz="quarter" idx="11"/>
          </p:nvPr>
        </p:nvSpPr>
        <p:spPr/>
        <p:txBody>
          <a:bodyPr/>
          <a:lstStyle/>
          <a:p>
            <a:endParaRPr lang="en-US" dirty="0">
              <a:solidFill>
                <a:srgbClr val="4A3F38">
                  <a:lumMod val="40000"/>
                  <a:lumOff val="6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10542684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4A3F38">
                    <a:lumMod val="40000"/>
                    <a:lumOff val="60000"/>
                  </a:srgbClr>
                </a:solidFill>
              </a:rPr>
              <a:pPr/>
              <a:t>3/21/2019</a:t>
            </a:fld>
            <a:endParaRPr lang="en-US" dirty="0">
              <a:solidFill>
                <a:srgbClr val="4A3F38">
                  <a:lumMod val="40000"/>
                  <a:lumOff val="60000"/>
                </a:srgbClr>
              </a:solidFill>
            </a:endParaRPr>
          </a:p>
        </p:txBody>
      </p:sp>
      <p:sp>
        <p:nvSpPr>
          <p:cNvPr id="8" name="Footer Placeholder 7"/>
          <p:cNvSpPr>
            <a:spLocks noGrp="1"/>
          </p:cNvSpPr>
          <p:nvPr>
            <p:ph type="ftr" sz="quarter" idx="11"/>
          </p:nvPr>
        </p:nvSpPr>
        <p:spPr/>
        <p:txBody>
          <a:bodyPr/>
          <a:lstStyle/>
          <a:p>
            <a:endParaRPr lang="en-US" dirty="0">
              <a:solidFill>
                <a:srgbClr val="4A3F38">
                  <a:lumMod val="40000"/>
                  <a:lumOff val="6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818E9F"/>
                </a:solidFill>
              </a:rPr>
              <a:pPr/>
              <a:t>‹#›</a:t>
            </a:fld>
            <a:endParaRPr lang="en-US" dirty="0">
              <a:solidFill>
                <a:srgbClr val="818E9F"/>
              </a:solidFill>
            </a:endParaRPr>
          </a:p>
        </p:txBody>
      </p:sp>
    </p:spTree>
    <p:extLst>
      <p:ext uri="{BB962C8B-B14F-4D97-AF65-F5344CB8AC3E}">
        <p14:creationId xmlns:p14="http://schemas.microsoft.com/office/powerpoint/2010/main" val="2797952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image" Target="../media/image4.jpe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theme" Target="../theme/theme1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9441CD-D5D6-4BB9-AE46-D95212704211}" type="datetimeFigureOut">
              <a:rPr lang="id-ID" smtClean="0"/>
              <a:pPr/>
              <a:t>21/03/2019</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C8C616-6A4A-4319-B2C3-CFC822EA4281}" type="slidenum">
              <a:rPr lang="id-ID" smtClean="0"/>
              <a:pPr/>
              <a:t>‹#›</a:t>
            </a:fld>
            <a:endParaRPr lang="id-I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825">
                <a:solidFill>
                  <a:schemeClr val="bg2">
                    <a:lumMod val="40000"/>
                    <a:lumOff val="60000"/>
                  </a:schemeClr>
                </a:solidFill>
              </a:defRPr>
            </a:lvl1pPr>
          </a:lstStyle>
          <a:p>
            <a:pPr defTabSz="342900"/>
            <a:fld id="{5586B75A-687E-405C-8A0B-8D00578BA2C3}" type="datetimeFigureOut">
              <a:rPr lang="en-US" smtClean="0">
                <a:solidFill>
                  <a:srgbClr val="4A3F38">
                    <a:lumMod val="40000"/>
                    <a:lumOff val="60000"/>
                  </a:srgbClr>
                </a:solidFill>
              </a:rPr>
              <a:pPr defTabSz="342900"/>
              <a:t>3/21/2019</a:t>
            </a:fld>
            <a:endParaRPr lang="en-US" dirty="0">
              <a:solidFill>
                <a:srgbClr val="4A3F38">
                  <a:lumMod val="40000"/>
                  <a:lumOff val="60000"/>
                </a:srgbClr>
              </a:solidFill>
            </a:endParaRPr>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825">
                <a:solidFill>
                  <a:schemeClr val="bg2">
                    <a:lumMod val="40000"/>
                    <a:lumOff val="60000"/>
                  </a:schemeClr>
                </a:solidFill>
              </a:defRPr>
            </a:lvl1pPr>
          </a:lstStyle>
          <a:p>
            <a:pPr defTabSz="342900"/>
            <a:endParaRPr lang="en-US" dirty="0">
              <a:solidFill>
                <a:srgbClr val="4A3F38">
                  <a:lumMod val="40000"/>
                  <a:lumOff val="60000"/>
                </a:srgbClr>
              </a:solidFill>
            </a:endParaRPr>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818E9F"/>
                </a:solidFill>
              </a:rPr>
              <a:pPr defTabSz="342900"/>
              <a:t>‹#›</a:t>
            </a:fld>
            <a:endParaRPr lang="en-US" dirty="0">
              <a:solidFill>
                <a:srgbClr val="818E9F"/>
              </a:solidFill>
            </a:endParaRPr>
          </a:p>
        </p:txBody>
      </p:sp>
    </p:spTree>
    <p:extLst>
      <p:ext uri="{BB962C8B-B14F-4D97-AF65-F5344CB8AC3E}">
        <p14:creationId xmlns:p14="http://schemas.microsoft.com/office/powerpoint/2010/main" val="4084550442"/>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tabLst>
          <a:tab pos="857250" algn="l"/>
        </a:tabLst>
        <a:defRPr sz="1500" kern="1200">
          <a:solidFill>
            <a:schemeClr val="bg2">
              <a:lumMod val="20000"/>
              <a:lumOff val="80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350" kern="1200">
          <a:solidFill>
            <a:schemeClr val="bg2">
              <a:lumMod val="20000"/>
              <a:lumOff val="80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200" kern="1200">
          <a:solidFill>
            <a:schemeClr val="bg2">
              <a:lumMod val="20000"/>
              <a:lumOff val="80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7" name="Rectangle 6"/>
            <p:cNvSpPr/>
            <p:nvPr/>
          </p:nvSpPr>
          <p:spPr>
            <a:xfrm>
              <a:off x="0" y="0"/>
              <a:ext cx="12192000" cy="6858000"/>
            </a:xfrm>
            <a:prstGeom prst="rect">
              <a:avLst/>
            </a:prstGeom>
            <a:blipFill>
              <a:blip r:embed="rId19"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973668"/>
            <a:ext cx="6571060"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216" y="2603500"/>
            <a:ext cx="6571060"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89829" y="6391839"/>
            <a:ext cx="742949" cy="304799"/>
          </a:xfrm>
          <a:prstGeom prst="rect">
            <a:avLst/>
          </a:prstGeom>
        </p:spPr>
        <p:txBody>
          <a:bodyPr vert="horz" lIns="91440" tIns="45720" rIns="91440" bIns="45720" rtlCol="0" anchor="ctr"/>
          <a:lstStyle>
            <a:lvl1pPr algn="r">
              <a:defRPr sz="750" b="1" i="0">
                <a:solidFill>
                  <a:schemeClr val="accent1"/>
                </a:solidFill>
              </a:defRPr>
            </a:lvl1pPr>
          </a:lstStyle>
          <a:p>
            <a:fld id="{078BF2DD-4FD7-4515-B2A7-D3B8F8736037}" type="datetimeFigureOut">
              <a:rPr lang="id-ID" smtClean="0">
                <a:solidFill>
                  <a:srgbClr val="B31166"/>
                </a:solidFill>
              </a:rPr>
              <a:pPr/>
              <a:t>21/03/2019</a:t>
            </a:fld>
            <a:endParaRPr lang="id-ID">
              <a:solidFill>
                <a:srgbClr val="B31166"/>
              </a:solidFill>
            </a:endParaRPr>
          </a:p>
        </p:txBody>
      </p:sp>
      <p:sp>
        <p:nvSpPr>
          <p:cNvPr id="5" name="Footer Placeholder 4"/>
          <p:cNvSpPr>
            <a:spLocks noGrp="1"/>
          </p:cNvSpPr>
          <p:nvPr>
            <p:ph type="ftr" sz="quarter" idx="3"/>
          </p:nvPr>
        </p:nvSpPr>
        <p:spPr>
          <a:xfrm>
            <a:off x="420833" y="6391839"/>
            <a:ext cx="2894846" cy="304801"/>
          </a:xfrm>
          <a:prstGeom prst="rect">
            <a:avLst/>
          </a:prstGeom>
        </p:spPr>
        <p:txBody>
          <a:bodyPr vert="horz" lIns="91440" tIns="45720" rIns="91440" bIns="45720" rtlCol="0" anchor="ctr"/>
          <a:lstStyle>
            <a:lvl1pPr algn="l">
              <a:defRPr sz="750" b="1" i="0">
                <a:solidFill>
                  <a:schemeClr val="accent1"/>
                </a:solidFill>
              </a:defRPr>
            </a:lvl1pPr>
          </a:lstStyle>
          <a:p>
            <a:endParaRPr lang="id-ID">
              <a:solidFill>
                <a:srgbClr val="B31166"/>
              </a:solidFill>
            </a:endParaRPr>
          </a:p>
        </p:txBody>
      </p:sp>
      <p:sp>
        <p:nvSpPr>
          <p:cNvPr id="21" name="Rectangle 2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bg1"/>
                </a:solidFill>
              </a:defRPr>
            </a:lvl1pPr>
          </a:lstStyle>
          <a:p>
            <a:fld id="{1DA1418C-8D48-4E15-A2F3-B3F0F6437045}" type="slidenum">
              <a:rPr lang="id-ID" smtClean="0">
                <a:solidFill>
                  <a:prstClr val="white"/>
                </a:solidFill>
              </a:rPr>
              <a:pPr/>
              <a:t>‹#›</a:t>
            </a:fld>
            <a:endParaRPr lang="id-ID">
              <a:solidFill>
                <a:prstClr val="white"/>
              </a:solidFill>
            </a:endParaRPr>
          </a:p>
        </p:txBody>
      </p:sp>
    </p:spTree>
    <p:extLst>
      <p:ext uri="{BB962C8B-B14F-4D97-AF65-F5344CB8AC3E}">
        <p14:creationId xmlns:p14="http://schemas.microsoft.com/office/powerpoint/2010/main" val="63297841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CE78E940-75BC-45AC-B75C-0985C46DACF1}" type="datetimeFigureOut">
              <a:rPr lang="id-ID" smtClean="0">
                <a:solidFill>
                  <a:prstClr val="black">
                    <a:tint val="75000"/>
                  </a:prstClr>
                </a:solidFill>
              </a:rPr>
              <a:pPr/>
              <a:t>21/03/2019</a:t>
            </a:fld>
            <a:endParaRPr lang="id-ID">
              <a:solidFill>
                <a:prstClr val="black">
                  <a:tint val="75000"/>
                </a:prstClr>
              </a:solidFill>
            </a:endParaRPr>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id-ID">
              <a:solidFill>
                <a:prstClr val="black">
                  <a:tint val="75000"/>
                </a:prstClr>
              </a:solidFill>
            </a:endParaRPr>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fld id="{19D778C3-4233-4E6F-BAA0-70FC1E8FEA82}" type="slidenum">
              <a:rPr lang="id-ID" smtClean="0"/>
              <a:pPr/>
              <a:t>‹#›</a:t>
            </a:fld>
            <a:endParaRPr lang="id-ID"/>
          </a:p>
        </p:txBody>
      </p:sp>
    </p:spTree>
    <p:extLst>
      <p:ext uri="{BB962C8B-B14F-4D97-AF65-F5344CB8AC3E}">
        <p14:creationId xmlns:p14="http://schemas.microsoft.com/office/powerpoint/2010/main" val="425378006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9441CD-D5D6-4BB9-AE46-D95212704211}" type="datetimeFigureOut">
              <a:rPr lang="id-ID" smtClean="0"/>
              <a:pPr/>
              <a:t>21/03/2019</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C8C616-6A4A-4319-B2C3-CFC822EA4281}" type="slidenum">
              <a:rPr lang="id-ID" smtClean="0"/>
              <a:pPr/>
              <a:t>‹#›</a:t>
            </a:fld>
            <a:endParaRPr lang="id-ID"/>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069441CD-D5D6-4BB9-AE46-D95212704211}" type="datetimeFigureOut">
              <a:rPr lang="id-ID" smtClean="0"/>
              <a:pPr/>
              <a:t>21/03/2019</a:t>
            </a:fld>
            <a:endParaRPr lang="id-ID"/>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id-ID"/>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64C8C616-6A4A-4319-B2C3-CFC822EA4281}" type="slidenum">
              <a:rPr lang="id-ID" smtClean="0"/>
              <a:pPr/>
              <a:t>‹#›</a:t>
            </a:fld>
            <a:endParaRPr lang="id-ID"/>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069441CD-D5D6-4BB9-AE46-D95212704211}" type="datetimeFigureOut">
              <a:rPr lang="id-ID" smtClean="0"/>
              <a:pPr/>
              <a:t>21/03/2019</a:t>
            </a:fld>
            <a:endParaRPr lang="id-ID"/>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id-ID"/>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4C8C616-6A4A-4319-B2C3-CFC822EA4281}" type="slidenum">
              <a:rPr lang="id-ID" smtClean="0"/>
              <a:pPr/>
              <a:t>‹#›</a:t>
            </a:fld>
            <a:endParaRPr lang="id-ID"/>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69441CD-D5D6-4BB9-AE46-D95212704211}" type="datetimeFigureOut">
              <a:rPr lang="id-ID" smtClean="0"/>
              <a:pPr/>
              <a:t>21/03/2019</a:t>
            </a:fld>
            <a:endParaRPr lang="id-ID"/>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id-ID"/>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4C8C616-6A4A-4319-B2C3-CFC822EA4281}" type="slidenum">
              <a:rPr lang="id-ID" smtClean="0"/>
              <a:pPr/>
              <a:t>‹#›</a:t>
            </a:fld>
            <a:endParaRPr lang="id-ID"/>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825">
                <a:solidFill>
                  <a:schemeClr val="bg2">
                    <a:lumMod val="40000"/>
                    <a:lumOff val="60000"/>
                  </a:schemeClr>
                </a:solidFill>
              </a:defRPr>
            </a:lvl1pPr>
          </a:lstStyle>
          <a:p>
            <a:pPr defTabSz="342900"/>
            <a:fld id="{5586B75A-687E-405C-8A0B-8D00578BA2C3}" type="datetimeFigureOut">
              <a:rPr lang="en-US" smtClean="0">
                <a:solidFill>
                  <a:srgbClr val="4A3F38">
                    <a:lumMod val="40000"/>
                    <a:lumOff val="60000"/>
                  </a:srgbClr>
                </a:solidFill>
              </a:rPr>
              <a:pPr defTabSz="342900"/>
              <a:t>3/21/2019</a:t>
            </a:fld>
            <a:endParaRPr lang="en-US" dirty="0">
              <a:solidFill>
                <a:srgbClr val="4A3F38">
                  <a:lumMod val="40000"/>
                  <a:lumOff val="60000"/>
                </a:srgbClr>
              </a:solidFill>
            </a:endParaRPr>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825">
                <a:solidFill>
                  <a:schemeClr val="bg2">
                    <a:lumMod val="40000"/>
                    <a:lumOff val="60000"/>
                  </a:schemeClr>
                </a:solidFill>
              </a:defRPr>
            </a:lvl1pPr>
          </a:lstStyle>
          <a:p>
            <a:pPr defTabSz="342900"/>
            <a:endParaRPr lang="en-US" dirty="0">
              <a:solidFill>
                <a:srgbClr val="4A3F38">
                  <a:lumMod val="40000"/>
                  <a:lumOff val="60000"/>
                </a:srgbClr>
              </a:solidFill>
            </a:endParaRPr>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818E9F"/>
                </a:solidFill>
              </a:rPr>
              <a:pPr defTabSz="342900"/>
              <a:t>‹#›</a:t>
            </a:fld>
            <a:endParaRPr lang="en-US" dirty="0">
              <a:solidFill>
                <a:srgbClr val="818E9F"/>
              </a:solidFill>
            </a:endParaRPr>
          </a:p>
        </p:txBody>
      </p:sp>
    </p:spTree>
    <p:extLst>
      <p:ext uri="{BB962C8B-B14F-4D97-AF65-F5344CB8AC3E}">
        <p14:creationId xmlns:p14="http://schemas.microsoft.com/office/powerpoint/2010/main" val="3917362877"/>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tabLst>
          <a:tab pos="857250" algn="l"/>
        </a:tabLst>
        <a:defRPr sz="1500" kern="1200">
          <a:solidFill>
            <a:schemeClr val="bg2">
              <a:lumMod val="20000"/>
              <a:lumOff val="80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350" kern="1200">
          <a:solidFill>
            <a:schemeClr val="bg2">
              <a:lumMod val="20000"/>
              <a:lumOff val="80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200" kern="1200">
          <a:solidFill>
            <a:schemeClr val="bg2">
              <a:lumMod val="20000"/>
              <a:lumOff val="80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825">
                <a:solidFill>
                  <a:schemeClr val="bg2">
                    <a:lumMod val="40000"/>
                    <a:lumOff val="60000"/>
                  </a:schemeClr>
                </a:solidFill>
              </a:defRPr>
            </a:lvl1pPr>
          </a:lstStyle>
          <a:p>
            <a:pPr defTabSz="342900"/>
            <a:fld id="{5586B75A-687E-405C-8A0B-8D00578BA2C3}" type="datetimeFigureOut">
              <a:rPr lang="en-US" smtClean="0">
                <a:solidFill>
                  <a:srgbClr val="4A3F38">
                    <a:lumMod val="40000"/>
                    <a:lumOff val="60000"/>
                  </a:srgbClr>
                </a:solidFill>
              </a:rPr>
              <a:pPr defTabSz="342900"/>
              <a:t>3/21/2019</a:t>
            </a:fld>
            <a:endParaRPr lang="en-US" dirty="0">
              <a:solidFill>
                <a:srgbClr val="4A3F38">
                  <a:lumMod val="40000"/>
                  <a:lumOff val="60000"/>
                </a:srgbClr>
              </a:solidFill>
            </a:endParaRPr>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825">
                <a:solidFill>
                  <a:schemeClr val="bg2">
                    <a:lumMod val="40000"/>
                    <a:lumOff val="60000"/>
                  </a:schemeClr>
                </a:solidFill>
              </a:defRPr>
            </a:lvl1pPr>
          </a:lstStyle>
          <a:p>
            <a:pPr defTabSz="342900"/>
            <a:endParaRPr lang="en-US" dirty="0">
              <a:solidFill>
                <a:srgbClr val="4A3F38">
                  <a:lumMod val="40000"/>
                  <a:lumOff val="60000"/>
                </a:srgbClr>
              </a:solidFill>
            </a:endParaRPr>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818E9F"/>
                </a:solidFill>
              </a:rPr>
              <a:pPr defTabSz="342900"/>
              <a:t>‹#›</a:t>
            </a:fld>
            <a:endParaRPr lang="en-US" dirty="0">
              <a:solidFill>
                <a:srgbClr val="818E9F"/>
              </a:solidFill>
            </a:endParaRPr>
          </a:p>
        </p:txBody>
      </p:sp>
    </p:spTree>
    <p:extLst>
      <p:ext uri="{BB962C8B-B14F-4D97-AF65-F5344CB8AC3E}">
        <p14:creationId xmlns:p14="http://schemas.microsoft.com/office/powerpoint/2010/main" val="3494593667"/>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tabLst>
          <a:tab pos="857250" algn="l"/>
        </a:tabLst>
        <a:defRPr sz="1500" kern="1200">
          <a:solidFill>
            <a:schemeClr val="bg2">
              <a:lumMod val="20000"/>
              <a:lumOff val="80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350" kern="1200">
          <a:solidFill>
            <a:schemeClr val="bg2">
              <a:lumMod val="20000"/>
              <a:lumOff val="80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200" kern="1200">
          <a:solidFill>
            <a:schemeClr val="bg2">
              <a:lumMod val="20000"/>
              <a:lumOff val="80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825">
                <a:solidFill>
                  <a:schemeClr val="bg2">
                    <a:lumMod val="40000"/>
                    <a:lumOff val="60000"/>
                  </a:schemeClr>
                </a:solidFill>
              </a:defRPr>
            </a:lvl1pPr>
          </a:lstStyle>
          <a:p>
            <a:pPr defTabSz="342900"/>
            <a:fld id="{5586B75A-687E-405C-8A0B-8D00578BA2C3}" type="datetimeFigureOut">
              <a:rPr lang="en-US" smtClean="0">
                <a:solidFill>
                  <a:srgbClr val="4A3F38">
                    <a:lumMod val="40000"/>
                    <a:lumOff val="60000"/>
                  </a:srgbClr>
                </a:solidFill>
              </a:rPr>
              <a:pPr defTabSz="342900"/>
              <a:t>3/21/2019</a:t>
            </a:fld>
            <a:endParaRPr lang="en-US" dirty="0">
              <a:solidFill>
                <a:srgbClr val="4A3F38">
                  <a:lumMod val="40000"/>
                  <a:lumOff val="60000"/>
                </a:srgbClr>
              </a:solidFill>
            </a:endParaRPr>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825">
                <a:solidFill>
                  <a:schemeClr val="bg2">
                    <a:lumMod val="40000"/>
                    <a:lumOff val="60000"/>
                  </a:schemeClr>
                </a:solidFill>
              </a:defRPr>
            </a:lvl1pPr>
          </a:lstStyle>
          <a:p>
            <a:pPr defTabSz="342900"/>
            <a:endParaRPr lang="en-US" dirty="0">
              <a:solidFill>
                <a:srgbClr val="4A3F38">
                  <a:lumMod val="40000"/>
                  <a:lumOff val="60000"/>
                </a:srgbClr>
              </a:solidFill>
            </a:endParaRPr>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818E9F"/>
                </a:solidFill>
              </a:rPr>
              <a:pPr defTabSz="342900"/>
              <a:t>‹#›</a:t>
            </a:fld>
            <a:endParaRPr lang="en-US" dirty="0">
              <a:solidFill>
                <a:srgbClr val="818E9F"/>
              </a:solidFill>
            </a:endParaRPr>
          </a:p>
        </p:txBody>
      </p:sp>
    </p:spTree>
    <p:extLst>
      <p:ext uri="{BB962C8B-B14F-4D97-AF65-F5344CB8AC3E}">
        <p14:creationId xmlns:p14="http://schemas.microsoft.com/office/powerpoint/2010/main" val="180125678"/>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tabLst>
          <a:tab pos="857250" algn="l"/>
        </a:tabLst>
        <a:defRPr sz="1500" kern="1200">
          <a:solidFill>
            <a:schemeClr val="bg2">
              <a:lumMod val="20000"/>
              <a:lumOff val="80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350" kern="1200">
          <a:solidFill>
            <a:schemeClr val="bg2">
              <a:lumMod val="20000"/>
              <a:lumOff val="80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200" kern="1200">
          <a:solidFill>
            <a:schemeClr val="bg2">
              <a:lumMod val="20000"/>
              <a:lumOff val="80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825">
                <a:solidFill>
                  <a:schemeClr val="bg2">
                    <a:lumMod val="40000"/>
                    <a:lumOff val="60000"/>
                  </a:schemeClr>
                </a:solidFill>
              </a:defRPr>
            </a:lvl1pPr>
          </a:lstStyle>
          <a:p>
            <a:pPr defTabSz="342900"/>
            <a:fld id="{5586B75A-687E-405C-8A0B-8D00578BA2C3}" type="datetimeFigureOut">
              <a:rPr lang="en-US" smtClean="0">
                <a:solidFill>
                  <a:srgbClr val="4A3F38">
                    <a:lumMod val="40000"/>
                    <a:lumOff val="60000"/>
                  </a:srgbClr>
                </a:solidFill>
              </a:rPr>
              <a:pPr defTabSz="342900"/>
              <a:t>3/21/2019</a:t>
            </a:fld>
            <a:endParaRPr lang="en-US" dirty="0">
              <a:solidFill>
                <a:srgbClr val="4A3F38">
                  <a:lumMod val="40000"/>
                  <a:lumOff val="60000"/>
                </a:srgbClr>
              </a:solidFill>
            </a:endParaRPr>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825">
                <a:solidFill>
                  <a:schemeClr val="bg2">
                    <a:lumMod val="40000"/>
                    <a:lumOff val="60000"/>
                  </a:schemeClr>
                </a:solidFill>
              </a:defRPr>
            </a:lvl1pPr>
          </a:lstStyle>
          <a:p>
            <a:pPr defTabSz="342900"/>
            <a:endParaRPr lang="en-US" dirty="0">
              <a:solidFill>
                <a:srgbClr val="4A3F38">
                  <a:lumMod val="40000"/>
                  <a:lumOff val="60000"/>
                </a:srgbClr>
              </a:solidFill>
            </a:endParaRPr>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818E9F"/>
                </a:solidFill>
              </a:rPr>
              <a:pPr defTabSz="342900"/>
              <a:t>‹#›</a:t>
            </a:fld>
            <a:endParaRPr lang="en-US" dirty="0">
              <a:solidFill>
                <a:srgbClr val="818E9F"/>
              </a:solidFill>
            </a:endParaRPr>
          </a:p>
        </p:txBody>
      </p:sp>
    </p:spTree>
    <p:extLst>
      <p:ext uri="{BB962C8B-B14F-4D97-AF65-F5344CB8AC3E}">
        <p14:creationId xmlns:p14="http://schemas.microsoft.com/office/powerpoint/2010/main" val="4250532691"/>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tabLst>
          <a:tab pos="857250" algn="l"/>
        </a:tabLst>
        <a:defRPr sz="1500" kern="1200">
          <a:solidFill>
            <a:schemeClr val="bg2">
              <a:lumMod val="20000"/>
              <a:lumOff val="80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350" kern="1200">
          <a:solidFill>
            <a:schemeClr val="bg2">
              <a:lumMod val="20000"/>
              <a:lumOff val="80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200" kern="1200">
          <a:solidFill>
            <a:schemeClr val="bg2">
              <a:lumMod val="20000"/>
              <a:lumOff val="80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tabLst>
          <a:tab pos="857250" algn="l"/>
        </a:tabLst>
        <a:defRPr sz="1050" kern="1200">
          <a:solidFill>
            <a:schemeClr val="bg2">
              <a:lumMod val="20000"/>
              <a:lumOff val="80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1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1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1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1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6.xml"/></Relationships>
</file>

<file path=ppt/slides/_rels/slide1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1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1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1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6.xml"/></Relationships>
</file>

<file path=ppt/slides/_rels/slide1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1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6.xml"/></Relationships>
</file>

<file path=ppt/slides/_rels/slide1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6.xml"/></Relationships>
</file>

<file path=ppt/slides/_rels/slide1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6.xml"/></Relationships>
</file>

<file path=ppt/slides/_rels/slide1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7.xml.rels><?xml version="1.0" encoding="UTF-8" standalone="yes"?>
<Relationships xmlns="http://schemas.openxmlformats.org/package/2006/relationships"><Relationship Id="rId2" Type="http://schemas.openxmlformats.org/officeDocument/2006/relationships/hyperlink" Target="tabel%20standar%20baku%20mutu%20kimia%20air%20minum.docx" TargetMode="External"/><Relationship Id="rId1" Type="http://schemas.openxmlformats.org/officeDocument/2006/relationships/slideLayout" Target="../slideLayouts/slideLayout12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2.xml.rels><?xml version="1.0" encoding="UTF-8" standalone="yes"?>
<Relationships xmlns="http://schemas.openxmlformats.org/package/2006/relationships"><Relationship Id="rId2" Type="http://schemas.openxmlformats.org/officeDocument/2006/relationships/hyperlink" Target="tabel%20standar%20baku%20mutu%20kimia%20air%20untuk%20keperluan%20higiene%20dan%20sanitasi.docx" TargetMode="External"/><Relationship Id="rId1" Type="http://schemas.openxmlformats.org/officeDocument/2006/relationships/slideLayout" Target="../slideLayouts/slideLayout12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6.xml.rels><?xml version="1.0" encoding="UTF-8" standalone="yes"?>
<Relationships xmlns="http://schemas.openxmlformats.org/package/2006/relationships"><Relationship Id="rId2" Type="http://schemas.openxmlformats.org/officeDocument/2006/relationships/hyperlink" Target="tabel%20standar%20baku%20mutu%20kimia%20tanah.docx" TargetMode="External"/><Relationship Id="rId1" Type="http://schemas.openxmlformats.org/officeDocument/2006/relationships/slideLayout" Target="../slideLayouts/slideLayout12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9.xml"/></Relationships>
</file>

<file path=ppt/slides/_rels/slide1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1.xml"/></Relationships>
</file>

<file path=ppt/slides/_rels/slide1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1.xml"/></Relationships>
</file>

<file path=ppt/slides/_rels/slide1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1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1.xml"/></Relationships>
</file>

<file path=ppt/slides/_rels/slide1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1.xml"/></Relationships>
</file>

<file path=ppt/slides/_rels/slide1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4.xml"/></Relationships>
</file>

<file path=ppt/slides/_rels/slide1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4.xml"/></Relationships>
</file>

<file path=ppt/slides/_rels/slide1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4.xml"/></Relationships>
</file>

<file path=ppt/slides/_rels/slide1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4.xml"/></Relationships>
</file>

<file path=ppt/slides/_rels/slide1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4.xml"/></Relationships>
</file>

<file path=ppt/slides/_rels/slide1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4.xml"/></Relationships>
</file>

<file path=ppt/slides/_rels/slide1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4.xml"/></Relationships>
</file>

<file path=ppt/slides/_rels/slide1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4.xml"/></Relationships>
</file>

<file path=ppt/slides/_rels/slide1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4.xml"/></Relationships>
</file>

<file path=ppt/slides/_rels/slide1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4.xml"/></Relationships>
</file>

<file path=ppt/slides/_rels/slide19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4.xml"/></Relationships>
</file>

<file path=ppt/slides/_rels/slide2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4.xml"/></Relationships>
</file>

<file path=ppt/slides/_rels/slide2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4.xml"/></Relationships>
</file>

<file path=ppt/slides/_rels/slide2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4.xml"/></Relationships>
</file>

<file path=ppt/slides/_rels/slide20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12.xml"/></Relationships>
</file>

<file path=ppt/slides/_rels/slide20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2.xml"/></Relationships>
</file>

<file path=ppt/slides/_rels/slide21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halosehat.com/penyakit/sakit-kepala" TargetMode="External"/><Relationship Id="rId2" Type="http://schemas.openxmlformats.org/officeDocument/2006/relationships/hyperlink" Target="https://halosehat.com/penyakit/maag" TargetMode="Externa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F0AB-142F-43E3-B472-2AC0AA0FA031}"/>
              </a:ext>
            </a:extLst>
          </p:cNvPr>
          <p:cNvSpPr>
            <a:spLocks noGrp="1"/>
          </p:cNvSpPr>
          <p:nvPr>
            <p:ph type="title"/>
          </p:nvPr>
        </p:nvSpPr>
        <p:spPr>
          <a:xfrm>
            <a:off x="469318" y="1484784"/>
            <a:ext cx="8229600" cy="4983162"/>
          </a:xfrm>
        </p:spPr>
        <p:txBody>
          <a:bodyPr>
            <a:normAutofit fontScale="90000"/>
          </a:bodyPr>
          <a:lstStyle/>
          <a:p>
            <a:pPr>
              <a:lnSpc>
                <a:spcPct val="150000"/>
              </a:lnSpc>
            </a:pPr>
            <a:r>
              <a:rPr lang="id-ID" dirty="0">
                <a:latin typeface="Arial" pitchFamily="34" charset="0"/>
                <a:cs typeface="Arial" pitchFamily="34" charset="0"/>
              </a:rPr>
              <a:t>Interpretasi Permenkes No. 70 Ta</a:t>
            </a:r>
            <a:r>
              <a:rPr lang="en-US" dirty="0">
                <a:latin typeface="Arial" pitchFamily="34" charset="0"/>
                <a:cs typeface="Arial" pitchFamily="34" charset="0"/>
              </a:rPr>
              <a:t>h</a:t>
            </a:r>
            <a:r>
              <a:rPr lang="id-ID" dirty="0">
                <a:latin typeface="Arial" pitchFamily="34" charset="0"/>
                <a:cs typeface="Arial" pitchFamily="34" charset="0"/>
              </a:rPr>
              <a:t>un 2016 Tentang</a:t>
            </a:r>
            <a:br>
              <a:rPr lang="id-ID" dirty="0">
                <a:latin typeface="Arial" pitchFamily="34" charset="0"/>
                <a:cs typeface="Arial" pitchFamily="34" charset="0"/>
              </a:rPr>
            </a:br>
            <a:r>
              <a:rPr lang="id-ID" dirty="0">
                <a:latin typeface="Arial" pitchFamily="34" charset="0"/>
                <a:cs typeface="Arial" pitchFamily="34" charset="0"/>
              </a:rPr>
              <a:t>Sistem Kesehatan Lingkungan Kerja </a:t>
            </a:r>
            <a:br>
              <a:rPr lang="id-ID" dirty="0">
                <a:latin typeface="Arial" pitchFamily="34" charset="0"/>
                <a:cs typeface="Arial" pitchFamily="34" charset="0"/>
              </a:rPr>
            </a:br>
            <a:endParaRPr lang="en-ID" dirty="0"/>
          </a:p>
        </p:txBody>
      </p:sp>
      <p:sp>
        <p:nvSpPr>
          <p:cNvPr id="3" name="Content Placeholder 2">
            <a:extLst>
              <a:ext uri="{FF2B5EF4-FFF2-40B4-BE49-F238E27FC236}">
                <a16:creationId xmlns:a16="http://schemas.microsoft.com/office/drawing/2014/main" id="{960674A6-7F9C-4A82-A547-78F7AC567F03}"/>
              </a:ext>
            </a:extLst>
          </p:cNvPr>
          <p:cNvSpPr>
            <a:spLocks noGrp="1"/>
          </p:cNvSpPr>
          <p:nvPr>
            <p:ph idx="1"/>
          </p:nvPr>
        </p:nvSpPr>
        <p:spPr/>
        <p:txBody>
          <a:bodyPr/>
          <a:lstStyle/>
          <a:p>
            <a:endParaRPr lang="en-ID"/>
          </a:p>
        </p:txBody>
      </p:sp>
    </p:spTree>
    <p:extLst>
      <p:ext uri="{BB962C8B-B14F-4D97-AF65-F5344CB8AC3E}">
        <p14:creationId xmlns:p14="http://schemas.microsoft.com/office/powerpoint/2010/main" val="1482622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2000240"/>
            <a:ext cx="9144000" cy="48577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just">
              <a:lnSpc>
                <a:spcPct val="150000"/>
              </a:lnSpc>
            </a:pPr>
            <a:endParaRPr lang="id-ID" sz="2000" b="1" spc="150" dirty="0">
              <a:ln w="11430"/>
              <a:solidFill>
                <a:srgbClr val="F8F8F8"/>
              </a:solidFill>
              <a:latin typeface="Arial" pitchFamily="34" charset="0"/>
              <a:cs typeface="Arial" pitchFamily="34" charset="0"/>
            </a:endParaRPr>
          </a:p>
          <a:p>
            <a:pPr algn="just">
              <a:lnSpc>
                <a:spcPct val="150000"/>
              </a:lnSpc>
            </a:pPr>
            <a:r>
              <a:rPr lang="id-ID" sz="2000" b="1" spc="150" dirty="0">
                <a:ln w="11430"/>
                <a:solidFill>
                  <a:srgbClr val="F8F8F8"/>
                </a:solidFill>
                <a:latin typeface="Arial" pitchFamily="34" charset="0"/>
                <a:cs typeface="Arial" pitchFamily="34" charset="0"/>
              </a:rPr>
              <a:t>(1) </a:t>
            </a:r>
            <a:r>
              <a:rPr lang="id-ID" sz="2000" b="1" dirty="0">
                <a:latin typeface="Arial" panose="020B0604020202020204" pitchFamily="34" charset="0"/>
                <a:cs typeface="Arial" panose="020B0604020202020204" pitchFamily="34" charset="0"/>
              </a:rPr>
              <a:t>Dikecualikan dari ketentuan sebagaimana dimaksud dalam Pasal 5, bagi industri dengan usaha mikro dan industri dengan usaha kecil harus dilakukan pembinaan dalam rangka pemenuhan standar dan persyaratan kesehatan lingkungan kerja industri. </a:t>
            </a:r>
          </a:p>
          <a:p>
            <a:pPr algn="just">
              <a:lnSpc>
                <a:spcPct val="150000"/>
              </a:lnSpc>
            </a:pPr>
            <a:r>
              <a:rPr lang="id-ID" sz="2000" b="1" spc="150" dirty="0">
                <a:ln w="11430"/>
                <a:solidFill>
                  <a:srgbClr val="F8F8F8"/>
                </a:solidFill>
                <a:latin typeface="Arial" pitchFamily="34" charset="0"/>
                <a:cs typeface="Arial" pitchFamily="34" charset="0"/>
              </a:rPr>
              <a:t>(2) </a:t>
            </a:r>
            <a:r>
              <a:rPr lang="id-ID" sz="2000" b="1" dirty="0">
                <a:latin typeface="Arial" panose="020B0604020202020204" pitchFamily="34" charset="0"/>
                <a:cs typeface="Arial" panose="020B0604020202020204" pitchFamily="34" charset="0"/>
              </a:rPr>
              <a:t>Pembinaan sebagaimana dimaksud pada ayat (1) dapat berupa penyuluhan dan/atau pengenalan dan pengendalian bahaya lingkungan kerja, dan desain pengendalian tepat guna. </a:t>
            </a:r>
          </a:p>
          <a:p>
            <a:pPr algn="just">
              <a:lnSpc>
                <a:spcPct val="150000"/>
              </a:lnSpc>
            </a:pPr>
            <a:r>
              <a:rPr lang="id-ID" sz="2000" b="1" spc="150" dirty="0">
                <a:ln w="11430"/>
                <a:solidFill>
                  <a:srgbClr val="F8F8F8"/>
                </a:solidFill>
                <a:latin typeface="Arial" pitchFamily="34" charset="0"/>
                <a:cs typeface="Arial" pitchFamily="34" charset="0"/>
              </a:rPr>
              <a:t>(3) </a:t>
            </a:r>
            <a:r>
              <a:rPr lang="id-ID" sz="2000" b="1" dirty="0">
                <a:latin typeface="Arial" panose="020B0604020202020204" pitchFamily="34" charset="0"/>
                <a:cs typeface="Arial" panose="020B0604020202020204" pitchFamily="34" charset="0"/>
              </a:rPr>
              <a:t>Pembinaan sebagaimana dimaksud pada ayat (1) dilakukan oleh dinas kesehatan daerah kabupaten/kota dan/atau puskesmas. </a:t>
            </a:r>
          </a:p>
          <a:p>
            <a:pPr algn="just">
              <a:lnSpc>
                <a:spcPct val="150000"/>
              </a:lnSpc>
            </a:pPr>
            <a:endParaRPr lang="id-ID" sz="2000" b="1" spc="150" dirty="0">
              <a:ln w="11430"/>
              <a:solidFill>
                <a:srgbClr val="F8F8F8"/>
              </a:solidFill>
              <a:latin typeface="Arial" pitchFamily="34" charset="0"/>
              <a:cs typeface="Arial" pitchFamily="34" charset="0"/>
            </a:endParaRPr>
          </a:p>
          <a:p>
            <a:pPr algn="just">
              <a:lnSpc>
                <a:spcPct val="150000"/>
              </a:lnSpc>
            </a:pPr>
            <a:endParaRPr lang="id-ID" sz="2000" b="1" spc="150" dirty="0">
              <a:ln w="11430"/>
              <a:solidFill>
                <a:srgbClr val="F8F8F8"/>
              </a:solidFill>
              <a:latin typeface="Arial" pitchFamily="34" charset="0"/>
              <a:cs typeface="Arial" pitchFamily="34" charset="0"/>
            </a:endParaRPr>
          </a:p>
        </p:txBody>
      </p:sp>
      <p:sp>
        <p:nvSpPr>
          <p:cNvPr id="8" name="Horizontal Scroll 7"/>
          <p:cNvSpPr/>
          <p:nvPr/>
        </p:nvSpPr>
        <p:spPr>
          <a:xfrm>
            <a:off x="571472" y="0"/>
            <a:ext cx="7929618" cy="15001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3571868" y="1428736"/>
            <a:ext cx="1857388" cy="4286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bg1"/>
                </a:solidFill>
                <a:latin typeface="Arial" pitchFamily="34" charset="0"/>
                <a:cs typeface="Arial" pitchFamily="34" charset="0"/>
              </a:rPr>
              <a:t>Pasal 8</a:t>
            </a:r>
          </a:p>
        </p:txBody>
      </p:sp>
    </p:spTree>
    <p:extLst>
      <p:ext uri="{BB962C8B-B14F-4D97-AF65-F5344CB8AC3E}">
        <p14:creationId xmlns:p14="http://schemas.microsoft.com/office/powerpoint/2010/main" val="18485065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sz="quarter" idx="1"/>
          </p:nvPr>
        </p:nvSpPr>
        <p:spPr/>
        <p:txBody>
          <a:bodyPr/>
          <a:lstStyle/>
          <a:p>
            <a:endParaRPr lang="id-ID" dirty="0"/>
          </a:p>
        </p:txBody>
      </p:sp>
      <p:sp>
        <p:nvSpPr>
          <p:cNvPr id="4" name="Rounded Rectangle 3"/>
          <p:cNvSpPr/>
          <p:nvPr/>
        </p:nvSpPr>
        <p:spPr>
          <a:xfrm>
            <a:off x="357158" y="714356"/>
            <a:ext cx="3000396"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TLV-TWA </a:t>
            </a:r>
            <a:r>
              <a:rPr lang="en-US" i="1" dirty="0"/>
              <a:t>(</a:t>
            </a:r>
            <a:r>
              <a:rPr lang="en-US" i="1" dirty="0" err="1"/>
              <a:t>Thershold</a:t>
            </a:r>
            <a:r>
              <a:rPr lang="en-US" i="1" dirty="0"/>
              <a:t> Limit Value-Time Weighted Average)</a:t>
            </a:r>
            <a:endParaRPr lang="id-ID" dirty="0"/>
          </a:p>
        </p:txBody>
      </p:sp>
      <p:sp>
        <p:nvSpPr>
          <p:cNvPr id="5" name="Rounded Rectangle 4"/>
          <p:cNvSpPr/>
          <p:nvPr/>
        </p:nvSpPr>
        <p:spPr>
          <a:xfrm>
            <a:off x="428596" y="4857760"/>
            <a:ext cx="3000396"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TLV – Ceiling ((</a:t>
            </a:r>
            <a:r>
              <a:rPr lang="en-US" i="1" dirty="0" err="1"/>
              <a:t>Thershold</a:t>
            </a:r>
            <a:r>
              <a:rPr lang="en-US" i="1" dirty="0"/>
              <a:t> Limit Value-Ceiling)</a:t>
            </a:r>
            <a:endParaRPr lang="id-ID" dirty="0"/>
          </a:p>
        </p:txBody>
      </p:sp>
      <p:sp>
        <p:nvSpPr>
          <p:cNvPr id="6" name="Rounded Rectangle 5"/>
          <p:cNvSpPr/>
          <p:nvPr/>
        </p:nvSpPr>
        <p:spPr>
          <a:xfrm>
            <a:off x="357158" y="2500306"/>
            <a:ext cx="3000396"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TLV-STEL (</a:t>
            </a:r>
            <a:r>
              <a:rPr lang="en-US" i="1" dirty="0" err="1"/>
              <a:t>Thershold</a:t>
            </a:r>
            <a:r>
              <a:rPr lang="en-US" i="1" dirty="0"/>
              <a:t> Limit Value- Short Term Exposure Limit)</a:t>
            </a:r>
            <a:endParaRPr lang="id-ID" dirty="0"/>
          </a:p>
        </p:txBody>
      </p:sp>
      <p:cxnSp>
        <p:nvCxnSpPr>
          <p:cNvPr id="7" name="Straight Arrow Connector 6"/>
          <p:cNvCxnSpPr/>
          <p:nvPr/>
        </p:nvCxnSpPr>
        <p:spPr>
          <a:xfrm>
            <a:off x="3571868" y="1285860"/>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429124" y="714356"/>
            <a:ext cx="3786214" cy="13573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Konsentrasi rata-rata tertimbang waktu untuk 8 jam kerja atau 40 jam perminggu tanpa adanya efek kesehatan yang merugikan</a:t>
            </a:r>
          </a:p>
        </p:txBody>
      </p:sp>
      <p:sp>
        <p:nvSpPr>
          <p:cNvPr id="9" name="Rectangle 8"/>
          <p:cNvSpPr/>
          <p:nvPr/>
        </p:nvSpPr>
        <p:spPr>
          <a:xfrm>
            <a:off x="4357686" y="2428868"/>
            <a:ext cx="4357718" cy="22860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Nilai ambang batas untuk pajanan 15 menit yang tidak boleh dilampau pada setiap waktu selama hari kerja, meskipun 8 jam TWA mendekati (TLV-TWA) Maksimum terjadinya STEL adalah 4 kali dalam sehari &amp; Terdapat jangka waktu 60 menit diantaranya, meskipun konsentrasinya tidak melebihi TLV-TWA amaka konsentrasi STEL tidak boleh melebihi 5 kali nilai TLV-TWAnya</a:t>
            </a:r>
          </a:p>
        </p:txBody>
      </p:sp>
      <p:cxnSp>
        <p:nvCxnSpPr>
          <p:cNvPr id="10" name="Straight Arrow Connector 9"/>
          <p:cNvCxnSpPr/>
          <p:nvPr/>
        </p:nvCxnSpPr>
        <p:spPr>
          <a:xfrm>
            <a:off x="3500430" y="3000372"/>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71868" y="5429264"/>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429124" y="4857760"/>
            <a:ext cx="3786214" cy="13573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Konsentrasi tertinggi yang tidak diperkenankan tercapai pada setiap bagian pajanan kerja.</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60390"/>
            <a:ext cx="7772400" cy="725470"/>
          </a:xfrm>
        </p:spPr>
        <p:txBody>
          <a:bodyPr>
            <a:noAutofit/>
          </a:bodyPr>
          <a:lstStyle/>
          <a:p>
            <a:pPr algn="ctr"/>
            <a:r>
              <a:rPr lang="id-ID" sz="3200" dirty="0"/>
              <a:t>Tabel NAB (Nilai Ambang Batas) </a:t>
            </a:r>
            <a:br>
              <a:rPr lang="id-ID" sz="3200" dirty="0"/>
            </a:br>
            <a:r>
              <a:rPr lang="id-ID" sz="3200" dirty="0"/>
              <a:t>Bahan Kimia </a:t>
            </a:r>
          </a:p>
        </p:txBody>
      </p:sp>
      <p:graphicFrame>
        <p:nvGraphicFramePr>
          <p:cNvPr id="5" name="Content Placeholder 4"/>
          <p:cNvGraphicFramePr>
            <a:graphicFrameLocks noGrp="1"/>
          </p:cNvGraphicFramePr>
          <p:nvPr>
            <p:ph sz="quarter" idx="1"/>
          </p:nvPr>
        </p:nvGraphicFramePr>
        <p:xfrm>
          <a:off x="214282" y="1566394"/>
          <a:ext cx="8715440" cy="4934440"/>
        </p:xfrm>
        <a:graphic>
          <a:graphicData uri="http://schemas.openxmlformats.org/drawingml/2006/table">
            <a:tbl>
              <a:tblPr firstRow="1" bandRow="1">
                <a:tableStyleId>{5C22544A-7EE6-4342-B048-85BDC9FD1C3A}</a:tableStyleId>
              </a:tblPr>
              <a:tblGrid>
                <a:gridCol w="571506">
                  <a:extLst>
                    <a:ext uri="{9D8B030D-6E8A-4147-A177-3AD203B41FA5}">
                      <a16:colId xmlns:a16="http://schemas.microsoft.com/office/drawing/2014/main" val="20000"/>
                    </a:ext>
                  </a:extLst>
                </a:gridCol>
                <a:gridCol w="1171582">
                  <a:extLst>
                    <a:ext uri="{9D8B030D-6E8A-4147-A177-3AD203B41FA5}">
                      <a16:colId xmlns:a16="http://schemas.microsoft.com/office/drawing/2014/main" val="20001"/>
                    </a:ext>
                  </a:extLst>
                </a:gridCol>
                <a:gridCol w="871544">
                  <a:extLst>
                    <a:ext uri="{9D8B030D-6E8A-4147-A177-3AD203B41FA5}">
                      <a16:colId xmlns:a16="http://schemas.microsoft.com/office/drawing/2014/main" val="20002"/>
                    </a:ext>
                  </a:extLst>
                </a:gridCol>
                <a:gridCol w="1743088">
                  <a:extLst>
                    <a:ext uri="{9D8B030D-6E8A-4147-A177-3AD203B41FA5}">
                      <a16:colId xmlns:a16="http://schemas.microsoft.com/office/drawing/2014/main" val="20003"/>
                    </a:ext>
                  </a:extLst>
                </a:gridCol>
                <a:gridCol w="714380">
                  <a:extLst>
                    <a:ext uri="{9D8B030D-6E8A-4147-A177-3AD203B41FA5}">
                      <a16:colId xmlns:a16="http://schemas.microsoft.com/office/drawing/2014/main" val="20004"/>
                    </a:ext>
                  </a:extLst>
                </a:gridCol>
                <a:gridCol w="714380">
                  <a:extLst>
                    <a:ext uri="{9D8B030D-6E8A-4147-A177-3AD203B41FA5}">
                      <a16:colId xmlns:a16="http://schemas.microsoft.com/office/drawing/2014/main" val="20005"/>
                    </a:ext>
                  </a:extLst>
                </a:gridCol>
                <a:gridCol w="714380">
                  <a:extLst>
                    <a:ext uri="{9D8B030D-6E8A-4147-A177-3AD203B41FA5}">
                      <a16:colId xmlns:a16="http://schemas.microsoft.com/office/drawing/2014/main" val="20006"/>
                    </a:ext>
                  </a:extLst>
                </a:gridCol>
                <a:gridCol w="785818">
                  <a:extLst>
                    <a:ext uri="{9D8B030D-6E8A-4147-A177-3AD203B41FA5}">
                      <a16:colId xmlns:a16="http://schemas.microsoft.com/office/drawing/2014/main" val="20007"/>
                    </a:ext>
                  </a:extLst>
                </a:gridCol>
                <a:gridCol w="714380">
                  <a:extLst>
                    <a:ext uri="{9D8B030D-6E8A-4147-A177-3AD203B41FA5}">
                      <a16:colId xmlns:a16="http://schemas.microsoft.com/office/drawing/2014/main" val="20008"/>
                    </a:ext>
                  </a:extLst>
                </a:gridCol>
                <a:gridCol w="714382">
                  <a:extLst>
                    <a:ext uri="{9D8B030D-6E8A-4147-A177-3AD203B41FA5}">
                      <a16:colId xmlns:a16="http://schemas.microsoft.com/office/drawing/2014/main" val="20009"/>
                    </a:ext>
                  </a:extLst>
                </a:gridCol>
              </a:tblGrid>
              <a:tr h="665989">
                <a:tc rowSpan="2">
                  <a:txBody>
                    <a:bodyPr/>
                    <a:lstStyle/>
                    <a:p>
                      <a:pPr algn="ctr"/>
                      <a:r>
                        <a:rPr lang="id-ID"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TWA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65989">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50702">
                <a:tc>
                  <a:txBody>
                    <a:bodyPr/>
                    <a:lstStyle/>
                    <a:p>
                      <a:r>
                        <a:rPr lang="id-ID" dirty="0"/>
                        <a:t>183.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Methyl Chloroform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71-55-6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dirty="0"/>
                        <a:t>A4; BEI CNS Impair, Liver dam</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350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450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65989">
                <a:tc>
                  <a:txBody>
                    <a:bodyPr/>
                    <a:lstStyle/>
                    <a:p>
                      <a:r>
                        <a:rPr lang="id-ID" dirty="0"/>
                        <a:t>184.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Methylcyclohexane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108-87-2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URT </a:t>
                      </a:r>
                      <a:r>
                        <a:rPr lang="en-US" dirty="0" err="1"/>
                        <a:t>Irr</a:t>
                      </a:r>
                      <a:r>
                        <a:rPr lang="en-US" dirty="0"/>
                        <a:t>, CNS Impair, </a:t>
                      </a:r>
                      <a:r>
                        <a:rPr lang="en-US" dirty="0" err="1"/>
                        <a:t>Liver&amp;kidney</a:t>
                      </a:r>
                      <a:r>
                        <a:rPr lang="en-US" dirty="0"/>
                        <a:t> dam </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1610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65989">
                <a:tc>
                  <a:txBody>
                    <a:bodyPr/>
                    <a:lstStyle/>
                    <a:p>
                      <a:r>
                        <a:rPr lang="id-ID" dirty="0"/>
                        <a:t>185.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Methyl ethyl </a:t>
                      </a:r>
                      <a:r>
                        <a:rPr lang="en-US" dirty="0" err="1"/>
                        <a:t>ketone</a:t>
                      </a:r>
                      <a:r>
                        <a:rPr lang="en-US" dirty="0"/>
                        <a:t> (MEK); </a:t>
                      </a:r>
                      <a:r>
                        <a:rPr lang="en-US" dirty="0" err="1"/>
                        <a:t>lihat</a:t>
                      </a:r>
                      <a:r>
                        <a:rPr lang="en-US" dirty="0"/>
                        <a:t> 2- Butanone</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78-93-3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URT Irr, CNS &amp; PNS Impair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sz="quarter" idx="1"/>
          </p:nvPr>
        </p:nvGraphicFramePr>
        <p:xfrm>
          <a:off x="142844" y="357166"/>
          <a:ext cx="8929720" cy="6115332"/>
        </p:xfrm>
        <a:graphic>
          <a:graphicData uri="http://schemas.openxmlformats.org/drawingml/2006/table">
            <a:tbl>
              <a:tblPr firstRow="1" bandRow="1">
                <a:tableStyleId>{5C22544A-7EE6-4342-B048-85BDC9FD1C3A}</a:tableStyleId>
              </a:tblPr>
              <a:tblGrid>
                <a:gridCol w="585557">
                  <a:extLst>
                    <a:ext uri="{9D8B030D-6E8A-4147-A177-3AD203B41FA5}">
                      <a16:colId xmlns:a16="http://schemas.microsoft.com/office/drawing/2014/main" val="20000"/>
                    </a:ext>
                  </a:extLst>
                </a:gridCol>
                <a:gridCol w="1200387">
                  <a:extLst>
                    <a:ext uri="{9D8B030D-6E8A-4147-A177-3AD203B41FA5}">
                      <a16:colId xmlns:a16="http://schemas.microsoft.com/office/drawing/2014/main" val="20001"/>
                    </a:ext>
                  </a:extLst>
                </a:gridCol>
                <a:gridCol w="892972">
                  <a:extLst>
                    <a:ext uri="{9D8B030D-6E8A-4147-A177-3AD203B41FA5}">
                      <a16:colId xmlns:a16="http://schemas.microsoft.com/office/drawing/2014/main" val="20002"/>
                    </a:ext>
                  </a:extLst>
                </a:gridCol>
                <a:gridCol w="1785944">
                  <a:extLst>
                    <a:ext uri="{9D8B030D-6E8A-4147-A177-3AD203B41FA5}">
                      <a16:colId xmlns:a16="http://schemas.microsoft.com/office/drawing/2014/main" val="20003"/>
                    </a:ext>
                  </a:extLst>
                </a:gridCol>
                <a:gridCol w="731944">
                  <a:extLst>
                    <a:ext uri="{9D8B030D-6E8A-4147-A177-3AD203B41FA5}">
                      <a16:colId xmlns:a16="http://schemas.microsoft.com/office/drawing/2014/main" val="20004"/>
                    </a:ext>
                  </a:extLst>
                </a:gridCol>
                <a:gridCol w="731944">
                  <a:extLst>
                    <a:ext uri="{9D8B030D-6E8A-4147-A177-3AD203B41FA5}">
                      <a16:colId xmlns:a16="http://schemas.microsoft.com/office/drawing/2014/main" val="20005"/>
                    </a:ext>
                  </a:extLst>
                </a:gridCol>
                <a:gridCol w="731944">
                  <a:extLst>
                    <a:ext uri="{9D8B030D-6E8A-4147-A177-3AD203B41FA5}">
                      <a16:colId xmlns:a16="http://schemas.microsoft.com/office/drawing/2014/main" val="20006"/>
                    </a:ext>
                  </a:extLst>
                </a:gridCol>
                <a:gridCol w="805138">
                  <a:extLst>
                    <a:ext uri="{9D8B030D-6E8A-4147-A177-3AD203B41FA5}">
                      <a16:colId xmlns:a16="http://schemas.microsoft.com/office/drawing/2014/main" val="20007"/>
                    </a:ext>
                  </a:extLst>
                </a:gridCol>
                <a:gridCol w="731944">
                  <a:extLst>
                    <a:ext uri="{9D8B030D-6E8A-4147-A177-3AD203B41FA5}">
                      <a16:colId xmlns:a16="http://schemas.microsoft.com/office/drawing/2014/main" val="20008"/>
                    </a:ext>
                  </a:extLst>
                </a:gridCol>
                <a:gridCol w="731946">
                  <a:extLst>
                    <a:ext uri="{9D8B030D-6E8A-4147-A177-3AD203B41FA5}">
                      <a16:colId xmlns:a16="http://schemas.microsoft.com/office/drawing/2014/main" val="20009"/>
                    </a:ext>
                  </a:extLst>
                </a:gridCol>
              </a:tblGrid>
              <a:tr h="450338">
                <a:tc rowSpan="2">
                  <a:txBody>
                    <a:bodyPr/>
                    <a:lstStyle/>
                    <a:p>
                      <a:pPr algn="ctr"/>
                      <a:r>
                        <a:rPr lang="id-ID"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TWA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0338">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42859">
                <a:tc>
                  <a:txBody>
                    <a:bodyPr/>
                    <a:lstStyle/>
                    <a:p>
                      <a:r>
                        <a:rPr lang="id-ID" dirty="0"/>
                        <a:t>186.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Methyl iodide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74-88-4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Eye damage, CNS Impair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18312">
                <a:tc>
                  <a:txBody>
                    <a:bodyPr/>
                    <a:lstStyle/>
                    <a:p>
                      <a:r>
                        <a:rPr lang="id-ID" dirty="0"/>
                        <a:t>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Methyl isobutyl ketone; lihat Hexon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108-10-1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A3; BEI URT Irr, dizzines &amp; headache</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174793">
                <a:tc>
                  <a:txBody>
                    <a:bodyPr/>
                    <a:lstStyle/>
                    <a:p>
                      <a:r>
                        <a:rPr lang="id-ID" dirty="0"/>
                        <a:t>188.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Methyl mercaptan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74-93-1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Liver dam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50338">
                <a:tc>
                  <a:txBody>
                    <a:bodyPr/>
                    <a:lstStyle/>
                    <a:p>
                      <a:r>
                        <a:rPr lang="id-ID" dirty="0"/>
                        <a:t>189.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Methyl methacrylate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80-62-6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URT &amp; Eye </a:t>
                      </a:r>
                      <a:r>
                        <a:rPr lang="en-US" dirty="0" err="1"/>
                        <a:t>irr</a:t>
                      </a:r>
                      <a:r>
                        <a:rPr lang="en-US" dirty="0"/>
                        <a:t>, Body weight </a:t>
                      </a:r>
                      <a:r>
                        <a:rPr lang="en-US" dirty="0" err="1"/>
                        <a:t>eff</a:t>
                      </a:r>
                      <a:r>
                        <a:rPr lang="en-US" dirty="0"/>
                        <a:t>, </a:t>
                      </a:r>
                      <a:r>
                        <a:rPr lang="en-US" dirty="0" err="1"/>
                        <a:t>Pilm</a:t>
                      </a:r>
                      <a:r>
                        <a:rPr lang="en-US" dirty="0"/>
                        <a:t> edema</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803806">
                <a:tc>
                  <a:txBody>
                    <a:bodyPr/>
                    <a:lstStyle/>
                    <a:p>
                      <a:r>
                        <a:rPr lang="id-ID" dirty="0"/>
                        <a:t>190.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Methyl parathion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298-00-0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A4; Skin; BEI Cholinesterase </a:t>
                      </a:r>
                      <a:r>
                        <a:rPr lang="en-US" dirty="0" err="1"/>
                        <a:t>Inhib</a:t>
                      </a:r>
                      <a:r>
                        <a:rPr lang="en-US" dirty="0"/>
                        <a:t> </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sz="quarter" idx="1"/>
          </p:nvPr>
        </p:nvGraphicFramePr>
        <p:xfrm>
          <a:off x="142844" y="357166"/>
          <a:ext cx="8786874" cy="6035040"/>
        </p:xfrm>
        <a:graphic>
          <a:graphicData uri="http://schemas.openxmlformats.org/drawingml/2006/table">
            <a:tbl>
              <a:tblPr firstRow="1" bandRow="1">
                <a:tableStyleId>{5C22544A-7EE6-4342-B048-85BDC9FD1C3A}</a:tableStyleId>
              </a:tblPr>
              <a:tblGrid>
                <a:gridCol w="576190">
                  <a:extLst>
                    <a:ext uri="{9D8B030D-6E8A-4147-A177-3AD203B41FA5}">
                      <a16:colId xmlns:a16="http://schemas.microsoft.com/office/drawing/2014/main" val="20000"/>
                    </a:ext>
                  </a:extLst>
                </a:gridCol>
                <a:gridCol w="1181185">
                  <a:extLst>
                    <a:ext uri="{9D8B030D-6E8A-4147-A177-3AD203B41FA5}">
                      <a16:colId xmlns:a16="http://schemas.microsoft.com/office/drawing/2014/main" val="20001"/>
                    </a:ext>
                  </a:extLst>
                </a:gridCol>
                <a:gridCol w="878688">
                  <a:extLst>
                    <a:ext uri="{9D8B030D-6E8A-4147-A177-3AD203B41FA5}">
                      <a16:colId xmlns:a16="http://schemas.microsoft.com/office/drawing/2014/main" val="20002"/>
                    </a:ext>
                  </a:extLst>
                </a:gridCol>
                <a:gridCol w="1757375">
                  <a:extLst>
                    <a:ext uri="{9D8B030D-6E8A-4147-A177-3AD203B41FA5}">
                      <a16:colId xmlns:a16="http://schemas.microsoft.com/office/drawing/2014/main" val="20003"/>
                    </a:ext>
                  </a:extLst>
                </a:gridCol>
                <a:gridCol w="720235">
                  <a:extLst>
                    <a:ext uri="{9D8B030D-6E8A-4147-A177-3AD203B41FA5}">
                      <a16:colId xmlns:a16="http://schemas.microsoft.com/office/drawing/2014/main" val="20004"/>
                    </a:ext>
                  </a:extLst>
                </a:gridCol>
                <a:gridCol w="720235">
                  <a:extLst>
                    <a:ext uri="{9D8B030D-6E8A-4147-A177-3AD203B41FA5}">
                      <a16:colId xmlns:a16="http://schemas.microsoft.com/office/drawing/2014/main" val="20005"/>
                    </a:ext>
                  </a:extLst>
                </a:gridCol>
                <a:gridCol w="720235">
                  <a:extLst>
                    <a:ext uri="{9D8B030D-6E8A-4147-A177-3AD203B41FA5}">
                      <a16:colId xmlns:a16="http://schemas.microsoft.com/office/drawing/2014/main" val="20006"/>
                    </a:ext>
                  </a:extLst>
                </a:gridCol>
                <a:gridCol w="792259">
                  <a:extLst>
                    <a:ext uri="{9D8B030D-6E8A-4147-A177-3AD203B41FA5}">
                      <a16:colId xmlns:a16="http://schemas.microsoft.com/office/drawing/2014/main" val="20007"/>
                    </a:ext>
                  </a:extLst>
                </a:gridCol>
                <a:gridCol w="720235">
                  <a:extLst>
                    <a:ext uri="{9D8B030D-6E8A-4147-A177-3AD203B41FA5}">
                      <a16:colId xmlns:a16="http://schemas.microsoft.com/office/drawing/2014/main" val="20008"/>
                    </a:ext>
                  </a:extLst>
                </a:gridCol>
                <a:gridCol w="720237">
                  <a:extLst>
                    <a:ext uri="{9D8B030D-6E8A-4147-A177-3AD203B41FA5}">
                      <a16:colId xmlns:a16="http://schemas.microsoft.com/office/drawing/2014/main" val="20009"/>
                    </a:ext>
                  </a:extLst>
                </a:gridCol>
              </a:tblGrid>
              <a:tr h="450338">
                <a:tc rowSpan="2">
                  <a:txBody>
                    <a:bodyPr/>
                    <a:lstStyle/>
                    <a:p>
                      <a:pPr algn="ctr"/>
                      <a:r>
                        <a:rPr lang="id-ID"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TWA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0338">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42859">
                <a:tc>
                  <a:txBody>
                    <a:bodyPr/>
                    <a:lstStyle/>
                    <a:p>
                      <a:r>
                        <a:rPr lang="id-ID" dirty="0"/>
                        <a:t>191.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Methyl propyl ketone (2-Pentanone)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107-87-9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Pulm func; Eye irr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18312">
                <a:tc>
                  <a:txBody>
                    <a:bodyPr/>
                    <a:lstStyle/>
                    <a:p>
                      <a:r>
                        <a:rPr lang="id-ID" dirty="0"/>
                        <a:t>192.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4,4-Methylene Bis (2 Chloroaniline) MBOCA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101-14-4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Skin; A2; BEI Bladder cancer; MeHbemia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174793">
                <a:tc>
                  <a:txBody>
                    <a:bodyPr/>
                    <a:lstStyle/>
                    <a:p>
                      <a:r>
                        <a:rPr lang="id-ID" dirty="0"/>
                        <a:t>193.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Methylene bisphenyl isocyanate (MDI)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101-68-8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Resp Sens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0,005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50338">
                <a:tc>
                  <a:txBody>
                    <a:bodyPr/>
                    <a:lstStyle/>
                    <a:p>
                      <a:r>
                        <a:rPr lang="id-ID" dirty="0"/>
                        <a:t>194.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Mica (respirable)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12001-26-2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Pneumoconiosis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sz="quarter" idx="1"/>
          </p:nvPr>
        </p:nvGraphicFramePr>
        <p:xfrm>
          <a:off x="142844" y="357166"/>
          <a:ext cx="8929720" cy="6112553"/>
        </p:xfrm>
        <a:graphic>
          <a:graphicData uri="http://schemas.openxmlformats.org/drawingml/2006/table">
            <a:tbl>
              <a:tblPr firstRow="1" bandRow="1">
                <a:tableStyleId>{5C22544A-7EE6-4342-B048-85BDC9FD1C3A}</a:tableStyleId>
              </a:tblPr>
              <a:tblGrid>
                <a:gridCol w="585557">
                  <a:extLst>
                    <a:ext uri="{9D8B030D-6E8A-4147-A177-3AD203B41FA5}">
                      <a16:colId xmlns:a16="http://schemas.microsoft.com/office/drawing/2014/main" val="20000"/>
                    </a:ext>
                  </a:extLst>
                </a:gridCol>
                <a:gridCol w="1200387">
                  <a:extLst>
                    <a:ext uri="{9D8B030D-6E8A-4147-A177-3AD203B41FA5}">
                      <a16:colId xmlns:a16="http://schemas.microsoft.com/office/drawing/2014/main" val="20001"/>
                    </a:ext>
                  </a:extLst>
                </a:gridCol>
                <a:gridCol w="892972">
                  <a:extLst>
                    <a:ext uri="{9D8B030D-6E8A-4147-A177-3AD203B41FA5}">
                      <a16:colId xmlns:a16="http://schemas.microsoft.com/office/drawing/2014/main" val="20002"/>
                    </a:ext>
                  </a:extLst>
                </a:gridCol>
                <a:gridCol w="1785944">
                  <a:extLst>
                    <a:ext uri="{9D8B030D-6E8A-4147-A177-3AD203B41FA5}">
                      <a16:colId xmlns:a16="http://schemas.microsoft.com/office/drawing/2014/main" val="20003"/>
                    </a:ext>
                  </a:extLst>
                </a:gridCol>
                <a:gridCol w="731944">
                  <a:extLst>
                    <a:ext uri="{9D8B030D-6E8A-4147-A177-3AD203B41FA5}">
                      <a16:colId xmlns:a16="http://schemas.microsoft.com/office/drawing/2014/main" val="20004"/>
                    </a:ext>
                  </a:extLst>
                </a:gridCol>
                <a:gridCol w="731944">
                  <a:extLst>
                    <a:ext uri="{9D8B030D-6E8A-4147-A177-3AD203B41FA5}">
                      <a16:colId xmlns:a16="http://schemas.microsoft.com/office/drawing/2014/main" val="20005"/>
                    </a:ext>
                  </a:extLst>
                </a:gridCol>
                <a:gridCol w="731944">
                  <a:extLst>
                    <a:ext uri="{9D8B030D-6E8A-4147-A177-3AD203B41FA5}">
                      <a16:colId xmlns:a16="http://schemas.microsoft.com/office/drawing/2014/main" val="20006"/>
                    </a:ext>
                  </a:extLst>
                </a:gridCol>
                <a:gridCol w="805138">
                  <a:extLst>
                    <a:ext uri="{9D8B030D-6E8A-4147-A177-3AD203B41FA5}">
                      <a16:colId xmlns:a16="http://schemas.microsoft.com/office/drawing/2014/main" val="20007"/>
                    </a:ext>
                  </a:extLst>
                </a:gridCol>
                <a:gridCol w="731944">
                  <a:extLst>
                    <a:ext uri="{9D8B030D-6E8A-4147-A177-3AD203B41FA5}">
                      <a16:colId xmlns:a16="http://schemas.microsoft.com/office/drawing/2014/main" val="20008"/>
                    </a:ext>
                  </a:extLst>
                </a:gridCol>
                <a:gridCol w="731946">
                  <a:extLst>
                    <a:ext uri="{9D8B030D-6E8A-4147-A177-3AD203B41FA5}">
                      <a16:colId xmlns:a16="http://schemas.microsoft.com/office/drawing/2014/main" val="20009"/>
                    </a:ext>
                  </a:extLst>
                </a:gridCol>
              </a:tblGrid>
              <a:tr h="450338">
                <a:tc rowSpan="2">
                  <a:txBody>
                    <a:bodyPr/>
                    <a:lstStyle/>
                    <a:p>
                      <a:pPr algn="ctr"/>
                      <a:r>
                        <a:rPr lang="id-ID"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TWA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0338">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42859">
                <a:tc rowSpan="5">
                  <a:txBody>
                    <a:bodyPr/>
                    <a:lstStyle/>
                    <a:p>
                      <a:r>
                        <a:rPr lang="id-ID" dirty="0"/>
                        <a:t>195.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Molybdenum (sebagai 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pPr algn="ctr"/>
                      <a:endParaRPr lang="id-ID" dirty="0"/>
                    </a:p>
                    <a:p>
                      <a:pPr algn="ctr"/>
                      <a:endParaRPr lang="id-ID" dirty="0"/>
                    </a:p>
                    <a:p>
                      <a:pPr algn="ctr"/>
                      <a:endParaRPr lang="id-ID" dirty="0"/>
                    </a:p>
                    <a:p>
                      <a:pPr algn="ctr"/>
                      <a:endParaRPr lang="id-ID" dirty="0"/>
                    </a:p>
                    <a:p>
                      <a:pPr algn="ctr"/>
                      <a:endParaRPr lang="id-ID" dirty="0"/>
                    </a:p>
                    <a:p>
                      <a:pPr algn="ctr"/>
                      <a:endParaRPr lang="id-ID" dirty="0"/>
                    </a:p>
                    <a:p>
                      <a:pPr algn="ctr"/>
                      <a:endParaRPr lang="id-ID" dirty="0"/>
                    </a:p>
                    <a:p>
                      <a:pPr algn="ctr"/>
                      <a:r>
                        <a:rPr lang="id-ID" dirty="0"/>
                        <a:t>7439-98-7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pPr algn="ctr"/>
                      <a:endParaRPr lang="id-ID" dirty="0"/>
                    </a:p>
                    <a:p>
                      <a:pPr algn="ctr"/>
                      <a:endParaRPr lang="id-ID" dirty="0"/>
                    </a:p>
                    <a:p>
                      <a:pPr algn="ctr"/>
                      <a:endParaRPr lang="id-ID" dirty="0"/>
                    </a:p>
                    <a:p>
                      <a:pPr algn="ctr"/>
                      <a:endParaRPr lang="id-ID" dirty="0"/>
                    </a:p>
                    <a:p>
                      <a:pPr algn="ctr"/>
                      <a:endParaRPr lang="id-ID" dirty="0"/>
                    </a:p>
                    <a:p>
                      <a:pPr algn="ctr"/>
                      <a:endParaRPr lang="id-ID" dirty="0"/>
                    </a:p>
                    <a:p>
                      <a:pPr algn="ctr"/>
                      <a:endParaRPr lang="id-ID" dirty="0"/>
                    </a:p>
                    <a:p>
                      <a:pPr algn="ctr"/>
                      <a:r>
                        <a:rPr lang="id-ID" dirty="0"/>
                        <a:t>A3 LRT Irr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18312">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Soluble compounds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174793">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Insoluble Compounds – Total dust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50338">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Insoluble Compounds – Inhalable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803806">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Insoluble Compounds – Respirable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sz="quarter" idx="1"/>
          </p:nvPr>
        </p:nvGraphicFramePr>
        <p:xfrm>
          <a:off x="142844" y="717818"/>
          <a:ext cx="8715434" cy="5354388"/>
        </p:xfrm>
        <a:graphic>
          <a:graphicData uri="http://schemas.openxmlformats.org/drawingml/2006/table">
            <a:tbl>
              <a:tblPr firstRow="1" bandRow="1">
                <a:tableStyleId>{5C22544A-7EE6-4342-B048-85BDC9FD1C3A}</a:tableStyleId>
              </a:tblPr>
              <a:tblGrid>
                <a:gridCol w="571506">
                  <a:extLst>
                    <a:ext uri="{9D8B030D-6E8A-4147-A177-3AD203B41FA5}">
                      <a16:colId xmlns:a16="http://schemas.microsoft.com/office/drawing/2014/main" val="20000"/>
                    </a:ext>
                  </a:extLst>
                </a:gridCol>
                <a:gridCol w="1171582">
                  <a:extLst>
                    <a:ext uri="{9D8B030D-6E8A-4147-A177-3AD203B41FA5}">
                      <a16:colId xmlns:a16="http://schemas.microsoft.com/office/drawing/2014/main" val="20001"/>
                    </a:ext>
                  </a:extLst>
                </a:gridCol>
                <a:gridCol w="871544">
                  <a:extLst>
                    <a:ext uri="{9D8B030D-6E8A-4147-A177-3AD203B41FA5}">
                      <a16:colId xmlns:a16="http://schemas.microsoft.com/office/drawing/2014/main" val="20002"/>
                    </a:ext>
                  </a:extLst>
                </a:gridCol>
                <a:gridCol w="1743087">
                  <a:extLst>
                    <a:ext uri="{9D8B030D-6E8A-4147-A177-3AD203B41FA5}">
                      <a16:colId xmlns:a16="http://schemas.microsoft.com/office/drawing/2014/main" val="20003"/>
                    </a:ext>
                  </a:extLst>
                </a:gridCol>
                <a:gridCol w="714379">
                  <a:extLst>
                    <a:ext uri="{9D8B030D-6E8A-4147-A177-3AD203B41FA5}">
                      <a16:colId xmlns:a16="http://schemas.microsoft.com/office/drawing/2014/main" val="20004"/>
                    </a:ext>
                  </a:extLst>
                </a:gridCol>
                <a:gridCol w="714379">
                  <a:extLst>
                    <a:ext uri="{9D8B030D-6E8A-4147-A177-3AD203B41FA5}">
                      <a16:colId xmlns:a16="http://schemas.microsoft.com/office/drawing/2014/main" val="20005"/>
                    </a:ext>
                  </a:extLst>
                </a:gridCol>
                <a:gridCol w="714379">
                  <a:extLst>
                    <a:ext uri="{9D8B030D-6E8A-4147-A177-3AD203B41FA5}">
                      <a16:colId xmlns:a16="http://schemas.microsoft.com/office/drawing/2014/main" val="20006"/>
                    </a:ext>
                  </a:extLst>
                </a:gridCol>
                <a:gridCol w="785818">
                  <a:extLst>
                    <a:ext uri="{9D8B030D-6E8A-4147-A177-3AD203B41FA5}">
                      <a16:colId xmlns:a16="http://schemas.microsoft.com/office/drawing/2014/main" val="20007"/>
                    </a:ext>
                  </a:extLst>
                </a:gridCol>
                <a:gridCol w="714379">
                  <a:extLst>
                    <a:ext uri="{9D8B030D-6E8A-4147-A177-3AD203B41FA5}">
                      <a16:colId xmlns:a16="http://schemas.microsoft.com/office/drawing/2014/main" val="20008"/>
                    </a:ext>
                  </a:extLst>
                </a:gridCol>
                <a:gridCol w="714381">
                  <a:extLst>
                    <a:ext uri="{9D8B030D-6E8A-4147-A177-3AD203B41FA5}">
                      <a16:colId xmlns:a16="http://schemas.microsoft.com/office/drawing/2014/main" val="20009"/>
                    </a:ext>
                  </a:extLst>
                </a:gridCol>
              </a:tblGrid>
              <a:tr h="625563">
                <a:tc rowSpan="2">
                  <a:txBody>
                    <a:bodyPr/>
                    <a:lstStyle/>
                    <a:p>
                      <a:pPr algn="ctr"/>
                      <a:r>
                        <a:rPr lang="id-ID"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TWA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25563">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28279">
                <a:tc>
                  <a:txBody>
                    <a:bodyPr/>
                    <a:lstStyle/>
                    <a:p>
                      <a:r>
                        <a:rPr lang="id-ID" dirty="0"/>
                        <a:t>196.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Naphthalene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91-20-3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Skin; A3 URT </a:t>
                      </a:r>
                      <a:r>
                        <a:rPr lang="en-US" dirty="0" err="1"/>
                        <a:t>Irr</a:t>
                      </a:r>
                      <a:r>
                        <a:rPr lang="en-US" dirty="0"/>
                        <a:t>, Cataract, Hemolytic anemia</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4288">
                <a:tc>
                  <a:txBody>
                    <a:bodyPr/>
                    <a:lstStyle/>
                    <a:p>
                      <a:r>
                        <a:rPr lang="id-ID" dirty="0"/>
                        <a:t>197.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Natural rubber latex, </a:t>
                      </a:r>
                      <a:r>
                        <a:rPr lang="en-US" dirty="0" err="1"/>
                        <a:t>sebagai</a:t>
                      </a:r>
                      <a:r>
                        <a:rPr lang="en-US" dirty="0"/>
                        <a:t> inhalable allergenic protein</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9006-04-6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dirty="0"/>
                        <a:t>Skin; DSEN RSEN </a:t>
                      </a:r>
                      <a:r>
                        <a:rPr lang="fr-FR" dirty="0" err="1"/>
                        <a:t>Resp</a:t>
                      </a:r>
                      <a:r>
                        <a:rPr lang="fr-FR" dirty="0"/>
                        <a:t> sens</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0,0001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148148">
                <a:tc>
                  <a:txBody>
                    <a:bodyPr/>
                    <a:lstStyle/>
                    <a:p>
                      <a:r>
                        <a:rPr lang="id-ID" dirty="0"/>
                        <a:t>198.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Nickel carbonyl (sebagai Ni)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13463-39-3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A3 Lung Irr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0,001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noGrp="1"/>
          </p:cNvGraphicFramePr>
          <p:nvPr>
            <p:ph sz="quarter" idx="1"/>
          </p:nvPr>
        </p:nvGraphicFramePr>
        <p:xfrm>
          <a:off x="142844" y="357166"/>
          <a:ext cx="8929720" cy="5943600"/>
        </p:xfrm>
        <a:graphic>
          <a:graphicData uri="http://schemas.openxmlformats.org/drawingml/2006/table">
            <a:tbl>
              <a:tblPr firstRow="1" bandRow="1">
                <a:tableStyleId>{5C22544A-7EE6-4342-B048-85BDC9FD1C3A}</a:tableStyleId>
              </a:tblPr>
              <a:tblGrid>
                <a:gridCol w="585557">
                  <a:extLst>
                    <a:ext uri="{9D8B030D-6E8A-4147-A177-3AD203B41FA5}">
                      <a16:colId xmlns:a16="http://schemas.microsoft.com/office/drawing/2014/main" val="20000"/>
                    </a:ext>
                  </a:extLst>
                </a:gridCol>
                <a:gridCol w="1200387">
                  <a:extLst>
                    <a:ext uri="{9D8B030D-6E8A-4147-A177-3AD203B41FA5}">
                      <a16:colId xmlns:a16="http://schemas.microsoft.com/office/drawing/2014/main" val="20001"/>
                    </a:ext>
                  </a:extLst>
                </a:gridCol>
                <a:gridCol w="892972">
                  <a:extLst>
                    <a:ext uri="{9D8B030D-6E8A-4147-A177-3AD203B41FA5}">
                      <a16:colId xmlns:a16="http://schemas.microsoft.com/office/drawing/2014/main" val="20002"/>
                    </a:ext>
                  </a:extLst>
                </a:gridCol>
                <a:gridCol w="1785944">
                  <a:extLst>
                    <a:ext uri="{9D8B030D-6E8A-4147-A177-3AD203B41FA5}">
                      <a16:colId xmlns:a16="http://schemas.microsoft.com/office/drawing/2014/main" val="20003"/>
                    </a:ext>
                  </a:extLst>
                </a:gridCol>
                <a:gridCol w="731944">
                  <a:extLst>
                    <a:ext uri="{9D8B030D-6E8A-4147-A177-3AD203B41FA5}">
                      <a16:colId xmlns:a16="http://schemas.microsoft.com/office/drawing/2014/main" val="20004"/>
                    </a:ext>
                  </a:extLst>
                </a:gridCol>
                <a:gridCol w="731944">
                  <a:extLst>
                    <a:ext uri="{9D8B030D-6E8A-4147-A177-3AD203B41FA5}">
                      <a16:colId xmlns:a16="http://schemas.microsoft.com/office/drawing/2014/main" val="20005"/>
                    </a:ext>
                  </a:extLst>
                </a:gridCol>
                <a:gridCol w="731944">
                  <a:extLst>
                    <a:ext uri="{9D8B030D-6E8A-4147-A177-3AD203B41FA5}">
                      <a16:colId xmlns:a16="http://schemas.microsoft.com/office/drawing/2014/main" val="20006"/>
                    </a:ext>
                  </a:extLst>
                </a:gridCol>
                <a:gridCol w="805138">
                  <a:extLst>
                    <a:ext uri="{9D8B030D-6E8A-4147-A177-3AD203B41FA5}">
                      <a16:colId xmlns:a16="http://schemas.microsoft.com/office/drawing/2014/main" val="20007"/>
                    </a:ext>
                  </a:extLst>
                </a:gridCol>
                <a:gridCol w="731944">
                  <a:extLst>
                    <a:ext uri="{9D8B030D-6E8A-4147-A177-3AD203B41FA5}">
                      <a16:colId xmlns:a16="http://schemas.microsoft.com/office/drawing/2014/main" val="20008"/>
                    </a:ext>
                  </a:extLst>
                </a:gridCol>
                <a:gridCol w="731946">
                  <a:extLst>
                    <a:ext uri="{9D8B030D-6E8A-4147-A177-3AD203B41FA5}">
                      <a16:colId xmlns:a16="http://schemas.microsoft.com/office/drawing/2014/main" val="20009"/>
                    </a:ext>
                  </a:extLst>
                </a:gridCol>
              </a:tblGrid>
              <a:tr h="450338">
                <a:tc rowSpan="2">
                  <a:txBody>
                    <a:bodyPr/>
                    <a:lstStyle/>
                    <a:p>
                      <a:pPr algn="ctr"/>
                      <a:r>
                        <a:rPr lang="id-ID"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TWA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0338">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42859">
                <a:tc rowSpan="3">
                  <a:txBody>
                    <a:bodyPr/>
                    <a:lstStyle/>
                    <a:p>
                      <a:r>
                        <a:rPr lang="id-ID" dirty="0"/>
                        <a:t>199.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Nickel, metal and insoluble compounds (</a:t>
                      </a:r>
                      <a:r>
                        <a:rPr lang="en-US" dirty="0" err="1"/>
                        <a:t>sebagai</a:t>
                      </a:r>
                      <a:r>
                        <a:rPr lang="en-US" dirty="0"/>
                        <a:t> Ni) elemental</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endParaRPr lang="id-ID" dirty="0"/>
                    </a:p>
                    <a:p>
                      <a:endParaRPr lang="id-ID" dirty="0"/>
                    </a:p>
                    <a:p>
                      <a:endParaRPr lang="id-ID" dirty="0"/>
                    </a:p>
                    <a:p>
                      <a:endParaRPr lang="id-ID" dirty="0"/>
                    </a:p>
                    <a:p>
                      <a:endParaRPr lang="id-ID" dirty="0"/>
                    </a:p>
                    <a:p>
                      <a:endParaRPr lang="id-ID" dirty="0"/>
                    </a:p>
                    <a:p>
                      <a:r>
                        <a:rPr lang="id-ID" dirty="0"/>
                        <a:t>7440-02-0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A5 Dermatitis, Pneumoconiosis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18312">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Nickel, soluble inorganic compounds (NOS)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A4 Lung dam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174793">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Nickel, insoluble inorganic compounds (NOS)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A1 Lung cancer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lstStyle/>
          <a:p>
            <a:pPr>
              <a:buNone/>
            </a:pPr>
            <a:endParaRPr lang="id-ID" dirty="0"/>
          </a:p>
        </p:txBody>
      </p:sp>
      <p:graphicFrame>
        <p:nvGraphicFramePr>
          <p:cNvPr id="7" name="Content Placeholder 4"/>
          <p:cNvGraphicFramePr>
            <a:graphicFrameLocks/>
          </p:cNvGraphicFramePr>
          <p:nvPr/>
        </p:nvGraphicFramePr>
        <p:xfrm>
          <a:off x="142844" y="357166"/>
          <a:ext cx="8929720" cy="6000793"/>
        </p:xfrm>
        <a:graphic>
          <a:graphicData uri="http://schemas.openxmlformats.org/drawingml/2006/table">
            <a:tbl>
              <a:tblPr firstRow="1" bandRow="1">
                <a:tableStyleId>{5C22544A-7EE6-4342-B048-85BDC9FD1C3A}</a:tableStyleId>
              </a:tblPr>
              <a:tblGrid>
                <a:gridCol w="585557">
                  <a:extLst>
                    <a:ext uri="{9D8B030D-6E8A-4147-A177-3AD203B41FA5}">
                      <a16:colId xmlns:a16="http://schemas.microsoft.com/office/drawing/2014/main" val="20000"/>
                    </a:ext>
                  </a:extLst>
                </a:gridCol>
                <a:gridCol w="1200387">
                  <a:extLst>
                    <a:ext uri="{9D8B030D-6E8A-4147-A177-3AD203B41FA5}">
                      <a16:colId xmlns:a16="http://schemas.microsoft.com/office/drawing/2014/main" val="20001"/>
                    </a:ext>
                  </a:extLst>
                </a:gridCol>
                <a:gridCol w="892972">
                  <a:extLst>
                    <a:ext uri="{9D8B030D-6E8A-4147-A177-3AD203B41FA5}">
                      <a16:colId xmlns:a16="http://schemas.microsoft.com/office/drawing/2014/main" val="20002"/>
                    </a:ext>
                  </a:extLst>
                </a:gridCol>
                <a:gridCol w="1785944">
                  <a:extLst>
                    <a:ext uri="{9D8B030D-6E8A-4147-A177-3AD203B41FA5}">
                      <a16:colId xmlns:a16="http://schemas.microsoft.com/office/drawing/2014/main" val="20003"/>
                    </a:ext>
                  </a:extLst>
                </a:gridCol>
                <a:gridCol w="731944">
                  <a:extLst>
                    <a:ext uri="{9D8B030D-6E8A-4147-A177-3AD203B41FA5}">
                      <a16:colId xmlns:a16="http://schemas.microsoft.com/office/drawing/2014/main" val="20004"/>
                    </a:ext>
                  </a:extLst>
                </a:gridCol>
                <a:gridCol w="731944">
                  <a:extLst>
                    <a:ext uri="{9D8B030D-6E8A-4147-A177-3AD203B41FA5}">
                      <a16:colId xmlns:a16="http://schemas.microsoft.com/office/drawing/2014/main" val="20005"/>
                    </a:ext>
                  </a:extLst>
                </a:gridCol>
                <a:gridCol w="731944">
                  <a:extLst>
                    <a:ext uri="{9D8B030D-6E8A-4147-A177-3AD203B41FA5}">
                      <a16:colId xmlns:a16="http://schemas.microsoft.com/office/drawing/2014/main" val="20006"/>
                    </a:ext>
                  </a:extLst>
                </a:gridCol>
                <a:gridCol w="805138">
                  <a:extLst>
                    <a:ext uri="{9D8B030D-6E8A-4147-A177-3AD203B41FA5}">
                      <a16:colId xmlns:a16="http://schemas.microsoft.com/office/drawing/2014/main" val="20007"/>
                    </a:ext>
                  </a:extLst>
                </a:gridCol>
                <a:gridCol w="731944">
                  <a:extLst>
                    <a:ext uri="{9D8B030D-6E8A-4147-A177-3AD203B41FA5}">
                      <a16:colId xmlns:a16="http://schemas.microsoft.com/office/drawing/2014/main" val="20008"/>
                    </a:ext>
                  </a:extLst>
                </a:gridCol>
                <a:gridCol w="731946">
                  <a:extLst>
                    <a:ext uri="{9D8B030D-6E8A-4147-A177-3AD203B41FA5}">
                      <a16:colId xmlns:a16="http://schemas.microsoft.com/office/drawing/2014/main" val="20009"/>
                    </a:ext>
                  </a:extLst>
                </a:gridCol>
              </a:tblGrid>
              <a:tr h="688616">
                <a:tc rowSpan="2">
                  <a:txBody>
                    <a:bodyPr/>
                    <a:lstStyle/>
                    <a:p>
                      <a:pPr algn="ctr"/>
                      <a:r>
                        <a:rPr lang="id-ID"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TWA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88616">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83736">
                <a:tc>
                  <a:txBody>
                    <a:bodyPr/>
                    <a:lstStyle/>
                    <a:p>
                      <a:r>
                        <a:rPr lang="id-ID"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Nicotine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54-11-5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Skin GI dam, CNS impair, Card impair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88616">
                <a:tc>
                  <a:txBody>
                    <a:bodyPr/>
                    <a:lstStyle/>
                    <a:p>
                      <a:r>
                        <a:rPr lang="id-ID" dirty="0"/>
                        <a:t>201.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Nitric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7697-37-2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URT &amp; Eye Irr; Dental erosion</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278857">
                <a:tc>
                  <a:txBody>
                    <a:bodyPr/>
                    <a:lstStyle/>
                    <a:p>
                      <a:r>
                        <a:rPr lang="id-ID"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Nitric 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10102-43-9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BEI Hypoxia/Cyanosis, Nitrosyl-Hb form, URT Irr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88616">
                <a:tc>
                  <a:txBody>
                    <a:bodyPr/>
                    <a:lstStyle/>
                    <a:p>
                      <a:r>
                        <a:rPr lang="id-ID" dirty="0"/>
                        <a:t>203.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Nitrobenzene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98-95-3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Skin; A3 MeHb-emia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83736">
                <a:tc>
                  <a:txBody>
                    <a:bodyPr/>
                    <a:lstStyle/>
                    <a:p>
                      <a:r>
                        <a:rPr lang="id-ID" dirty="0"/>
                        <a:t>204.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p-Nitrochlorobenzene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100-00-5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A3; Skin; BEI MeHb-emia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dirty="0"/>
          </a:p>
        </p:txBody>
      </p:sp>
      <p:sp>
        <p:nvSpPr>
          <p:cNvPr id="3" name="Content Placeholder 2"/>
          <p:cNvSpPr>
            <a:spLocks noGrp="1"/>
          </p:cNvSpPr>
          <p:nvPr>
            <p:ph sz="quarter" idx="1"/>
          </p:nvPr>
        </p:nvSpPr>
        <p:spPr/>
        <p:txBody>
          <a:bodyPr/>
          <a:lstStyle/>
          <a:p>
            <a:endParaRPr lang="id-ID"/>
          </a:p>
        </p:txBody>
      </p:sp>
      <p:graphicFrame>
        <p:nvGraphicFramePr>
          <p:cNvPr id="5" name="Content Placeholder 4"/>
          <p:cNvGraphicFramePr>
            <a:graphicFrameLocks/>
          </p:cNvGraphicFramePr>
          <p:nvPr/>
        </p:nvGraphicFramePr>
        <p:xfrm>
          <a:off x="142844" y="293214"/>
          <a:ext cx="8929720" cy="6279058"/>
        </p:xfrm>
        <a:graphic>
          <a:graphicData uri="http://schemas.openxmlformats.org/drawingml/2006/table">
            <a:tbl>
              <a:tblPr firstRow="1" bandRow="1">
                <a:tableStyleId>{5C22544A-7EE6-4342-B048-85BDC9FD1C3A}</a:tableStyleId>
              </a:tblPr>
              <a:tblGrid>
                <a:gridCol w="585557">
                  <a:extLst>
                    <a:ext uri="{9D8B030D-6E8A-4147-A177-3AD203B41FA5}">
                      <a16:colId xmlns:a16="http://schemas.microsoft.com/office/drawing/2014/main" val="20000"/>
                    </a:ext>
                  </a:extLst>
                </a:gridCol>
                <a:gridCol w="1200387">
                  <a:extLst>
                    <a:ext uri="{9D8B030D-6E8A-4147-A177-3AD203B41FA5}">
                      <a16:colId xmlns:a16="http://schemas.microsoft.com/office/drawing/2014/main" val="20001"/>
                    </a:ext>
                  </a:extLst>
                </a:gridCol>
                <a:gridCol w="892972">
                  <a:extLst>
                    <a:ext uri="{9D8B030D-6E8A-4147-A177-3AD203B41FA5}">
                      <a16:colId xmlns:a16="http://schemas.microsoft.com/office/drawing/2014/main" val="20002"/>
                    </a:ext>
                  </a:extLst>
                </a:gridCol>
                <a:gridCol w="1785944">
                  <a:extLst>
                    <a:ext uri="{9D8B030D-6E8A-4147-A177-3AD203B41FA5}">
                      <a16:colId xmlns:a16="http://schemas.microsoft.com/office/drawing/2014/main" val="20003"/>
                    </a:ext>
                  </a:extLst>
                </a:gridCol>
                <a:gridCol w="731944">
                  <a:extLst>
                    <a:ext uri="{9D8B030D-6E8A-4147-A177-3AD203B41FA5}">
                      <a16:colId xmlns:a16="http://schemas.microsoft.com/office/drawing/2014/main" val="20004"/>
                    </a:ext>
                  </a:extLst>
                </a:gridCol>
                <a:gridCol w="731944">
                  <a:extLst>
                    <a:ext uri="{9D8B030D-6E8A-4147-A177-3AD203B41FA5}">
                      <a16:colId xmlns:a16="http://schemas.microsoft.com/office/drawing/2014/main" val="20005"/>
                    </a:ext>
                  </a:extLst>
                </a:gridCol>
                <a:gridCol w="731944">
                  <a:extLst>
                    <a:ext uri="{9D8B030D-6E8A-4147-A177-3AD203B41FA5}">
                      <a16:colId xmlns:a16="http://schemas.microsoft.com/office/drawing/2014/main" val="20006"/>
                    </a:ext>
                  </a:extLst>
                </a:gridCol>
                <a:gridCol w="805138">
                  <a:extLst>
                    <a:ext uri="{9D8B030D-6E8A-4147-A177-3AD203B41FA5}">
                      <a16:colId xmlns:a16="http://schemas.microsoft.com/office/drawing/2014/main" val="20007"/>
                    </a:ext>
                  </a:extLst>
                </a:gridCol>
                <a:gridCol w="731944">
                  <a:extLst>
                    <a:ext uri="{9D8B030D-6E8A-4147-A177-3AD203B41FA5}">
                      <a16:colId xmlns:a16="http://schemas.microsoft.com/office/drawing/2014/main" val="20008"/>
                    </a:ext>
                  </a:extLst>
                </a:gridCol>
                <a:gridCol w="731946">
                  <a:extLst>
                    <a:ext uri="{9D8B030D-6E8A-4147-A177-3AD203B41FA5}">
                      <a16:colId xmlns:a16="http://schemas.microsoft.com/office/drawing/2014/main" val="20009"/>
                    </a:ext>
                  </a:extLst>
                </a:gridCol>
              </a:tblGrid>
              <a:tr h="450338">
                <a:tc rowSpan="2">
                  <a:txBody>
                    <a:bodyPr/>
                    <a:lstStyle/>
                    <a:p>
                      <a:pPr algn="ctr"/>
                      <a:r>
                        <a:rPr lang="id-ID"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TWA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0338">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42859">
                <a:tc>
                  <a:txBody>
                    <a:bodyPr/>
                    <a:lstStyle/>
                    <a:p>
                      <a:r>
                        <a:rPr lang="id-ID" dirty="0"/>
                        <a:t>205.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Nitrogen dioxide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10102-44-0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A4 LRT Irr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18312">
                <a:tc>
                  <a:txBody>
                    <a:bodyPr/>
                    <a:lstStyle/>
                    <a:p>
                      <a:r>
                        <a:rPr lang="id-ID" dirty="0"/>
                        <a:t>206.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Nitrous 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10024-97-2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dirty="0"/>
                        <a:t>A4 CNS impair, hematologic eff; embryo/fetal dam</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174793">
                <a:tc>
                  <a:txBody>
                    <a:bodyPr/>
                    <a:lstStyle/>
                    <a:p>
                      <a:r>
                        <a:rPr lang="id-ID" dirty="0"/>
                        <a:t>207.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Octane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111-65-9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URT Irr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375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50338">
                <a:tc rowSpan="2">
                  <a:txBody>
                    <a:bodyPr/>
                    <a:lstStyle/>
                    <a:p>
                      <a:r>
                        <a:rPr lang="id-ID" dirty="0"/>
                        <a:t>208.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Particles Not Otherwise Specified (PNOS)</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803806">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Inhalable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sz="quarter" idx="1"/>
          </p:nvPr>
        </p:nvSpPr>
        <p:spPr/>
        <p:txBody>
          <a:bodyPr/>
          <a:lstStyle/>
          <a:p>
            <a:endParaRPr lang="id-ID"/>
          </a:p>
        </p:txBody>
      </p:sp>
      <p:graphicFrame>
        <p:nvGraphicFramePr>
          <p:cNvPr id="4" name="Content Placeholder 4"/>
          <p:cNvGraphicFramePr>
            <a:graphicFrameLocks/>
          </p:cNvGraphicFramePr>
          <p:nvPr/>
        </p:nvGraphicFramePr>
        <p:xfrm>
          <a:off x="142844" y="687546"/>
          <a:ext cx="8929720" cy="5456098"/>
        </p:xfrm>
        <a:graphic>
          <a:graphicData uri="http://schemas.openxmlformats.org/drawingml/2006/table">
            <a:tbl>
              <a:tblPr firstRow="1" bandRow="1">
                <a:tableStyleId>{5C22544A-7EE6-4342-B048-85BDC9FD1C3A}</a:tableStyleId>
              </a:tblPr>
              <a:tblGrid>
                <a:gridCol w="585557">
                  <a:extLst>
                    <a:ext uri="{9D8B030D-6E8A-4147-A177-3AD203B41FA5}">
                      <a16:colId xmlns:a16="http://schemas.microsoft.com/office/drawing/2014/main" val="20000"/>
                    </a:ext>
                  </a:extLst>
                </a:gridCol>
                <a:gridCol w="1200387">
                  <a:extLst>
                    <a:ext uri="{9D8B030D-6E8A-4147-A177-3AD203B41FA5}">
                      <a16:colId xmlns:a16="http://schemas.microsoft.com/office/drawing/2014/main" val="20001"/>
                    </a:ext>
                  </a:extLst>
                </a:gridCol>
                <a:gridCol w="892972">
                  <a:extLst>
                    <a:ext uri="{9D8B030D-6E8A-4147-A177-3AD203B41FA5}">
                      <a16:colId xmlns:a16="http://schemas.microsoft.com/office/drawing/2014/main" val="20002"/>
                    </a:ext>
                  </a:extLst>
                </a:gridCol>
                <a:gridCol w="1785944">
                  <a:extLst>
                    <a:ext uri="{9D8B030D-6E8A-4147-A177-3AD203B41FA5}">
                      <a16:colId xmlns:a16="http://schemas.microsoft.com/office/drawing/2014/main" val="20003"/>
                    </a:ext>
                  </a:extLst>
                </a:gridCol>
                <a:gridCol w="731944">
                  <a:extLst>
                    <a:ext uri="{9D8B030D-6E8A-4147-A177-3AD203B41FA5}">
                      <a16:colId xmlns:a16="http://schemas.microsoft.com/office/drawing/2014/main" val="20004"/>
                    </a:ext>
                  </a:extLst>
                </a:gridCol>
                <a:gridCol w="731944">
                  <a:extLst>
                    <a:ext uri="{9D8B030D-6E8A-4147-A177-3AD203B41FA5}">
                      <a16:colId xmlns:a16="http://schemas.microsoft.com/office/drawing/2014/main" val="20005"/>
                    </a:ext>
                  </a:extLst>
                </a:gridCol>
                <a:gridCol w="731944">
                  <a:extLst>
                    <a:ext uri="{9D8B030D-6E8A-4147-A177-3AD203B41FA5}">
                      <a16:colId xmlns:a16="http://schemas.microsoft.com/office/drawing/2014/main" val="20006"/>
                    </a:ext>
                  </a:extLst>
                </a:gridCol>
                <a:gridCol w="805138">
                  <a:extLst>
                    <a:ext uri="{9D8B030D-6E8A-4147-A177-3AD203B41FA5}">
                      <a16:colId xmlns:a16="http://schemas.microsoft.com/office/drawing/2014/main" val="20007"/>
                    </a:ext>
                  </a:extLst>
                </a:gridCol>
                <a:gridCol w="731944">
                  <a:extLst>
                    <a:ext uri="{9D8B030D-6E8A-4147-A177-3AD203B41FA5}">
                      <a16:colId xmlns:a16="http://schemas.microsoft.com/office/drawing/2014/main" val="20008"/>
                    </a:ext>
                  </a:extLst>
                </a:gridCol>
                <a:gridCol w="731946">
                  <a:extLst>
                    <a:ext uri="{9D8B030D-6E8A-4147-A177-3AD203B41FA5}">
                      <a16:colId xmlns:a16="http://schemas.microsoft.com/office/drawing/2014/main" val="20009"/>
                    </a:ext>
                  </a:extLst>
                </a:gridCol>
              </a:tblGrid>
              <a:tr h="450338">
                <a:tc rowSpan="2">
                  <a:txBody>
                    <a:bodyPr/>
                    <a:lstStyle/>
                    <a:p>
                      <a:pPr algn="ctr"/>
                      <a:r>
                        <a:rPr lang="id-ID"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id-ID"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TWA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id-ID"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0338">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d-ID"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42859">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Respirable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18312">
                <a:tc>
                  <a:txBody>
                    <a:bodyPr/>
                    <a:lstStyle/>
                    <a:p>
                      <a:r>
                        <a:rPr lang="id-ID" dirty="0"/>
                        <a:t>209.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Ozone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10028-15-6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A4 Pulm func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0,1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174793">
                <a:tc>
                  <a:txBody>
                    <a:bodyPr/>
                    <a:lstStyle/>
                    <a:p>
                      <a:r>
                        <a:rPr lang="id-ID" dirty="0"/>
                        <a:t>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Parathion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56-38-2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Skin; A4; BEI Cholinesterase </a:t>
                      </a:r>
                      <a:r>
                        <a:rPr lang="en-US" dirty="0" err="1"/>
                        <a:t>inhib</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50338">
                <a:tc>
                  <a:txBody>
                    <a:bodyPr/>
                    <a:lstStyle/>
                    <a:p>
                      <a:r>
                        <a:rPr lang="id-ID" dirty="0"/>
                        <a:t>211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Pentachlorophenol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87-86-5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A3; Skin; BEI URT &amp; Eye </a:t>
                      </a:r>
                      <a:r>
                        <a:rPr lang="en-US" dirty="0" err="1"/>
                        <a:t>Irr</a:t>
                      </a:r>
                      <a:r>
                        <a:rPr lang="en-US" dirty="0"/>
                        <a:t>, CNS &amp; Card Impair </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803806">
                <a:tc>
                  <a:txBody>
                    <a:bodyPr/>
                    <a:lstStyle/>
                    <a:p>
                      <a:r>
                        <a:rPr lang="id-ID" dirty="0"/>
                        <a:t>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Pentane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109-66-0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Narcosis, Resp tract irr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d-ID" dirty="0"/>
                        <a:t>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1772816"/>
            <a:ext cx="9144000" cy="508518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just">
              <a:lnSpc>
                <a:spcPct val="150000"/>
              </a:lnSpc>
            </a:pPr>
            <a:r>
              <a:rPr lang="id-ID" sz="2000" b="1" spc="150" dirty="0">
                <a:ln w="11430"/>
                <a:solidFill>
                  <a:srgbClr val="F8F8F8"/>
                </a:solidFill>
                <a:latin typeface="Arial" pitchFamily="34" charset="0"/>
                <a:cs typeface="Arial" pitchFamily="34" charset="0"/>
              </a:rPr>
              <a:t>(1) </a:t>
            </a:r>
            <a:r>
              <a:rPr lang="id-ID" sz="2000" b="1" dirty="0">
                <a:latin typeface="Arial" panose="020B0604020202020204" pitchFamily="34" charset="0"/>
                <a:cs typeface="Arial" panose="020B0604020202020204" pitchFamily="34" charset="0"/>
              </a:rPr>
              <a:t>Industri harus melakukan upaya pengendalian bahaya, upaya kesehatan lingkungan, dan/atau surveilans kesehatan kerja apabila tidak memenuhi standar dan persyaratan kesehatan lingkungan kerja industri berdasarkan hasil pemantauan dan evaluasi sebagaimana dimaksud dalam Pasal 5. </a:t>
            </a:r>
            <a:endParaRPr lang="id-ID" sz="2000" b="1" i="1" spc="150" dirty="0">
              <a:ln w="11430"/>
              <a:solidFill>
                <a:srgbClr val="F8F8F8"/>
              </a:solidFill>
              <a:latin typeface="Arial" pitchFamily="34" charset="0"/>
              <a:cs typeface="Arial" pitchFamily="34" charset="0"/>
            </a:endParaRPr>
          </a:p>
          <a:p>
            <a:pPr algn="just">
              <a:lnSpc>
                <a:spcPct val="150000"/>
              </a:lnSpc>
            </a:pPr>
            <a:r>
              <a:rPr lang="id-ID" sz="2000" b="1" spc="150" dirty="0">
                <a:ln w="11430"/>
                <a:solidFill>
                  <a:srgbClr val="F8F8F8"/>
                </a:solidFill>
                <a:latin typeface="Arial" pitchFamily="34" charset="0"/>
                <a:cs typeface="Arial" pitchFamily="34" charset="0"/>
              </a:rPr>
              <a:t>(2) </a:t>
            </a:r>
            <a:r>
              <a:rPr lang="es-ES" sz="2000" b="1" dirty="0" err="1">
                <a:latin typeface="Arial" panose="020B0604020202020204" pitchFamily="34" charset="0"/>
                <a:cs typeface="Arial" panose="020B0604020202020204" pitchFamily="34" charset="0"/>
              </a:rPr>
              <a:t>Upaya</a:t>
            </a:r>
            <a:r>
              <a:rPr lang="es-ES" sz="2000" b="1" dirty="0">
                <a:latin typeface="Arial" panose="020B0604020202020204" pitchFamily="34" charset="0"/>
                <a:cs typeface="Arial" panose="020B0604020202020204" pitchFamily="34" charset="0"/>
              </a:rPr>
              <a:t> </a:t>
            </a:r>
            <a:r>
              <a:rPr lang="es-ES" sz="2000" b="1" dirty="0" err="1">
                <a:latin typeface="Arial" panose="020B0604020202020204" pitchFamily="34" charset="0"/>
                <a:cs typeface="Arial" panose="020B0604020202020204" pitchFamily="34" charset="0"/>
              </a:rPr>
              <a:t>pengendalian</a:t>
            </a:r>
            <a:r>
              <a:rPr lang="es-ES" sz="2000" b="1" dirty="0">
                <a:latin typeface="Arial" panose="020B0604020202020204" pitchFamily="34" charset="0"/>
                <a:cs typeface="Arial" panose="020B0604020202020204" pitchFamily="34" charset="0"/>
              </a:rPr>
              <a:t> </a:t>
            </a:r>
            <a:r>
              <a:rPr lang="es-ES" sz="2000" b="1" dirty="0" err="1">
                <a:latin typeface="Arial" panose="020B0604020202020204" pitchFamily="34" charset="0"/>
                <a:cs typeface="Arial" panose="020B0604020202020204" pitchFamily="34" charset="0"/>
              </a:rPr>
              <a:t>bahaya</a:t>
            </a:r>
            <a:r>
              <a:rPr lang="es-ES" sz="2000" b="1" dirty="0">
                <a:latin typeface="Arial" panose="020B0604020202020204" pitchFamily="34" charset="0"/>
                <a:cs typeface="Arial" panose="020B0604020202020204" pitchFamily="34" charset="0"/>
              </a:rPr>
              <a:t> </a:t>
            </a:r>
            <a:r>
              <a:rPr lang="es-ES" sz="2000" b="1" dirty="0" err="1">
                <a:latin typeface="Arial" panose="020B0604020202020204" pitchFamily="34" charset="0"/>
                <a:cs typeface="Arial" panose="020B0604020202020204" pitchFamily="34" charset="0"/>
              </a:rPr>
              <a:t>sebagaimana</a:t>
            </a:r>
            <a:r>
              <a:rPr lang="es-ES" sz="2000" b="1" dirty="0">
                <a:latin typeface="Arial" panose="020B0604020202020204" pitchFamily="34" charset="0"/>
                <a:cs typeface="Arial" panose="020B0604020202020204" pitchFamily="34" charset="0"/>
              </a:rPr>
              <a:t> pada </a:t>
            </a:r>
            <a:r>
              <a:rPr lang="es-ES" sz="2000" b="1" dirty="0" err="1">
                <a:latin typeface="Arial" panose="020B0604020202020204" pitchFamily="34" charset="0"/>
                <a:cs typeface="Arial" panose="020B0604020202020204" pitchFamily="34" charset="0"/>
              </a:rPr>
              <a:t>ayat</a:t>
            </a:r>
            <a:r>
              <a:rPr lang="es-ES" sz="2000" b="1" dirty="0">
                <a:latin typeface="Arial" panose="020B0604020202020204" pitchFamily="34" charset="0"/>
                <a:cs typeface="Arial" panose="020B0604020202020204" pitchFamily="34" charset="0"/>
              </a:rPr>
              <a:t> (1) </a:t>
            </a:r>
            <a:r>
              <a:rPr lang="es-ES" sz="2000" b="1" dirty="0" err="1">
                <a:latin typeface="Arial" panose="020B0604020202020204" pitchFamily="34" charset="0"/>
                <a:cs typeface="Arial" panose="020B0604020202020204" pitchFamily="34" charset="0"/>
              </a:rPr>
              <a:t>meliputi</a:t>
            </a:r>
            <a:r>
              <a:rPr lang="es-ES" sz="2000" b="1" dirty="0">
                <a:latin typeface="Arial" panose="020B0604020202020204" pitchFamily="34" charset="0"/>
                <a:cs typeface="Arial" panose="020B0604020202020204" pitchFamily="34" charset="0"/>
              </a:rPr>
              <a:t>: </a:t>
            </a:r>
          </a:p>
          <a:p>
            <a:pPr algn="just">
              <a:lnSpc>
                <a:spcPct val="150000"/>
              </a:lnSpc>
            </a:pPr>
            <a:r>
              <a:rPr lang="id-ID" sz="2000" b="1" dirty="0">
                <a:latin typeface="Arial" panose="020B0604020202020204" pitchFamily="34" charset="0"/>
                <a:cs typeface="Arial" panose="020B0604020202020204" pitchFamily="34" charset="0"/>
              </a:rPr>
              <a:t>a. eliminasi; </a:t>
            </a:r>
          </a:p>
          <a:p>
            <a:pPr algn="just">
              <a:lnSpc>
                <a:spcPct val="150000"/>
              </a:lnSpc>
            </a:pPr>
            <a:r>
              <a:rPr lang="id-ID" sz="2000" b="1" dirty="0">
                <a:latin typeface="Arial" panose="020B0604020202020204" pitchFamily="34" charset="0"/>
                <a:cs typeface="Arial" panose="020B0604020202020204" pitchFamily="34" charset="0"/>
              </a:rPr>
              <a:t>b. substitusi; </a:t>
            </a:r>
          </a:p>
          <a:p>
            <a:pPr algn="just">
              <a:lnSpc>
                <a:spcPct val="150000"/>
              </a:lnSpc>
            </a:pPr>
            <a:r>
              <a:rPr lang="id-ID" sz="2000" b="1" dirty="0">
                <a:latin typeface="Arial" panose="020B0604020202020204" pitchFamily="34" charset="0"/>
                <a:cs typeface="Arial" panose="020B0604020202020204" pitchFamily="34" charset="0"/>
              </a:rPr>
              <a:t>c. pengendalian teknis; </a:t>
            </a:r>
          </a:p>
          <a:p>
            <a:pPr algn="just">
              <a:lnSpc>
                <a:spcPct val="150000"/>
              </a:lnSpc>
            </a:pPr>
            <a:r>
              <a:rPr lang="id-ID" sz="2000" b="1" dirty="0">
                <a:latin typeface="Arial" panose="020B0604020202020204" pitchFamily="34" charset="0"/>
                <a:cs typeface="Arial" panose="020B0604020202020204" pitchFamily="34" charset="0"/>
              </a:rPr>
              <a:t>d. pengendalian administrasi; dan/atau </a:t>
            </a:r>
          </a:p>
          <a:p>
            <a:pPr algn="just">
              <a:lnSpc>
                <a:spcPct val="150000"/>
              </a:lnSpc>
            </a:pPr>
            <a:r>
              <a:rPr lang="fi-FI" sz="2000" b="1" dirty="0">
                <a:latin typeface="Arial" panose="020B0604020202020204" pitchFamily="34" charset="0"/>
                <a:cs typeface="Arial" panose="020B0604020202020204" pitchFamily="34" charset="0"/>
              </a:rPr>
              <a:t>e. pemakaian alat pelindung diri, </a:t>
            </a:r>
            <a:r>
              <a:rPr lang="id-ID" sz="2000" b="1" dirty="0">
                <a:latin typeface="Arial" panose="020B0604020202020204" pitchFamily="34" charset="0"/>
                <a:cs typeface="Arial" panose="020B0604020202020204" pitchFamily="34" charset="0"/>
              </a:rPr>
              <a:t>sesuai dengan kebutuhan. </a:t>
            </a:r>
          </a:p>
        </p:txBody>
      </p:sp>
      <p:sp>
        <p:nvSpPr>
          <p:cNvPr id="8" name="Horizontal Scroll 7"/>
          <p:cNvSpPr/>
          <p:nvPr/>
        </p:nvSpPr>
        <p:spPr>
          <a:xfrm>
            <a:off x="571472" y="0"/>
            <a:ext cx="7929618" cy="129726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3650716" y="1272180"/>
            <a:ext cx="1857388" cy="4286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bg1"/>
                </a:solidFill>
                <a:latin typeface="Arial" pitchFamily="34" charset="0"/>
                <a:cs typeface="Arial" pitchFamily="34" charset="0"/>
              </a:rPr>
              <a:t>Pasal 9</a:t>
            </a:r>
          </a:p>
        </p:txBody>
      </p:sp>
    </p:spTree>
    <p:extLst>
      <p:ext uri="{BB962C8B-B14F-4D97-AF65-F5344CB8AC3E}">
        <p14:creationId xmlns:p14="http://schemas.microsoft.com/office/powerpoint/2010/main" val="29791361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graphicFrame>
        <p:nvGraphicFramePr>
          <p:cNvPr id="7" name="Content Placeholder 6"/>
          <p:cNvGraphicFramePr>
            <a:graphicFrameLocks noGrp="1"/>
          </p:cNvGraphicFramePr>
          <p:nvPr>
            <p:ph sz="quarter" idx="1"/>
          </p:nvPr>
        </p:nvGraphicFramePr>
        <p:xfrm>
          <a:off x="214280" y="214292"/>
          <a:ext cx="8715440" cy="6482717"/>
        </p:xfrm>
        <a:graphic>
          <a:graphicData uri="http://schemas.openxmlformats.org/drawingml/2006/table">
            <a:tbl>
              <a:tblPr firstRow="1" bandRow="1">
                <a:tableStyleId>{5C22544A-7EE6-4342-B048-85BDC9FD1C3A}</a:tableStyleId>
              </a:tblPr>
              <a:tblGrid>
                <a:gridCol w="648256">
                  <a:extLst>
                    <a:ext uri="{9D8B030D-6E8A-4147-A177-3AD203B41FA5}">
                      <a16:colId xmlns:a16="http://schemas.microsoft.com/office/drawing/2014/main" val="20000"/>
                    </a:ext>
                  </a:extLst>
                </a:gridCol>
                <a:gridCol w="1280572">
                  <a:extLst>
                    <a:ext uri="{9D8B030D-6E8A-4147-A177-3AD203B41FA5}">
                      <a16:colId xmlns:a16="http://schemas.microsoft.com/office/drawing/2014/main" val="20001"/>
                    </a:ext>
                  </a:extLst>
                </a:gridCol>
                <a:gridCol w="880280">
                  <a:extLst>
                    <a:ext uri="{9D8B030D-6E8A-4147-A177-3AD203B41FA5}">
                      <a16:colId xmlns:a16="http://schemas.microsoft.com/office/drawing/2014/main" val="20002"/>
                    </a:ext>
                  </a:extLst>
                </a:gridCol>
                <a:gridCol w="1584624">
                  <a:extLst>
                    <a:ext uri="{9D8B030D-6E8A-4147-A177-3AD203B41FA5}">
                      <a16:colId xmlns:a16="http://schemas.microsoft.com/office/drawing/2014/main" val="20003"/>
                    </a:ext>
                  </a:extLst>
                </a:gridCol>
                <a:gridCol w="792313">
                  <a:extLst>
                    <a:ext uri="{9D8B030D-6E8A-4147-A177-3AD203B41FA5}">
                      <a16:colId xmlns:a16="http://schemas.microsoft.com/office/drawing/2014/main" val="20004"/>
                    </a:ext>
                  </a:extLst>
                </a:gridCol>
                <a:gridCol w="648256">
                  <a:extLst>
                    <a:ext uri="{9D8B030D-6E8A-4147-A177-3AD203B41FA5}">
                      <a16:colId xmlns:a16="http://schemas.microsoft.com/office/drawing/2014/main" val="20005"/>
                    </a:ext>
                  </a:extLst>
                </a:gridCol>
                <a:gridCol w="792313">
                  <a:extLst>
                    <a:ext uri="{9D8B030D-6E8A-4147-A177-3AD203B41FA5}">
                      <a16:colId xmlns:a16="http://schemas.microsoft.com/office/drawing/2014/main" val="20006"/>
                    </a:ext>
                  </a:extLst>
                </a:gridCol>
                <a:gridCol w="720284">
                  <a:extLst>
                    <a:ext uri="{9D8B030D-6E8A-4147-A177-3AD203B41FA5}">
                      <a16:colId xmlns:a16="http://schemas.microsoft.com/office/drawing/2014/main" val="20007"/>
                    </a:ext>
                  </a:extLst>
                </a:gridCol>
                <a:gridCol w="720284">
                  <a:extLst>
                    <a:ext uri="{9D8B030D-6E8A-4147-A177-3AD203B41FA5}">
                      <a16:colId xmlns:a16="http://schemas.microsoft.com/office/drawing/2014/main" val="20008"/>
                    </a:ext>
                  </a:extLst>
                </a:gridCol>
                <a:gridCol w="648258">
                  <a:extLst>
                    <a:ext uri="{9D8B030D-6E8A-4147-A177-3AD203B41FA5}">
                      <a16:colId xmlns:a16="http://schemas.microsoft.com/office/drawing/2014/main" val="20009"/>
                    </a:ext>
                  </a:extLst>
                </a:gridCol>
              </a:tblGrid>
              <a:tr h="716839">
                <a:tc rowSpan="2">
                  <a:txBody>
                    <a:bodyPr/>
                    <a:lstStyle/>
                    <a:p>
                      <a:pPr algn="ctr"/>
                      <a:r>
                        <a:rPr lang="id-ID" sz="18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a:t>
                      </a:r>
                      <a:r>
                        <a:rPr lang="id-ID" sz="1800" baseline="0" dirty="0"/>
                        <a:t> TWA</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6839">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40177">
                <a:tc>
                  <a:txBody>
                    <a:bodyPr/>
                    <a:lstStyle/>
                    <a:p>
                      <a:pPr algn="ctr"/>
                      <a:r>
                        <a:rPr lang="id-ID" sz="1800" dirty="0"/>
                        <a:t>213.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Phenol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108-95-2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Skin;</a:t>
                      </a:r>
                      <a:r>
                        <a:rPr lang="id-ID" sz="1800" baseline="0" dirty="0"/>
                        <a:t> A4; BEI URT lrr, Lung dam, CNS impair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40177">
                <a:tc>
                  <a:txBody>
                    <a:bodyPr/>
                    <a:lstStyle/>
                    <a:p>
                      <a:pPr algn="ctr"/>
                      <a:r>
                        <a:rPr lang="id-ID" sz="1800" dirty="0"/>
                        <a:t>214.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Phenylethylene, lihat Styrene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100-42-5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A4; BEI; CNS Impair, URT</a:t>
                      </a:r>
                      <a:r>
                        <a:rPr lang="id-ID" sz="1800" baseline="0" dirty="0"/>
                        <a:t> lrr, Peripheral neuropathy</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28508">
                <a:tc>
                  <a:txBody>
                    <a:bodyPr/>
                    <a:lstStyle/>
                    <a:p>
                      <a:pPr algn="ctr"/>
                      <a:r>
                        <a:rPr lang="id-ID" sz="1800" dirty="0"/>
                        <a:t>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Phenyl</a:t>
                      </a:r>
                      <a:r>
                        <a:rPr lang="id-ID" sz="1800" baseline="0" dirty="0"/>
                        <a:t> isocyanate</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103-71-9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Skin; DSEN RSEN, URT lrr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0,005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0,015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340177">
                <a:tc>
                  <a:txBody>
                    <a:bodyPr/>
                    <a:lstStyle/>
                    <a:p>
                      <a:pPr algn="ctr"/>
                      <a:r>
                        <a:rPr lang="id-ID" sz="1800" dirty="0"/>
                        <a:t>216.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Phosgene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75-44-5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t>
                      </a:r>
                    </a:p>
                    <a:p>
                      <a:pPr algn="ctr"/>
                      <a:r>
                        <a:rPr lang="id-ID" sz="1800" dirty="0"/>
                        <a:t>URT</a:t>
                      </a:r>
                      <a:r>
                        <a:rPr lang="id-ID" sz="1800" baseline="0" dirty="0"/>
                        <a:t> lrr, Pulm edema, Pulm emphysema</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graphicFrame>
        <p:nvGraphicFramePr>
          <p:cNvPr id="4" name="Content Placeholder 3"/>
          <p:cNvGraphicFramePr>
            <a:graphicFrameLocks noGrp="1"/>
          </p:cNvGraphicFramePr>
          <p:nvPr>
            <p:ph sz="quarter" idx="1"/>
          </p:nvPr>
        </p:nvGraphicFramePr>
        <p:xfrm>
          <a:off x="285720" y="214293"/>
          <a:ext cx="8644000" cy="6357979"/>
        </p:xfrm>
        <a:graphic>
          <a:graphicData uri="http://schemas.openxmlformats.org/drawingml/2006/table">
            <a:tbl>
              <a:tblPr firstRow="1" bandRow="1">
                <a:tableStyleId>{5C22544A-7EE6-4342-B048-85BDC9FD1C3A}</a:tableStyleId>
              </a:tblPr>
              <a:tblGrid>
                <a:gridCol w="642942">
                  <a:extLst>
                    <a:ext uri="{9D8B030D-6E8A-4147-A177-3AD203B41FA5}">
                      <a16:colId xmlns:a16="http://schemas.microsoft.com/office/drawing/2014/main" val="20000"/>
                    </a:ext>
                  </a:extLst>
                </a:gridCol>
                <a:gridCol w="1270076">
                  <a:extLst>
                    <a:ext uri="{9D8B030D-6E8A-4147-A177-3AD203B41FA5}">
                      <a16:colId xmlns:a16="http://schemas.microsoft.com/office/drawing/2014/main" val="20001"/>
                    </a:ext>
                  </a:extLst>
                </a:gridCol>
                <a:gridCol w="873065">
                  <a:extLst>
                    <a:ext uri="{9D8B030D-6E8A-4147-A177-3AD203B41FA5}">
                      <a16:colId xmlns:a16="http://schemas.microsoft.com/office/drawing/2014/main" val="20002"/>
                    </a:ext>
                  </a:extLst>
                </a:gridCol>
                <a:gridCol w="1643073">
                  <a:extLst>
                    <a:ext uri="{9D8B030D-6E8A-4147-A177-3AD203B41FA5}">
                      <a16:colId xmlns:a16="http://schemas.microsoft.com/office/drawing/2014/main" val="20003"/>
                    </a:ext>
                  </a:extLst>
                </a:gridCol>
                <a:gridCol w="714380">
                  <a:extLst>
                    <a:ext uri="{9D8B030D-6E8A-4147-A177-3AD203B41FA5}">
                      <a16:colId xmlns:a16="http://schemas.microsoft.com/office/drawing/2014/main" val="20004"/>
                    </a:ext>
                  </a:extLst>
                </a:gridCol>
                <a:gridCol w="642942">
                  <a:extLst>
                    <a:ext uri="{9D8B030D-6E8A-4147-A177-3AD203B41FA5}">
                      <a16:colId xmlns:a16="http://schemas.microsoft.com/office/drawing/2014/main" val="20005"/>
                    </a:ext>
                  </a:extLst>
                </a:gridCol>
                <a:gridCol w="785818">
                  <a:extLst>
                    <a:ext uri="{9D8B030D-6E8A-4147-A177-3AD203B41FA5}">
                      <a16:colId xmlns:a16="http://schemas.microsoft.com/office/drawing/2014/main" val="20006"/>
                    </a:ext>
                  </a:extLst>
                </a:gridCol>
                <a:gridCol w="714380">
                  <a:extLst>
                    <a:ext uri="{9D8B030D-6E8A-4147-A177-3AD203B41FA5}">
                      <a16:colId xmlns:a16="http://schemas.microsoft.com/office/drawing/2014/main" val="20007"/>
                    </a:ext>
                  </a:extLst>
                </a:gridCol>
                <a:gridCol w="714380">
                  <a:extLst>
                    <a:ext uri="{9D8B030D-6E8A-4147-A177-3AD203B41FA5}">
                      <a16:colId xmlns:a16="http://schemas.microsoft.com/office/drawing/2014/main" val="20008"/>
                    </a:ext>
                  </a:extLst>
                </a:gridCol>
                <a:gridCol w="642944">
                  <a:extLst>
                    <a:ext uri="{9D8B030D-6E8A-4147-A177-3AD203B41FA5}">
                      <a16:colId xmlns:a16="http://schemas.microsoft.com/office/drawing/2014/main" val="20009"/>
                    </a:ext>
                  </a:extLst>
                </a:gridCol>
              </a:tblGrid>
              <a:tr h="730599">
                <a:tc rowSpan="2">
                  <a:txBody>
                    <a:bodyPr/>
                    <a:lstStyle/>
                    <a:p>
                      <a:pPr algn="ctr"/>
                      <a:r>
                        <a:rPr lang="id-ID" sz="18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a:t>
                      </a:r>
                      <a:r>
                        <a:rPr lang="id-ID" sz="1800" baseline="0" dirty="0"/>
                        <a:t> TWA</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30599">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28490">
                <a:tc>
                  <a:txBody>
                    <a:bodyPr/>
                    <a:lstStyle/>
                    <a:p>
                      <a:pPr algn="ctr"/>
                      <a:r>
                        <a:rPr lang="id-ID" sz="1800" dirty="0"/>
                        <a:t>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Phosporus (yellow)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7723-14-0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baseline="0" dirty="0"/>
                        <a:t>-</a:t>
                      </a:r>
                    </a:p>
                    <a:p>
                      <a:pPr algn="ctr"/>
                      <a:r>
                        <a:rPr lang="id-ID" sz="1800" baseline="0" dirty="0"/>
                        <a:t>LRT, URT, GI lrr, Liv dam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65903">
                <a:tc>
                  <a:txBody>
                    <a:bodyPr/>
                    <a:lstStyle/>
                    <a:p>
                      <a:pPr algn="ctr"/>
                      <a:r>
                        <a:rPr lang="id-ID" sz="1800" dirty="0"/>
                        <a:t>218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Polyvinyl chloride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9002-86-2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A4</a:t>
                      </a:r>
                    </a:p>
                    <a:p>
                      <a:pPr algn="ctr"/>
                      <a:r>
                        <a:rPr lang="id-ID" sz="1800" dirty="0"/>
                        <a:t>Pneumoconiosis,LRT</a:t>
                      </a:r>
                      <a:r>
                        <a:rPr lang="id-ID" sz="1800" baseline="0" dirty="0"/>
                        <a:t> lrr, Pulm func changes</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36485">
                <a:tc>
                  <a:txBody>
                    <a:bodyPr/>
                    <a:lstStyle/>
                    <a:p>
                      <a:pPr algn="ctr"/>
                      <a:r>
                        <a:rPr lang="id-ID" sz="1800" dirty="0"/>
                        <a:t>219.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Propane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74-98-6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Asphyxia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365903">
                <a:tc>
                  <a:txBody>
                    <a:bodyPr/>
                    <a:lstStyle/>
                    <a:p>
                      <a:pPr algn="ctr"/>
                      <a:r>
                        <a:rPr lang="id-ID" sz="1800" dirty="0"/>
                        <a:t>220.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2-Propanol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67-63-0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A4;</a:t>
                      </a:r>
                      <a:r>
                        <a:rPr lang="id-ID" sz="1800" baseline="0" dirty="0"/>
                        <a:t> BEI</a:t>
                      </a:r>
                    </a:p>
                    <a:p>
                      <a:pPr algn="ctr"/>
                      <a:r>
                        <a:rPr lang="id-ID" sz="1800" baseline="0" dirty="0"/>
                        <a:t>Eye &amp; URT lrr CNS Impair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graphicFrame>
        <p:nvGraphicFramePr>
          <p:cNvPr id="4" name="Content Placeholder 3"/>
          <p:cNvGraphicFramePr>
            <a:graphicFrameLocks noGrp="1"/>
          </p:cNvGraphicFramePr>
          <p:nvPr>
            <p:ph sz="quarter" idx="1"/>
          </p:nvPr>
        </p:nvGraphicFramePr>
        <p:xfrm>
          <a:off x="214280" y="285729"/>
          <a:ext cx="8644000" cy="6286545"/>
        </p:xfrm>
        <a:graphic>
          <a:graphicData uri="http://schemas.openxmlformats.org/drawingml/2006/table">
            <a:tbl>
              <a:tblPr firstRow="1" bandRow="1">
                <a:tableStyleId>{5C22544A-7EE6-4342-B048-85BDC9FD1C3A}</a:tableStyleId>
              </a:tblPr>
              <a:tblGrid>
                <a:gridCol w="642942">
                  <a:extLst>
                    <a:ext uri="{9D8B030D-6E8A-4147-A177-3AD203B41FA5}">
                      <a16:colId xmlns:a16="http://schemas.microsoft.com/office/drawing/2014/main" val="20000"/>
                    </a:ext>
                  </a:extLst>
                </a:gridCol>
                <a:gridCol w="1270076">
                  <a:extLst>
                    <a:ext uri="{9D8B030D-6E8A-4147-A177-3AD203B41FA5}">
                      <a16:colId xmlns:a16="http://schemas.microsoft.com/office/drawing/2014/main" val="20001"/>
                    </a:ext>
                  </a:extLst>
                </a:gridCol>
                <a:gridCol w="873065">
                  <a:extLst>
                    <a:ext uri="{9D8B030D-6E8A-4147-A177-3AD203B41FA5}">
                      <a16:colId xmlns:a16="http://schemas.microsoft.com/office/drawing/2014/main" val="20002"/>
                    </a:ext>
                  </a:extLst>
                </a:gridCol>
                <a:gridCol w="1571635">
                  <a:extLst>
                    <a:ext uri="{9D8B030D-6E8A-4147-A177-3AD203B41FA5}">
                      <a16:colId xmlns:a16="http://schemas.microsoft.com/office/drawing/2014/main" val="20003"/>
                    </a:ext>
                  </a:extLst>
                </a:gridCol>
                <a:gridCol w="785818">
                  <a:extLst>
                    <a:ext uri="{9D8B030D-6E8A-4147-A177-3AD203B41FA5}">
                      <a16:colId xmlns:a16="http://schemas.microsoft.com/office/drawing/2014/main" val="20004"/>
                    </a:ext>
                  </a:extLst>
                </a:gridCol>
                <a:gridCol w="642942">
                  <a:extLst>
                    <a:ext uri="{9D8B030D-6E8A-4147-A177-3AD203B41FA5}">
                      <a16:colId xmlns:a16="http://schemas.microsoft.com/office/drawing/2014/main" val="20005"/>
                    </a:ext>
                  </a:extLst>
                </a:gridCol>
                <a:gridCol w="785818">
                  <a:extLst>
                    <a:ext uri="{9D8B030D-6E8A-4147-A177-3AD203B41FA5}">
                      <a16:colId xmlns:a16="http://schemas.microsoft.com/office/drawing/2014/main" val="20006"/>
                    </a:ext>
                  </a:extLst>
                </a:gridCol>
                <a:gridCol w="714380">
                  <a:extLst>
                    <a:ext uri="{9D8B030D-6E8A-4147-A177-3AD203B41FA5}">
                      <a16:colId xmlns:a16="http://schemas.microsoft.com/office/drawing/2014/main" val="20007"/>
                    </a:ext>
                  </a:extLst>
                </a:gridCol>
                <a:gridCol w="714380">
                  <a:extLst>
                    <a:ext uri="{9D8B030D-6E8A-4147-A177-3AD203B41FA5}">
                      <a16:colId xmlns:a16="http://schemas.microsoft.com/office/drawing/2014/main" val="20008"/>
                    </a:ext>
                  </a:extLst>
                </a:gridCol>
                <a:gridCol w="642944">
                  <a:extLst>
                    <a:ext uri="{9D8B030D-6E8A-4147-A177-3AD203B41FA5}">
                      <a16:colId xmlns:a16="http://schemas.microsoft.com/office/drawing/2014/main" val="20009"/>
                    </a:ext>
                  </a:extLst>
                </a:gridCol>
              </a:tblGrid>
              <a:tr h="695147">
                <a:tc rowSpan="2">
                  <a:txBody>
                    <a:bodyPr/>
                    <a:lstStyle/>
                    <a:p>
                      <a:pPr algn="ctr"/>
                      <a:r>
                        <a:rPr lang="id-ID" sz="18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a:t>
                      </a:r>
                      <a:r>
                        <a:rPr lang="id-ID" sz="1800" baseline="0" dirty="0"/>
                        <a:t> TWA</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95147">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9622">
                <a:tc>
                  <a:txBody>
                    <a:bodyPr/>
                    <a:lstStyle/>
                    <a:p>
                      <a:pPr algn="ctr"/>
                      <a:r>
                        <a:rPr lang="id-ID" sz="1800" dirty="0"/>
                        <a:t>221.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n-</a:t>
                      </a:r>
                      <a:r>
                        <a:rPr lang="id-ID" sz="1800" baseline="0" dirty="0"/>
                        <a:t>Propyl Acetate</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109-60-4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baseline="0" dirty="0"/>
                        <a:t>-</a:t>
                      </a:r>
                    </a:p>
                    <a:p>
                      <a:pPr algn="ctr"/>
                      <a:r>
                        <a:rPr lang="id-ID" sz="1800" baseline="0" dirty="0"/>
                        <a:t>Eye &amp; URT lrr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9622">
                <a:tc>
                  <a:txBody>
                    <a:bodyPr/>
                    <a:lstStyle/>
                    <a:p>
                      <a:pPr algn="ctr"/>
                      <a:r>
                        <a:rPr lang="id-ID" sz="1800" dirty="0"/>
                        <a:t>222.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n-Propyl</a:t>
                      </a:r>
                      <a:r>
                        <a:rPr lang="id-ID" sz="1800" baseline="0" dirty="0"/>
                        <a:t> Alcohol (Propanol)</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71-23-8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A4</a:t>
                      </a:r>
                    </a:p>
                    <a:p>
                      <a:pPr algn="ctr"/>
                      <a:r>
                        <a:rPr lang="id-ID" sz="1800" dirty="0"/>
                        <a:t>Eye</a:t>
                      </a:r>
                      <a:r>
                        <a:rPr lang="id-ID" sz="1800" baseline="0" dirty="0"/>
                        <a:t> &amp;  URT lrr</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97385">
                <a:tc>
                  <a:txBody>
                    <a:bodyPr/>
                    <a:lstStyle/>
                    <a:p>
                      <a:pPr algn="ctr"/>
                      <a:r>
                        <a:rPr lang="id-ID" sz="1800" dirty="0"/>
                        <a:t>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Pyridine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110-86-1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A3</a:t>
                      </a:r>
                    </a:p>
                    <a:p>
                      <a:pPr algn="ctr"/>
                      <a:r>
                        <a:rPr lang="id-ID" sz="1800" dirty="0"/>
                        <a:t>Skin lrr, Liver &amp; kidney damage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299622">
                <a:tc>
                  <a:txBody>
                    <a:bodyPr/>
                    <a:lstStyle/>
                    <a:p>
                      <a:pPr algn="ctr"/>
                      <a:r>
                        <a:rPr lang="id-ID" sz="1800" dirty="0"/>
                        <a:t>224.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Selenium compounds sebagai</a:t>
                      </a:r>
                      <a:r>
                        <a:rPr lang="id-ID" sz="1800" baseline="0" dirty="0"/>
                        <a:t> Se</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7782-49-2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t>
                      </a:r>
                    </a:p>
                    <a:p>
                      <a:pPr algn="ctr"/>
                      <a:r>
                        <a:rPr lang="id-ID" sz="1800" dirty="0"/>
                        <a:t>Eye &amp; URT lrr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graphicFrame>
        <p:nvGraphicFramePr>
          <p:cNvPr id="4" name="Content Placeholder 3"/>
          <p:cNvGraphicFramePr>
            <a:graphicFrameLocks noGrp="1"/>
          </p:cNvGraphicFramePr>
          <p:nvPr>
            <p:ph sz="quarter" idx="1"/>
          </p:nvPr>
        </p:nvGraphicFramePr>
        <p:xfrm>
          <a:off x="1" y="1168"/>
          <a:ext cx="9143998" cy="6858000"/>
        </p:xfrm>
        <a:graphic>
          <a:graphicData uri="http://schemas.openxmlformats.org/drawingml/2006/table">
            <a:tbl>
              <a:tblPr firstRow="1" bandRow="1">
                <a:tableStyleId>{5C22544A-7EE6-4342-B048-85BDC9FD1C3A}</a:tableStyleId>
              </a:tblPr>
              <a:tblGrid>
                <a:gridCol w="680132">
                  <a:extLst>
                    <a:ext uri="{9D8B030D-6E8A-4147-A177-3AD203B41FA5}">
                      <a16:colId xmlns:a16="http://schemas.microsoft.com/office/drawing/2014/main" val="20000"/>
                    </a:ext>
                  </a:extLst>
                </a:gridCol>
                <a:gridCol w="1493441">
                  <a:extLst>
                    <a:ext uri="{9D8B030D-6E8A-4147-A177-3AD203B41FA5}">
                      <a16:colId xmlns:a16="http://schemas.microsoft.com/office/drawing/2014/main" val="20001"/>
                    </a:ext>
                  </a:extLst>
                </a:gridCol>
                <a:gridCol w="899410">
                  <a:extLst>
                    <a:ext uri="{9D8B030D-6E8A-4147-A177-3AD203B41FA5}">
                      <a16:colId xmlns:a16="http://schemas.microsoft.com/office/drawing/2014/main" val="20002"/>
                    </a:ext>
                  </a:extLst>
                </a:gridCol>
                <a:gridCol w="1536800">
                  <a:extLst>
                    <a:ext uri="{9D8B030D-6E8A-4147-A177-3AD203B41FA5}">
                      <a16:colId xmlns:a16="http://schemas.microsoft.com/office/drawing/2014/main" val="20003"/>
                    </a:ext>
                  </a:extLst>
                </a:gridCol>
                <a:gridCol w="831273">
                  <a:extLst>
                    <a:ext uri="{9D8B030D-6E8A-4147-A177-3AD203B41FA5}">
                      <a16:colId xmlns:a16="http://schemas.microsoft.com/office/drawing/2014/main" val="20004"/>
                    </a:ext>
                  </a:extLst>
                </a:gridCol>
                <a:gridCol w="680132">
                  <a:extLst>
                    <a:ext uri="{9D8B030D-6E8A-4147-A177-3AD203B41FA5}">
                      <a16:colId xmlns:a16="http://schemas.microsoft.com/office/drawing/2014/main" val="20005"/>
                    </a:ext>
                  </a:extLst>
                </a:gridCol>
                <a:gridCol w="831273">
                  <a:extLst>
                    <a:ext uri="{9D8B030D-6E8A-4147-A177-3AD203B41FA5}">
                      <a16:colId xmlns:a16="http://schemas.microsoft.com/office/drawing/2014/main" val="20006"/>
                    </a:ext>
                  </a:extLst>
                </a:gridCol>
                <a:gridCol w="755702">
                  <a:extLst>
                    <a:ext uri="{9D8B030D-6E8A-4147-A177-3AD203B41FA5}">
                      <a16:colId xmlns:a16="http://schemas.microsoft.com/office/drawing/2014/main" val="20007"/>
                    </a:ext>
                  </a:extLst>
                </a:gridCol>
                <a:gridCol w="755702">
                  <a:extLst>
                    <a:ext uri="{9D8B030D-6E8A-4147-A177-3AD203B41FA5}">
                      <a16:colId xmlns:a16="http://schemas.microsoft.com/office/drawing/2014/main" val="20008"/>
                    </a:ext>
                  </a:extLst>
                </a:gridCol>
                <a:gridCol w="680133">
                  <a:extLst>
                    <a:ext uri="{9D8B030D-6E8A-4147-A177-3AD203B41FA5}">
                      <a16:colId xmlns:a16="http://schemas.microsoft.com/office/drawing/2014/main" val="20009"/>
                    </a:ext>
                  </a:extLst>
                </a:gridCol>
              </a:tblGrid>
              <a:tr h="622020">
                <a:tc rowSpan="2">
                  <a:txBody>
                    <a:bodyPr/>
                    <a:lstStyle/>
                    <a:p>
                      <a:pPr algn="ctr"/>
                      <a:r>
                        <a:rPr lang="id-ID" sz="18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a:t>
                      </a:r>
                      <a:r>
                        <a:rPr lang="id-ID" sz="1800" baseline="0" dirty="0"/>
                        <a:t> TWA</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22020">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20051">
                <a:tc>
                  <a:txBody>
                    <a:bodyPr/>
                    <a:lstStyle/>
                    <a:p>
                      <a:pPr algn="ctr"/>
                      <a:r>
                        <a:rPr lang="id-ID" sz="1800" dirty="0"/>
                        <a:t>225.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800" dirty="0"/>
                        <a:t>Selenium hexafluoride</a:t>
                      </a:r>
                      <a:r>
                        <a:rPr lang="id-ID" sz="1800" baseline="0" dirty="0"/>
                        <a:t> </a:t>
                      </a:r>
                      <a:r>
                        <a:rPr lang="id-ID" sz="1800" dirty="0"/>
                        <a:t>sebagai</a:t>
                      </a:r>
                      <a:r>
                        <a:rPr lang="id-ID" sz="1800" baseline="0" dirty="0"/>
                        <a:t> Se</a:t>
                      </a:r>
                      <a:endParaRPr lang="id-ID" sz="1800" dirty="0"/>
                    </a:p>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7783-79-1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baseline="0" dirty="0"/>
                        <a:t>-</a:t>
                      </a:r>
                    </a:p>
                    <a:p>
                      <a:pPr algn="ctr"/>
                      <a:r>
                        <a:rPr lang="id-ID" sz="1800" baseline="0" dirty="0"/>
                        <a:t>Pilm Edema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95472">
                <a:tc>
                  <a:txBody>
                    <a:bodyPr/>
                    <a:lstStyle/>
                    <a:p>
                      <a:pPr algn="ctr"/>
                      <a:r>
                        <a:rPr lang="id-ID" sz="1800" dirty="0"/>
                        <a:t>226.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Silica, amorphous,</a:t>
                      </a:r>
                      <a:r>
                        <a:rPr lang="id-ID" sz="1800" baseline="0" dirty="0"/>
                        <a:t> diatomaceous earth, containing less than 1% crytalline silica</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61790-53-2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d-ID" sz="1800" dirty="0"/>
                    </a:p>
                    <a:p>
                      <a:pPr algn="ctr"/>
                      <a:endParaRPr lang="id-ID" sz="1800" dirty="0"/>
                    </a:p>
                    <a:p>
                      <a:pPr algn="ctr"/>
                      <a:endParaRPr lang="id-ID" sz="1800" dirty="0"/>
                    </a:p>
                    <a:p>
                      <a:pPr algn="ctr"/>
                      <a:r>
                        <a:rPr lang="id-ID" sz="18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20051">
                <a:tc rowSpan="2">
                  <a:txBody>
                    <a:bodyPr/>
                    <a:lstStyle/>
                    <a:p>
                      <a:pPr algn="ctr"/>
                      <a:endParaRPr lang="id-ID" sz="1800" dirty="0"/>
                    </a:p>
                    <a:p>
                      <a:pPr algn="ctr"/>
                      <a:endParaRPr lang="id-ID" sz="1800" dirty="0"/>
                    </a:p>
                    <a:p>
                      <a:pPr algn="ctr"/>
                      <a:endParaRPr lang="id-ID" sz="1800" dirty="0"/>
                    </a:p>
                    <a:p>
                      <a:pPr algn="ctr"/>
                      <a:endParaRPr lang="id-ID" sz="1800" dirty="0"/>
                    </a:p>
                    <a:p>
                      <a:pPr algn="ctr"/>
                      <a:r>
                        <a:rPr lang="id-ID" sz="1800" dirty="0"/>
                        <a:t>227.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Silica, crystalline cristobalite, respirable dust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14464-46-1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A2;</a:t>
                      </a:r>
                    </a:p>
                    <a:p>
                      <a:pPr algn="ctr"/>
                      <a:r>
                        <a:rPr lang="id-ID" sz="1800" dirty="0"/>
                        <a:t>Pulm fibrosis, Lung</a:t>
                      </a:r>
                      <a:r>
                        <a:rPr lang="id-ID" sz="1800" baseline="0" dirty="0"/>
                        <a:t> cancer</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120051">
                <a:tc vMerge="1">
                  <a:txBody>
                    <a:bodyPr/>
                    <a:lstStyle/>
                    <a:p>
                      <a:pPr algn="ct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Silica, crytalline quartz, respirable dust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14808-60-7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A2</a:t>
                      </a:r>
                    </a:p>
                    <a:p>
                      <a:pPr algn="ctr"/>
                      <a:r>
                        <a:rPr lang="id-ID" sz="1800" dirty="0"/>
                        <a:t>Pulm fibrosis, Lung</a:t>
                      </a:r>
                      <a:r>
                        <a:rPr lang="id-ID" sz="1800" baseline="0" dirty="0"/>
                        <a:t> cancer</a:t>
                      </a:r>
                      <a:endParaRPr lang="id-ID" sz="1800" dirty="0"/>
                    </a:p>
                    <a:p>
                      <a:pPr algn="ct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graphicFrame>
        <p:nvGraphicFramePr>
          <p:cNvPr id="4" name="Content Placeholder 3"/>
          <p:cNvGraphicFramePr>
            <a:graphicFrameLocks noGrp="1"/>
          </p:cNvGraphicFramePr>
          <p:nvPr>
            <p:ph sz="quarter" idx="1"/>
          </p:nvPr>
        </p:nvGraphicFramePr>
        <p:xfrm>
          <a:off x="71406" y="0"/>
          <a:ext cx="9072595" cy="6942406"/>
        </p:xfrm>
        <a:graphic>
          <a:graphicData uri="http://schemas.openxmlformats.org/drawingml/2006/table">
            <a:tbl>
              <a:tblPr firstRow="1" bandRow="1">
                <a:tableStyleId>{5C22544A-7EE6-4342-B048-85BDC9FD1C3A}</a:tableStyleId>
              </a:tblPr>
              <a:tblGrid>
                <a:gridCol w="607128">
                  <a:extLst>
                    <a:ext uri="{9D8B030D-6E8A-4147-A177-3AD203B41FA5}">
                      <a16:colId xmlns:a16="http://schemas.microsoft.com/office/drawing/2014/main" val="20000"/>
                    </a:ext>
                  </a:extLst>
                </a:gridCol>
                <a:gridCol w="1343795">
                  <a:extLst>
                    <a:ext uri="{9D8B030D-6E8A-4147-A177-3AD203B41FA5}">
                      <a16:colId xmlns:a16="http://schemas.microsoft.com/office/drawing/2014/main" val="20001"/>
                    </a:ext>
                  </a:extLst>
                </a:gridCol>
                <a:gridCol w="923741">
                  <a:extLst>
                    <a:ext uri="{9D8B030D-6E8A-4147-A177-3AD203B41FA5}">
                      <a16:colId xmlns:a16="http://schemas.microsoft.com/office/drawing/2014/main" val="20002"/>
                    </a:ext>
                  </a:extLst>
                </a:gridCol>
                <a:gridCol w="1662858">
                  <a:extLst>
                    <a:ext uri="{9D8B030D-6E8A-4147-A177-3AD203B41FA5}">
                      <a16:colId xmlns:a16="http://schemas.microsoft.com/office/drawing/2014/main" val="20003"/>
                    </a:ext>
                  </a:extLst>
                </a:gridCol>
                <a:gridCol w="831430">
                  <a:extLst>
                    <a:ext uri="{9D8B030D-6E8A-4147-A177-3AD203B41FA5}">
                      <a16:colId xmlns:a16="http://schemas.microsoft.com/office/drawing/2014/main" val="20004"/>
                    </a:ext>
                  </a:extLst>
                </a:gridCol>
                <a:gridCol w="680261">
                  <a:extLst>
                    <a:ext uri="{9D8B030D-6E8A-4147-A177-3AD203B41FA5}">
                      <a16:colId xmlns:a16="http://schemas.microsoft.com/office/drawing/2014/main" val="20005"/>
                    </a:ext>
                  </a:extLst>
                </a:gridCol>
                <a:gridCol w="831430">
                  <a:extLst>
                    <a:ext uri="{9D8B030D-6E8A-4147-A177-3AD203B41FA5}">
                      <a16:colId xmlns:a16="http://schemas.microsoft.com/office/drawing/2014/main" val="20006"/>
                    </a:ext>
                  </a:extLst>
                </a:gridCol>
                <a:gridCol w="755845">
                  <a:extLst>
                    <a:ext uri="{9D8B030D-6E8A-4147-A177-3AD203B41FA5}">
                      <a16:colId xmlns:a16="http://schemas.microsoft.com/office/drawing/2014/main" val="20007"/>
                    </a:ext>
                  </a:extLst>
                </a:gridCol>
                <a:gridCol w="755845">
                  <a:extLst>
                    <a:ext uri="{9D8B030D-6E8A-4147-A177-3AD203B41FA5}">
                      <a16:colId xmlns:a16="http://schemas.microsoft.com/office/drawing/2014/main" val="20008"/>
                    </a:ext>
                  </a:extLst>
                </a:gridCol>
                <a:gridCol w="680262">
                  <a:extLst>
                    <a:ext uri="{9D8B030D-6E8A-4147-A177-3AD203B41FA5}">
                      <a16:colId xmlns:a16="http://schemas.microsoft.com/office/drawing/2014/main" val="20009"/>
                    </a:ext>
                  </a:extLst>
                </a:gridCol>
              </a:tblGrid>
              <a:tr h="652016">
                <a:tc rowSpan="2">
                  <a:txBody>
                    <a:bodyPr/>
                    <a:lstStyle/>
                    <a:p>
                      <a:pPr algn="ctr"/>
                      <a:r>
                        <a:rPr lang="id-ID" sz="18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a:t>
                      </a:r>
                      <a:r>
                        <a:rPr lang="id-ID" sz="1800" baseline="0" dirty="0"/>
                        <a:t> TWA</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52016">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8987">
                <a:tc>
                  <a:txBody>
                    <a:bodyPr/>
                    <a:lstStyle/>
                    <a:p>
                      <a:pPr algn="ctr"/>
                      <a:r>
                        <a:rPr lang="id-ID" sz="1800" dirty="0"/>
                        <a:t>228.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Silicon carbide</a:t>
                      </a:r>
                      <a:r>
                        <a:rPr lang="id-ID" sz="1800" baseline="0" dirty="0"/>
                        <a:t>  (</a:t>
                      </a:r>
                      <a:r>
                        <a:rPr lang="id-ID" sz="1800" dirty="0"/>
                        <a:t>Fibrous)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409-21-2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baseline="0" dirty="0"/>
                        <a:t>A2</a:t>
                      </a:r>
                    </a:p>
                    <a:p>
                      <a:pPr algn="ctr"/>
                      <a:r>
                        <a:rPr lang="id-ID" sz="1800" baseline="0" dirty="0"/>
                        <a:t>Mesothelioma, Cancer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0,1 f/cc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91539">
                <a:tc rowSpan="2">
                  <a:txBody>
                    <a:bodyPr/>
                    <a:lstStyle/>
                    <a:p>
                      <a:pPr algn="ctr"/>
                      <a:endParaRPr lang="id-ID" sz="1800" dirty="0"/>
                    </a:p>
                    <a:p>
                      <a:pPr algn="ctr"/>
                      <a:endParaRPr lang="id-ID" sz="1800" dirty="0"/>
                    </a:p>
                    <a:p>
                      <a:pPr algn="ctr"/>
                      <a:endParaRPr lang="id-ID" sz="1800" dirty="0"/>
                    </a:p>
                    <a:p>
                      <a:pPr algn="ctr"/>
                      <a:endParaRPr lang="id-ID" sz="1800" dirty="0"/>
                    </a:p>
                    <a:p>
                      <a:pPr algn="ctr"/>
                      <a:endParaRPr lang="id-ID" sz="1800" dirty="0"/>
                    </a:p>
                    <a:p>
                      <a:pPr algn="ctr"/>
                      <a:r>
                        <a:rPr lang="id-ID" sz="1800" dirty="0"/>
                        <a:t>229.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Silver, Metal and soluble compounds (sbg Ag) (Logam Ag-Debu</a:t>
                      </a:r>
                      <a:r>
                        <a:rPr lang="id-ID" sz="1800" baseline="0" dirty="0"/>
                        <a:t>&amp;Fume)</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lang="id-ID" sz="1800" dirty="0"/>
                    </a:p>
                    <a:p>
                      <a:pPr algn="ctr"/>
                      <a:endParaRPr lang="id-ID" sz="1800" dirty="0"/>
                    </a:p>
                    <a:p>
                      <a:pPr algn="ctr"/>
                      <a:endParaRPr lang="id-ID" sz="1800" dirty="0"/>
                    </a:p>
                    <a:p>
                      <a:pPr algn="ctr"/>
                      <a:endParaRPr lang="id-ID" sz="1800" dirty="0"/>
                    </a:p>
                    <a:p>
                      <a:pPr algn="ctr"/>
                      <a:r>
                        <a:rPr lang="id-ID" sz="1800" dirty="0"/>
                        <a:t>7440-22-4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a:t>
                      </a:r>
                    </a:p>
                    <a:p>
                      <a:pPr algn="ctr"/>
                      <a:r>
                        <a:rPr lang="id-ID" sz="1800" dirty="0"/>
                        <a:t>Argyria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424454">
                <a:tc vMerge="1">
                  <a:txBody>
                    <a:bodyPr/>
                    <a:lstStyle/>
                    <a:p>
                      <a:pPr algn="ct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Silver, Metal and soluble compounds (sbg Ag) (Ag Terlarut)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218987">
                <a:tc>
                  <a:txBody>
                    <a:bodyPr/>
                    <a:lstStyle/>
                    <a:p>
                      <a:pPr algn="ctr"/>
                      <a:r>
                        <a:rPr lang="id-ID" sz="1800" dirty="0"/>
                        <a:t>230.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Sodium</a:t>
                      </a:r>
                      <a:r>
                        <a:rPr lang="id-ID" sz="1800" baseline="0" dirty="0"/>
                        <a:t> hydroxide</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1310-73-2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t>
                      </a:r>
                    </a:p>
                    <a:p>
                      <a:pPr algn="ctr"/>
                      <a:r>
                        <a:rPr lang="id-ID" sz="1800" dirty="0"/>
                        <a:t>URT, Eye &amp; skin lrr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graphicFrame>
        <p:nvGraphicFramePr>
          <p:cNvPr id="4" name="Content Placeholder 3"/>
          <p:cNvGraphicFramePr>
            <a:graphicFrameLocks noGrp="1"/>
          </p:cNvGraphicFramePr>
          <p:nvPr>
            <p:ph sz="quarter" idx="1"/>
          </p:nvPr>
        </p:nvGraphicFramePr>
        <p:xfrm>
          <a:off x="214283" y="214290"/>
          <a:ext cx="8715437" cy="6429420"/>
        </p:xfrm>
        <a:graphic>
          <a:graphicData uri="http://schemas.openxmlformats.org/drawingml/2006/table">
            <a:tbl>
              <a:tblPr firstRow="1" bandRow="1">
                <a:tableStyleId>{5C22544A-7EE6-4342-B048-85BDC9FD1C3A}</a:tableStyleId>
              </a:tblPr>
              <a:tblGrid>
                <a:gridCol w="648256">
                  <a:extLst>
                    <a:ext uri="{9D8B030D-6E8A-4147-A177-3AD203B41FA5}">
                      <a16:colId xmlns:a16="http://schemas.microsoft.com/office/drawing/2014/main" val="20000"/>
                    </a:ext>
                  </a:extLst>
                </a:gridCol>
                <a:gridCol w="1280571">
                  <a:extLst>
                    <a:ext uri="{9D8B030D-6E8A-4147-A177-3AD203B41FA5}">
                      <a16:colId xmlns:a16="http://schemas.microsoft.com/office/drawing/2014/main" val="20001"/>
                    </a:ext>
                  </a:extLst>
                </a:gridCol>
                <a:gridCol w="880280">
                  <a:extLst>
                    <a:ext uri="{9D8B030D-6E8A-4147-A177-3AD203B41FA5}">
                      <a16:colId xmlns:a16="http://schemas.microsoft.com/office/drawing/2014/main" val="20002"/>
                    </a:ext>
                  </a:extLst>
                </a:gridCol>
                <a:gridCol w="1584623">
                  <a:extLst>
                    <a:ext uri="{9D8B030D-6E8A-4147-A177-3AD203B41FA5}">
                      <a16:colId xmlns:a16="http://schemas.microsoft.com/office/drawing/2014/main" val="20003"/>
                    </a:ext>
                  </a:extLst>
                </a:gridCol>
                <a:gridCol w="678367">
                  <a:extLst>
                    <a:ext uri="{9D8B030D-6E8A-4147-A177-3AD203B41FA5}">
                      <a16:colId xmlns:a16="http://schemas.microsoft.com/office/drawing/2014/main" val="20004"/>
                    </a:ext>
                  </a:extLst>
                </a:gridCol>
                <a:gridCol w="857256">
                  <a:extLst>
                    <a:ext uri="{9D8B030D-6E8A-4147-A177-3AD203B41FA5}">
                      <a16:colId xmlns:a16="http://schemas.microsoft.com/office/drawing/2014/main" val="20005"/>
                    </a:ext>
                  </a:extLst>
                </a:gridCol>
                <a:gridCol w="697259">
                  <a:extLst>
                    <a:ext uri="{9D8B030D-6E8A-4147-A177-3AD203B41FA5}">
                      <a16:colId xmlns:a16="http://schemas.microsoft.com/office/drawing/2014/main" val="20006"/>
                    </a:ext>
                  </a:extLst>
                </a:gridCol>
                <a:gridCol w="720284">
                  <a:extLst>
                    <a:ext uri="{9D8B030D-6E8A-4147-A177-3AD203B41FA5}">
                      <a16:colId xmlns:a16="http://schemas.microsoft.com/office/drawing/2014/main" val="20007"/>
                    </a:ext>
                  </a:extLst>
                </a:gridCol>
                <a:gridCol w="720284">
                  <a:extLst>
                    <a:ext uri="{9D8B030D-6E8A-4147-A177-3AD203B41FA5}">
                      <a16:colId xmlns:a16="http://schemas.microsoft.com/office/drawing/2014/main" val="20008"/>
                    </a:ext>
                  </a:extLst>
                </a:gridCol>
                <a:gridCol w="648257">
                  <a:extLst>
                    <a:ext uri="{9D8B030D-6E8A-4147-A177-3AD203B41FA5}">
                      <a16:colId xmlns:a16="http://schemas.microsoft.com/office/drawing/2014/main" val="20009"/>
                    </a:ext>
                  </a:extLst>
                </a:gridCol>
              </a:tblGrid>
              <a:tr h="710945">
                <a:tc rowSpan="2">
                  <a:txBody>
                    <a:bodyPr/>
                    <a:lstStyle/>
                    <a:p>
                      <a:pPr algn="ctr"/>
                      <a:r>
                        <a:rPr lang="id-ID" sz="18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a:t>
                      </a:r>
                      <a:r>
                        <a:rPr lang="id-ID" sz="1800" baseline="0" dirty="0"/>
                        <a:t> TWA</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0945">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29159">
                <a:tc>
                  <a:txBody>
                    <a:bodyPr/>
                    <a:lstStyle/>
                    <a:p>
                      <a:pPr algn="ctr"/>
                      <a:r>
                        <a:rPr lang="id-ID" sz="1800" dirty="0"/>
                        <a:t>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Strontium</a:t>
                      </a:r>
                      <a:r>
                        <a:rPr lang="id-ID" sz="1800" baseline="0" dirty="0"/>
                        <a:t> chromate</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7789-06-2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baseline="0" dirty="0"/>
                        <a:t>A2</a:t>
                      </a:r>
                    </a:p>
                    <a:p>
                      <a:pPr algn="ctr"/>
                      <a:r>
                        <a:rPr lang="id-ID" sz="1800" baseline="0" dirty="0"/>
                        <a:t>Cancer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0,0005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29159">
                <a:tc>
                  <a:txBody>
                    <a:bodyPr/>
                    <a:lstStyle/>
                    <a:p>
                      <a:pPr algn="ctr"/>
                      <a:r>
                        <a:rPr lang="id-ID" sz="1800" dirty="0"/>
                        <a:t>232.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Styrene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100-42-5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A4;</a:t>
                      </a:r>
                      <a:r>
                        <a:rPr lang="id-ID" sz="1800" baseline="0" dirty="0"/>
                        <a:t> BEI; CNS Impair. URT lrr, Peripheral neuropathy</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20053">
                <a:tc>
                  <a:txBody>
                    <a:bodyPr/>
                    <a:lstStyle/>
                    <a:p>
                      <a:pPr algn="ctr"/>
                      <a:r>
                        <a:rPr lang="id-ID" sz="1800" dirty="0"/>
                        <a:t>233.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Sulfur dioxide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7446-09-5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A4</a:t>
                      </a:r>
                    </a:p>
                    <a:p>
                      <a:pPr algn="ctr"/>
                      <a:r>
                        <a:rPr lang="id-ID" sz="1800" dirty="0"/>
                        <a:t>Pulm</a:t>
                      </a:r>
                      <a:r>
                        <a:rPr lang="id-ID" sz="1800" baseline="0" dirty="0"/>
                        <a:t> func, LRT irr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329159">
                <a:tc>
                  <a:txBody>
                    <a:bodyPr/>
                    <a:lstStyle/>
                    <a:p>
                      <a:pPr algn="ctr"/>
                      <a:r>
                        <a:rPr lang="id-ID" sz="1800" dirty="0"/>
                        <a:t>234.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Sulfuric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7664-93-9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A2</a:t>
                      </a:r>
                    </a:p>
                    <a:p>
                      <a:pPr algn="ctr"/>
                      <a:r>
                        <a:rPr lang="id-ID" sz="1800" dirty="0"/>
                        <a:t>Pulm</a:t>
                      </a:r>
                      <a:r>
                        <a:rPr lang="id-ID" sz="1800" baseline="0" dirty="0"/>
                        <a:t> func</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graphicFrame>
        <p:nvGraphicFramePr>
          <p:cNvPr id="4" name="Content Placeholder 3"/>
          <p:cNvGraphicFramePr>
            <a:graphicFrameLocks noGrp="1"/>
          </p:cNvGraphicFramePr>
          <p:nvPr>
            <p:ph sz="quarter" idx="1"/>
          </p:nvPr>
        </p:nvGraphicFramePr>
        <p:xfrm>
          <a:off x="214283" y="285732"/>
          <a:ext cx="8715437" cy="6323313"/>
        </p:xfrm>
        <a:graphic>
          <a:graphicData uri="http://schemas.openxmlformats.org/drawingml/2006/table">
            <a:tbl>
              <a:tblPr firstRow="1" bandRow="1">
                <a:tableStyleId>{5C22544A-7EE6-4342-B048-85BDC9FD1C3A}</a:tableStyleId>
              </a:tblPr>
              <a:tblGrid>
                <a:gridCol w="571503">
                  <a:extLst>
                    <a:ext uri="{9D8B030D-6E8A-4147-A177-3AD203B41FA5}">
                      <a16:colId xmlns:a16="http://schemas.microsoft.com/office/drawing/2014/main" val="20000"/>
                    </a:ext>
                  </a:extLst>
                </a:gridCol>
                <a:gridCol w="1857388">
                  <a:extLst>
                    <a:ext uri="{9D8B030D-6E8A-4147-A177-3AD203B41FA5}">
                      <a16:colId xmlns:a16="http://schemas.microsoft.com/office/drawing/2014/main" val="20001"/>
                    </a:ext>
                  </a:extLst>
                </a:gridCol>
                <a:gridCol w="785818">
                  <a:extLst>
                    <a:ext uri="{9D8B030D-6E8A-4147-A177-3AD203B41FA5}">
                      <a16:colId xmlns:a16="http://schemas.microsoft.com/office/drawing/2014/main" val="20002"/>
                    </a:ext>
                  </a:extLst>
                </a:gridCol>
                <a:gridCol w="1179021">
                  <a:extLst>
                    <a:ext uri="{9D8B030D-6E8A-4147-A177-3AD203B41FA5}">
                      <a16:colId xmlns:a16="http://schemas.microsoft.com/office/drawing/2014/main" val="20003"/>
                    </a:ext>
                  </a:extLst>
                </a:gridCol>
                <a:gridCol w="792313">
                  <a:extLst>
                    <a:ext uri="{9D8B030D-6E8A-4147-A177-3AD203B41FA5}">
                      <a16:colId xmlns:a16="http://schemas.microsoft.com/office/drawing/2014/main" val="20004"/>
                    </a:ext>
                  </a:extLst>
                </a:gridCol>
                <a:gridCol w="648256">
                  <a:extLst>
                    <a:ext uri="{9D8B030D-6E8A-4147-A177-3AD203B41FA5}">
                      <a16:colId xmlns:a16="http://schemas.microsoft.com/office/drawing/2014/main" val="20005"/>
                    </a:ext>
                  </a:extLst>
                </a:gridCol>
                <a:gridCol w="792313">
                  <a:extLst>
                    <a:ext uri="{9D8B030D-6E8A-4147-A177-3AD203B41FA5}">
                      <a16:colId xmlns:a16="http://schemas.microsoft.com/office/drawing/2014/main" val="20006"/>
                    </a:ext>
                  </a:extLst>
                </a:gridCol>
                <a:gridCol w="720284">
                  <a:extLst>
                    <a:ext uri="{9D8B030D-6E8A-4147-A177-3AD203B41FA5}">
                      <a16:colId xmlns:a16="http://schemas.microsoft.com/office/drawing/2014/main" val="20007"/>
                    </a:ext>
                  </a:extLst>
                </a:gridCol>
                <a:gridCol w="720284">
                  <a:extLst>
                    <a:ext uri="{9D8B030D-6E8A-4147-A177-3AD203B41FA5}">
                      <a16:colId xmlns:a16="http://schemas.microsoft.com/office/drawing/2014/main" val="20008"/>
                    </a:ext>
                  </a:extLst>
                </a:gridCol>
                <a:gridCol w="648257">
                  <a:extLst>
                    <a:ext uri="{9D8B030D-6E8A-4147-A177-3AD203B41FA5}">
                      <a16:colId xmlns:a16="http://schemas.microsoft.com/office/drawing/2014/main" val="20009"/>
                    </a:ext>
                  </a:extLst>
                </a:gridCol>
              </a:tblGrid>
              <a:tr h="703046">
                <a:tc rowSpan="2">
                  <a:txBody>
                    <a:bodyPr/>
                    <a:lstStyle/>
                    <a:p>
                      <a:pPr algn="ctr"/>
                      <a:r>
                        <a:rPr lang="id-ID" sz="18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a:t>
                      </a:r>
                      <a:r>
                        <a:rPr lang="id-ID" sz="1800" baseline="0" dirty="0"/>
                        <a:t> TWA</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03046">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4389">
                <a:tc>
                  <a:txBody>
                    <a:bodyPr/>
                    <a:lstStyle/>
                    <a:p>
                      <a:pPr algn="ctr"/>
                      <a:r>
                        <a:rPr lang="id-ID" sz="1800" dirty="0"/>
                        <a:t>235.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Synthetic</a:t>
                      </a:r>
                      <a:r>
                        <a:rPr lang="id-ID" sz="1800" baseline="0" dirty="0"/>
                        <a:t> vitreous fibers: Refractory ceramic fibers</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baseline="0" dirty="0"/>
                        <a:t>A2</a:t>
                      </a:r>
                    </a:p>
                    <a:p>
                      <a:pPr algn="ctr"/>
                      <a:r>
                        <a:rPr lang="id-ID" sz="1800" baseline="0" dirty="0"/>
                        <a:t>Pulm fibrosis, Pulm func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0,3 f/cc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08605">
                <a:tc rowSpan="3">
                  <a:txBody>
                    <a:bodyPr/>
                    <a:lstStyle/>
                    <a:p>
                      <a:pPr algn="ctr"/>
                      <a:endParaRPr lang="id-ID" sz="1800" dirty="0"/>
                    </a:p>
                    <a:p>
                      <a:pPr algn="ctr"/>
                      <a:endParaRPr lang="id-ID" sz="1800" dirty="0"/>
                    </a:p>
                    <a:p>
                      <a:pPr algn="ctr"/>
                      <a:endParaRPr lang="id-ID" sz="1800" dirty="0"/>
                    </a:p>
                    <a:p>
                      <a:pPr algn="ctr"/>
                      <a:r>
                        <a:rPr lang="id-ID" sz="1800" dirty="0"/>
                        <a:t>236.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Talc (containing asbestos): use asbestos limit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endParaRPr lang="id-ID" sz="1800" dirty="0"/>
                    </a:p>
                    <a:p>
                      <a:pPr algn="ctr"/>
                      <a:endParaRPr lang="id-ID" sz="1800" dirty="0"/>
                    </a:p>
                    <a:p>
                      <a:pPr algn="ctr"/>
                      <a:endParaRPr lang="id-ID" sz="1800" dirty="0"/>
                    </a:p>
                    <a:p>
                      <a:pPr algn="ctr"/>
                      <a:r>
                        <a:rPr lang="id-ID" sz="1800" dirty="0"/>
                        <a:t>14807-96-6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A1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r>
                        <a:rPr lang="id-ID" sz="1800" dirty="0"/>
                        <a:t>0,1 f/cc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vMerge="1">
                  <a:txBody>
                    <a:bodyPr/>
                    <a:lstStyle/>
                    <a:p>
                      <a:endParaRPr lang="id-ID"/>
                    </a:p>
                  </a:txBody>
                  <a:tcPr/>
                </a:tc>
                <a:tc rowSpan="2">
                  <a:txBody>
                    <a:bodyPr/>
                    <a:lstStyle/>
                    <a:p>
                      <a:r>
                        <a:rPr lang="id-ID" sz="1800" dirty="0"/>
                        <a:t>Talc (containing asbestos),</a:t>
                      </a:r>
                      <a:r>
                        <a:rPr lang="id-ID" sz="1800" baseline="0" dirty="0"/>
                        <a:t> respirable dust</a:t>
                      </a:r>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a:p>
                  </a:txBody>
                  <a:tcPr/>
                </a:tc>
                <a:tc vMerge="1">
                  <a:txBody>
                    <a:bodyPr/>
                    <a:lstStyle/>
                    <a:p>
                      <a:endParaRPr lang="id-ID"/>
                    </a:p>
                  </a:txBody>
                  <a:tcPr/>
                </a:tc>
                <a:tc vMerge="1">
                  <a:txBody>
                    <a:bodyPr/>
                    <a:lstStyle/>
                    <a:p>
                      <a:endParaRPr lang="id-ID"/>
                    </a:p>
                  </a:txBody>
                  <a:tcPr/>
                </a:tc>
                <a:tc vMerge="1">
                  <a:txBody>
                    <a:bodyPr/>
                    <a:lstStyle/>
                    <a:p>
                      <a:endParaRPr lang="id-ID"/>
                    </a:p>
                  </a:txBody>
                  <a:tcPr/>
                </a:tc>
                <a:tc vMerge="1">
                  <a:txBody>
                    <a:bodyPr/>
                    <a:lstStyle/>
                    <a:p>
                      <a:endParaRPr lang="id-ID"/>
                    </a:p>
                  </a:txBody>
                  <a:tcPr/>
                </a:tc>
                <a:tc vMerge="1">
                  <a:txBody>
                    <a:bodyPr/>
                    <a:lstStyle/>
                    <a:p>
                      <a:endParaRPr lang="id-ID"/>
                    </a:p>
                  </a:txBody>
                  <a:tcPr/>
                </a:tc>
                <a:tc vMerge="1">
                  <a:txBody>
                    <a:bodyPr/>
                    <a:lstStyle/>
                    <a:p>
                      <a:endParaRPr lang="id-ID"/>
                    </a:p>
                  </a:txBody>
                  <a:tcPr/>
                </a:tc>
                <a:tc vMerge="1">
                  <a:txBody>
                    <a:bodyPr/>
                    <a:lstStyle/>
                    <a:p>
                      <a:endParaRPr lang="id-ID"/>
                    </a:p>
                  </a:txBody>
                  <a:tcPr/>
                </a:tc>
                <a:extLst>
                  <a:ext uri="{0D108BD9-81ED-4DB2-BD59-A6C34878D82A}">
                    <a16:rowId xmlns:a16="http://schemas.microsoft.com/office/drawing/2014/main" val="10004"/>
                  </a:ext>
                </a:extLst>
              </a:tr>
              <a:tr h="1008718">
                <a:tc vMerge="1">
                  <a:txBody>
                    <a:bodyPr/>
                    <a:lstStyle/>
                    <a:p>
                      <a:pPr algn="ct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A4, Pulm fibrosis;</a:t>
                      </a:r>
                      <a:r>
                        <a:rPr lang="id-ID" sz="1800" baseline="0" dirty="0"/>
                        <a:t> pulm func</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314389">
                <a:tc>
                  <a:txBody>
                    <a:bodyPr/>
                    <a:lstStyle/>
                    <a:p>
                      <a:pPr algn="ctr"/>
                      <a:r>
                        <a:rPr lang="id-ID" sz="1800" dirty="0"/>
                        <a:t>237.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Tetrachloroethylene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127-18-4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A3; BEI</a:t>
                      </a:r>
                      <a:r>
                        <a:rPr lang="id-ID" sz="1800" baseline="0" dirty="0"/>
                        <a:t> CNS Impair</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d-ID" sz="18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endParaRPr lang="id-ID"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399383725"/>
              </p:ext>
            </p:extLst>
          </p:nvPr>
        </p:nvGraphicFramePr>
        <p:xfrm>
          <a:off x="214285" y="285728"/>
          <a:ext cx="8715437" cy="6427506"/>
        </p:xfrm>
        <a:graphic>
          <a:graphicData uri="http://schemas.openxmlformats.org/drawingml/2006/table">
            <a:tbl>
              <a:tblPr firstRow="1" bandRow="1">
                <a:tableStyleId>{5C22544A-7EE6-4342-B048-85BDC9FD1C3A}</a:tableStyleId>
              </a:tblPr>
              <a:tblGrid>
                <a:gridCol w="648256">
                  <a:extLst>
                    <a:ext uri="{9D8B030D-6E8A-4147-A177-3AD203B41FA5}">
                      <a16:colId xmlns:a16="http://schemas.microsoft.com/office/drawing/2014/main" val="20000"/>
                    </a:ext>
                  </a:extLst>
                </a:gridCol>
                <a:gridCol w="1280571">
                  <a:extLst>
                    <a:ext uri="{9D8B030D-6E8A-4147-A177-3AD203B41FA5}">
                      <a16:colId xmlns:a16="http://schemas.microsoft.com/office/drawing/2014/main" val="20001"/>
                    </a:ext>
                  </a:extLst>
                </a:gridCol>
                <a:gridCol w="880280">
                  <a:extLst>
                    <a:ext uri="{9D8B030D-6E8A-4147-A177-3AD203B41FA5}">
                      <a16:colId xmlns:a16="http://schemas.microsoft.com/office/drawing/2014/main" val="20002"/>
                    </a:ext>
                  </a:extLst>
                </a:gridCol>
                <a:gridCol w="1584623">
                  <a:extLst>
                    <a:ext uri="{9D8B030D-6E8A-4147-A177-3AD203B41FA5}">
                      <a16:colId xmlns:a16="http://schemas.microsoft.com/office/drawing/2014/main" val="20003"/>
                    </a:ext>
                  </a:extLst>
                </a:gridCol>
                <a:gridCol w="792313">
                  <a:extLst>
                    <a:ext uri="{9D8B030D-6E8A-4147-A177-3AD203B41FA5}">
                      <a16:colId xmlns:a16="http://schemas.microsoft.com/office/drawing/2014/main" val="20004"/>
                    </a:ext>
                  </a:extLst>
                </a:gridCol>
                <a:gridCol w="648256">
                  <a:extLst>
                    <a:ext uri="{9D8B030D-6E8A-4147-A177-3AD203B41FA5}">
                      <a16:colId xmlns:a16="http://schemas.microsoft.com/office/drawing/2014/main" val="20005"/>
                    </a:ext>
                  </a:extLst>
                </a:gridCol>
                <a:gridCol w="792313">
                  <a:extLst>
                    <a:ext uri="{9D8B030D-6E8A-4147-A177-3AD203B41FA5}">
                      <a16:colId xmlns:a16="http://schemas.microsoft.com/office/drawing/2014/main" val="20006"/>
                    </a:ext>
                  </a:extLst>
                </a:gridCol>
                <a:gridCol w="720284">
                  <a:extLst>
                    <a:ext uri="{9D8B030D-6E8A-4147-A177-3AD203B41FA5}">
                      <a16:colId xmlns:a16="http://schemas.microsoft.com/office/drawing/2014/main" val="20007"/>
                    </a:ext>
                  </a:extLst>
                </a:gridCol>
                <a:gridCol w="720284">
                  <a:extLst>
                    <a:ext uri="{9D8B030D-6E8A-4147-A177-3AD203B41FA5}">
                      <a16:colId xmlns:a16="http://schemas.microsoft.com/office/drawing/2014/main" val="20008"/>
                    </a:ext>
                  </a:extLst>
                </a:gridCol>
                <a:gridCol w="648257">
                  <a:extLst>
                    <a:ext uri="{9D8B030D-6E8A-4147-A177-3AD203B41FA5}">
                      <a16:colId xmlns:a16="http://schemas.microsoft.com/office/drawing/2014/main" val="20009"/>
                    </a:ext>
                  </a:extLst>
                </a:gridCol>
              </a:tblGrid>
              <a:tr h="730255">
                <a:tc rowSpan="2">
                  <a:txBody>
                    <a:bodyPr/>
                    <a:lstStyle/>
                    <a:p>
                      <a:pPr algn="ctr"/>
                      <a:r>
                        <a:rPr lang="id-ID" sz="18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a:t>
                      </a:r>
                      <a:r>
                        <a:rPr lang="id-ID" sz="1800" baseline="0" dirty="0"/>
                        <a:t> TWA</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30255">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65259">
                <a:tc>
                  <a:txBody>
                    <a:bodyPr/>
                    <a:lstStyle/>
                    <a:p>
                      <a:pPr algn="ctr"/>
                      <a:r>
                        <a:rPr lang="id-ID" sz="1800" dirty="0"/>
                        <a:t>238.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err="1"/>
                        <a:t>Tertrahydofuran</a:t>
                      </a:r>
                      <a:r>
                        <a:rPr lang="en-US" sz="1800" baseline="0" dirty="0"/>
                        <a:t> </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109-99-9</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aseline="0" dirty="0"/>
                        <a:t>Skin ; A3 URT </a:t>
                      </a:r>
                      <a:r>
                        <a:rPr lang="en-US" sz="1800" baseline="0" dirty="0" err="1"/>
                        <a:t>Irr</a:t>
                      </a:r>
                      <a:r>
                        <a:rPr lang="en-US" sz="1800" baseline="0" dirty="0"/>
                        <a:t>; CNS Impair Kidney Dam</a:t>
                      </a:r>
                      <a:endParaRPr lang="id-ID" sz="18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50</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100</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65259">
                <a:tc>
                  <a:txBody>
                    <a:bodyPr/>
                    <a:lstStyle/>
                    <a:p>
                      <a:pPr algn="ctr"/>
                      <a:r>
                        <a:rPr lang="id-ID" sz="1800" dirty="0"/>
                        <a:t>239.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Tetraethyl lead (</a:t>
                      </a:r>
                      <a:r>
                        <a:rPr lang="en-US" sz="1800" baseline="0" dirty="0"/>
                        <a:t> </a:t>
                      </a:r>
                      <a:r>
                        <a:rPr lang="en-US" sz="1800" baseline="0" dirty="0" err="1"/>
                        <a:t>sebagai</a:t>
                      </a:r>
                      <a:r>
                        <a:rPr lang="en-US" sz="1800" baseline="0" dirty="0"/>
                        <a:t> </a:t>
                      </a:r>
                      <a:r>
                        <a:rPr lang="en-US" sz="1800" baseline="0" dirty="0" err="1"/>
                        <a:t>Pb</a:t>
                      </a:r>
                      <a:r>
                        <a:rPr lang="en-US" sz="1800" baseline="0" dirty="0"/>
                        <a:t>)</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78-00-2</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A4:</a:t>
                      </a:r>
                      <a:r>
                        <a:rPr lang="en-US" sz="1800" baseline="0" dirty="0"/>
                        <a:t> Skin CNS </a:t>
                      </a:r>
                      <a:r>
                        <a:rPr lang="en-US" sz="1800" baseline="0" dirty="0" err="1"/>
                        <a:t>impar</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0,075</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47758">
                <a:tc>
                  <a:txBody>
                    <a:bodyPr/>
                    <a:lstStyle/>
                    <a:p>
                      <a:pPr algn="ctr"/>
                      <a:r>
                        <a:rPr lang="id-ID" sz="1800" dirty="0"/>
                        <a:t>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err="1"/>
                        <a:t>tetranitromethane</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509-14-8</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A3 Eye&amp;</a:t>
                      </a:r>
                      <a:r>
                        <a:rPr lang="en-US" sz="1800" baseline="0" dirty="0"/>
                        <a:t> URT </a:t>
                      </a:r>
                      <a:r>
                        <a:rPr lang="en-US" sz="1800" baseline="0" dirty="0" err="1"/>
                        <a:t>Irr</a:t>
                      </a:r>
                      <a:r>
                        <a:rPr lang="en-US" sz="1800" baseline="0" dirty="0"/>
                        <a:t>, URT Cancer</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1</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047758">
                <a:tc>
                  <a:txBody>
                    <a:bodyPr/>
                    <a:lstStyle/>
                    <a:p>
                      <a:pPr algn="ctr"/>
                      <a:r>
                        <a:rPr lang="id-ID" sz="1800" dirty="0"/>
                        <a:t>241.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Thallium,</a:t>
                      </a:r>
                      <a:r>
                        <a:rPr lang="en-US" sz="1800" baseline="0" dirty="0"/>
                        <a:t> soluble compounds (</a:t>
                      </a:r>
                      <a:r>
                        <a:rPr lang="en-US" sz="1800" baseline="0" dirty="0" err="1"/>
                        <a:t>sebagai</a:t>
                      </a:r>
                      <a:r>
                        <a:rPr lang="en-US" sz="1800" baseline="0" dirty="0"/>
                        <a:t> TI)</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7440-31-5</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Skin GI </a:t>
                      </a:r>
                      <a:r>
                        <a:rPr lang="en-US" sz="1800" dirty="0" err="1"/>
                        <a:t>dam</a:t>
                      </a:r>
                      <a:r>
                        <a:rPr lang="en-US" sz="1800" baseline="0" dirty="0" err="1"/>
                        <a:t>,peripheral</a:t>
                      </a:r>
                      <a:r>
                        <a:rPr lang="en-US" sz="1800" baseline="0" dirty="0"/>
                        <a:t> neuropathy</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0,1</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281324896"/>
              </p:ext>
            </p:extLst>
          </p:nvPr>
        </p:nvGraphicFramePr>
        <p:xfrm>
          <a:off x="214285" y="285728"/>
          <a:ext cx="8715437" cy="6311624"/>
        </p:xfrm>
        <a:graphic>
          <a:graphicData uri="http://schemas.openxmlformats.org/drawingml/2006/table">
            <a:tbl>
              <a:tblPr firstRow="1" bandRow="1">
                <a:tableStyleId>{5C22544A-7EE6-4342-B048-85BDC9FD1C3A}</a:tableStyleId>
              </a:tblPr>
              <a:tblGrid>
                <a:gridCol w="648256">
                  <a:extLst>
                    <a:ext uri="{9D8B030D-6E8A-4147-A177-3AD203B41FA5}">
                      <a16:colId xmlns:a16="http://schemas.microsoft.com/office/drawing/2014/main" val="20000"/>
                    </a:ext>
                  </a:extLst>
                </a:gridCol>
                <a:gridCol w="1477211">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684312">
                  <a:extLst>
                    <a:ext uri="{9D8B030D-6E8A-4147-A177-3AD203B41FA5}">
                      <a16:colId xmlns:a16="http://schemas.microsoft.com/office/drawing/2014/main" val="20004"/>
                    </a:ext>
                  </a:extLst>
                </a:gridCol>
                <a:gridCol w="755848">
                  <a:extLst>
                    <a:ext uri="{9D8B030D-6E8A-4147-A177-3AD203B41FA5}">
                      <a16:colId xmlns:a16="http://schemas.microsoft.com/office/drawing/2014/main" val="20005"/>
                    </a:ext>
                  </a:extLst>
                </a:gridCol>
                <a:gridCol w="684721">
                  <a:extLst>
                    <a:ext uri="{9D8B030D-6E8A-4147-A177-3AD203B41FA5}">
                      <a16:colId xmlns:a16="http://schemas.microsoft.com/office/drawing/2014/main" val="20006"/>
                    </a:ext>
                  </a:extLst>
                </a:gridCol>
                <a:gridCol w="720284">
                  <a:extLst>
                    <a:ext uri="{9D8B030D-6E8A-4147-A177-3AD203B41FA5}">
                      <a16:colId xmlns:a16="http://schemas.microsoft.com/office/drawing/2014/main" val="20007"/>
                    </a:ext>
                  </a:extLst>
                </a:gridCol>
                <a:gridCol w="720284">
                  <a:extLst>
                    <a:ext uri="{9D8B030D-6E8A-4147-A177-3AD203B41FA5}">
                      <a16:colId xmlns:a16="http://schemas.microsoft.com/office/drawing/2014/main" val="20008"/>
                    </a:ext>
                  </a:extLst>
                </a:gridCol>
                <a:gridCol w="648257">
                  <a:extLst>
                    <a:ext uri="{9D8B030D-6E8A-4147-A177-3AD203B41FA5}">
                      <a16:colId xmlns:a16="http://schemas.microsoft.com/office/drawing/2014/main" val="20009"/>
                    </a:ext>
                  </a:extLst>
                </a:gridCol>
              </a:tblGrid>
              <a:tr h="760001">
                <a:tc rowSpan="2">
                  <a:txBody>
                    <a:bodyPr/>
                    <a:lstStyle/>
                    <a:p>
                      <a:pPr algn="ctr"/>
                      <a:r>
                        <a:rPr lang="id-ID" sz="18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Nomor 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id-ID" sz="1800" dirty="0"/>
                        <a:t>Notasi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a:t>
                      </a:r>
                      <a:r>
                        <a:rPr lang="id-ID" sz="1800" baseline="0" dirty="0"/>
                        <a:t> TWA</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id-ID" sz="1800" dirty="0"/>
                        <a:t>NAB Ceiling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58667">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id-ID"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ppm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800" dirty="0"/>
                        <a:t>Mg/m3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23239">
                <a:tc rowSpan="2">
                  <a:txBody>
                    <a:bodyPr/>
                    <a:lstStyle/>
                    <a:p>
                      <a:pPr algn="ctr"/>
                      <a:endParaRPr lang="id-ID" sz="1800" dirty="0"/>
                    </a:p>
                    <a:p>
                      <a:pPr algn="ctr"/>
                      <a:endParaRPr lang="id-ID" sz="1800" dirty="0"/>
                    </a:p>
                    <a:p>
                      <a:pPr algn="ctr"/>
                      <a:endParaRPr lang="id-ID" sz="1800" dirty="0"/>
                    </a:p>
                    <a:p>
                      <a:pPr algn="ctr"/>
                      <a:endParaRPr lang="id-ID" sz="1800" dirty="0"/>
                    </a:p>
                    <a:p>
                      <a:pPr algn="ctr"/>
                      <a:r>
                        <a:rPr lang="id-ID" sz="1800" dirty="0"/>
                        <a:t>242.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Tin </a:t>
                      </a:r>
                      <a:r>
                        <a:rPr lang="en-US" sz="1800" dirty="0" err="1"/>
                        <a:t>inorganik</a:t>
                      </a:r>
                      <a:r>
                        <a:rPr lang="en-US" sz="1800" baseline="0" dirty="0"/>
                        <a:t> compounds (except oxides ) (</a:t>
                      </a:r>
                      <a:r>
                        <a:rPr lang="en-US" sz="1800" baseline="0" dirty="0" err="1"/>
                        <a:t>sebagai</a:t>
                      </a:r>
                      <a:r>
                        <a:rPr lang="en-US" sz="1800" baseline="0" dirty="0"/>
                        <a:t> </a:t>
                      </a:r>
                      <a:r>
                        <a:rPr lang="en-US" sz="1800" baseline="0" dirty="0" err="1"/>
                        <a:t>sn</a:t>
                      </a:r>
                      <a:r>
                        <a:rPr lang="en-US" sz="1800" baseline="0" dirty="0"/>
                        <a:t>)</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800" dirty="0"/>
                        <a:t>7440,31,5</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aseline="0" dirty="0"/>
                        <a:t>-</a:t>
                      </a:r>
                    </a:p>
                    <a:p>
                      <a:pPr algn="ctr"/>
                      <a:r>
                        <a:rPr lang="en-US" sz="1800" baseline="0" dirty="0"/>
                        <a:t>Pneumoconiosis (or </a:t>
                      </a:r>
                      <a:r>
                        <a:rPr lang="en-US" sz="1800" baseline="0" dirty="0" err="1"/>
                        <a:t>stannosis</a:t>
                      </a:r>
                      <a:r>
                        <a:rPr lang="en-US" sz="1800" baseline="0" dirty="0"/>
                        <a:t>)</a:t>
                      </a:r>
                      <a:endParaRPr lang="id-ID" sz="18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2</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05525">
                <a:tc vMerge="1">
                  <a:txBody>
                    <a:bodyPr/>
                    <a:lstStyle/>
                    <a:p>
                      <a:endParaRPr lang="en-US"/>
                    </a:p>
                  </a:txBody>
                  <a:tcPr/>
                </a:tc>
                <a:tc>
                  <a:txBody>
                    <a:bodyPr/>
                    <a:lstStyle/>
                    <a:p>
                      <a:pPr algn="l"/>
                      <a:r>
                        <a:rPr lang="en-US" sz="1800" dirty="0" err="1"/>
                        <a:t>Tin,organic</a:t>
                      </a:r>
                      <a:r>
                        <a:rPr lang="en-US" sz="1800" dirty="0"/>
                        <a:t> </a:t>
                      </a:r>
                      <a:r>
                        <a:rPr lang="en-US" sz="1800" dirty="0" err="1"/>
                        <a:t>compoubds</a:t>
                      </a:r>
                      <a:r>
                        <a:rPr lang="en-US" sz="1800" dirty="0"/>
                        <a:t> (</a:t>
                      </a:r>
                      <a:r>
                        <a:rPr lang="en-US" sz="1800" dirty="0" err="1"/>
                        <a:t>sebagai</a:t>
                      </a:r>
                      <a:r>
                        <a:rPr lang="en-US" sz="1800" dirty="0"/>
                        <a:t> </a:t>
                      </a:r>
                      <a:r>
                        <a:rPr lang="en-US" sz="1800" dirty="0" err="1"/>
                        <a:t>Sn</a:t>
                      </a:r>
                      <a:r>
                        <a:rPr lang="en-US" sz="1800" dirty="0"/>
                        <a:t>)</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ctr"/>
                      <a:r>
                        <a:rPr lang="en-US" sz="1800" dirty="0"/>
                        <a:t>A4;skin</a:t>
                      </a:r>
                      <a:r>
                        <a:rPr lang="en-US" sz="1800" baseline="0" dirty="0"/>
                        <a:t> Eye &amp; URT </a:t>
                      </a:r>
                      <a:r>
                        <a:rPr lang="en-US" sz="1800" baseline="0" dirty="0" err="1"/>
                        <a:t>Irr</a:t>
                      </a:r>
                      <a:r>
                        <a:rPr lang="en-US" sz="1800" baseline="0" dirty="0"/>
                        <a:t>, </a:t>
                      </a:r>
                      <a:r>
                        <a:rPr lang="en-US" sz="1800" baseline="0" dirty="0" err="1"/>
                        <a:t>headache,nausea,CNS</a:t>
                      </a:r>
                      <a:r>
                        <a:rPr lang="en-US" sz="1800" baseline="0" dirty="0"/>
                        <a:t> &amp; </a:t>
                      </a:r>
                      <a:r>
                        <a:rPr lang="en-US" sz="1800" baseline="0" dirty="0" err="1"/>
                        <a:t>immuneeff</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0,1</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0953">
                <a:tc>
                  <a:txBody>
                    <a:bodyPr/>
                    <a:lstStyle/>
                    <a:p>
                      <a:pPr algn="ctr"/>
                      <a:r>
                        <a:rPr lang="id-ID" sz="1800" dirty="0"/>
                        <a:t>243.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Titanium dioxide – total dust</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13463-67-7</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A4 LRT </a:t>
                      </a:r>
                      <a:r>
                        <a:rPr lang="en-US" sz="1800" dirty="0" err="1"/>
                        <a:t>Irr</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10</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223239">
                <a:tc>
                  <a:txBody>
                    <a:bodyPr/>
                    <a:lstStyle/>
                    <a:p>
                      <a:pPr algn="ctr"/>
                      <a:r>
                        <a:rPr lang="id-ID" sz="1800" dirty="0"/>
                        <a:t>244.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toluene</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108-88-3</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A4; BEI visual impair, </a:t>
                      </a:r>
                      <a:r>
                        <a:rPr lang="en-US" sz="1800" dirty="0" err="1"/>
                        <a:t>fermale</a:t>
                      </a:r>
                      <a:r>
                        <a:rPr lang="en-US" sz="1800" dirty="0"/>
                        <a:t> repro,</a:t>
                      </a:r>
                      <a:r>
                        <a:rPr lang="en-US" sz="1800" baseline="0" dirty="0"/>
                        <a:t> pregnancy loss</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t>50</a:t>
                      </a:r>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id-ID"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25988307"/>
              </p:ext>
            </p:extLst>
          </p:nvPr>
        </p:nvGraphicFramePr>
        <p:xfrm>
          <a:off x="35496" y="188639"/>
          <a:ext cx="9108504" cy="6728994"/>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2376264">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76064">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683568">
                  <a:extLst>
                    <a:ext uri="{9D8B030D-6E8A-4147-A177-3AD203B41FA5}">
                      <a16:colId xmlns:a16="http://schemas.microsoft.com/office/drawing/2014/main" val="20009"/>
                    </a:ext>
                  </a:extLst>
                </a:gridCol>
              </a:tblGrid>
              <a:tr h="863562">
                <a:tc rowSpan="2">
                  <a:txBody>
                    <a:bodyPr/>
                    <a:lstStyle/>
                    <a:p>
                      <a:r>
                        <a:rPr lang="en-US" dirty="0"/>
                        <a:t>No</a:t>
                      </a:r>
                    </a:p>
                  </a:txBody>
                  <a:tcPr/>
                </a:tc>
                <a:tc rowSpan="2">
                  <a:txBody>
                    <a:bodyPr/>
                    <a:lstStyle/>
                    <a:p>
                      <a:r>
                        <a:rPr lang="en-US" dirty="0"/>
                        <a:t>Parameter</a:t>
                      </a:r>
                    </a:p>
                  </a:txBody>
                  <a:tcPr/>
                </a:tc>
                <a:tc rowSpan="2">
                  <a:txBody>
                    <a:bodyPr/>
                    <a:lstStyle/>
                    <a:p>
                      <a:r>
                        <a:rPr lang="en-US" dirty="0" err="1"/>
                        <a:t>Nomor</a:t>
                      </a:r>
                      <a:r>
                        <a:rPr lang="en-US" dirty="0"/>
                        <a:t> CHS</a:t>
                      </a:r>
                    </a:p>
                  </a:txBody>
                  <a:tcPr/>
                </a:tc>
                <a:tc rowSpan="2">
                  <a:txBody>
                    <a:bodyPr/>
                    <a:lstStyle/>
                    <a:p>
                      <a:r>
                        <a:rPr lang="en-US" dirty="0" err="1"/>
                        <a:t>Notasi</a:t>
                      </a:r>
                      <a:endParaRPr lang="en-US" dirty="0"/>
                    </a:p>
                  </a:txBody>
                  <a:tcPr/>
                </a:tc>
                <a:tc gridSpan="2">
                  <a:txBody>
                    <a:bodyPr/>
                    <a:lstStyle/>
                    <a:p>
                      <a:r>
                        <a:rPr lang="en-US" dirty="0"/>
                        <a:t>NAB</a:t>
                      </a:r>
                      <a:r>
                        <a:rPr lang="en-US" baseline="0" dirty="0"/>
                        <a:t> </a:t>
                      </a:r>
                      <a:r>
                        <a:rPr lang="en-US" dirty="0"/>
                        <a:t>TWA</a:t>
                      </a:r>
                    </a:p>
                  </a:txBody>
                  <a:tcPr/>
                </a:tc>
                <a:tc hMerge="1">
                  <a:txBody>
                    <a:bodyPr/>
                    <a:lstStyle/>
                    <a:p>
                      <a:endParaRPr lang="en-US" dirty="0"/>
                    </a:p>
                  </a:txBody>
                  <a:tcPr/>
                </a:tc>
                <a:tc gridSpan="2">
                  <a:txBody>
                    <a:bodyPr/>
                    <a:lstStyle/>
                    <a:p>
                      <a:r>
                        <a:rPr lang="en-US" dirty="0"/>
                        <a:t>NAB</a:t>
                      </a:r>
                      <a:r>
                        <a:rPr lang="en-US" baseline="0" dirty="0"/>
                        <a:t> </a:t>
                      </a:r>
                      <a:r>
                        <a:rPr lang="en-US" dirty="0"/>
                        <a:t>STEL</a:t>
                      </a:r>
                    </a:p>
                  </a:txBody>
                  <a:tcPr/>
                </a:tc>
                <a:tc hMerge="1">
                  <a:txBody>
                    <a:bodyPr/>
                    <a:lstStyle/>
                    <a:p>
                      <a:endParaRPr lang="en-US" dirty="0"/>
                    </a:p>
                  </a:txBody>
                  <a:tcPr/>
                </a:tc>
                <a:tc gridSpan="2">
                  <a:txBody>
                    <a:bodyPr/>
                    <a:lstStyle/>
                    <a:p>
                      <a:r>
                        <a:rPr lang="en-US" dirty="0"/>
                        <a:t>NAB CELLING (C) </a:t>
                      </a:r>
                    </a:p>
                  </a:txBody>
                  <a:tcPr/>
                </a:tc>
                <a:tc hMerge="1">
                  <a:txBody>
                    <a:bodyPr/>
                    <a:lstStyle/>
                    <a:p>
                      <a:endParaRPr lang="en-US" dirty="0"/>
                    </a:p>
                  </a:txBody>
                  <a:tcPr/>
                </a:tc>
                <a:extLst>
                  <a:ext uri="{0D108BD9-81ED-4DB2-BD59-A6C34878D82A}">
                    <a16:rowId xmlns:a16="http://schemas.microsoft.com/office/drawing/2014/main" val="10000"/>
                  </a:ext>
                </a:extLst>
              </a:tr>
              <a:tr h="863562">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a:txBody>
                    <a:bodyPr/>
                    <a:lstStyle/>
                    <a:p>
                      <a:r>
                        <a:rPr lang="en-US" dirty="0"/>
                        <a:t>ppm</a:t>
                      </a:r>
                    </a:p>
                  </a:txBody>
                  <a:tcPr/>
                </a:tc>
                <a:tc>
                  <a:txBody>
                    <a:bodyPr/>
                    <a:lstStyle/>
                    <a:p>
                      <a:r>
                        <a:rPr lang="en-US" dirty="0"/>
                        <a:t>Mg/m3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ppm</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Mg/m3</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ppm</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Mg/m3</a:t>
                      </a:r>
                    </a:p>
                    <a:p>
                      <a:endParaRPr lang="en-US" dirty="0"/>
                    </a:p>
                  </a:txBody>
                  <a:tcPr/>
                </a:tc>
                <a:extLst>
                  <a:ext uri="{0D108BD9-81ED-4DB2-BD59-A6C34878D82A}">
                    <a16:rowId xmlns:a16="http://schemas.microsoft.com/office/drawing/2014/main" val="10001"/>
                  </a:ext>
                </a:extLst>
              </a:tr>
              <a:tr h="863562">
                <a:tc>
                  <a:txBody>
                    <a:bodyPr/>
                    <a:lstStyle/>
                    <a:p>
                      <a:r>
                        <a:rPr lang="en-US" dirty="0"/>
                        <a:t>245</a:t>
                      </a:r>
                    </a:p>
                  </a:txBody>
                  <a:tcPr/>
                </a:tc>
                <a:tc>
                  <a:txBody>
                    <a:bodyPr/>
                    <a:lstStyle/>
                    <a:p>
                      <a:r>
                        <a:rPr lang="en-US" dirty="0"/>
                        <a:t>Toluene-2,4-</a:t>
                      </a:r>
                      <a:r>
                        <a:rPr lang="en-US" baseline="0" dirty="0"/>
                        <a:t> </a:t>
                      </a:r>
                      <a:r>
                        <a:rPr lang="en-US" baseline="0" dirty="0" err="1"/>
                        <a:t>diisocyanate</a:t>
                      </a:r>
                      <a:r>
                        <a:rPr lang="en-US" baseline="0" dirty="0"/>
                        <a:t> (TDI)</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584-84-9</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A4 </a:t>
                      </a:r>
                      <a:r>
                        <a:rPr lang="en-US" dirty="0" err="1"/>
                        <a:t>Resp</a:t>
                      </a:r>
                      <a:r>
                        <a:rPr lang="en-US" baseline="0" dirty="0"/>
                        <a:t> </a:t>
                      </a:r>
                      <a:r>
                        <a:rPr lang="en-US" baseline="0" dirty="0" err="1"/>
                        <a:t>sens</a:t>
                      </a:r>
                      <a:endParaRPr lang="en-US" dirty="0"/>
                    </a:p>
                    <a:p>
                      <a:endParaRPr lang="en-US" dirty="0"/>
                    </a:p>
                  </a:txBody>
                  <a:tcPr/>
                </a:tc>
                <a:tc>
                  <a:txBody>
                    <a:bodyPr/>
                    <a:lstStyle/>
                    <a:p>
                      <a:r>
                        <a:rPr lang="en-US" dirty="0"/>
                        <a:t>0,005</a:t>
                      </a:r>
                    </a:p>
                  </a:txBody>
                  <a:tcPr/>
                </a:tc>
                <a:tc>
                  <a:txBody>
                    <a:bodyPr/>
                    <a:lstStyle/>
                    <a:p>
                      <a:endParaRPr lang="en-US"/>
                    </a:p>
                  </a:txBody>
                  <a:tcPr/>
                </a:tc>
                <a:tc>
                  <a:txBody>
                    <a:bodyPr/>
                    <a:lstStyle/>
                    <a:p>
                      <a:r>
                        <a:rPr lang="en-US" dirty="0"/>
                        <a:t>0,02</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863562">
                <a:tc>
                  <a:txBody>
                    <a:bodyPr/>
                    <a:lstStyle/>
                    <a:p>
                      <a:r>
                        <a:rPr lang="en-US" dirty="0"/>
                        <a:t>246</a:t>
                      </a:r>
                    </a:p>
                  </a:txBody>
                  <a:tcPr/>
                </a:tc>
                <a:tc>
                  <a:txBody>
                    <a:bodyPr/>
                    <a:lstStyle/>
                    <a:p>
                      <a:r>
                        <a:rPr lang="en-US" dirty="0"/>
                        <a:t>O-Toluidine</a:t>
                      </a:r>
                    </a:p>
                  </a:txBody>
                  <a:tcPr/>
                </a:tc>
                <a:tc>
                  <a:txBody>
                    <a:bodyPr/>
                    <a:lstStyle/>
                    <a:p>
                      <a:r>
                        <a:rPr lang="en-US" dirty="0"/>
                        <a:t>95-53-4</a:t>
                      </a:r>
                    </a:p>
                  </a:txBody>
                  <a:tcPr/>
                </a:tc>
                <a:tc>
                  <a:txBody>
                    <a:bodyPr/>
                    <a:lstStyle/>
                    <a:p>
                      <a:r>
                        <a:rPr lang="en-US" dirty="0"/>
                        <a:t>A3;skin;BEI</a:t>
                      </a:r>
                      <a:r>
                        <a:rPr lang="en-US" baseline="0" dirty="0"/>
                        <a:t> </a:t>
                      </a:r>
                      <a:r>
                        <a:rPr lang="en-US" baseline="0" dirty="0" err="1"/>
                        <a:t>Eye,bladder</a:t>
                      </a:r>
                      <a:r>
                        <a:rPr lang="en-US" baseline="0" dirty="0"/>
                        <a:t> &amp; kidney </a:t>
                      </a:r>
                      <a:r>
                        <a:rPr lang="en-US" baseline="0" dirty="0" err="1"/>
                        <a:t>Irr</a:t>
                      </a:r>
                      <a:r>
                        <a:rPr lang="en-US" baseline="0" dirty="0"/>
                        <a:t> Bladder cancer , </a:t>
                      </a:r>
                      <a:r>
                        <a:rPr lang="en-US" baseline="0" dirty="0" err="1"/>
                        <a:t>meHb-emia</a:t>
                      </a:r>
                      <a:endParaRPr lang="en-US" dirty="0"/>
                    </a:p>
                  </a:txBody>
                  <a:tcPr/>
                </a:tc>
                <a:tc>
                  <a:txBody>
                    <a:bodyPr/>
                    <a:lstStyle/>
                    <a:p>
                      <a:r>
                        <a:rPr lang="en-US" dirty="0"/>
                        <a:t>2</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863562">
                <a:tc>
                  <a:txBody>
                    <a:bodyPr/>
                    <a:lstStyle/>
                    <a:p>
                      <a:r>
                        <a:rPr lang="en-US" dirty="0"/>
                        <a:t>247</a:t>
                      </a:r>
                    </a:p>
                  </a:txBody>
                  <a:tcPr/>
                </a:tc>
                <a:tc>
                  <a:txBody>
                    <a:bodyPr/>
                    <a:lstStyle/>
                    <a:p>
                      <a:r>
                        <a:rPr lang="en-US" dirty="0"/>
                        <a:t>trichloroethylene</a:t>
                      </a:r>
                    </a:p>
                  </a:txBody>
                  <a:tcPr/>
                </a:tc>
                <a:tc>
                  <a:txBody>
                    <a:bodyPr/>
                    <a:lstStyle/>
                    <a:p>
                      <a:r>
                        <a:rPr lang="en-US" dirty="0"/>
                        <a:t>79-01-6</a:t>
                      </a:r>
                    </a:p>
                  </a:txBody>
                  <a:tcPr/>
                </a:tc>
                <a:tc>
                  <a:txBody>
                    <a:bodyPr/>
                    <a:lstStyle/>
                    <a:p>
                      <a:r>
                        <a:rPr lang="en-US" dirty="0"/>
                        <a:t>A2;BEI CNS impair, cognitive </a:t>
                      </a:r>
                      <a:r>
                        <a:rPr lang="en-US" dirty="0" err="1"/>
                        <a:t>decrements,renal</a:t>
                      </a:r>
                      <a:r>
                        <a:rPr lang="en-US" dirty="0"/>
                        <a:t> toxicity</a:t>
                      </a:r>
                    </a:p>
                  </a:txBody>
                  <a:tcPr/>
                </a:tc>
                <a:tc>
                  <a:txBody>
                    <a:bodyPr/>
                    <a:lstStyle/>
                    <a:p>
                      <a:r>
                        <a:rPr lang="en-US" dirty="0"/>
                        <a:t>10</a:t>
                      </a:r>
                    </a:p>
                  </a:txBody>
                  <a:tcPr/>
                </a:tc>
                <a:tc>
                  <a:txBody>
                    <a:bodyPr/>
                    <a:lstStyle/>
                    <a:p>
                      <a:endParaRPr lang="en-US" dirty="0"/>
                    </a:p>
                  </a:txBody>
                  <a:tcPr/>
                </a:tc>
                <a:tc>
                  <a:txBody>
                    <a:bodyPr/>
                    <a:lstStyle/>
                    <a:p>
                      <a:r>
                        <a:rPr lang="en-US" dirty="0"/>
                        <a:t>25</a:t>
                      </a:r>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1122630">
                <a:tc>
                  <a:txBody>
                    <a:bodyPr/>
                    <a:lstStyle/>
                    <a:p>
                      <a:endParaRPr lang="en-US"/>
                    </a:p>
                  </a:txBody>
                  <a:tcPr/>
                </a:tc>
                <a:tc>
                  <a:txBody>
                    <a:bodyPr/>
                    <a:lstStyle/>
                    <a:p>
                      <a:r>
                        <a:rPr lang="en-US" dirty="0"/>
                        <a:t>Uranium (soluble </a:t>
                      </a:r>
                      <a:r>
                        <a:rPr lang="en-US" dirty="0" err="1"/>
                        <a:t>dan</a:t>
                      </a:r>
                      <a:r>
                        <a:rPr lang="en-US" baseline="0" dirty="0"/>
                        <a:t> insoluble compounds </a:t>
                      </a:r>
                      <a:r>
                        <a:rPr lang="en-US" baseline="0" dirty="0" err="1"/>
                        <a:t>sebagai</a:t>
                      </a:r>
                      <a:r>
                        <a:rPr lang="en-US" baseline="0" dirty="0"/>
                        <a:t> U)</a:t>
                      </a:r>
                      <a:endParaRPr lang="en-US" dirty="0"/>
                    </a:p>
                  </a:txBody>
                  <a:tcPr/>
                </a:tc>
                <a:tc>
                  <a:txBody>
                    <a:bodyPr/>
                    <a:lstStyle/>
                    <a:p>
                      <a:r>
                        <a:rPr lang="en-US" dirty="0"/>
                        <a:t>7440-61-6</a:t>
                      </a:r>
                    </a:p>
                  </a:txBody>
                  <a:tcPr/>
                </a:tc>
                <a:tc>
                  <a:txBody>
                    <a:bodyPr/>
                    <a:lstStyle/>
                    <a:p>
                      <a:r>
                        <a:rPr lang="en-US" dirty="0"/>
                        <a:t>A1;BEI</a:t>
                      </a:r>
                      <a:r>
                        <a:rPr lang="en-US" baseline="0" dirty="0"/>
                        <a:t> kidney dam</a:t>
                      </a:r>
                      <a:endParaRPr lang="en-US" dirty="0"/>
                    </a:p>
                  </a:txBody>
                  <a:tcPr/>
                </a:tc>
                <a:tc>
                  <a:txBody>
                    <a:bodyPr/>
                    <a:lstStyle/>
                    <a:p>
                      <a:endParaRPr lang="en-US" dirty="0"/>
                    </a:p>
                  </a:txBody>
                  <a:tcPr/>
                </a:tc>
                <a:tc>
                  <a:txBody>
                    <a:bodyPr/>
                    <a:lstStyle/>
                    <a:p>
                      <a:r>
                        <a:rPr lang="en-US" dirty="0"/>
                        <a:t>0,2</a:t>
                      </a:r>
                    </a:p>
                  </a:txBody>
                  <a:tcPr/>
                </a:tc>
                <a:tc>
                  <a:txBody>
                    <a:bodyPr/>
                    <a:lstStyle/>
                    <a:p>
                      <a:endParaRPr lang="en-US" dirty="0"/>
                    </a:p>
                  </a:txBody>
                  <a:tcPr/>
                </a:tc>
                <a:tc>
                  <a:txBody>
                    <a:bodyPr/>
                    <a:lstStyle/>
                    <a:p>
                      <a:r>
                        <a:rPr lang="en-US" dirty="0"/>
                        <a:t>0,6</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r h="968274">
                <a:tc>
                  <a:txBody>
                    <a:bodyPr/>
                    <a:lstStyle/>
                    <a:p>
                      <a:r>
                        <a:rPr lang="en-US" dirty="0"/>
                        <a:t>248</a:t>
                      </a:r>
                    </a:p>
                  </a:txBody>
                  <a:tcPr/>
                </a:tc>
                <a:tc>
                  <a:txBody>
                    <a:bodyPr/>
                    <a:lstStyle/>
                    <a:p>
                      <a:r>
                        <a:rPr lang="en-US" dirty="0"/>
                        <a:t>vanadium</a:t>
                      </a:r>
                    </a:p>
                  </a:txBody>
                  <a:tcPr/>
                </a:tc>
                <a:tc>
                  <a:txBody>
                    <a:bodyPr/>
                    <a:lstStyle/>
                    <a:p>
                      <a:r>
                        <a:rPr lang="en-US" dirty="0"/>
                        <a:t>1314-62-1</a:t>
                      </a:r>
                    </a:p>
                  </a:txBody>
                  <a:tcPr/>
                </a:tc>
                <a:tc>
                  <a:txBody>
                    <a:bodyPr/>
                    <a:lstStyle/>
                    <a:p>
                      <a:r>
                        <a:rPr lang="en-US" dirty="0"/>
                        <a:t>A3 URT&amp;</a:t>
                      </a:r>
                      <a:r>
                        <a:rPr lang="en-US" baseline="0" dirty="0"/>
                        <a:t>LRT </a:t>
                      </a:r>
                      <a:r>
                        <a:rPr lang="en-US" baseline="0" dirty="0" err="1"/>
                        <a:t>Irr</a:t>
                      </a:r>
                      <a:endParaRPr lang="en-US" dirty="0"/>
                    </a:p>
                  </a:txBody>
                  <a:tcPr/>
                </a:tc>
                <a:tc>
                  <a:txBody>
                    <a:bodyPr/>
                    <a:lstStyle/>
                    <a:p>
                      <a:endParaRPr lang="en-US"/>
                    </a:p>
                  </a:txBody>
                  <a:tcPr/>
                </a:tc>
                <a:tc>
                  <a:txBody>
                    <a:bodyPr/>
                    <a:lstStyle/>
                    <a:p>
                      <a:r>
                        <a:rPr lang="en-US" dirty="0"/>
                        <a:t>0,05</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09482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1988840"/>
            <a:ext cx="9144000" cy="48691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just">
              <a:lnSpc>
                <a:spcPct val="150000"/>
              </a:lnSpc>
            </a:pPr>
            <a:r>
              <a:rPr lang="id-ID" sz="2000" b="1" spc="150" dirty="0">
                <a:ln w="11430"/>
                <a:solidFill>
                  <a:srgbClr val="F8F8F8"/>
                </a:solidFill>
                <a:latin typeface="Arial" panose="020B0604020202020204" pitchFamily="34" charset="0"/>
                <a:cs typeface="Arial" pitchFamily="34" charset="0"/>
              </a:rPr>
              <a:t>(3) </a:t>
            </a:r>
            <a:r>
              <a:rPr lang="id-ID" sz="2000" b="1" dirty="0">
                <a:latin typeface="Arial" panose="020B0604020202020204" pitchFamily="34" charset="0"/>
                <a:cs typeface="Arial" panose="020B0604020202020204" pitchFamily="34" charset="0"/>
              </a:rPr>
              <a:t>Upaya kesehatan lingkungan sebagaimana dimaksud pada ayat (1) meliputi penyehatan, pengamanan, dan pengendalian sesuai dengan ketentuan peraturan perundang-undangan. </a:t>
            </a:r>
          </a:p>
          <a:p>
            <a:pPr algn="just">
              <a:lnSpc>
                <a:spcPct val="150000"/>
              </a:lnSpc>
            </a:pPr>
            <a:r>
              <a:rPr lang="id-ID" sz="2000" b="1" dirty="0">
                <a:latin typeface="Arial" panose="020B0604020202020204" pitchFamily="34" charset="0"/>
                <a:cs typeface="Arial" panose="020B0604020202020204" pitchFamily="34" charset="0"/>
              </a:rPr>
              <a:t>(4) Surveilans kesehatan kerja sebagaimana dimaksud pada ayat (1) meliputi pengumpulan data, pengolahan data, analisis data, dan diseminasi sebagai satu kesatuan yang tidak terpisahkan untuk menghasilkan informasi yang objektif, terukur, dapat diperbandingkan antarwaktu, antarwilayah, dan antarkelompok pekerja dan masyarakat sebagai bahan pengambilan keputusan. </a:t>
            </a:r>
          </a:p>
        </p:txBody>
      </p:sp>
      <p:sp>
        <p:nvSpPr>
          <p:cNvPr id="6" name="Pentagon 5"/>
          <p:cNvSpPr/>
          <p:nvPr/>
        </p:nvSpPr>
        <p:spPr>
          <a:xfrm>
            <a:off x="3571868" y="642918"/>
            <a:ext cx="4286280" cy="10001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id-ID" sz="32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Lanjutan</a:t>
            </a:r>
          </a:p>
        </p:txBody>
      </p:sp>
      <p:sp>
        <p:nvSpPr>
          <p:cNvPr id="7" name="Flowchart: Connector 6"/>
          <p:cNvSpPr/>
          <p:nvPr/>
        </p:nvSpPr>
        <p:spPr>
          <a:xfrm>
            <a:off x="357158"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lowchart: Connector 8"/>
          <p:cNvSpPr/>
          <p:nvPr/>
        </p:nvSpPr>
        <p:spPr>
          <a:xfrm>
            <a:off x="135729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lowchart: Connector 9"/>
          <p:cNvSpPr/>
          <p:nvPr/>
        </p:nvSpPr>
        <p:spPr>
          <a:xfrm>
            <a:off x="242886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9004430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273509902"/>
              </p:ext>
            </p:extLst>
          </p:nvPr>
        </p:nvGraphicFramePr>
        <p:xfrm>
          <a:off x="179512" y="260648"/>
          <a:ext cx="8784980" cy="6408711"/>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576064">
                  <a:extLst>
                    <a:ext uri="{9D8B030D-6E8A-4147-A177-3AD203B41FA5}">
                      <a16:colId xmlns:a16="http://schemas.microsoft.com/office/drawing/2014/main" val="20006"/>
                    </a:ext>
                  </a:extLst>
                </a:gridCol>
                <a:gridCol w="576064">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576068">
                  <a:extLst>
                    <a:ext uri="{9D8B030D-6E8A-4147-A177-3AD203B41FA5}">
                      <a16:colId xmlns:a16="http://schemas.microsoft.com/office/drawing/2014/main" val="20009"/>
                    </a:ext>
                  </a:extLst>
                </a:gridCol>
              </a:tblGrid>
              <a:tr h="842258">
                <a:tc rowSpan="2">
                  <a:txBody>
                    <a:bodyPr/>
                    <a:lstStyle/>
                    <a:p>
                      <a:r>
                        <a:rPr lang="en-US" dirty="0"/>
                        <a:t>No</a:t>
                      </a:r>
                    </a:p>
                  </a:txBody>
                  <a:tcPr/>
                </a:tc>
                <a:tc rowSpan="2">
                  <a:txBody>
                    <a:bodyPr/>
                    <a:lstStyle/>
                    <a:p>
                      <a:r>
                        <a:rPr lang="en-US" dirty="0"/>
                        <a:t>Parameter</a:t>
                      </a:r>
                    </a:p>
                  </a:txBody>
                  <a:tcPr/>
                </a:tc>
                <a:tc rowSpan="2">
                  <a:txBody>
                    <a:bodyPr/>
                    <a:lstStyle/>
                    <a:p>
                      <a:r>
                        <a:rPr lang="en-US" dirty="0" err="1"/>
                        <a:t>Nomor</a:t>
                      </a:r>
                      <a:r>
                        <a:rPr lang="en-US" baseline="0" dirty="0"/>
                        <a:t> CHS</a:t>
                      </a:r>
                      <a:endParaRPr lang="en-US" dirty="0"/>
                    </a:p>
                  </a:txBody>
                  <a:tcPr/>
                </a:tc>
                <a:tc rowSpan="2">
                  <a:txBody>
                    <a:bodyPr/>
                    <a:lstStyle/>
                    <a:p>
                      <a:r>
                        <a:rPr lang="en-US" dirty="0" err="1"/>
                        <a:t>Notasi</a:t>
                      </a:r>
                      <a:r>
                        <a:rPr lang="en-US" dirty="0"/>
                        <a:t> </a:t>
                      </a:r>
                    </a:p>
                  </a:txBody>
                  <a:tcPr/>
                </a:tc>
                <a:tc gridSpan="2">
                  <a:txBody>
                    <a:bodyPr/>
                    <a:lstStyle/>
                    <a:p>
                      <a:r>
                        <a:rPr lang="en-US" dirty="0"/>
                        <a:t>NAB TWA</a:t>
                      </a:r>
                    </a:p>
                  </a:txBody>
                  <a:tcPr/>
                </a:tc>
                <a:tc hMerge="1">
                  <a:txBody>
                    <a:bodyPr/>
                    <a:lstStyle/>
                    <a:p>
                      <a:endParaRPr lang="en-US" dirty="0"/>
                    </a:p>
                  </a:txBody>
                  <a:tcPr/>
                </a:tc>
                <a:tc gridSpan="2">
                  <a:txBody>
                    <a:bodyPr/>
                    <a:lstStyle/>
                    <a:p>
                      <a:r>
                        <a:rPr lang="en-US" dirty="0"/>
                        <a:t>NAB STEL</a:t>
                      </a:r>
                    </a:p>
                  </a:txBody>
                  <a:tcPr/>
                </a:tc>
                <a:tc hMerge="1">
                  <a:txBody>
                    <a:bodyPr/>
                    <a:lstStyle/>
                    <a:p>
                      <a:endParaRPr lang="en-US" dirty="0"/>
                    </a:p>
                  </a:txBody>
                  <a:tcPr/>
                </a:tc>
                <a:tc gridSpan="2">
                  <a:txBody>
                    <a:bodyPr/>
                    <a:lstStyle/>
                    <a:p>
                      <a:r>
                        <a:rPr lang="en-US" dirty="0"/>
                        <a:t>NAB Celling (c)</a:t>
                      </a:r>
                    </a:p>
                  </a:txBody>
                  <a:tcPr/>
                </a:tc>
                <a:tc hMerge="1">
                  <a:txBody>
                    <a:bodyPr/>
                    <a:lstStyle/>
                    <a:p>
                      <a:endParaRPr lang="en-US" dirty="0"/>
                    </a:p>
                  </a:txBody>
                  <a:tcPr/>
                </a:tc>
                <a:extLst>
                  <a:ext uri="{0D108BD9-81ED-4DB2-BD59-A6C34878D82A}">
                    <a16:rowId xmlns:a16="http://schemas.microsoft.com/office/drawing/2014/main" val="10000"/>
                  </a:ext>
                </a:extLst>
              </a:tr>
              <a:tr h="972317">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a:txBody>
                    <a:bodyPr/>
                    <a:lstStyle/>
                    <a:p>
                      <a:r>
                        <a:rPr lang="en-US" dirty="0"/>
                        <a:t>ppm</a:t>
                      </a:r>
                    </a:p>
                  </a:txBody>
                  <a:tcPr/>
                </a:tc>
                <a:tc>
                  <a:txBody>
                    <a:bodyPr/>
                    <a:lstStyle/>
                    <a:p>
                      <a:r>
                        <a:rPr lang="en-US" dirty="0"/>
                        <a:t>Mg/m3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ppm</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Mg/m3</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ppm</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Mg/m3</a:t>
                      </a:r>
                    </a:p>
                    <a:p>
                      <a:endParaRPr lang="en-US" dirty="0"/>
                    </a:p>
                  </a:txBody>
                  <a:tcPr/>
                </a:tc>
                <a:extLst>
                  <a:ext uri="{0D108BD9-81ED-4DB2-BD59-A6C34878D82A}">
                    <a16:rowId xmlns:a16="http://schemas.microsoft.com/office/drawing/2014/main" val="10001"/>
                  </a:ext>
                </a:extLst>
              </a:tr>
              <a:tr h="1148534">
                <a:tc>
                  <a:txBody>
                    <a:bodyPr/>
                    <a:lstStyle/>
                    <a:p>
                      <a:r>
                        <a:rPr lang="en-US" dirty="0"/>
                        <a:t>249</a:t>
                      </a:r>
                    </a:p>
                  </a:txBody>
                  <a:tcPr/>
                </a:tc>
                <a:tc>
                  <a:txBody>
                    <a:bodyPr/>
                    <a:lstStyle/>
                    <a:p>
                      <a:r>
                        <a:rPr lang="en-US" dirty="0"/>
                        <a:t>Vinyl chloride</a:t>
                      </a:r>
                    </a:p>
                  </a:txBody>
                  <a:tcPr/>
                </a:tc>
                <a:tc>
                  <a:txBody>
                    <a:bodyPr/>
                    <a:lstStyle/>
                    <a:p>
                      <a:r>
                        <a:rPr lang="en-US" dirty="0"/>
                        <a:t>75-01-4</a:t>
                      </a:r>
                    </a:p>
                  </a:txBody>
                  <a:tcPr/>
                </a:tc>
                <a:tc>
                  <a:txBody>
                    <a:bodyPr/>
                    <a:lstStyle/>
                    <a:p>
                      <a:r>
                        <a:rPr lang="en-US" dirty="0"/>
                        <a:t>A3</a:t>
                      </a:r>
                      <a:r>
                        <a:rPr lang="en-US" baseline="0" dirty="0"/>
                        <a:t> </a:t>
                      </a:r>
                      <a:r>
                        <a:rPr lang="en-US" baseline="0" dirty="0" err="1"/>
                        <a:t>URT,eye,Skin</a:t>
                      </a:r>
                      <a:r>
                        <a:rPr lang="en-US" baseline="0" dirty="0"/>
                        <a:t> </a:t>
                      </a:r>
                      <a:r>
                        <a:rPr lang="en-US" baseline="0" dirty="0" err="1"/>
                        <a:t>irr,CNS</a:t>
                      </a:r>
                      <a:r>
                        <a:rPr lang="en-US" baseline="0" dirty="0"/>
                        <a:t> Impair</a:t>
                      </a:r>
                      <a:endParaRPr lang="en-US" dirty="0"/>
                    </a:p>
                  </a:txBody>
                  <a:tcPr/>
                </a:tc>
                <a:tc>
                  <a:txBody>
                    <a:bodyPr/>
                    <a:lstStyle/>
                    <a:p>
                      <a:r>
                        <a:rPr lang="en-US" dirty="0"/>
                        <a:t>10</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1148534">
                <a:tc>
                  <a:txBody>
                    <a:bodyPr/>
                    <a:lstStyle/>
                    <a:p>
                      <a:r>
                        <a:rPr lang="en-US" dirty="0"/>
                        <a:t>250</a:t>
                      </a:r>
                    </a:p>
                  </a:txBody>
                  <a:tcPr/>
                </a:tc>
                <a:tc>
                  <a:txBody>
                    <a:bodyPr/>
                    <a:lstStyle/>
                    <a:p>
                      <a:r>
                        <a:rPr lang="en-US" dirty="0"/>
                        <a:t>Vinyl bromide</a:t>
                      </a:r>
                    </a:p>
                  </a:txBody>
                  <a:tcPr/>
                </a:tc>
                <a:tc>
                  <a:txBody>
                    <a:bodyPr/>
                    <a:lstStyle/>
                    <a:p>
                      <a:r>
                        <a:rPr lang="en-US" dirty="0"/>
                        <a:t>593-60-2</a:t>
                      </a:r>
                    </a:p>
                  </a:txBody>
                  <a:tcPr/>
                </a:tc>
                <a:tc>
                  <a:txBody>
                    <a:bodyPr/>
                    <a:lstStyle/>
                    <a:p>
                      <a:r>
                        <a:rPr lang="en-US" dirty="0"/>
                        <a:t>A2 liver cancer</a:t>
                      </a:r>
                    </a:p>
                  </a:txBody>
                  <a:tcPr/>
                </a:tc>
                <a:tc>
                  <a:txBody>
                    <a:bodyPr/>
                    <a:lstStyle/>
                    <a:p>
                      <a:r>
                        <a:rPr lang="en-US" dirty="0"/>
                        <a:t>0,5</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1148534">
                <a:tc>
                  <a:txBody>
                    <a:bodyPr/>
                    <a:lstStyle/>
                    <a:p>
                      <a:r>
                        <a:rPr lang="en-US" dirty="0"/>
                        <a:t>251</a:t>
                      </a:r>
                    </a:p>
                  </a:txBody>
                  <a:tcPr/>
                </a:tc>
                <a:tc>
                  <a:txBody>
                    <a:bodyPr/>
                    <a:lstStyle/>
                    <a:p>
                      <a:r>
                        <a:rPr lang="en-US" dirty="0"/>
                        <a:t>Vinyl</a:t>
                      </a:r>
                      <a:r>
                        <a:rPr lang="en-US" baseline="0" dirty="0"/>
                        <a:t> fluoride</a:t>
                      </a:r>
                      <a:endParaRPr lang="en-US" dirty="0"/>
                    </a:p>
                  </a:txBody>
                  <a:tcPr/>
                </a:tc>
                <a:tc>
                  <a:txBody>
                    <a:bodyPr/>
                    <a:lstStyle/>
                    <a:p>
                      <a:r>
                        <a:rPr lang="en-US" dirty="0"/>
                        <a:t>75-01-4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A1 lung </a:t>
                      </a:r>
                      <a:r>
                        <a:rPr lang="en-US" dirty="0" err="1"/>
                        <a:t>cancer,liver</a:t>
                      </a:r>
                      <a:r>
                        <a:rPr lang="en-US" dirty="0"/>
                        <a:t> dam </a:t>
                      </a:r>
                    </a:p>
                    <a:p>
                      <a:endParaRPr lang="en-US" dirty="0"/>
                    </a:p>
                  </a:txBody>
                  <a:tcPr/>
                </a:tc>
                <a:tc>
                  <a:txBody>
                    <a:bodyPr/>
                    <a:lstStyle/>
                    <a:p>
                      <a:r>
                        <a:rPr lang="en-US" dirty="0"/>
                        <a:t>1</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1148534">
                <a:tc>
                  <a:txBody>
                    <a:bodyPr/>
                    <a:lstStyle/>
                    <a:p>
                      <a:r>
                        <a:rPr lang="en-US" dirty="0"/>
                        <a:t>252</a:t>
                      </a:r>
                    </a:p>
                  </a:txBody>
                  <a:tcPr/>
                </a:tc>
                <a:tc>
                  <a:txBody>
                    <a:bodyPr/>
                    <a:lstStyle/>
                    <a:p>
                      <a:r>
                        <a:rPr lang="en-US" dirty="0"/>
                        <a:t>Vinyl</a:t>
                      </a:r>
                      <a:r>
                        <a:rPr lang="en-US" baseline="0" dirty="0"/>
                        <a:t> fluoride</a:t>
                      </a:r>
                      <a:endParaRPr lang="en-US" dirty="0"/>
                    </a:p>
                  </a:txBody>
                  <a:tcPr/>
                </a:tc>
                <a:tc>
                  <a:txBody>
                    <a:bodyPr/>
                    <a:lstStyle/>
                    <a:p>
                      <a:r>
                        <a:rPr lang="en-US" dirty="0"/>
                        <a:t>75-02-5</a:t>
                      </a:r>
                    </a:p>
                  </a:txBody>
                  <a:tcPr/>
                </a:tc>
                <a:tc>
                  <a:txBody>
                    <a:bodyPr/>
                    <a:lstStyle/>
                    <a:p>
                      <a:r>
                        <a:rPr lang="en-US" dirty="0"/>
                        <a:t>A2-liver</a:t>
                      </a:r>
                      <a:r>
                        <a:rPr lang="en-US" baseline="0" dirty="0"/>
                        <a:t> cancer, liver dam</a:t>
                      </a:r>
                      <a:endParaRPr lang="en-US" dirty="0"/>
                    </a:p>
                  </a:txBody>
                  <a:tcPr/>
                </a:tc>
                <a:tc>
                  <a:txBody>
                    <a:bodyPr/>
                    <a:lstStyle/>
                    <a:p>
                      <a:r>
                        <a:rPr lang="en-US" dirty="0"/>
                        <a:t>1</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177040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448625551"/>
              </p:ext>
            </p:extLst>
          </p:nvPr>
        </p:nvGraphicFramePr>
        <p:xfrm>
          <a:off x="179512" y="116632"/>
          <a:ext cx="8856988" cy="6475921"/>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800200">
                  <a:extLst>
                    <a:ext uri="{9D8B030D-6E8A-4147-A177-3AD203B41FA5}">
                      <a16:colId xmlns:a16="http://schemas.microsoft.com/office/drawing/2014/main" val="20003"/>
                    </a:ext>
                  </a:extLst>
                </a:gridCol>
                <a:gridCol w="576064">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648072">
                  <a:extLst>
                    <a:ext uri="{9D8B030D-6E8A-4147-A177-3AD203B41FA5}">
                      <a16:colId xmlns:a16="http://schemas.microsoft.com/office/drawing/2014/main" val="20006"/>
                    </a:ext>
                  </a:extLst>
                </a:gridCol>
                <a:gridCol w="648072">
                  <a:extLst>
                    <a:ext uri="{9D8B030D-6E8A-4147-A177-3AD203B41FA5}">
                      <a16:colId xmlns:a16="http://schemas.microsoft.com/office/drawing/2014/main" val="20007"/>
                    </a:ext>
                  </a:extLst>
                </a:gridCol>
                <a:gridCol w="576064">
                  <a:extLst>
                    <a:ext uri="{9D8B030D-6E8A-4147-A177-3AD203B41FA5}">
                      <a16:colId xmlns:a16="http://schemas.microsoft.com/office/drawing/2014/main" val="20008"/>
                    </a:ext>
                  </a:extLst>
                </a:gridCol>
                <a:gridCol w="576068">
                  <a:extLst>
                    <a:ext uri="{9D8B030D-6E8A-4147-A177-3AD203B41FA5}">
                      <a16:colId xmlns:a16="http://schemas.microsoft.com/office/drawing/2014/main" val="20009"/>
                    </a:ext>
                  </a:extLst>
                </a:gridCol>
              </a:tblGrid>
              <a:tr h="616881">
                <a:tc rowSpan="2">
                  <a:txBody>
                    <a:bodyPr/>
                    <a:lstStyle/>
                    <a:p>
                      <a:r>
                        <a:rPr lang="en-US" dirty="0"/>
                        <a:t>No</a:t>
                      </a:r>
                    </a:p>
                  </a:txBody>
                  <a:tcPr/>
                </a:tc>
                <a:tc rowSpan="2">
                  <a:txBody>
                    <a:bodyPr/>
                    <a:lstStyle/>
                    <a:p>
                      <a:r>
                        <a:rPr lang="en-US" dirty="0"/>
                        <a:t>Parameter</a:t>
                      </a:r>
                    </a:p>
                  </a:txBody>
                  <a:tcPr/>
                </a:tc>
                <a:tc rowSpan="2">
                  <a:txBody>
                    <a:bodyPr/>
                    <a:lstStyle/>
                    <a:p>
                      <a:r>
                        <a:rPr lang="en-US" dirty="0" err="1"/>
                        <a:t>Nomor</a:t>
                      </a:r>
                      <a:r>
                        <a:rPr lang="en-US" baseline="0" dirty="0"/>
                        <a:t> CSA</a:t>
                      </a:r>
                      <a:endParaRPr lang="en-US" dirty="0"/>
                    </a:p>
                  </a:txBody>
                  <a:tcPr/>
                </a:tc>
                <a:tc rowSpan="2">
                  <a:txBody>
                    <a:bodyPr/>
                    <a:lstStyle/>
                    <a:p>
                      <a:r>
                        <a:rPr lang="en-US" dirty="0" err="1"/>
                        <a:t>notasi</a:t>
                      </a:r>
                      <a:endParaRPr lang="en-US" dirty="0"/>
                    </a:p>
                  </a:txBody>
                  <a:tcPr/>
                </a:tc>
                <a:tc gridSpan="2">
                  <a:txBody>
                    <a:bodyPr/>
                    <a:lstStyle/>
                    <a:p>
                      <a:r>
                        <a:rPr lang="en-US" dirty="0"/>
                        <a:t>NAB TWA</a:t>
                      </a:r>
                    </a:p>
                  </a:txBody>
                  <a:tcPr/>
                </a:tc>
                <a:tc hMerge="1">
                  <a:txBody>
                    <a:bodyPr/>
                    <a:lstStyle/>
                    <a:p>
                      <a:endParaRPr lang="en-US" dirty="0"/>
                    </a:p>
                  </a:txBody>
                  <a:tcPr/>
                </a:tc>
                <a:tc gridSpan="2">
                  <a:txBody>
                    <a:bodyPr/>
                    <a:lstStyle/>
                    <a:p>
                      <a:r>
                        <a:rPr lang="en-US" dirty="0"/>
                        <a:t>NAB STEL</a:t>
                      </a:r>
                    </a:p>
                  </a:txBody>
                  <a:tcPr/>
                </a:tc>
                <a:tc hMerge="1">
                  <a:txBody>
                    <a:bodyPr/>
                    <a:lstStyle/>
                    <a:p>
                      <a:endParaRPr lang="en-US" dirty="0"/>
                    </a:p>
                  </a:txBody>
                  <a:tcPr/>
                </a:tc>
                <a:tc gridSpan="2">
                  <a:txBody>
                    <a:bodyPr/>
                    <a:lstStyle/>
                    <a:p>
                      <a:r>
                        <a:rPr lang="en-US" dirty="0"/>
                        <a:t>NAB Celling</a:t>
                      </a:r>
                      <a:r>
                        <a:rPr lang="en-US" baseline="0" dirty="0"/>
                        <a:t> ©</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870391">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a:txBody>
                    <a:bodyPr/>
                    <a:lstStyle/>
                    <a:p>
                      <a:r>
                        <a:rPr lang="en-US" dirty="0"/>
                        <a:t>ppm</a:t>
                      </a:r>
                    </a:p>
                  </a:txBody>
                  <a:tcPr/>
                </a:tc>
                <a:tc>
                  <a:txBody>
                    <a:bodyPr/>
                    <a:lstStyle/>
                    <a:p>
                      <a:r>
                        <a:rPr lang="en-US" dirty="0"/>
                        <a:t>Mg/m3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ppm</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Mg/m3</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ppm</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Mg/m3</a:t>
                      </a:r>
                    </a:p>
                    <a:p>
                      <a:endParaRPr lang="en-US" dirty="0"/>
                    </a:p>
                  </a:txBody>
                  <a:tcPr/>
                </a:tc>
                <a:extLst>
                  <a:ext uri="{0D108BD9-81ED-4DB2-BD59-A6C34878D82A}">
                    <a16:rowId xmlns:a16="http://schemas.microsoft.com/office/drawing/2014/main" val="10001"/>
                  </a:ext>
                </a:extLst>
              </a:tr>
              <a:tr h="779670">
                <a:tc>
                  <a:txBody>
                    <a:bodyPr/>
                    <a:lstStyle/>
                    <a:p>
                      <a:r>
                        <a:rPr lang="en-US" dirty="0"/>
                        <a:t>253</a:t>
                      </a:r>
                    </a:p>
                  </a:txBody>
                  <a:tcPr/>
                </a:tc>
                <a:tc>
                  <a:txBody>
                    <a:bodyPr/>
                    <a:lstStyle/>
                    <a:p>
                      <a:r>
                        <a:rPr lang="en-US" dirty="0"/>
                        <a:t>Xylenes</a:t>
                      </a:r>
                      <a:r>
                        <a:rPr lang="en-US" baseline="0" dirty="0"/>
                        <a:t> (0-,m-,p-, isomers)</a:t>
                      </a:r>
                      <a:endParaRPr lang="en-US" dirty="0"/>
                    </a:p>
                  </a:txBody>
                  <a:tcPr/>
                </a:tc>
                <a:tc>
                  <a:txBody>
                    <a:bodyPr/>
                    <a:lstStyle/>
                    <a:p>
                      <a:r>
                        <a:rPr lang="en-US" dirty="0"/>
                        <a:t>1330-20-7</a:t>
                      </a:r>
                    </a:p>
                  </a:txBody>
                  <a:tcPr/>
                </a:tc>
                <a:tc>
                  <a:txBody>
                    <a:bodyPr/>
                    <a:lstStyle/>
                    <a:p>
                      <a:r>
                        <a:rPr lang="en-US" dirty="0"/>
                        <a:t>A4;BEI</a:t>
                      </a:r>
                      <a:r>
                        <a:rPr lang="en-US" baseline="0" dirty="0"/>
                        <a:t> </a:t>
                      </a:r>
                      <a:r>
                        <a:rPr lang="en-US" baseline="0" dirty="0" err="1"/>
                        <a:t>URT&amp;Eye</a:t>
                      </a:r>
                      <a:r>
                        <a:rPr lang="en-US" baseline="0" dirty="0"/>
                        <a:t> </a:t>
                      </a:r>
                      <a:r>
                        <a:rPr lang="en-US" baseline="0" dirty="0" err="1"/>
                        <a:t>Irr</a:t>
                      </a:r>
                      <a:r>
                        <a:rPr lang="en-US" baseline="0" dirty="0"/>
                        <a:t>, </a:t>
                      </a:r>
                      <a:r>
                        <a:rPr lang="en-US" baseline="0" dirty="0" err="1"/>
                        <a:t>CNSimpair</a:t>
                      </a:r>
                      <a:endParaRPr lang="en-US" dirty="0"/>
                    </a:p>
                  </a:txBody>
                  <a:tcPr/>
                </a:tc>
                <a:tc>
                  <a:txBody>
                    <a:bodyPr/>
                    <a:lstStyle/>
                    <a:p>
                      <a:r>
                        <a:rPr lang="en-US" dirty="0"/>
                        <a:t>100</a:t>
                      </a:r>
                    </a:p>
                  </a:txBody>
                  <a:tcPr/>
                </a:tc>
                <a:tc>
                  <a:txBody>
                    <a:bodyPr/>
                    <a:lstStyle/>
                    <a:p>
                      <a:endParaRPr lang="en-US" dirty="0"/>
                    </a:p>
                  </a:txBody>
                  <a:tcPr/>
                </a:tc>
                <a:tc>
                  <a:txBody>
                    <a:bodyPr/>
                    <a:lstStyle/>
                    <a:p>
                      <a:r>
                        <a:rPr lang="en-US" dirty="0"/>
                        <a:t>150</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1023092">
                <a:tc>
                  <a:txBody>
                    <a:bodyPr/>
                    <a:lstStyle/>
                    <a:p>
                      <a:r>
                        <a:rPr lang="en-US" dirty="0"/>
                        <a:t>254</a:t>
                      </a:r>
                    </a:p>
                  </a:txBody>
                  <a:tcPr/>
                </a:tc>
                <a:tc>
                  <a:txBody>
                    <a:bodyPr/>
                    <a:lstStyle/>
                    <a:p>
                      <a:r>
                        <a:rPr lang="en-US" dirty="0"/>
                        <a:t>Zinc chromate , </a:t>
                      </a:r>
                      <a:r>
                        <a:rPr lang="en-US" dirty="0" err="1"/>
                        <a:t>sebagai</a:t>
                      </a:r>
                      <a:r>
                        <a:rPr lang="en-US" dirty="0"/>
                        <a:t> Cr</a:t>
                      </a:r>
                    </a:p>
                  </a:txBody>
                  <a:tcPr/>
                </a:tc>
                <a:tc>
                  <a:txBody>
                    <a:bodyPr/>
                    <a:lstStyle/>
                    <a:p>
                      <a:r>
                        <a:rPr lang="en-US" dirty="0"/>
                        <a:t>11103-86-9</a:t>
                      </a:r>
                    </a:p>
                    <a:p>
                      <a:r>
                        <a:rPr lang="en-US" dirty="0"/>
                        <a:t>13530-65-9</a:t>
                      </a:r>
                    </a:p>
                    <a:p>
                      <a:r>
                        <a:rPr lang="en-US" dirty="0"/>
                        <a:t>3700-23-5</a:t>
                      </a:r>
                    </a:p>
                  </a:txBody>
                  <a:tcPr/>
                </a:tc>
                <a:tc>
                  <a:txBody>
                    <a:bodyPr/>
                    <a:lstStyle/>
                    <a:p>
                      <a:r>
                        <a:rPr lang="en-US" dirty="0"/>
                        <a:t>A1 Nasal cancer</a:t>
                      </a:r>
                    </a:p>
                  </a:txBody>
                  <a:tcPr/>
                </a:tc>
                <a:tc>
                  <a:txBody>
                    <a:bodyPr/>
                    <a:lstStyle/>
                    <a:p>
                      <a:endParaRPr lang="en-US"/>
                    </a:p>
                  </a:txBody>
                  <a:tcPr/>
                </a:tc>
                <a:tc>
                  <a:txBody>
                    <a:bodyPr/>
                    <a:lstStyle/>
                    <a:p>
                      <a:r>
                        <a:rPr lang="en-US" dirty="0"/>
                        <a:t>0,01</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616881">
                <a:tc rowSpan="5">
                  <a:txBody>
                    <a:bodyPr/>
                    <a:lstStyle/>
                    <a:p>
                      <a:r>
                        <a:rPr lang="en-US" dirty="0"/>
                        <a:t>255</a:t>
                      </a:r>
                    </a:p>
                  </a:txBody>
                  <a:tcPr/>
                </a:tc>
                <a:tc>
                  <a:txBody>
                    <a:bodyPr/>
                    <a:lstStyle/>
                    <a:p>
                      <a:r>
                        <a:rPr lang="en-US" dirty="0"/>
                        <a:t>Zinc oxide</a:t>
                      </a:r>
                    </a:p>
                  </a:txBody>
                  <a:tcPr/>
                </a:tc>
                <a:tc rowSpan="5">
                  <a:txBody>
                    <a:bodyP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dirty="0"/>
                        <a:t>1314-13-2</a:t>
                      </a:r>
                    </a:p>
                  </a:txBody>
                  <a:tcPr/>
                </a:tc>
                <a:tc rowSpan="5">
                  <a:txBody>
                    <a:bodyPr/>
                    <a:lstStyle/>
                    <a:p>
                      <a:pPr algn="ctr"/>
                      <a:endParaRPr lang="en-US" dirty="0"/>
                    </a:p>
                    <a:p>
                      <a:pPr algn="ctr"/>
                      <a:endParaRPr lang="en-US" dirty="0"/>
                    </a:p>
                    <a:p>
                      <a:pPr algn="ctr"/>
                      <a:endParaRPr lang="en-US" dirty="0"/>
                    </a:p>
                    <a:p>
                      <a:pPr algn="ctr"/>
                      <a:endParaRPr lang="en-US" dirty="0"/>
                    </a:p>
                    <a:p>
                      <a:pPr algn="ctr"/>
                      <a:r>
                        <a:rPr lang="en-US" dirty="0"/>
                        <a:t>-</a:t>
                      </a:r>
                    </a:p>
                    <a:p>
                      <a:r>
                        <a:rPr lang="en-US" dirty="0"/>
                        <a:t>Metal</a:t>
                      </a:r>
                      <a:r>
                        <a:rPr lang="en-US" baseline="0" dirty="0"/>
                        <a:t> fume fever</a:t>
                      </a:r>
                      <a:endParaRPr lang="en-US" dirty="0"/>
                    </a:p>
                  </a:txBody>
                  <a:tcPr/>
                </a:tc>
                <a:tc rowSpan="2">
                  <a:txBody>
                    <a:bodyPr/>
                    <a:lstStyle/>
                    <a:p>
                      <a:endParaRPr lang="en-US"/>
                    </a:p>
                  </a:txBody>
                  <a:tcPr/>
                </a:tc>
                <a:tc rowSpan="2">
                  <a:txBody>
                    <a:bodyPr/>
                    <a:lstStyle/>
                    <a:p>
                      <a:endParaRPr lang="en-US" dirty="0"/>
                    </a:p>
                  </a:txBody>
                  <a:tcPr/>
                </a:tc>
                <a:tc rowSpan="2">
                  <a:txBody>
                    <a:bodyPr/>
                    <a:lstStyle/>
                    <a:p>
                      <a:endParaRPr lang="en-US"/>
                    </a:p>
                  </a:txBody>
                  <a:tcPr/>
                </a:tc>
                <a:tc rowSpan="2">
                  <a:txBody>
                    <a:bodyPr/>
                    <a:lstStyle/>
                    <a:p>
                      <a:endParaRPr lang="en-US"/>
                    </a:p>
                  </a:txBody>
                  <a:tcPr/>
                </a:tc>
                <a:tc rowSpan="2">
                  <a:txBody>
                    <a:bodyPr/>
                    <a:lstStyle/>
                    <a:p>
                      <a:endParaRPr lang="en-US"/>
                    </a:p>
                  </a:txBody>
                  <a:tcPr/>
                </a:tc>
                <a:tc rowSpan="2">
                  <a:txBody>
                    <a:bodyPr/>
                    <a:lstStyle/>
                    <a:p>
                      <a:endParaRPr lang="en-US"/>
                    </a:p>
                  </a:txBody>
                  <a:tcPr/>
                </a:tc>
                <a:extLst>
                  <a:ext uri="{0D108BD9-81ED-4DB2-BD59-A6C34878D82A}">
                    <a16:rowId xmlns:a16="http://schemas.microsoft.com/office/drawing/2014/main" val="10004"/>
                  </a:ext>
                </a:extLst>
              </a:tr>
              <a:tr h="162788">
                <a:tc vMerge="1">
                  <a:txBody>
                    <a:bodyPr/>
                    <a:lstStyle/>
                    <a:p>
                      <a:endParaRPr lang="en-US"/>
                    </a:p>
                  </a:txBody>
                  <a:tcPr/>
                </a:tc>
                <a:tc rowSpan="2">
                  <a:txBody>
                    <a:bodyPr/>
                    <a:lstStyle/>
                    <a:p>
                      <a:r>
                        <a:rPr lang="en-US" dirty="0"/>
                        <a:t>Fume</a:t>
                      </a:r>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779670">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a:txBody>
                    <a:bodyPr/>
                    <a:lstStyle/>
                    <a:p>
                      <a:endParaRPr lang="en-US"/>
                    </a:p>
                  </a:txBody>
                  <a:tcPr/>
                </a:tc>
                <a:tc>
                  <a:txBody>
                    <a:bodyPr/>
                    <a:lstStyle/>
                    <a:p>
                      <a:r>
                        <a:rPr lang="en-US" dirty="0"/>
                        <a:t>5</a:t>
                      </a:r>
                    </a:p>
                  </a:txBody>
                  <a:tcPr/>
                </a:tc>
                <a:tc>
                  <a:txBody>
                    <a:bodyPr/>
                    <a:lstStyle/>
                    <a:p>
                      <a:endParaRPr lang="en-US"/>
                    </a:p>
                  </a:txBody>
                  <a:tcPr/>
                </a:tc>
                <a:tc>
                  <a:txBody>
                    <a:bodyPr/>
                    <a:lstStyle/>
                    <a:p>
                      <a:r>
                        <a:rPr lang="en-US" dirty="0"/>
                        <a:t>10</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779670">
                <a:tc vMerge="1">
                  <a:txBody>
                    <a:bodyPr/>
                    <a:lstStyle/>
                    <a:p>
                      <a:endParaRPr lang="en-US" dirty="0"/>
                    </a:p>
                  </a:txBody>
                  <a:tcPr/>
                </a:tc>
                <a:tc>
                  <a:txBody>
                    <a:bodyPr/>
                    <a:lstStyle/>
                    <a:p>
                      <a:r>
                        <a:rPr lang="en-US" dirty="0"/>
                        <a:t>Total dust</a:t>
                      </a:r>
                    </a:p>
                  </a:txBody>
                  <a:tcPr/>
                </a:tc>
                <a:tc vMerge="1">
                  <a:txBody>
                    <a:bodyPr/>
                    <a:lstStyle/>
                    <a:p>
                      <a:endParaRPr lang="en-US" dirty="0"/>
                    </a:p>
                  </a:txBody>
                  <a:tcPr/>
                </a:tc>
                <a:tc vMerge="1">
                  <a:txBody>
                    <a:bodyPr/>
                    <a:lstStyle/>
                    <a:p>
                      <a:endParaRPr lang="en-US" dirty="0"/>
                    </a:p>
                  </a:txBody>
                  <a:tcPr/>
                </a:tc>
                <a:tc>
                  <a:txBody>
                    <a:bodyPr/>
                    <a:lstStyle/>
                    <a:p>
                      <a:endParaRPr lang="en-US"/>
                    </a:p>
                  </a:txBody>
                  <a:tcPr/>
                </a:tc>
                <a:tc>
                  <a:txBody>
                    <a:bodyPr/>
                    <a:lstStyle/>
                    <a:p>
                      <a:r>
                        <a:rPr lang="en-US" dirty="0"/>
                        <a:t>10</a:t>
                      </a:r>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779670">
                <a:tc vMerge="1">
                  <a:txBody>
                    <a:bodyPr/>
                    <a:lstStyle/>
                    <a:p>
                      <a:endParaRPr lang="en-US" dirty="0"/>
                    </a:p>
                  </a:txBody>
                  <a:tcPr/>
                </a:tc>
                <a:tc>
                  <a:txBody>
                    <a:bodyPr/>
                    <a:lstStyle/>
                    <a:p>
                      <a:r>
                        <a:rPr lang="en-US" dirty="0" err="1"/>
                        <a:t>Respirable</a:t>
                      </a:r>
                      <a:r>
                        <a:rPr lang="en-US" baseline="0" dirty="0"/>
                        <a:t> fraction</a:t>
                      </a:r>
                      <a:endParaRPr lang="en-US" dirty="0"/>
                    </a:p>
                  </a:txBody>
                  <a:tcPr/>
                </a:tc>
                <a:tc vMerge="1">
                  <a:txBody>
                    <a:bodyPr/>
                    <a:lstStyle/>
                    <a:p>
                      <a:endParaRPr lang="en-US" dirty="0"/>
                    </a:p>
                  </a:txBody>
                  <a:tcPr/>
                </a:tc>
                <a:tc vMerge="1">
                  <a:txBody>
                    <a:bodyPr/>
                    <a:lstStyle/>
                    <a:p>
                      <a:endParaRPr lang="en-US" dirty="0"/>
                    </a:p>
                  </a:txBody>
                  <a:tcPr/>
                </a:tc>
                <a:tc>
                  <a:txBody>
                    <a:bodyPr/>
                    <a:lstStyle/>
                    <a:p>
                      <a:endParaRPr lang="en-US"/>
                    </a:p>
                  </a:txBody>
                  <a:tcPr/>
                </a:tc>
                <a:tc>
                  <a:txBody>
                    <a:bodyPr/>
                    <a:lstStyle/>
                    <a:p>
                      <a:r>
                        <a:rPr lang="en-US" dirty="0"/>
                        <a:t>5</a:t>
                      </a: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457160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313119472"/>
              </p:ext>
            </p:extLst>
          </p:nvPr>
        </p:nvGraphicFramePr>
        <p:xfrm>
          <a:off x="179512" y="116632"/>
          <a:ext cx="8856984" cy="6711044"/>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20000"/>
                    </a:ext>
                  </a:extLst>
                </a:gridCol>
                <a:gridCol w="2214246">
                  <a:extLst>
                    <a:ext uri="{9D8B030D-6E8A-4147-A177-3AD203B41FA5}">
                      <a16:colId xmlns:a16="http://schemas.microsoft.com/office/drawing/2014/main" val="20001"/>
                    </a:ext>
                  </a:extLst>
                </a:gridCol>
                <a:gridCol w="2214246">
                  <a:extLst>
                    <a:ext uri="{9D8B030D-6E8A-4147-A177-3AD203B41FA5}">
                      <a16:colId xmlns:a16="http://schemas.microsoft.com/office/drawing/2014/main" val="20002"/>
                    </a:ext>
                  </a:extLst>
                </a:gridCol>
                <a:gridCol w="2214246">
                  <a:extLst>
                    <a:ext uri="{9D8B030D-6E8A-4147-A177-3AD203B41FA5}">
                      <a16:colId xmlns:a16="http://schemas.microsoft.com/office/drawing/2014/main" val="20003"/>
                    </a:ext>
                  </a:extLst>
                </a:gridCol>
              </a:tblGrid>
              <a:tr h="828092">
                <a:tc>
                  <a:txBody>
                    <a:bodyPr/>
                    <a:lstStyle/>
                    <a:p>
                      <a:r>
                        <a:rPr lang="en-US" dirty="0" err="1"/>
                        <a:t>Singkatan</a:t>
                      </a:r>
                      <a:r>
                        <a:rPr lang="en-US" dirty="0"/>
                        <a:t> </a:t>
                      </a:r>
                    </a:p>
                  </a:txBody>
                  <a:tcPr/>
                </a:tc>
                <a:tc>
                  <a:txBody>
                    <a:bodyPr/>
                    <a:lstStyle/>
                    <a:p>
                      <a:r>
                        <a:rPr lang="en-US" dirty="0" err="1"/>
                        <a:t>Keteranagan</a:t>
                      </a:r>
                      <a:r>
                        <a:rPr lang="en-US" baseline="0" dirty="0"/>
                        <a:t> </a:t>
                      </a:r>
                      <a:endParaRPr lang="en-US" dirty="0"/>
                    </a:p>
                  </a:txBody>
                  <a:tcPr/>
                </a:tc>
                <a:tc>
                  <a:txBody>
                    <a:bodyPr/>
                    <a:lstStyle/>
                    <a:p>
                      <a:r>
                        <a:rPr lang="en-US" dirty="0" err="1"/>
                        <a:t>Singkatan</a:t>
                      </a:r>
                      <a:r>
                        <a:rPr lang="en-US" baseline="0" dirty="0"/>
                        <a:t> </a:t>
                      </a:r>
                      <a:endParaRPr lang="en-US" dirty="0"/>
                    </a:p>
                  </a:txBody>
                  <a:tcPr/>
                </a:tc>
                <a:tc>
                  <a:txBody>
                    <a:bodyPr/>
                    <a:lstStyle/>
                    <a:p>
                      <a:r>
                        <a:rPr lang="en-US" dirty="0" err="1"/>
                        <a:t>Keterangan</a:t>
                      </a:r>
                      <a:r>
                        <a:rPr lang="en-US" dirty="0"/>
                        <a:t> </a:t>
                      </a:r>
                    </a:p>
                  </a:txBody>
                  <a:tcPr/>
                </a:tc>
                <a:extLst>
                  <a:ext uri="{0D108BD9-81ED-4DB2-BD59-A6C34878D82A}">
                    <a16:rowId xmlns:a16="http://schemas.microsoft.com/office/drawing/2014/main" val="10000"/>
                  </a:ext>
                </a:extLst>
              </a:tr>
              <a:tr h="828092">
                <a:tc>
                  <a:txBody>
                    <a:bodyPr/>
                    <a:lstStyle/>
                    <a:p>
                      <a:r>
                        <a:rPr lang="en-US" dirty="0"/>
                        <a:t>V</a:t>
                      </a:r>
                    </a:p>
                  </a:txBody>
                  <a:tcPr/>
                </a:tc>
                <a:tc>
                  <a:txBody>
                    <a:bodyPr/>
                    <a:lstStyle/>
                    <a:p>
                      <a:r>
                        <a:rPr lang="en-US" dirty="0"/>
                        <a:t>Vapor and aerosol</a:t>
                      </a:r>
                    </a:p>
                  </a:txBody>
                  <a:tcPr/>
                </a:tc>
                <a:tc>
                  <a:txBody>
                    <a:bodyPr/>
                    <a:lstStyle/>
                    <a:p>
                      <a:r>
                        <a:rPr lang="en-US" dirty="0"/>
                        <a:t>dam</a:t>
                      </a:r>
                      <a:r>
                        <a:rPr lang="en-US" baseline="0" dirty="0"/>
                        <a:t> </a:t>
                      </a:r>
                      <a:endParaRPr lang="en-US" dirty="0"/>
                    </a:p>
                  </a:txBody>
                  <a:tcPr/>
                </a:tc>
                <a:tc>
                  <a:txBody>
                    <a:bodyPr/>
                    <a:lstStyle/>
                    <a:p>
                      <a:r>
                        <a:rPr lang="en-US" dirty="0"/>
                        <a:t>Damage</a:t>
                      </a:r>
                    </a:p>
                  </a:txBody>
                  <a:tcPr/>
                </a:tc>
                <a:extLst>
                  <a:ext uri="{0D108BD9-81ED-4DB2-BD59-A6C34878D82A}">
                    <a16:rowId xmlns:a16="http://schemas.microsoft.com/office/drawing/2014/main" val="10001"/>
                  </a:ext>
                </a:extLst>
              </a:tr>
              <a:tr h="828092">
                <a:tc>
                  <a:txBody>
                    <a:bodyPr/>
                    <a:lstStyle/>
                    <a:p>
                      <a:r>
                        <a:rPr lang="en-US" dirty="0"/>
                        <a:t>IFV</a:t>
                      </a:r>
                    </a:p>
                  </a:txBody>
                  <a:tcPr/>
                </a:tc>
                <a:tc>
                  <a:txBody>
                    <a:bodyPr/>
                    <a:lstStyle/>
                    <a:p>
                      <a:r>
                        <a:rPr lang="en-US" dirty="0"/>
                        <a:t>Inhalable and vapor</a:t>
                      </a:r>
                    </a:p>
                  </a:txBody>
                  <a:tcPr/>
                </a:tc>
                <a:tc>
                  <a:txBody>
                    <a:bodyPr/>
                    <a:lstStyle/>
                    <a:p>
                      <a:r>
                        <a:rPr lang="en-US" dirty="0" err="1"/>
                        <a:t>eff</a:t>
                      </a:r>
                      <a:endParaRPr lang="en-US" dirty="0"/>
                    </a:p>
                  </a:txBody>
                  <a:tcPr/>
                </a:tc>
                <a:tc>
                  <a:txBody>
                    <a:bodyPr/>
                    <a:lstStyle/>
                    <a:p>
                      <a:r>
                        <a:rPr lang="en-US" dirty="0"/>
                        <a:t>Effects</a:t>
                      </a:r>
                    </a:p>
                  </a:txBody>
                  <a:tcPr/>
                </a:tc>
                <a:extLst>
                  <a:ext uri="{0D108BD9-81ED-4DB2-BD59-A6C34878D82A}">
                    <a16:rowId xmlns:a16="http://schemas.microsoft.com/office/drawing/2014/main" val="10002"/>
                  </a:ext>
                </a:extLst>
              </a:tr>
              <a:tr h="828092">
                <a:tc>
                  <a:txBody>
                    <a:bodyPr/>
                    <a:lstStyle/>
                    <a:p>
                      <a:r>
                        <a:rPr lang="en-US" dirty="0"/>
                        <a:t>PNOS</a:t>
                      </a:r>
                    </a:p>
                  </a:txBody>
                  <a:tcPr/>
                </a:tc>
                <a:tc>
                  <a:txBody>
                    <a:bodyPr/>
                    <a:lstStyle/>
                    <a:p>
                      <a:r>
                        <a:rPr lang="en-US" dirty="0"/>
                        <a:t>Particles ( insoluble </a:t>
                      </a:r>
                      <a:r>
                        <a:rPr lang="en-US" dirty="0" err="1"/>
                        <a:t>pr</a:t>
                      </a:r>
                      <a:r>
                        <a:rPr lang="en-US" dirty="0"/>
                        <a:t> poorly soluble ) Not</a:t>
                      </a:r>
                      <a:r>
                        <a:rPr lang="en-US" baseline="0" dirty="0"/>
                        <a:t> Otherwise specified</a:t>
                      </a:r>
                      <a:endParaRPr lang="en-US" dirty="0"/>
                    </a:p>
                  </a:txBody>
                  <a:tcPr/>
                </a:tc>
                <a:tc>
                  <a:txBody>
                    <a:bodyPr/>
                    <a:lstStyle/>
                    <a:p>
                      <a:r>
                        <a:rPr lang="en-US" dirty="0"/>
                        <a:t>Form</a:t>
                      </a:r>
                    </a:p>
                  </a:txBody>
                  <a:tcPr/>
                </a:tc>
                <a:tc>
                  <a:txBody>
                    <a:bodyPr/>
                    <a:lstStyle/>
                    <a:p>
                      <a:r>
                        <a:rPr lang="en-US" dirty="0"/>
                        <a:t>Formation</a:t>
                      </a:r>
                    </a:p>
                  </a:txBody>
                  <a:tcPr/>
                </a:tc>
                <a:extLst>
                  <a:ext uri="{0D108BD9-81ED-4DB2-BD59-A6C34878D82A}">
                    <a16:rowId xmlns:a16="http://schemas.microsoft.com/office/drawing/2014/main" val="10003"/>
                  </a:ext>
                </a:extLst>
              </a:tr>
              <a:tr h="828092">
                <a:tc>
                  <a:txBody>
                    <a:bodyPr/>
                    <a:lstStyle/>
                    <a:p>
                      <a:r>
                        <a:rPr lang="en-US" dirty="0"/>
                        <a:t>Card</a:t>
                      </a:r>
                    </a:p>
                  </a:txBody>
                  <a:tcPr/>
                </a:tc>
                <a:tc>
                  <a:txBody>
                    <a:bodyPr/>
                    <a:lstStyle/>
                    <a:p>
                      <a:r>
                        <a:rPr lang="en-US" dirty="0"/>
                        <a:t>Cardiac</a:t>
                      </a:r>
                    </a:p>
                  </a:txBody>
                  <a:tcPr/>
                </a:tc>
                <a:tc>
                  <a:txBody>
                    <a:bodyPr/>
                    <a:lstStyle/>
                    <a:p>
                      <a:r>
                        <a:rPr lang="en-US" dirty="0"/>
                        <a:t>GI</a:t>
                      </a:r>
                    </a:p>
                  </a:txBody>
                  <a:tcPr/>
                </a:tc>
                <a:tc>
                  <a:txBody>
                    <a:bodyPr/>
                    <a:lstStyle/>
                    <a:p>
                      <a:r>
                        <a:rPr lang="en-US" dirty="0" err="1"/>
                        <a:t>Fuctions</a:t>
                      </a:r>
                      <a:endParaRPr lang="en-US" dirty="0"/>
                    </a:p>
                  </a:txBody>
                  <a:tcPr/>
                </a:tc>
                <a:extLst>
                  <a:ext uri="{0D108BD9-81ED-4DB2-BD59-A6C34878D82A}">
                    <a16:rowId xmlns:a16="http://schemas.microsoft.com/office/drawing/2014/main" val="10004"/>
                  </a:ext>
                </a:extLst>
              </a:tr>
              <a:tr h="828092">
                <a:tc>
                  <a:txBody>
                    <a:bodyPr/>
                    <a:lstStyle/>
                    <a:p>
                      <a:r>
                        <a:rPr lang="en-US" dirty="0"/>
                        <a:t>CNS</a:t>
                      </a:r>
                    </a:p>
                  </a:txBody>
                  <a:tcPr/>
                </a:tc>
                <a:tc>
                  <a:txBody>
                    <a:bodyPr/>
                    <a:lstStyle/>
                    <a:p>
                      <a:r>
                        <a:rPr lang="en-US" dirty="0"/>
                        <a:t>Central nervous system</a:t>
                      </a:r>
                    </a:p>
                  </a:txBody>
                  <a:tcPr/>
                </a:tc>
                <a:tc>
                  <a:txBody>
                    <a:bodyPr/>
                    <a:lstStyle/>
                    <a:p>
                      <a:r>
                        <a:rPr lang="en-US" dirty="0" err="1"/>
                        <a:t>Hb</a:t>
                      </a:r>
                      <a:endParaRPr lang="en-US" dirty="0"/>
                    </a:p>
                  </a:txBody>
                  <a:tcPr/>
                </a:tc>
                <a:tc>
                  <a:txBody>
                    <a:bodyPr/>
                    <a:lstStyle/>
                    <a:p>
                      <a:r>
                        <a:rPr lang="en-US" dirty="0"/>
                        <a:t>Gastrointestinal</a:t>
                      </a:r>
                    </a:p>
                  </a:txBody>
                  <a:tcPr/>
                </a:tc>
                <a:extLst>
                  <a:ext uri="{0D108BD9-81ED-4DB2-BD59-A6C34878D82A}">
                    <a16:rowId xmlns:a16="http://schemas.microsoft.com/office/drawing/2014/main" val="10005"/>
                  </a:ext>
                </a:extLst>
              </a:tr>
              <a:tr h="828092">
                <a:tc>
                  <a:txBody>
                    <a:bodyPr/>
                    <a:lstStyle/>
                    <a:p>
                      <a:r>
                        <a:rPr lang="en-US" dirty="0" err="1"/>
                        <a:t>COHb-emia</a:t>
                      </a:r>
                      <a:endParaRPr lang="en-US" dirty="0"/>
                    </a:p>
                  </a:txBody>
                  <a:tcPr/>
                </a:tc>
                <a:tc>
                  <a:txBody>
                    <a:bodyPr/>
                    <a:lstStyle/>
                    <a:p>
                      <a:r>
                        <a:rPr lang="en-US" dirty="0" err="1"/>
                        <a:t>Carboxyhenoglobinemia</a:t>
                      </a:r>
                      <a:endParaRPr lang="en-US" dirty="0"/>
                    </a:p>
                  </a:txBody>
                  <a:tcPr/>
                </a:tc>
                <a:tc>
                  <a:txBody>
                    <a:bodyPr/>
                    <a:lstStyle/>
                    <a:p>
                      <a:r>
                        <a:rPr lang="en-US" dirty="0"/>
                        <a:t>Impair </a:t>
                      </a:r>
                    </a:p>
                  </a:txBody>
                  <a:tcPr/>
                </a:tc>
                <a:tc>
                  <a:txBody>
                    <a:bodyPr/>
                    <a:lstStyle/>
                    <a:p>
                      <a:r>
                        <a:rPr lang="en-US" dirty="0"/>
                        <a:t>Hemoglobin</a:t>
                      </a:r>
                    </a:p>
                  </a:txBody>
                  <a:tcPr/>
                </a:tc>
                <a:extLst>
                  <a:ext uri="{0D108BD9-81ED-4DB2-BD59-A6C34878D82A}">
                    <a16:rowId xmlns:a16="http://schemas.microsoft.com/office/drawing/2014/main" val="10006"/>
                  </a:ext>
                </a:extLst>
              </a:tr>
              <a:tr h="828092">
                <a:tc>
                  <a:txBody>
                    <a:bodyPr/>
                    <a:lstStyle/>
                    <a:p>
                      <a:r>
                        <a:rPr lang="en-US" dirty="0" err="1"/>
                        <a:t>convul</a:t>
                      </a:r>
                      <a:endParaRPr lang="en-US" dirty="0"/>
                    </a:p>
                  </a:txBody>
                  <a:tcPr/>
                </a:tc>
                <a:tc>
                  <a:txBody>
                    <a:bodyPr/>
                    <a:lstStyle/>
                    <a:p>
                      <a:r>
                        <a:rPr lang="en-US" dirty="0"/>
                        <a:t>convulsion</a:t>
                      </a:r>
                    </a:p>
                  </a:txBody>
                  <a:tcPr/>
                </a:tc>
                <a:tc>
                  <a:txBody>
                    <a:bodyPr/>
                    <a:lstStyle/>
                    <a:p>
                      <a:r>
                        <a:rPr lang="en-US" dirty="0" err="1"/>
                        <a:t>inhib</a:t>
                      </a:r>
                      <a:endParaRPr lang="en-US" dirty="0"/>
                    </a:p>
                  </a:txBody>
                  <a:tcPr/>
                </a:tc>
                <a:tc>
                  <a:txBody>
                    <a:bodyPr/>
                    <a:lstStyle/>
                    <a:p>
                      <a:r>
                        <a:rPr lang="en-US" dirty="0"/>
                        <a:t>Impairment</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401185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400635342"/>
              </p:ext>
            </p:extLst>
          </p:nvPr>
        </p:nvGraphicFramePr>
        <p:xfrm>
          <a:off x="179512" y="116631"/>
          <a:ext cx="8784976" cy="6552728"/>
        </p:xfrm>
        <a:graphic>
          <a:graphicData uri="http://schemas.openxmlformats.org/drawingml/2006/table">
            <a:tbl>
              <a:tblPr firstRow="1" bandRow="1">
                <a:tableStyleId>{5C22544A-7EE6-4342-B048-85BDC9FD1C3A}</a:tableStyleId>
              </a:tblPr>
              <a:tblGrid>
                <a:gridCol w="2196244">
                  <a:extLst>
                    <a:ext uri="{9D8B030D-6E8A-4147-A177-3AD203B41FA5}">
                      <a16:colId xmlns:a16="http://schemas.microsoft.com/office/drawing/2014/main" val="20000"/>
                    </a:ext>
                  </a:extLst>
                </a:gridCol>
                <a:gridCol w="2196244">
                  <a:extLst>
                    <a:ext uri="{9D8B030D-6E8A-4147-A177-3AD203B41FA5}">
                      <a16:colId xmlns:a16="http://schemas.microsoft.com/office/drawing/2014/main" val="20001"/>
                    </a:ext>
                  </a:extLst>
                </a:gridCol>
                <a:gridCol w="2196244">
                  <a:extLst>
                    <a:ext uri="{9D8B030D-6E8A-4147-A177-3AD203B41FA5}">
                      <a16:colId xmlns:a16="http://schemas.microsoft.com/office/drawing/2014/main" val="20002"/>
                    </a:ext>
                  </a:extLst>
                </a:gridCol>
                <a:gridCol w="2196244">
                  <a:extLst>
                    <a:ext uri="{9D8B030D-6E8A-4147-A177-3AD203B41FA5}">
                      <a16:colId xmlns:a16="http://schemas.microsoft.com/office/drawing/2014/main" val="20003"/>
                    </a:ext>
                  </a:extLst>
                </a:gridCol>
              </a:tblGrid>
              <a:tr h="936104">
                <a:tc>
                  <a:txBody>
                    <a:bodyPr/>
                    <a:lstStyle/>
                    <a:p>
                      <a:r>
                        <a:rPr lang="en-US" dirty="0" err="1"/>
                        <a:t>Singkatan</a:t>
                      </a:r>
                      <a:r>
                        <a:rPr lang="en-US" baseline="0" dirty="0"/>
                        <a:t> </a:t>
                      </a:r>
                      <a:endParaRPr lang="en-US" dirty="0"/>
                    </a:p>
                  </a:txBody>
                  <a:tcPr/>
                </a:tc>
                <a:tc>
                  <a:txBody>
                    <a:bodyPr/>
                    <a:lstStyle/>
                    <a:p>
                      <a:r>
                        <a:rPr lang="en-US" dirty="0" err="1"/>
                        <a:t>Keterangan</a:t>
                      </a:r>
                      <a:r>
                        <a:rPr lang="en-US" baseline="0" dirty="0"/>
                        <a:t> </a:t>
                      </a:r>
                      <a:endParaRPr lang="en-US" dirty="0"/>
                    </a:p>
                  </a:txBody>
                  <a:tcPr/>
                </a:tc>
                <a:tc>
                  <a:txBody>
                    <a:bodyPr/>
                    <a:lstStyle/>
                    <a:p>
                      <a:r>
                        <a:rPr lang="en-US" dirty="0" err="1"/>
                        <a:t>Singkatan</a:t>
                      </a:r>
                      <a:r>
                        <a:rPr lang="en-US" dirty="0"/>
                        <a:t> </a:t>
                      </a:r>
                    </a:p>
                  </a:txBody>
                  <a:tcPr/>
                </a:tc>
                <a:tc>
                  <a:txBody>
                    <a:bodyPr/>
                    <a:lstStyle/>
                    <a:p>
                      <a:r>
                        <a:rPr lang="en-US" dirty="0" err="1"/>
                        <a:t>Keteranagan</a:t>
                      </a:r>
                      <a:r>
                        <a:rPr lang="en-US" dirty="0"/>
                        <a:t> </a:t>
                      </a:r>
                    </a:p>
                  </a:txBody>
                  <a:tcPr/>
                </a:tc>
                <a:extLst>
                  <a:ext uri="{0D108BD9-81ED-4DB2-BD59-A6C34878D82A}">
                    <a16:rowId xmlns:a16="http://schemas.microsoft.com/office/drawing/2014/main" val="10000"/>
                  </a:ext>
                </a:extLst>
              </a:tr>
              <a:tr h="936104">
                <a:tc>
                  <a:txBody>
                    <a:bodyPr/>
                    <a:lstStyle/>
                    <a:p>
                      <a:r>
                        <a:rPr lang="en-US" dirty="0" err="1"/>
                        <a:t>irr</a:t>
                      </a:r>
                      <a:endParaRPr lang="en-US" dirty="0"/>
                    </a:p>
                  </a:txBody>
                  <a:tcPr/>
                </a:tc>
                <a:tc>
                  <a:txBody>
                    <a:bodyPr/>
                    <a:lstStyle/>
                    <a:p>
                      <a:r>
                        <a:rPr lang="en-US" dirty="0"/>
                        <a:t>Irritation</a:t>
                      </a:r>
                    </a:p>
                  </a:txBody>
                  <a:tcPr/>
                </a:tc>
                <a:tc>
                  <a:txBody>
                    <a:bodyPr/>
                    <a:lstStyle/>
                    <a:p>
                      <a:r>
                        <a:rPr lang="en-US" dirty="0" err="1"/>
                        <a:t>Resp</a:t>
                      </a:r>
                      <a:endParaRPr lang="en-US" dirty="0"/>
                    </a:p>
                  </a:txBody>
                  <a:tcPr/>
                </a:tc>
                <a:tc>
                  <a:txBody>
                    <a:bodyPr/>
                    <a:lstStyle/>
                    <a:p>
                      <a:r>
                        <a:rPr lang="en-US" dirty="0"/>
                        <a:t>Respiratory</a:t>
                      </a:r>
                    </a:p>
                  </a:txBody>
                  <a:tcPr/>
                </a:tc>
                <a:extLst>
                  <a:ext uri="{0D108BD9-81ED-4DB2-BD59-A6C34878D82A}">
                    <a16:rowId xmlns:a16="http://schemas.microsoft.com/office/drawing/2014/main" val="10001"/>
                  </a:ext>
                </a:extLst>
              </a:tr>
              <a:tr h="936104">
                <a:tc>
                  <a:txBody>
                    <a:bodyPr/>
                    <a:lstStyle/>
                    <a:p>
                      <a:r>
                        <a:rPr lang="en-US" dirty="0"/>
                        <a:t>LRT</a:t>
                      </a:r>
                    </a:p>
                  </a:txBody>
                  <a:tcPr/>
                </a:tc>
                <a:tc>
                  <a:txBody>
                    <a:bodyPr/>
                    <a:lstStyle/>
                    <a:p>
                      <a:r>
                        <a:rPr lang="en-US" dirty="0"/>
                        <a:t>Lower respiratory</a:t>
                      </a:r>
                      <a:r>
                        <a:rPr lang="en-US" baseline="0" dirty="0"/>
                        <a:t> tract</a:t>
                      </a:r>
                      <a:endParaRPr lang="en-US" dirty="0"/>
                    </a:p>
                  </a:txBody>
                  <a:tcPr/>
                </a:tc>
                <a:tc>
                  <a:txBody>
                    <a:bodyPr/>
                    <a:lstStyle/>
                    <a:p>
                      <a:r>
                        <a:rPr lang="en-US" dirty="0" err="1"/>
                        <a:t>Sens</a:t>
                      </a:r>
                      <a:endParaRPr lang="en-US" dirty="0"/>
                    </a:p>
                  </a:txBody>
                  <a:tcPr/>
                </a:tc>
                <a:tc>
                  <a:txBody>
                    <a:bodyPr/>
                    <a:lstStyle/>
                    <a:p>
                      <a:r>
                        <a:rPr lang="en-US" dirty="0"/>
                        <a:t>Sensitization</a:t>
                      </a:r>
                    </a:p>
                  </a:txBody>
                  <a:tcPr/>
                </a:tc>
                <a:extLst>
                  <a:ext uri="{0D108BD9-81ED-4DB2-BD59-A6C34878D82A}">
                    <a16:rowId xmlns:a16="http://schemas.microsoft.com/office/drawing/2014/main" val="10002"/>
                  </a:ext>
                </a:extLst>
              </a:tr>
              <a:tr h="936104">
                <a:tc>
                  <a:txBody>
                    <a:bodyPr/>
                    <a:lstStyle/>
                    <a:p>
                      <a:r>
                        <a:rPr lang="en-US" dirty="0" err="1"/>
                        <a:t>meHB-emia</a:t>
                      </a:r>
                      <a:endParaRPr lang="en-US" dirty="0"/>
                    </a:p>
                  </a:txBody>
                  <a:tcPr/>
                </a:tc>
                <a:tc>
                  <a:txBody>
                    <a:bodyPr/>
                    <a:lstStyle/>
                    <a:p>
                      <a:r>
                        <a:rPr lang="en-US" dirty="0" err="1"/>
                        <a:t>Methemogloblinema</a:t>
                      </a:r>
                      <a:endParaRPr lang="en-US" dirty="0"/>
                    </a:p>
                  </a:txBody>
                  <a:tcPr/>
                </a:tc>
                <a:tc>
                  <a:txBody>
                    <a:bodyPr/>
                    <a:lstStyle/>
                    <a:p>
                      <a:r>
                        <a:rPr lang="en-US" dirty="0"/>
                        <a:t>URT</a:t>
                      </a:r>
                    </a:p>
                  </a:txBody>
                  <a:tcPr/>
                </a:tc>
                <a:tc>
                  <a:txBody>
                    <a:bodyPr/>
                    <a:lstStyle/>
                    <a:p>
                      <a:r>
                        <a:rPr lang="en-US" dirty="0"/>
                        <a:t>Upper respiratory tract</a:t>
                      </a:r>
                    </a:p>
                  </a:txBody>
                  <a:tcPr/>
                </a:tc>
                <a:extLst>
                  <a:ext uri="{0D108BD9-81ED-4DB2-BD59-A6C34878D82A}">
                    <a16:rowId xmlns:a16="http://schemas.microsoft.com/office/drawing/2014/main" val="10003"/>
                  </a:ext>
                </a:extLst>
              </a:tr>
              <a:tr h="936104">
                <a:tc>
                  <a:txBody>
                    <a:bodyPr/>
                    <a:lstStyle/>
                    <a:p>
                      <a:r>
                        <a:rPr lang="en-US" dirty="0"/>
                        <a:t>PNS</a:t>
                      </a:r>
                    </a:p>
                  </a:txBody>
                  <a:tcPr/>
                </a:tc>
                <a:tc>
                  <a:txBody>
                    <a:bodyPr/>
                    <a:lstStyle/>
                    <a:p>
                      <a:r>
                        <a:rPr lang="en-US" dirty="0"/>
                        <a:t>Peripheral nervous system</a:t>
                      </a:r>
                    </a:p>
                  </a:txBody>
                  <a:tcPr/>
                </a:tc>
                <a:tc>
                  <a:txBody>
                    <a:bodyPr/>
                    <a:lstStyle/>
                    <a:p>
                      <a:r>
                        <a:rPr lang="en-US" dirty="0"/>
                        <a:t>IPB</a:t>
                      </a:r>
                    </a:p>
                  </a:txBody>
                  <a:tcPr/>
                </a:tc>
                <a:tc>
                  <a:txBody>
                    <a:bodyPr/>
                    <a:lstStyle/>
                    <a:p>
                      <a:r>
                        <a:rPr lang="en-US" dirty="0" err="1"/>
                        <a:t>Indikator</a:t>
                      </a:r>
                      <a:r>
                        <a:rPr lang="en-US" dirty="0"/>
                        <a:t> </a:t>
                      </a:r>
                      <a:r>
                        <a:rPr lang="en-US" dirty="0" err="1"/>
                        <a:t>pajanan</a:t>
                      </a:r>
                      <a:r>
                        <a:rPr lang="en-US" dirty="0"/>
                        <a:t> </a:t>
                      </a:r>
                      <a:r>
                        <a:rPr lang="en-US" dirty="0" err="1"/>
                        <a:t>biologi</a:t>
                      </a:r>
                      <a:endParaRPr lang="en-US" dirty="0"/>
                    </a:p>
                  </a:txBody>
                  <a:tcPr/>
                </a:tc>
                <a:extLst>
                  <a:ext uri="{0D108BD9-81ED-4DB2-BD59-A6C34878D82A}">
                    <a16:rowId xmlns:a16="http://schemas.microsoft.com/office/drawing/2014/main" val="10004"/>
                  </a:ext>
                </a:extLst>
              </a:tr>
              <a:tr h="936104">
                <a:tc>
                  <a:txBody>
                    <a:bodyPr/>
                    <a:lstStyle/>
                    <a:p>
                      <a:r>
                        <a:rPr lang="en-US" dirty="0" err="1"/>
                        <a:t>Pulm</a:t>
                      </a:r>
                      <a:endParaRPr lang="en-US" dirty="0"/>
                    </a:p>
                  </a:txBody>
                  <a:tcPr/>
                </a:tc>
                <a:tc>
                  <a:txBody>
                    <a:bodyPr/>
                    <a:lstStyle/>
                    <a:p>
                      <a:r>
                        <a:rPr lang="en-US" dirty="0" err="1"/>
                        <a:t>Pulnomary</a:t>
                      </a:r>
                      <a:endParaRPr lang="en-US" dirty="0"/>
                    </a:p>
                  </a:txBody>
                  <a:tcPr/>
                </a:tc>
                <a:tc>
                  <a:txBody>
                    <a:bodyPr/>
                    <a:lstStyle/>
                    <a:p>
                      <a:r>
                        <a:rPr lang="en-US" dirty="0"/>
                        <a:t>DSEN</a:t>
                      </a:r>
                    </a:p>
                  </a:txBody>
                  <a:tcPr/>
                </a:tc>
                <a:tc>
                  <a:txBody>
                    <a:bodyPr/>
                    <a:lstStyle/>
                    <a:p>
                      <a:r>
                        <a:rPr lang="en-US" dirty="0"/>
                        <a:t>Dermal</a:t>
                      </a:r>
                      <a:r>
                        <a:rPr lang="en-US" baseline="0" dirty="0"/>
                        <a:t> sensitization</a:t>
                      </a:r>
                      <a:endParaRPr lang="en-US" dirty="0"/>
                    </a:p>
                  </a:txBody>
                  <a:tcPr/>
                </a:tc>
                <a:extLst>
                  <a:ext uri="{0D108BD9-81ED-4DB2-BD59-A6C34878D82A}">
                    <a16:rowId xmlns:a16="http://schemas.microsoft.com/office/drawing/2014/main" val="10005"/>
                  </a:ext>
                </a:extLst>
              </a:tr>
              <a:tr h="936104">
                <a:tc>
                  <a:txBody>
                    <a:bodyPr/>
                    <a:lstStyle/>
                    <a:p>
                      <a:r>
                        <a:rPr lang="en-US" dirty="0"/>
                        <a:t>repro</a:t>
                      </a:r>
                    </a:p>
                  </a:txBody>
                  <a:tcPr/>
                </a:tc>
                <a:tc>
                  <a:txBody>
                    <a:bodyPr/>
                    <a:lstStyle/>
                    <a:p>
                      <a:r>
                        <a:rPr lang="en-US" dirty="0"/>
                        <a:t>Reproductive </a:t>
                      </a:r>
                    </a:p>
                  </a:txBody>
                  <a:tcPr/>
                </a:tc>
                <a:tc>
                  <a:txBody>
                    <a:bodyPr/>
                    <a:lstStyle/>
                    <a:p>
                      <a:r>
                        <a:rPr lang="en-US" dirty="0"/>
                        <a:t>RSEN</a:t>
                      </a:r>
                    </a:p>
                  </a:txBody>
                  <a:tcPr/>
                </a:tc>
                <a:tc>
                  <a:txBody>
                    <a:bodyPr/>
                    <a:lstStyle/>
                    <a:p>
                      <a:r>
                        <a:rPr lang="en-US" dirty="0"/>
                        <a:t>Respiratory sensitization</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443815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500042"/>
            <a:ext cx="8429684" cy="6072230"/>
          </a:xfrm>
        </p:spPr>
        <p:txBody>
          <a:bodyPr/>
          <a:lstStyle/>
          <a:p>
            <a:pPr algn="ctr">
              <a:buNone/>
            </a:pPr>
            <a:r>
              <a:rPr lang="nn-NO" b="1" u="sng" dirty="0"/>
              <a:t>Struktur Permenkes No. 70 Tahun 2016</a:t>
            </a:r>
            <a:endParaRPr lang="id-ID" b="1" u="sng" dirty="0"/>
          </a:p>
          <a:p>
            <a:pPr>
              <a:buNone/>
            </a:pPr>
            <a:endParaRPr lang="id-ID" dirty="0"/>
          </a:p>
        </p:txBody>
      </p:sp>
      <p:sp>
        <p:nvSpPr>
          <p:cNvPr id="4" name="Rounded Rectangle 3"/>
          <p:cNvSpPr/>
          <p:nvPr/>
        </p:nvSpPr>
        <p:spPr>
          <a:xfrm>
            <a:off x="857224" y="1500174"/>
            <a:ext cx="7286676" cy="121444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800" b="1" dirty="0">
                <a:solidFill>
                  <a:schemeClr val="bg1"/>
                </a:solidFill>
                <a:latin typeface="Times New Roman" pitchFamily="18" charset="0"/>
                <a:cs typeface="Times New Roman" pitchFamily="18" charset="0"/>
              </a:rPr>
              <a:t>STANDAR KESEHATAN LINGKUNGAN KERJA INDUSTRI</a:t>
            </a:r>
          </a:p>
        </p:txBody>
      </p:sp>
      <p:sp>
        <p:nvSpPr>
          <p:cNvPr id="5" name="Oval 4"/>
          <p:cNvSpPr/>
          <p:nvPr/>
        </p:nvSpPr>
        <p:spPr>
          <a:xfrm>
            <a:off x="500034" y="3071810"/>
            <a:ext cx="2428892" cy="192882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a:solidFill>
                  <a:schemeClr val="tx1"/>
                </a:solidFill>
              </a:rPr>
              <a:t>Nilai Ambang Batas Lingkungan Kerja Industri</a:t>
            </a:r>
          </a:p>
        </p:txBody>
      </p:sp>
      <p:sp>
        <p:nvSpPr>
          <p:cNvPr id="6" name="Oval 5"/>
          <p:cNvSpPr/>
          <p:nvPr/>
        </p:nvSpPr>
        <p:spPr>
          <a:xfrm>
            <a:off x="3428992" y="3214686"/>
            <a:ext cx="2428892" cy="192882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a:solidFill>
                  <a:schemeClr val="tx1"/>
                </a:solidFill>
              </a:rPr>
              <a:t>Indikator Pajanan Biologi (IPB)</a:t>
            </a:r>
          </a:p>
        </p:txBody>
      </p:sp>
      <p:sp>
        <p:nvSpPr>
          <p:cNvPr id="7" name="Oval 6"/>
          <p:cNvSpPr/>
          <p:nvPr/>
        </p:nvSpPr>
        <p:spPr>
          <a:xfrm>
            <a:off x="6286512" y="3143248"/>
            <a:ext cx="2428892" cy="192882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tx1"/>
                </a:solidFill>
              </a:rPr>
              <a:t>Standar Baku Mutu Kesehatan Lingkungan (SBMKL)</a:t>
            </a:r>
          </a:p>
        </p:txBody>
      </p:sp>
      <p:sp>
        <p:nvSpPr>
          <p:cNvPr id="9" name="Oval 8"/>
          <p:cNvSpPr/>
          <p:nvPr/>
        </p:nvSpPr>
        <p:spPr>
          <a:xfrm>
            <a:off x="1785918" y="5429264"/>
            <a:ext cx="1500198" cy="928694"/>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tx1"/>
                </a:solidFill>
              </a:rPr>
              <a:t>Faktor Kimia</a:t>
            </a:r>
          </a:p>
        </p:txBody>
      </p:sp>
      <p:sp>
        <p:nvSpPr>
          <p:cNvPr id="10" name="Oval 9"/>
          <p:cNvSpPr/>
          <p:nvPr/>
        </p:nvSpPr>
        <p:spPr>
          <a:xfrm>
            <a:off x="214282" y="5357826"/>
            <a:ext cx="1428760" cy="1000132"/>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tx1"/>
                </a:solidFill>
              </a:rPr>
              <a:t>Faktor Fisik</a:t>
            </a:r>
          </a:p>
        </p:txBody>
      </p:sp>
      <p:cxnSp>
        <p:nvCxnSpPr>
          <p:cNvPr id="12" name="Straight Arrow Connector 11"/>
          <p:cNvCxnSpPr>
            <a:stCxn id="4" idx="2"/>
          </p:cNvCxnSpPr>
          <p:nvPr/>
        </p:nvCxnSpPr>
        <p:spPr>
          <a:xfrm rot="5400000">
            <a:off x="4250529" y="2964653"/>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1928794" y="2714620"/>
            <a:ext cx="2501918"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 idx="2"/>
            <a:endCxn id="7" idx="0"/>
          </p:cNvCxnSpPr>
          <p:nvPr/>
        </p:nvCxnSpPr>
        <p:spPr>
          <a:xfrm rot="16200000" flipH="1">
            <a:off x="5786446" y="1428736"/>
            <a:ext cx="428628" cy="30003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9" idx="0"/>
          </p:cNvCxnSpPr>
          <p:nvPr/>
        </p:nvCxnSpPr>
        <p:spPr>
          <a:xfrm>
            <a:off x="1644630" y="5000636"/>
            <a:ext cx="891387"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928662" y="5000636"/>
            <a:ext cx="715968"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buNone/>
            </a:pPr>
            <a:endParaRPr lang="id-ID" dirty="0">
              <a:latin typeface="Times New Roman" pitchFamily="18" charset="0"/>
              <a:cs typeface="Times New Roman" pitchFamily="18" charset="0"/>
            </a:endParaRPr>
          </a:p>
          <a:p>
            <a:pPr>
              <a:buNone/>
            </a:pPr>
            <a:r>
              <a:rPr lang="id-ID" b="1" dirty="0">
                <a:latin typeface="Times New Roman" pitchFamily="18" charset="0"/>
                <a:cs typeface="Times New Roman" pitchFamily="18" charset="0"/>
              </a:rPr>
              <a:t>1) Sensitisasi</a:t>
            </a:r>
          </a:p>
          <a:p>
            <a:pPr>
              <a:buNone/>
            </a:pPr>
            <a:r>
              <a:rPr lang="id-ID" dirty="0">
                <a:latin typeface="Times New Roman" pitchFamily="18" charset="0"/>
                <a:cs typeface="Times New Roman" pitchFamily="18" charset="0"/>
              </a:rPr>
              <a:t>		Notasi ‘sens’ mengacu pada bahan kimia yang berpotensi menyebabkan sensitisasi. Bila terdapat bukti  yang spesifik rute pajanan yang menyebabkan sensitisasi maka dituliskan DSEN (dermal sensitization) atau RSEN (respiratory sensitization). Sensitisasi dapat disebabkan oleh pajanan melalui jalur pernapasan, kulit atau konjungtiva. Jika seseorang sudah mengalami sensitisasi walaupun hanya satu kali, maka pajanan berikutnya terhadap bahan kimia yang sama walaupun pada kadar yang sangat rendah, biasanya dapat mengakibatkan reaksi alergi yang berat/serius.</a:t>
            </a:r>
          </a:p>
        </p:txBody>
      </p:sp>
      <p:sp>
        <p:nvSpPr>
          <p:cNvPr id="2" name="Title 1"/>
          <p:cNvSpPr>
            <a:spLocks noGrp="1"/>
          </p:cNvSpPr>
          <p:nvPr>
            <p:ph type="title"/>
          </p:nvPr>
        </p:nvSpPr>
        <p:spPr/>
        <p:txBody>
          <a:bodyPr>
            <a:normAutofit fontScale="90000"/>
          </a:bodyPr>
          <a:lstStyle/>
          <a:p>
            <a:r>
              <a:rPr lang="id-ID" b="1" dirty="0">
                <a:solidFill>
                  <a:schemeClr val="tx1"/>
                </a:solidFill>
                <a:latin typeface="Times New Roman" pitchFamily="18" charset="0"/>
                <a:cs typeface="Times New Roman" pitchFamily="18" charset="0"/>
              </a:rPr>
              <a:t>Pedoman Penggunaan NAB Bahan Kimia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id-ID" dirty="0">
                <a:latin typeface="Times New Roman" pitchFamily="18" charset="0"/>
                <a:cs typeface="Times New Roman" pitchFamily="18" charset="0"/>
              </a:rPr>
              <a:t>		Contoh: Toluene diisocyanate (TDI) sering ditemukan pada cat merupakan  respiratory sensitization dan apabila terjadi pajanan berulang dapat menyebabkan reaksi asma yang berat pada individu yang sudah mengalami efek sensitisasi.</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072230"/>
          </a:xfrm>
        </p:spPr>
        <p:txBody>
          <a:bodyPr>
            <a:normAutofit/>
          </a:bodyPr>
          <a:lstStyle/>
          <a:p>
            <a:pPr>
              <a:buNone/>
            </a:pPr>
            <a:r>
              <a:rPr lang="id-ID" b="1" dirty="0">
                <a:latin typeface="Times New Roman" pitchFamily="18" charset="0"/>
                <a:cs typeface="Times New Roman" pitchFamily="18" charset="0"/>
              </a:rPr>
              <a:t>2) Skin</a:t>
            </a:r>
          </a:p>
          <a:p>
            <a:pPr>
              <a:buNone/>
            </a:pPr>
            <a:endParaRPr lang="id-ID" b="1" dirty="0">
              <a:latin typeface="Times New Roman" pitchFamily="18" charset="0"/>
              <a:cs typeface="Times New Roman" pitchFamily="18" charset="0"/>
            </a:endParaRPr>
          </a:p>
          <a:p>
            <a:pPr>
              <a:buNone/>
            </a:pPr>
            <a:endParaRPr lang="id-ID" b="1" dirty="0">
              <a:latin typeface="Times New Roman" pitchFamily="18" charset="0"/>
              <a:cs typeface="Times New Roman" pitchFamily="18" charset="0"/>
            </a:endParaRPr>
          </a:p>
          <a:p>
            <a:pPr>
              <a:buNone/>
            </a:pPr>
            <a:r>
              <a:rPr lang="id-ID" dirty="0">
                <a:latin typeface="Times New Roman" pitchFamily="18" charset="0"/>
                <a:cs typeface="Times New Roman" pitchFamily="18" charset="0"/>
              </a:rPr>
              <a:t>		Notasi ‘Skin’ mengacu pada bahan kimia yang </a:t>
            </a:r>
          </a:p>
          <a:p>
            <a:pPr>
              <a:buNone/>
            </a:pPr>
            <a:r>
              <a:rPr lang="id-ID" dirty="0">
                <a:latin typeface="Times New Roman" pitchFamily="18" charset="0"/>
                <a:cs typeface="Times New Roman" pitchFamily="18" charset="0"/>
              </a:rPr>
              <a:t>berpotensi berkontribusi secara signifikan terhadap total </a:t>
            </a:r>
          </a:p>
          <a:p>
            <a:pPr>
              <a:buNone/>
            </a:pPr>
            <a:r>
              <a:rPr lang="id-ID" dirty="0">
                <a:latin typeface="Times New Roman" pitchFamily="18" charset="0"/>
                <a:cs typeface="Times New Roman" pitchFamily="18" charset="0"/>
              </a:rPr>
              <a:t>pajanan melalui rute kulit, termasuk membran mukosa </a:t>
            </a:r>
          </a:p>
          <a:p>
            <a:pPr>
              <a:buNone/>
            </a:pPr>
            <a:r>
              <a:rPr lang="id-ID" dirty="0">
                <a:latin typeface="Times New Roman" pitchFamily="18" charset="0"/>
                <a:cs typeface="Times New Roman" pitchFamily="18" charset="0"/>
              </a:rPr>
              <a:t>dan mata, baik melalui kontak dengan uap, cairan</a:t>
            </a:r>
          </a:p>
          <a:p>
            <a:pPr>
              <a:buNone/>
            </a:pPr>
            <a:r>
              <a:rPr lang="id-ID" dirty="0">
                <a:latin typeface="Times New Roman" pitchFamily="18" charset="0"/>
                <a:cs typeface="Times New Roman" pitchFamily="18" charset="0"/>
              </a:rPr>
              <a:t>maupun padatan. Notasi ini harus diperhatikan, </a:t>
            </a:r>
          </a:p>
          <a:p>
            <a:pPr>
              <a:buNone/>
            </a:pPr>
            <a:r>
              <a:rPr lang="id-ID" dirty="0">
                <a:latin typeface="Times New Roman" pitchFamily="18" charset="0"/>
                <a:cs typeface="Times New Roman" pitchFamily="18" charset="0"/>
              </a:rPr>
              <a:t>terutama bila bahan kimia tersebut kontak dengan kulit </a:t>
            </a:r>
          </a:p>
          <a:p>
            <a:pPr>
              <a:buNone/>
            </a:pPr>
            <a:r>
              <a:rPr lang="id-ID" dirty="0">
                <a:latin typeface="Times New Roman" pitchFamily="18" charset="0"/>
                <a:cs typeface="Times New Roman" pitchFamily="18" charset="0"/>
              </a:rPr>
              <a:t>karena dapat menyebabkan  over-exposure  meskipun </a:t>
            </a:r>
          </a:p>
          <a:p>
            <a:pPr>
              <a:buNone/>
            </a:pPr>
            <a:r>
              <a:rPr lang="id-ID" dirty="0">
                <a:latin typeface="Times New Roman" pitchFamily="18" charset="0"/>
                <a:cs typeface="Times New Roman" pitchFamily="18" charset="0"/>
              </a:rPr>
              <a:t>konsentrasi pajanan di udara lingkungan kerja di bawah </a:t>
            </a:r>
          </a:p>
          <a:p>
            <a:pPr>
              <a:buNone/>
            </a:pPr>
            <a:r>
              <a:rPr lang="id-ID" dirty="0">
                <a:latin typeface="Times New Roman" pitchFamily="18" charset="0"/>
                <a:cs typeface="Times New Roman" pitchFamily="18" charset="0"/>
              </a:rPr>
              <a:t>NAB.Contoh: Benzene, Carbon tetrachloride, Cresol, dan </a:t>
            </a:r>
          </a:p>
          <a:p>
            <a:pPr>
              <a:buNone/>
            </a:pPr>
            <a:r>
              <a:rPr lang="id-ID" dirty="0">
                <a:latin typeface="Times New Roman" pitchFamily="18" charset="0"/>
                <a:cs typeface="Times New Roman" pitchFamily="18" charset="0"/>
              </a:rPr>
              <a:t>lain-lain.</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752" y="285728"/>
            <a:ext cx="8503920" cy="6572272"/>
          </a:xfrm>
        </p:spPr>
        <p:txBody>
          <a:bodyPr>
            <a:normAutofit/>
          </a:bodyPr>
          <a:lstStyle/>
          <a:p>
            <a:pPr>
              <a:buNone/>
            </a:pPr>
            <a:r>
              <a:rPr lang="id-ID" dirty="0"/>
              <a:t>		</a:t>
            </a:r>
            <a:r>
              <a:rPr lang="id-ID" dirty="0">
                <a:latin typeface="Times New Roman" pitchFamily="18" charset="0"/>
                <a:cs typeface="Times New Roman" pitchFamily="18" charset="0"/>
              </a:rPr>
              <a:t>Penggunaan notasi ‘skin’ untuk memberikan kewaspadaan bahwa sampling udara tidak cukup untuk mengetahui pajanan pekerja, jadi perlu dilakukan upaya pencegahan terjadinya absorbsi melalui kuli :</a:t>
            </a:r>
          </a:p>
          <a:p>
            <a:pPr marL="514350" indent="-514350">
              <a:buAutoNum type="arabicPeriod"/>
            </a:pPr>
            <a:r>
              <a:rPr lang="id-ID" b="1" dirty="0">
                <a:latin typeface="Times New Roman" pitchFamily="18" charset="0"/>
                <a:cs typeface="Times New Roman" pitchFamily="18" charset="0"/>
              </a:rPr>
              <a:t>Konversi Konsentrasi terhadap ppm dan mg/m3.</a:t>
            </a:r>
          </a:p>
          <a:p>
            <a:pPr marL="514350" indent="-514350">
              <a:buNone/>
            </a:pPr>
            <a:r>
              <a:rPr lang="id-ID" dirty="0">
                <a:latin typeface="Times New Roman" pitchFamily="18" charset="0"/>
                <a:cs typeface="Times New Roman" pitchFamily="18" charset="0"/>
              </a:rPr>
              <a:t> </a:t>
            </a:r>
          </a:p>
        </p:txBody>
      </p:sp>
      <p:pic>
        <p:nvPicPr>
          <p:cNvPr id="6" name="Picture 5"/>
          <p:cNvPicPr/>
          <p:nvPr/>
        </p:nvPicPr>
        <p:blipFill>
          <a:blip r:embed="rId2" cstate="print"/>
          <a:srcRect l="13957" t="31445" r="31184" b="23796"/>
          <a:stretch>
            <a:fillRect/>
          </a:stretch>
        </p:blipFill>
        <p:spPr bwMode="auto">
          <a:xfrm>
            <a:off x="571472" y="2571744"/>
            <a:ext cx="7429552" cy="3038491"/>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None/>
            </a:pPr>
            <a:r>
              <a:rPr lang="id-ID" sz="2800" dirty="0">
                <a:latin typeface="Times New Roman" pitchFamily="18" charset="0"/>
                <a:cs typeface="Times New Roman" pitchFamily="18" charset="0"/>
              </a:rPr>
              <a:t>		Pada manusia dengan bukti studi epidemiologi , pada hewan dengan percobaan dosis, rute pajanan, bagian yang terpajan, jenis histologis atau mekanisme yang dianggap relevan yang dengan pajanan pekerja.</a:t>
            </a:r>
          </a:p>
          <a:p>
            <a:pPr>
              <a:buNone/>
            </a:pPr>
            <a:endParaRPr lang="id-ID" sz="2800" dirty="0">
              <a:latin typeface="Times New Roman" pitchFamily="18" charset="0"/>
              <a:cs typeface="Times New Roman" pitchFamily="18" charset="0"/>
            </a:endParaRPr>
          </a:p>
        </p:txBody>
      </p:sp>
      <p:sp>
        <p:nvSpPr>
          <p:cNvPr id="2" name="Title 1"/>
          <p:cNvSpPr>
            <a:spLocks noGrp="1"/>
          </p:cNvSpPr>
          <p:nvPr>
            <p:ph type="title"/>
          </p:nvPr>
        </p:nvSpPr>
        <p:spPr/>
        <p:txBody>
          <a:bodyPr>
            <a:normAutofit/>
          </a:bodyPr>
          <a:lstStyle/>
          <a:p>
            <a:pPr algn="l"/>
            <a:r>
              <a:rPr lang="id-ID" sz="2800" dirty="0">
                <a:solidFill>
                  <a:schemeClr val="tx1"/>
                </a:solidFill>
                <a:latin typeface="Times New Roman" pitchFamily="18" charset="0"/>
                <a:cs typeface="Times New Roman" pitchFamily="18" charset="0"/>
              </a:rPr>
              <a:t>2. Kategori Karsinogen :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2000240"/>
            <a:ext cx="9144000" cy="48577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just">
              <a:lnSpc>
                <a:spcPct val="150000"/>
              </a:lnSpc>
            </a:pPr>
            <a:r>
              <a:rPr lang="id-ID" sz="2000" b="1" dirty="0">
                <a:latin typeface="Arial" panose="020B0604020202020204" pitchFamily="34" charset="0"/>
                <a:cs typeface="Arial" panose="020B0604020202020204" pitchFamily="34" charset="0"/>
              </a:rPr>
              <a:t>(1) Menteri, pimpinan instansi terkait, kepala dinas kesehatan daerah provinsi, dan kepala dinas kesehatan daerah kabupaten/kota melakukan pembinaan dan pengawasan terhadap pelaksanaan Peraturan Menteri ini sesuai dengan kewenangan masing-masing. </a:t>
            </a:r>
          </a:p>
          <a:p>
            <a:pPr algn="just">
              <a:lnSpc>
                <a:spcPct val="150000"/>
              </a:lnSpc>
            </a:pPr>
            <a:r>
              <a:rPr lang="id-ID" sz="2000" b="1" dirty="0">
                <a:latin typeface="Arial" panose="020B0604020202020204" pitchFamily="34" charset="0"/>
                <a:cs typeface="Arial" panose="020B0604020202020204" pitchFamily="34" charset="0"/>
              </a:rPr>
              <a:t>(2) Pembinaan dan pengawasan sebagaimana dimaksud pada ayat (1) dilaksanakan melalui: a. advokasi dan sosialisasi; </a:t>
            </a:r>
          </a:p>
          <a:p>
            <a:pPr algn="just">
              <a:lnSpc>
                <a:spcPct val="150000"/>
              </a:lnSpc>
            </a:pPr>
            <a:r>
              <a:rPr lang="id-ID" sz="2000" b="1" dirty="0">
                <a:latin typeface="Arial" panose="020B0604020202020204" pitchFamily="34" charset="0"/>
                <a:cs typeface="Arial" panose="020B0604020202020204" pitchFamily="34" charset="0"/>
              </a:rPr>
              <a:t>b. bimbingan teknis; dan/atau </a:t>
            </a:r>
          </a:p>
          <a:p>
            <a:pPr algn="just">
              <a:lnSpc>
                <a:spcPct val="150000"/>
              </a:lnSpc>
            </a:pPr>
            <a:r>
              <a:rPr lang="id-ID" sz="2000" b="1" dirty="0">
                <a:latin typeface="Arial" panose="020B0604020202020204" pitchFamily="34" charset="0"/>
                <a:cs typeface="Arial" panose="020B0604020202020204" pitchFamily="34" charset="0"/>
              </a:rPr>
              <a:t>c. pelatihan. </a:t>
            </a:r>
          </a:p>
        </p:txBody>
      </p:sp>
      <p:sp>
        <p:nvSpPr>
          <p:cNvPr id="8" name="Horizontal Scroll 7"/>
          <p:cNvSpPr/>
          <p:nvPr/>
        </p:nvSpPr>
        <p:spPr>
          <a:xfrm>
            <a:off x="571472" y="0"/>
            <a:ext cx="7929618" cy="15001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3571868" y="1428736"/>
            <a:ext cx="1857388" cy="4286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bg1"/>
                </a:solidFill>
                <a:latin typeface="Arial" pitchFamily="34" charset="0"/>
                <a:cs typeface="Arial" pitchFamily="34" charset="0"/>
              </a:rPr>
              <a:t>Pasal 10</a:t>
            </a:r>
          </a:p>
        </p:txBody>
      </p:sp>
    </p:spTree>
    <p:extLst>
      <p:ext uri="{BB962C8B-B14F-4D97-AF65-F5344CB8AC3E}">
        <p14:creationId xmlns:p14="http://schemas.microsoft.com/office/powerpoint/2010/main" val="13842923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5554683"/>
          </a:xfrm>
        </p:spPr>
        <p:txBody>
          <a:bodyPr>
            <a:normAutofit fontScale="85000" lnSpcReduction="20000"/>
          </a:bodyPr>
          <a:lstStyle/>
          <a:p>
            <a:pPr>
              <a:buNone/>
            </a:pPr>
            <a:r>
              <a:rPr lang="id-ID" sz="3300" b="1" dirty="0">
                <a:latin typeface="Times New Roman" pitchFamily="18" charset="0"/>
                <a:cs typeface="Times New Roman" pitchFamily="18" charset="0"/>
              </a:rPr>
              <a:t>3. Batas Ekskursi (Exscursion Limits)</a:t>
            </a:r>
          </a:p>
          <a:p>
            <a:pPr>
              <a:buNone/>
            </a:pPr>
            <a:endParaRPr lang="id-ID" b="1" dirty="0">
              <a:latin typeface="Times New Roman" pitchFamily="18" charset="0"/>
              <a:cs typeface="Times New Roman" pitchFamily="18" charset="0"/>
            </a:endParaRPr>
          </a:p>
          <a:p>
            <a:pPr>
              <a:buNone/>
            </a:pPr>
            <a:endParaRPr lang="id-ID" b="1" dirty="0">
              <a:latin typeface="Times New Roman" pitchFamily="18" charset="0"/>
              <a:cs typeface="Times New Roman" pitchFamily="18" charset="0"/>
            </a:endParaRPr>
          </a:p>
          <a:p>
            <a:pPr>
              <a:buNone/>
            </a:pPr>
            <a:r>
              <a:rPr lang="id-ID" dirty="0">
                <a:latin typeface="Times New Roman" pitchFamily="18" charset="0"/>
                <a:cs typeface="Times New Roman" pitchFamily="18" charset="0"/>
              </a:rPr>
              <a:t>		Beberapa bahan kimia mempunyai nilai NAB tetapi tidak mempunyai nilai STEL. Namun demikian, nilai ekskursi tetap perlu dikendalikan walaupun NAB tidak dilampaui. Oleh karena itu, </a:t>
            </a:r>
          </a:p>
          <a:p>
            <a:pPr>
              <a:buNone/>
            </a:pPr>
            <a:r>
              <a:rPr lang="id-ID" dirty="0">
                <a:latin typeface="Times New Roman" pitchFamily="18" charset="0"/>
                <a:cs typeface="Times New Roman" pitchFamily="18" charset="0"/>
              </a:rPr>
              <a:t>    diberlakukan nilai ekskursi dengan pedoman </a:t>
            </a:r>
          </a:p>
          <a:p>
            <a:pPr>
              <a:buNone/>
            </a:pPr>
            <a:r>
              <a:rPr lang="id-ID" dirty="0">
                <a:latin typeface="Times New Roman" pitchFamily="18" charset="0"/>
                <a:cs typeface="Times New Roman" pitchFamily="18" charset="0"/>
              </a:rPr>
              <a:t>    sebagai berikut: </a:t>
            </a:r>
          </a:p>
          <a:p>
            <a:pPr>
              <a:buNone/>
            </a:pPr>
            <a:endParaRPr lang="id-ID" dirty="0">
              <a:latin typeface="Times New Roman" pitchFamily="18" charset="0"/>
              <a:cs typeface="Times New Roman" pitchFamily="18" charset="0"/>
            </a:endParaRPr>
          </a:p>
          <a:p>
            <a:pPr marL="514350" indent="-514350">
              <a:buNone/>
            </a:pPr>
            <a:r>
              <a:rPr lang="id-ID" dirty="0">
                <a:latin typeface="Times New Roman" pitchFamily="18" charset="0"/>
                <a:cs typeface="Times New Roman" pitchFamily="18" charset="0"/>
              </a:rPr>
              <a:t> 1. Nilai pajanan boleh melampaui 3 kali nilai NAB, </a:t>
            </a:r>
          </a:p>
          <a:p>
            <a:pPr>
              <a:buNone/>
            </a:pPr>
            <a:r>
              <a:rPr lang="id-ID" dirty="0">
                <a:latin typeface="Times New Roman" pitchFamily="18" charset="0"/>
                <a:cs typeface="Times New Roman" pitchFamily="18" charset="0"/>
              </a:rPr>
              <a:t>tetapi tidak boleh terpajan lebih dari total 30 </a:t>
            </a:r>
          </a:p>
          <a:p>
            <a:pPr>
              <a:buNone/>
            </a:pPr>
            <a:r>
              <a:rPr lang="id-ID" dirty="0">
                <a:latin typeface="Times New Roman" pitchFamily="18" charset="0"/>
                <a:cs typeface="Times New Roman" pitchFamily="18" charset="0"/>
              </a:rPr>
              <a:t>menit selama 8 jam kerja per hari. </a:t>
            </a:r>
          </a:p>
          <a:p>
            <a:pPr>
              <a:buNone/>
            </a:pPr>
            <a:endParaRPr lang="id-ID" dirty="0">
              <a:latin typeface="Times New Roman" pitchFamily="18" charset="0"/>
              <a:cs typeface="Times New Roman" pitchFamily="18" charset="0"/>
            </a:endParaRPr>
          </a:p>
          <a:p>
            <a:pPr>
              <a:buNone/>
            </a:pPr>
            <a:r>
              <a:rPr lang="id-ID" dirty="0">
                <a:latin typeface="Times New Roman" pitchFamily="18" charset="0"/>
                <a:cs typeface="Times New Roman" pitchFamily="18" charset="0"/>
              </a:rPr>
              <a:t>2.  Nilai pajanan sama sekali tidak boleh </a:t>
            </a:r>
          </a:p>
          <a:p>
            <a:pPr>
              <a:buNone/>
            </a:pPr>
            <a:r>
              <a:rPr lang="id-ID" dirty="0">
                <a:latin typeface="Times New Roman" pitchFamily="18" charset="0"/>
                <a:cs typeface="Times New Roman" pitchFamily="18" charset="0"/>
              </a:rPr>
              <a:t>melampaui 5 kali NAB.</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072230"/>
          </a:xfrm>
        </p:spPr>
        <p:txBody>
          <a:bodyPr>
            <a:normAutofit/>
          </a:bodyPr>
          <a:lstStyle/>
          <a:p>
            <a:pPr>
              <a:buNone/>
            </a:pPr>
            <a:r>
              <a:rPr lang="id-ID" sz="2800" b="1" dirty="0">
                <a:latin typeface="Times New Roman" pitchFamily="18" charset="0"/>
                <a:cs typeface="Times New Roman" pitchFamily="18" charset="0"/>
              </a:rPr>
              <a:t>4. NAB Campuran</a:t>
            </a:r>
          </a:p>
          <a:p>
            <a:pPr>
              <a:buNone/>
            </a:pPr>
            <a:r>
              <a:rPr lang="id-ID" dirty="0">
                <a:latin typeface="Times New Roman" pitchFamily="18" charset="0"/>
                <a:cs typeface="Times New Roman" pitchFamily="18" charset="0"/>
              </a:rPr>
              <a:t>		Apabila terdapat lebih dari satu bahan kimia berbahaya yang bereaksi terhadap sistem atau organ yang sama, di suatu udara lingkungan kerja, maka kombinasi pengaruhnya perlu diperhatikan. Jika tidak dijelaskan lebih lanjut, efeknya dianggap saling menambah. Dilampaui atau tidaknya NAB campuran dari bahan kimia dapat diketahui dengan menghitung jumlah perbandingan konsentrasi dan NAB masing-masing dengan rumus :</a:t>
            </a:r>
          </a:p>
          <a:p>
            <a:pPr>
              <a:buNone/>
            </a:pPr>
            <a:endParaRPr lang="id-ID" dirty="0">
              <a:latin typeface="Times New Roman" pitchFamily="18" charset="0"/>
              <a:cs typeface="Times New Roman" pitchFamily="18" charset="0"/>
            </a:endParaRPr>
          </a:p>
          <a:p>
            <a:pPr>
              <a:buNone/>
            </a:pPr>
            <a:endParaRPr lang="id-ID" dirty="0">
              <a:latin typeface="Times New Roman" pitchFamily="18" charset="0"/>
              <a:cs typeface="Times New Roman" pitchFamily="18" charset="0"/>
            </a:endParaRPr>
          </a:p>
        </p:txBody>
      </p:sp>
      <p:pic>
        <p:nvPicPr>
          <p:cNvPr id="5" name="Picture 4"/>
          <p:cNvPicPr/>
          <p:nvPr/>
        </p:nvPicPr>
        <p:blipFill>
          <a:blip r:embed="rId2" cstate="print"/>
          <a:srcRect l="20441" t="46533" r="32196" b="31336"/>
          <a:stretch>
            <a:fillRect/>
          </a:stretch>
        </p:blipFill>
        <p:spPr bwMode="auto">
          <a:xfrm>
            <a:off x="1142976" y="5000636"/>
            <a:ext cx="6786610" cy="1500198"/>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752" y="285728"/>
            <a:ext cx="8503920" cy="6215106"/>
          </a:xfrm>
        </p:spPr>
        <p:txBody>
          <a:bodyPr/>
          <a:lstStyle/>
          <a:p>
            <a:pPr>
              <a:buNone/>
            </a:pPr>
            <a:r>
              <a:rPr lang="id-ID" dirty="0">
                <a:latin typeface="Times New Roman" pitchFamily="18" charset="0"/>
                <a:cs typeface="Times New Roman" pitchFamily="18" charset="0"/>
              </a:rPr>
              <a:t>Apabila jumlahnya lebih dari 1, berarti NAB campuran dilampaui.</a:t>
            </a:r>
          </a:p>
          <a:p>
            <a:pPr marL="514350" indent="-514350">
              <a:buAutoNum type="arabicPeriod"/>
            </a:pPr>
            <a:r>
              <a:rPr lang="id-ID" dirty="0">
                <a:latin typeface="Times New Roman" pitchFamily="18" charset="0"/>
                <a:cs typeface="Times New Roman" pitchFamily="18" charset="0"/>
              </a:rPr>
              <a:t>Efek Aditif (saling menambahkan). Bila hasilnya lebih dari 1, maka NAB campuran terlampaui.</a:t>
            </a:r>
          </a:p>
          <a:p>
            <a:pPr marL="514350" indent="-514350">
              <a:buAutoNum type="arabicPeriod"/>
            </a:pPr>
            <a:endParaRPr lang="id-ID" dirty="0">
              <a:latin typeface="Times New Roman" pitchFamily="18" charset="0"/>
              <a:cs typeface="Times New Roman" pitchFamily="18" charset="0"/>
            </a:endParaRPr>
          </a:p>
          <a:p>
            <a:pPr marL="514350" indent="-514350">
              <a:buAutoNum type="arabicPeriod"/>
            </a:pPr>
            <a:endParaRPr lang="id-ID" dirty="0">
              <a:latin typeface="Times New Roman" pitchFamily="18" charset="0"/>
              <a:cs typeface="Times New Roman" pitchFamily="18" charset="0"/>
            </a:endParaRPr>
          </a:p>
          <a:p>
            <a:pPr marL="514350" indent="-514350">
              <a:buAutoNum type="arabicPeriod"/>
            </a:pPr>
            <a:endParaRPr lang="id-ID" dirty="0">
              <a:latin typeface="Times New Roman" pitchFamily="18" charset="0"/>
              <a:cs typeface="Times New Roman" pitchFamily="18" charset="0"/>
            </a:endParaRPr>
          </a:p>
          <a:p>
            <a:pPr marL="514350" indent="-514350">
              <a:buAutoNum type="arabicPeriod"/>
            </a:pPr>
            <a:endParaRPr lang="id-ID" dirty="0">
              <a:latin typeface="Times New Roman" pitchFamily="18" charset="0"/>
              <a:cs typeface="Times New Roman" pitchFamily="18" charset="0"/>
            </a:endParaRPr>
          </a:p>
          <a:p>
            <a:pPr marL="514350" indent="-514350">
              <a:buAutoNum type="arabicPeriod"/>
            </a:pPr>
            <a:r>
              <a:rPr lang="id-ID" dirty="0">
                <a:latin typeface="Times New Roman" pitchFamily="18" charset="0"/>
                <a:cs typeface="Times New Roman" pitchFamily="18" charset="0"/>
              </a:rPr>
              <a:t>Efek Independent</a:t>
            </a:r>
          </a:p>
          <a:p>
            <a:pPr marL="514350" indent="-514350">
              <a:buNone/>
            </a:pPr>
            <a:endParaRPr lang="id-ID" dirty="0">
              <a:latin typeface="Times New Roman" pitchFamily="18" charset="0"/>
              <a:cs typeface="Times New Roman" pitchFamily="18" charset="0"/>
            </a:endParaRPr>
          </a:p>
          <a:p>
            <a:pPr marL="514350" indent="-514350">
              <a:buAutoNum type="arabicPeriod"/>
            </a:pPr>
            <a:endParaRPr lang="id-ID" dirty="0">
              <a:latin typeface="Times New Roman" pitchFamily="18" charset="0"/>
              <a:cs typeface="Times New Roman" pitchFamily="18" charset="0"/>
            </a:endParaRPr>
          </a:p>
          <a:p>
            <a:pPr marL="514350" indent="-514350">
              <a:buAutoNum type="arabicPeriod"/>
            </a:pPr>
            <a:endParaRPr lang="id-ID" dirty="0">
              <a:latin typeface="Times New Roman" pitchFamily="18" charset="0"/>
              <a:cs typeface="Times New Roman" pitchFamily="18" charset="0"/>
            </a:endParaRPr>
          </a:p>
          <a:p>
            <a:pPr marL="514350" indent="-514350">
              <a:buAutoNum type="arabicPeriod"/>
            </a:pPr>
            <a:endParaRPr lang="id-ID" dirty="0">
              <a:latin typeface="Times New Roman" pitchFamily="18" charset="0"/>
              <a:cs typeface="Times New Roman" pitchFamily="18" charset="0"/>
            </a:endParaRPr>
          </a:p>
          <a:p>
            <a:pPr marL="514350" indent="-514350">
              <a:buNone/>
            </a:pPr>
            <a:endParaRPr lang="id-ID" dirty="0">
              <a:latin typeface="Times New Roman" pitchFamily="18" charset="0"/>
              <a:cs typeface="Times New Roman" pitchFamily="18" charset="0"/>
            </a:endParaRPr>
          </a:p>
          <a:p>
            <a:pPr marL="514350" indent="-514350">
              <a:buNone/>
            </a:pPr>
            <a:endParaRPr lang="id-ID" dirty="0">
              <a:latin typeface="Times New Roman" pitchFamily="18" charset="0"/>
              <a:cs typeface="Times New Roman" pitchFamily="18" charset="0"/>
            </a:endParaRPr>
          </a:p>
          <a:p>
            <a:pPr marL="514350" indent="-514350">
              <a:buNone/>
            </a:pPr>
            <a:endParaRPr lang="id-ID" dirty="0">
              <a:latin typeface="Times New Roman" pitchFamily="18" charset="0"/>
              <a:cs typeface="Times New Roman" pitchFamily="18" charset="0"/>
            </a:endParaRPr>
          </a:p>
          <a:p>
            <a:pPr marL="514350" indent="-514350">
              <a:buNone/>
            </a:pPr>
            <a:endParaRPr lang="id-ID" dirty="0">
              <a:latin typeface="Times New Roman" pitchFamily="18" charset="0"/>
              <a:cs typeface="Times New Roman" pitchFamily="18" charset="0"/>
            </a:endParaRPr>
          </a:p>
        </p:txBody>
      </p:sp>
      <p:pic>
        <p:nvPicPr>
          <p:cNvPr id="4" name="Picture 3"/>
          <p:cNvPicPr/>
          <p:nvPr/>
        </p:nvPicPr>
        <p:blipFill>
          <a:blip r:embed="rId2" cstate="print"/>
          <a:srcRect l="19610" t="50991" r="31864" b="37111"/>
          <a:stretch>
            <a:fillRect/>
          </a:stretch>
        </p:blipFill>
        <p:spPr bwMode="auto">
          <a:xfrm>
            <a:off x="1500166" y="2285992"/>
            <a:ext cx="5500726" cy="1128719"/>
          </a:xfrm>
          <a:prstGeom prst="rect">
            <a:avLst/>
          </a:prstGeom>
          <a:noFill/>
          <a:ln w="9525">
            <a:noFill/>
            <a:miter lim="800000"/>
            <a:headEnd/>
            <a:tailEnd/>
          </a:ln>
        </p:spPr>
      </p:pic>
      <p:pic>
        <p:nvPicPr>
          <p:cNvPr id="5" name="Picture 4"/>
          <p:cNvPicPr/>
          <p:nvPr/>
        </p:nvPicPr>
        <p:blipFill>
          <a:blip r:embed="rId3" cstate="print"/>
          <a:srcRect l="13794" t="39659" r="31393" b="36261"/>
          <a:stretch>
            <a:fillRect/>
          </a:stretch>
        </p:blipFill>
        <p:spPr bwMode="auto">
          <a:xfrm>
            <a:off x="1142976" y="4500570"/>
            <a:ext cx="6643734" cy="1714512"/>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id-ID" dirty="0">
                <a:latin typeface="Times New Roman" pitchFamily="18" charset="0"/>
                <a:cs typeface="Times New Roman" pitchFamily="18" charset="0"/>
              </a:rPr>
              <a:t>	Penyesuaian NAB untuk shift kerja lebih dari 8 jam per hari dan 40 jam per minggu dapat dilakukan menggunakan salah satu dari 2 model perhitungan:</a:t>
            </a:r>
          </a:p>
          <a:p>
            <a:pPr marL="514350" indent="-514350">
              <a:buAutoNum type="arabicPeriod"/>
            </a:pPr>
            <a:r>
              <a:rPr lang="id-ID" dirty="0">
                <a:latin typeface="Times New Roman" pitchFamily="18" charset="0"/>
                <a:cs typeface="Times New Roman" pitchFamily="18" charset="0"/>
              </a:rPr>
              <a:t>OSHA Model  : penyesuaian NAB dengan cara melakukan proporsional langsung terhadap lama shift (jam kerja ).</a:t>
            </a:r>
          </a:p>
          <a:p>
            <a:pPr marL="514350" indent="-514350">
              <a:buNone/>
            </a:pPr>
            <a:r>
              <a:rPr lang="id-ID" dirty="0">
                <a:latin typeface="Times New Roman" pitchFamily="18" charset="0"/>
                <a:cs typeface="Times New Roman" pitchFamily="18" charset="0"/>
              </a:rPr>
              <a:t> </a:t>
            </a:r>
          </a:p>
        </p:txBody>
      </p:sp>
      <p:sp>
        <p:nvSpPr>
          <p:cNvPr id="2" name="Title 1"/>
          <p:cNvSpPr>
            <a:spLocks noGrp="1"/>
          </p:cNvSpPr>
          <p:nvPr>
            <p:ph type="title"/>
          </p:nvPr>
        </p:nvSpPr>
        <p:spPr/>
        <p:txBody>
          <a:bodyPr>
            <a:noAutofit/>
          </a:bodyPr>
          <a:lstStyle/>
          <a:p>
            <a:pPr algn="l"/>
            <a:r>
              <a:rPr lang="id-ID" sz="2400" b="1" dirty="0">
                <a:solidFill>
                  <a:schemeClr val="tx1"/>
                </a:solidFill>
                <a:latin typeface="Times New Roman" pitchFamily="18" charset="0"/>
                <a:cs typeface="Times New Roman" pitchFamily="18" charset="0"/>
              </a:rPr>
              <a:t>5. Penyesuaian NAB untuk shift kerja lebih dari 8 jam per Hari dan 40 jam per Minggu</a:t>
            </a:r>
          </a:p>
        </p:txBody>
      </p:sp>
      <p:pic>
        <p:nvPicPr>
          <p:cNvPr id="4" name="Picture 3"/>
          <p:cNvPicPr/>
          <p:nvPr/>
        </p:nvPicPr>
        <p:blipFill>
          <a:blip r:embed="rId2" cstate="print"/>
          <a:srcRect l="18779" t="56091" r="38490" b="21530"/>
          <a:stretch>
            <a:fillRect/>
          </a:stretch>
        </p:blipFill>
        <p:spPr bwMode="auto">
          <a:xfrm>
            <a:off x="857224" y="4143380"/>
            <a:ext cx="7429552" cy="2071702"/>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752" y="571480"/>
            <a:ext cx="8503920" cy="5527568"/>
          </a:xfrm>
        </p:spPr>
        <p:txBody>
          <a:bodyPr/>
          <a:lstStyle/>
          <a:p>
            <a:pPr>
              <a:buNone/>
            </a:pPr>
            <a:r>
              <a:rPr lang="id-ID" dirty="0">
                <a:latin typeface="Times New Roman" pitchFamily="18" charset="0"/>
                <a:cs typeface="Times New Roman" pitchFamily="18" charset="0"/>
              </a:rPr>
              <a:t>2. Brief &amp; Scala Model : penyesuaian NAB secara proporsional dengan memperhitungkan lama shift kerja dan waktu recovery.</a:t>
            </a:r>
          </a:p>
          <a:p>
            <a:pPr>
              <a:buNone/>
            </a:pPr>
            <a:endParaRPr lang="id-ID" dirty="0">
              <a:latin typeface="Times New Roman" pitchFamily="18" charset="0"/>
              <a:cs typeface="Times New Roman" pitchFamily="18" charset="0"/>
            </a:endParaRPr>
          </a:p>
          <a:p>
            <a:pPr>
              <a:buNone/>
            </a:pPr>
            <a:endParaRPr lang="id-ID" dirty="0">
              <a:latin typeface="Times New Roman" pitchFamily="18" charset="0"/>
              <a:cs typeface="Times New Roman" pitchFamily="18" charset="0"/>
            </a:endParaRPr>
          </a:p>
          <a:p>
            <a:pPr>
              <a:buNone/>
            </a:pPr>
            <a:endParaRPr lang="id-ID" dirty="0">
              <a:latin typeface="Times New Roman" pitchFamily="18" charset="0"/>
              <a:cs typeface="Times New Roman" pitchFamily="18" charset="0"/>
            </a:endParaRPr>
          </a:p>
        </p:txBody>
      </p:sp>
      <p:pic>
        <p:nvPicPr>
          <p:cNvPr id="4" name="Picture 3"/>
          <p:cNvPicPr/>
          <p:nvPr/>
        </p:nvPicPr>
        <p:blipFill>
          <a:blip r:embed="rId2" cstate="print"/>
          <a:srcRect l="19112" t="38810" r="34356" b="24646"/>
          <a:stretch>
            <a:fillRect/>
          </a:stretch>
        </p:blipFill>
        <p:spPr bwMode="auto">
          <a:xfrm>
            <a:off x="1142976" y="2071678"/>
            <a:ext cx="6286544" cy="2500330"/>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id-ID" dirty="0">
                <a:latin typeface="Times New Roman" pitchFamily="18" charset="0"/>
                <a:cs typeface="Times New Roman" pitchFamily="18" charset="0"/>
              </a:rPr>
              <a:t>		Indikator Pajanan Biologi (IPB) atau  Biological Exposure Indices (BEI) merupakan nilai acuan konsentrasi bahan kimia yang  terabsorpsi, hasil metabolisme (metabolit) bahan kimia yang  terabsorpsi, atau efek yang ditimbulkan oleh bahan kimia tersebut yang digunakan untuk mengevaluasi pajanan biologi dan potensi risiko kesehatan pekerja.</a:t>
            </a:r>
          </a:p>
        </p:txBody>
      </p:sp>
      <p:sp>
        <p:nvSpPr>
          <p:cNvPr id="2" name="Title 1"/>
          <p:cNvSpPr>
            <a:spLocks noGrp="1"/>
          </p:cNvSpPr>
          <p:nvPr>
            <p:ph type="title"/>
          </p:nvPr>
        </p:nvSpPr>
        <p:spPr/>
        <p:txBody>
          <a:bodyPr>
            <a:normAutofit fontScale="90000"/>
          </a:bodyPr>
          <a:lstStyle/>
          <a:p>
            <a:r>
              <a:rPr lang="id-ID" dirty="0">
                <a:solidFill>
                  <a:schemeClr val="tx1"/>
                </a:solidFill>
                <a:latin typeface="Times New Roman" pitchFamily="18" charset="0"/>
                <a:cs typeface="Times New Roman" pitchFamily="18" charset="0"/>
              </a:rPr>
              <a:t>INDIKATOR PAJANAN BIOLOGI (IPB)</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l="3758" t="11469" r="6532" b="6454"/>
          <a:stretch>
            <a:fillRect/>
          </a:stretch>
        </p:blipFill>
        <p:spPr bwMode="auto">
          <a:xfrm>
            <a:off x="0" y="928670"/>
            <a:ext cx="9144000" cy="5929330"/>
          </a:xfrm>
          <a:prstGeom prst="rect">
            <a:avLst/>
          </a:prstGeom>
          <a:noFill/>
          <a:ln w="9525">
            <a:noFill/>
            <a:miter lim="800000"/>
            <a:headEnd/>
            <a:tailEnd/>
          </a:ln>
          <a:effectLst/>
        </p:spPr>
      </p:pic>
      <p:sp>
        <p:nvSpPr>
          <p:cNvPr id="2" name="Title 1"/>
          <p:cNvSpPr>
            <a:spLocks noGrp="1"/>
          </p:cNvSpPr>
          <p:nvPr>
            <p:ph type="title"/>
          </p:nvPr>
        </p:nvSpPr>
        <p:spPr>
          <a:xfrm>
            <a:off x="457200" y="274638"/>
            <a:ext cx="8229600" cy="582594"/>
          </a:xfrm>
        </p:spPr>
        <p:txBody>
          <a:bodyPr>
            <a:normAutofit/>
          </a:bodyPr>
          <a:lstStyle/>
          <a:p>
            <a:r>
              <a:rPr lang="id-ID" sz="2400" dirty="0">
                <a:solidFill>
                  <a:schemeClr val="tx1"/>
                </a:solidFill>
                <a:latin typeface="Times New Roman" pitchFamily="18" charset="0"/>
                <a:cs typeface="Times New Roman" pitchFamily="18" charset="0"/>
              </a:rPr>
              <a:t>TABEL INDIKATOR PAJANAN BIOLOGI BAHAN KIMIA</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l="6452" t="12500" r="8387" b="7954"/>
          <a:stretch>
            <a:fillRect/>
          </a:stretch>
        </p:blipFill>
        <p:spPr bwMode="auto">
          <a:xfrm>
            <a:off x="0" y="428604"/>
            <a:ext cx="9144000" cy="5857916"/>
          </a:xfrm>
          <a:prstGeom prst="rect">
            <a:avLst/>
          </a:prstGeom>
          <a:noFill/>
          <a:ln w="9525">
            <a:noFill/>
            <a:miter lim="800000"/>
            <a:headEnd/>
            <a:tailEnd/>
          </a:ln>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l="6775" t="15447" r="8536" b="5420"/>
          <a:stretch>
            <a:fillRect/>
          </a:stretch>
        </p:blipFill>
        <p:spPr bwMode="auto">
          <a:xfrm>
            <a:off x="0" y="285728"/>
            <a:ext cx="9144000" cy="6215106"/>
          </a:xfrm>
          <a:prstGeom prst="rect">
            <a:avLst/>
          </a:prstGeom>
          <a:noFill/>
          <a:ln w="9525">
            <a:noFill/>
            <a:miter lim="800000"/>
            <a:headEnd/>
            <a:tailEnd/>
          </a:ln>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l="7246" t="17708" r="8695" b="4166"/>
          <a:stretch>
            <a:fillRect/>
          </a:stretch>
        </p:blipFill>
        <p:spPr bwMode="auto">
          <a:xfrm>
            <a:off x="0" y="0"/>
            <a:ext cx="9144000" cy="6572272"/>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1988840"/>
            <a:ext cx="9144000" cy="48691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just">
              <a:lnSpc>
                <a:spcPct val="150000"/>
              </a:lnSpc>
            </a:pPr>
            <a:r>
              <a:rPr lang="id-ID" sz="2000" b="1" dirty="0">
                <a:latin typeface="Arial" panose="020B0604020202020204" pitchFamily="34" charset="0"/>
                <a:cs typeface="Arial" panose="020B0604020202020204" pitchFamily="34" charset="0"/>
              </a:rPr>
              <a:t>(3) Dalam rangka pembinaan dan pengawasan sebagaimana dimaksud pada ayat (2) menteri, pimpinan instansi terkait, kepala dinas kesehatan daerah provinsi, kepala dinas kesehatan daerah kabupaten kota dapat memberikan penghargaan, atau rekomendasi pemberian sanksi kepada pihak terkait. </a:t>
            </a:r>
          </a:p>
        </p:txBody>
      </p:sp>
      <p:sp>
        <p:nvSpPr>
          <p:cNvPr id="6" name="Pentagon 5"/>
          <p:cNvSpPr/>
          <p:nvPr/>
        </p:nvSpPr>
        <p:spPr>
          <a:xfrm>
            <a:off x="3571868" y="642918"/>
            <a:ext cx="4286280" cy="10001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id-ID" sz="32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Lanjutan</a:t>
            </a:r>
          </a:p>
        </p:txBody>
      </p:sp>
      <p:sp>
        <p:nvSpPr>
          <p:cNvPr id="7" name="Flowchart: Connector 6"/>
          <p:cNvSpPr/>
          <p:nvPr/>
        </p:nvSpPr>
        <p:spPr>
          <a:xfrm>
            <a:off x="357158"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lowchart: Connector 8"/>
          <p:cNvSpPr/>
          <p:nvPr/>
        </p:nvSpPr>
        <p:spPr>
          <a:xfrm>
            <a:off x="135729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lowchart: Connector 9"/>
          <p:cNvSpPr/>
          <p:nvPr/>
        </p:nvSpPr>
        <p:spPr>
          <a:xfrm>
            <a:off x="242886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122581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l="7321" t="12500" r="9224" b="10416"/>
          <a:stretch>
            <a:fillRect/>
          </a:stretch>
        </p:blipFill>
        <p:spPr bwMode="auto">
          <a:xfrm>
            <a:off x="0" y="0"/>
            <a:ext cx="9144000" cy="6572272"/>
          </a:xfrm>
          <a:prstGeom prst="rect">
            <a:avLst/>
          </a:prstGeom>
          <a:noFill/>
          <a:ln w="9525">
            <a:noFill/>
            <a:miter lim="800000"/>
            <a:headEnd/>
            <a:tailEnd/>
          </a:ln>
          <a:effec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l="7163" t="19588" r="9026" b="6186"/>
          <a:stretch>
            <a:fillRect/>
          </a:stretch>
        </p:blipFill>
        <p:spPr bwMode="auto">
          <a:xfrm>
            <a:off x="0" y="214290"/>
            <a:ext cx="9144000" cy="6215082"/>
          </a:xfrm>
          <a:prstGeom prst="rect">
            <a:avLst/>
          </a:prstGeom>
          <a:noFill/>
          <a:ln w="9525">
            <a:noFill/>
            <a:miter lim="800000"/>
            <a:headEnd/>
            <a:tailEnd/>
          </a:ln>
          <a:effec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l="7879" t="14583" r="9091" b="8333"/>
          <a:stretch>
            <a:fillRect/>
          </a:stretch>
        </p:blipFill>
        <p:spPr bwMode="auto">
          <a:xfrm>
            <a:off x="0" y="214290"/>
            <a:ext cx="9144000" cy="6357958"/>
          </a:xfrm>
          <a:prstGeom prst="rect">
            <a:avLst/>
          </a:prstGeom>
          <a:noFill/>
          <a:ln w="9525">
            <a:noFill/>
            <a:miter lim="800000"/>
            <a:headEnd/>
            <a:tailEnd/>
          </a:ln>
          <a:effec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l="7407" t="15625" r="9629" b="6250"/>
          <a:stretch>
            <a:fillRect/>
          </a:stretch>
        </p:blipFill>
        <p:spPr bwMode="auto">
          <a:xfrm>
            <a:off x="1" y="285728"/>
            <a:ext cx="9144000" cy="6215106"/>
          </a:xfrm>
          <a:prstGeom prst="rect">
            <a:avLst/>
          </a:prstGeom>
          <a:noFill/>
          <a:ln w="9525">
            <a:noFill/>
            <a:miter lim="800000"/>
            <a:headEnd/>
            <a:tailEnd/>
          </a:ln>
          <a:effec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l="7914" t="17000" r="9352" b="6000"/>
          <a:stretch>
            <a:fillRect/>
          </a:stretch>
        </p:blipFill>
        <p:spPr bwMode="auto">
          <a:xfrm>
            <a:off x="0" y="214290"/>
            <a:ext cx="9144000" cy="6264913"/>
          </a:xfrm>
          <a:prstGeom prst="rect">
            <a:avLst/>
          </a:prstGeom>
          <a:noFill/>
          <a:ln w="9525">
            <a:noFill/>
            <a:miter lim="800000"/>
            <a:headEnd/>
            <a:tailEnd/>
          </a:ln>
          <a:effec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l="7215" t="10577" r="9091" b="11538"/>
          <a:stretch>
            <a:fillRect/>
          </a:stretch>
        </p:blipFill>
        <p:spPr bwMode="auto">
          <a:xfrm>
            <a:off x="0" y="214290"/>
            <a:ext cx="9144000" cy="6385034"/>
          </a:xfrm>
          <a:prstGeom prst="rect">
            <a:avLst/>
          </a:prstGeom>
          <a:noFill/>
          <a:ln w="9525">
            <a:noFill/>
            <a:miter lim="800000"/>
            <a:headEnd/>
            <a:tailEnd/>
          </a:ln>
          <a:effec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l="8088" t="12150" r="8823" b="10280"/>
          <a:stretch>
            <a:fillRect/>
          </a:stretch>
        </p:blipFill>
        <p:spPr bwMode="auto">
          <a:xfrm>
            <a:off x="214282" y="0"/>
            <a:ext cx="8870329" cy="6500834"/>
          </a:xfrm>
          <a:prstGeom prst="rect">
            <a:avLst/>
          </a:prstGeom>
          <a:noFill/>
          <a:ln w="9525">
            <a:noFill/>
            <a:miter lim="800000"/>
            <a:headEnd/>
            <a:tailEnd/>
          </a:ln>
          <a:effec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l="7607" t="32530" r="9405" b="24096"/>
          <a:stretch>
            <a:fillRect/>
          </a:stretch>
        </p:blipFill>
        <p:spPr bwMode="auto">
          <a:xfrm>
            <a:off x="0" y="714356"/>
            <a:ext cx="9144000" cy="3429000"/>
          </a:xfrm>
          <a:prstGeom prst="rect">
            <a:avLst/>
          </a:prstGeom>
          <a:noFill/>
          <a:ln w="9525">
            <a:noFill/>
            <a:miter lim="800000"/>
            <a:headEnd/>
            <a:tailEnd/>
          </a:ln>
          <a:effec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697559"/>
          </a:xfrm>
        </p:spPr>
        <p:txBody>
          <a:bodyPr>
            <a:noAutofit/>
          </a:bodyPr>
          <a:lstStyle/>
          <a:p>
            <a:pPr algn="ctr">
              <a:buNone/>
            </a:pPr>
            <a:r>
              <a:rPr lang="id-ID" sz="2400" b="1" dirty="0">
                <a:latin typeface="Times New Roman" pitchFamily="18" charset="0"/>
                <a:cs typeface="Times New Roman" pitchFamily="18" charset="0"/>
              </a:rPr>
              <a:t>Keterangan:</a:t>
            </a:r>
          </a:p>
          <a:p>
            <a:pPr algn="ctr">
              <a:buNone/>
            </a:pPr>
            <a:endParaRPr lang="id-ID" sz="2000" b="1" dirty="0">
              <a:latin typeface="Times New Roman" pitchFamily="18" charset="0"/>
              <a:cs typeface="Times New Roman" pitchFamily="18" charset="0"/>
            </a:endParaRPr>
          </a:p>
          <a:p>
            <a:pPr algn="ctr">
              <a:buNone/>
            </a:pPr>
            <a:endParaRPr lang="id-ID" sz="2000" b="1" dirty="0">
              <a:latin typeface="Times New Roman" pitchFamily="18" charset="0"/>
              <a:cs typeface="Times New Roman" pitchFamily="18" charset="0"/>
            </a:endParaRPr>
          </a:p>
          <a:p>
            <a:pPr algn="just">
              <a:buNone/>
            </a:pPr>
            <a:r>
              <a:rPr lang="id-ID" sz="2000" dirty="0">
                <a:latin typeface="Times New Roman" pitchFamily="18" charset="0"/>
                <a:cs typeface="Times New Roman" pitchFamily="18" charset="0"/>
              </a:rPr>
              <a:t>*  dengan hidrolisis</a:t>
            </a:r>
          </a:p>
          <a:p>
            <a:pPr algn="just">
              <a:buNone/>
            </a:pPr>
            <a:r>
              <a:rPr lang="id-ID" sz="2000" dirty="0">
                <a:latin typeface="Times New Roman" pitchFamily="18" charset="0"/>
                <a:cs typeface="Times New Roman" pitchFamily="18" charset="0"/>
              </a:rPr>
              <a:t>**  tanpa hidrolisis</a:t>
            </a:r>
          </a:p>
          <a:p>
            <a:pPr algn="just">
              <a:buNone/>
            </a:pPr>
            <a:r>
              <a:rPr lang="id-ID" sz="2000" dirty="0">
                <a:latin typeface="Times New Roman" pitchFamily="18" charset="0"/>
                <a:cs typeface="Times New Roman" pitchFamily="18" charset="0"/>
              </a:rPr>
              <a:t>Ns = Non Spesifik (determinan ini bersifat tidak spesifik karena dapat juga ditemukan akibat pajanan bahan kimia yang lain)</a:t>
            </a:r>
          </a:p>
          <a:p>
            <a:pPr algn="just">
              <a:buNone/>
            </a:pPr>
            <a:r>
              <a:rPr lang="id-ID" sz="2000" dirty="0">
                <a:latin typeface="Times New Roman" pitchFamily="18" charset="0"/>
                <a:cs typeface="Times New Roman" pitchFamily="18" charset="0"/>
              </a:rPr>
              <a:t>Sk = Semi Kuantitatif (Determinan yang mempunyai interpretasi kuantitatif masih diragukan. Determinan ini sebaiknya digunakan </a:t>
            </a:r>
          </a:p>
          <a:p>
            <a:pPr algn="just">
              <a:buNone/>
            </a:pPr>
            <a:r>
              <a:rPr lang="id-ID" sz="2000" dirty="0">
                <a:latin typeface="Times New Roman" pitchFamily="18" charset="0"/>
                <a:cs typeface="Times New Roman" pitchFamily="18" charset="0"/>
              </a:rPr>
              <a:t>untuk tes skrining apabila tes kuantitatifnya tidak praktis atau digunakan sebagai tes konfirmasi apabila tes kuantitatifnya </a:t>
            </a:r>
          </a:p>
          <a:p>
            <a:pPr algn="just">
              <a:buNone/>
            </a:pPr>
            <a:r>
              <a:rPr lang="id-ID" sz="2000" dirty="0">
                <a:latin typeface="Times New Roman" pitchFamily="18" charset="0"/>
                <a:cs typeface="Times New Roman" pitchFamily="18" charset="0"/>
              </a:rPr>
              <a:t>tidak spesifik dan sumber determinannya masih dipertanyakan)</a:t>
            </a:r>
          </a:p>
          <a:p>
            <a:pPr algn="just">
              <a:buNone/>
            </a:pPr>
            <a:r>
              <a:rPr lang="id-ID" sz="2000" dirty="0">
                <a:latin typeface="Times New Roman" pitchFamily="18" charset="0"/>
                <a:cs typeface="Times New Roman" pitchFamily="18" charset="0"/>
              </a:rPr>
              <a:t>B  = Background(determinan yang dapat ditemukan pada sampel spesimen dari pekerja yang tidak terpajan di tempat kerja pada </a:t>
            </a:r>
          </a:p>
          <a:p>
            <a:pPr algn="just">
              <a:buNone/>
            </a:pPr>
            <a:r>
              <a:rPr lang="id-ID" sz="2000" dirty="0">
                <a:latin typeface="Times New Roman" pitchFamily="18" charset="0"/>
                <a:cs typeface="Times New Roman" pitchFamily="18" charset="0"/>
              </a:rPr>
              <a:t>konsentrasi yang dapat mempengaruhi interpretasi hasil. Nilai IPB telah mencakup konsentrasi background</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b="1" dirty="0">
                <a:latin typeface="Times New Roman" panose="02020603050405020304" pitchFamily="18" charset="0"/>
                <a:cs typeface="Times New Roman" panose="02020603050405020304" pitchFamily="18" charset="0"/>
              </a:rPr>
              <a:t>Tabel Kriteria Waktu Sampling Pemantauan Biologi</a:t>
            </a:r>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2925983573"/>
              </p:ext>
            </p:extLst>
          </p:nvPr>
        </p:nvGraphicFramePr>
        <p:xfrm>
          <a:off x="1941910" y="2133600"/>
          <a:ext cx="6686550" cy="3571240"/>
        </p:xfrm>
        <a:graphic>
          <a:graphicData uri="http://schemas.openxmlformats.org/drawingml/2006/table">
            <a:tbl>
              <a:tblPr firstRow="1" bandRow="1">
                <a:tableStyleId>{1FECB4D8-DB02-4DC6-A0A2-4F2EBAE1DC90}</a:tableStyleId>
              </a:tblPr>
              <a:tblGrid>
                <a:gridCol w="491455">
                  <a:extLst>
                    <a:ext uri="{9D8B030D-6E8A-4147-A177-3AD203B41FA5}">
                      <a16:colId xmlns:a16="http://schemas.microsoft.com/office/drawing/2014/main" val="20000"/>
                    </a:ext>
                  </a:extLst>
                </a:gridCol>
                <a:gridCol w="2644164">
                  <a:extLst>
                    <a:ext uri="{9D8B030D-6E8A-4147-A177-3AD203B41FA5}">
                      <a16:colId xmlns:a16="http://schemas.microsoft.com/office/drawing/2014/main" val="20001"/>
                    </a:ext>
                  </a:extLst>
                </a:gridCol>
                <a:gridCol w="3550931">
                  <a:extLst>
                    <a:ext uri="{9D8B030D-6E8A-4147-A177-3AD203B41FA5}">
                      <a16:colId xmlns:a16="http://schemas.microsoft.com/office/drawing/2014/main" val="20002"/>
                    </a:ext>
                  </a:extLst>
                </a:gridCol>
              </a:tblGrid>
              <a:tr h="370840">
                <a:tc>
                  <a:txBody>
                    <a:bodyPr/>
                    <a:lstStyle/>
                    <a:p>
                      <a:pPr algn="ctr"/>
                      <a:r>
                        <a:rPr lang="id-ID" sz="1800" dirty="0"/>
                        <a:t>No</a:t>
                      </a:r>
                      <a:endParaRPr lang="id-ID" sz="1800" dirty="0">
                        <a:latin typeface="Times New Roman" panose="02020603050405020304" pitchFamily="18" charset="0"/>
                        <a:cs typeface="Times New Roman" panose="02020603050405020304" pitchFamily="18" charset="0"/>
                      </a:endParaRPr>
                    </a:p>
                  </a:txBody>
                  <a:tcPr marL="58144" marR="58144"/>
                </a:tc>
                <a:tc>
                  <a:txBody>
                    <a:bodyPr/>
                    <a:lstStyle/>
                    <a:p>
                      <a:pPr algn="ctr"/>
                      <a:r>
                        <a:rPr lang="id-ID" sz="1800" dirty="0"/>
                        <a:t>Waktu Sampling</a:t>
                      </a:r>
                      <a:endParaRPr lang="id-ID" sz="1800" dirty="0">
                        <a:latin typeface="Times New Roman" panose="02020603050405020304" pitchFamily="18" charset="0"/>
                        <a:cs typeface="Times New Roman" panose="02020603050405020304" pitchFamily="18" charset="0"/>
                      </a:endParaRPr>
                    </a:p>
                  </a:txBody>
                  <a:tcPr marL="58144" marR="58144"/>
                </a:tc>
                <a:tc>
                  <a:txBody>
                    <a:bodyPr/>
                    <a:lstStyle/>
                    <a:p>
                      <a:pPr algn="ctr"/>
                      <a:r>
                        <a:rPr lang="id-ID" sz="1800" dirty="0"/>
                        <a:t>Keterangan</a:t>
                      </a:r>
                      <a:endParaRPr lang="id-ID" sz="18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0"/>
                  </a:ext>
                </a:extLst>
              </a:tr>
              <a:tr h="370840">
                <a:tc>
                  <a:txBody>
                    <a:bodyPr/>
                    <a:lstStyle/>
                    <a:p>
                      <a:pPr algn="ctr"/>
                      <a:r>
                        <a:rPr lang="id-ID" sz="1800" dirty="0"/>
                        <a:t>1</a:t>
                      </a:r>
                      <a:endParaRPr lang="id-ID" sz="1800" dirty="0">
                        <a:latin typeface="Times New Roman" panose="02020603050405020304" pitchFamily="18" charset="0"/>
                        <a:cs typeface="Times New Roman" panose="02020603050405020304" pitchFamily="18" charset="0"/>
                      </a:endParaRPr>
                    </a:p>
                  </a:txBody>
                  <a:tcPr marL="58144" marR="58144"/>
                </a:tc>
                <a:tc>
                  <a:txBody>
                    <a:bodyPr/>
                    <a:lstStyle/>
                    <a:p>
                      <a:r>
                        <a:rPr lang="id-ID" sz="1800" dirty="0"/>
                        <a:t>Sebelum</a:t>
                      </a:r>
                      <a:r>
                        <a:rPr lang="id-ID" sz="1800" baseline="0" dirty="0"/>
                        <a:t> Shift Kerja</a:t>
                      </a:r>
                      <a:endParaRPr lang="id-ID" sz="1800" dirty="0">
                        <a:latin typeface="Times New Roman" panose="02020603050405020304" pitchFamily="18" charset="0"/>
                        <a:cs typeface="Times New Roman" panose="02020603050405020304" pitchFamily="18" charset="0"/>
                      </a:endParaRPr>
                    </a:p>
                  </a:txBody>
                  <a:tcPr marL="58144" marR="58144"/>
                </a:tc>
                <a:tc>
                  <a:txBody>
                    <a:bodyPr/>
                    <a:lstStyle/>
                    <a:p>
                      <a:r>
                        <a:rPr lang="id-ID" sz="1800" dirty="0"/>
                        <a:t>16 jam setelah berakhir pajanan</a:t>
                      </a:r>
                      <a:r>
                        <a:rPr lang="id-ID" sz="1800" baseline="0" dirty="0"/>
                        <a:t> sebelumnya</a:t>
                      </a:r>
                      <a:endParaRPr lang="id-ID" sz="18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1"/>
                  </a:ext>
                </a:extLst>
              </a:tr>
              <a:tr h="370840">
                <a:tc>
                  <a:txBody>
                    <a:bodyPr/>
                    <a:lstStyle/>
                    <a:p>
                      <a:pPr algn="ctr"/>
                      <a:r>
                        <a:rPr lang="id-ID" sz="1800" dirty="0"/>
                        <a:t>2</a:t>
                      </a:r>
                      <a:endParaRPr lang="id-ID" sz="1800" dirty="0">
                        <a:latin typeface="Times New Roman" panose="02020603050405020304" pitchFamily="18" charset="0"/>
                        <a:cs typeface="Times New Roman" panose="02020603050405020304" pitchFamily="18" charset="0"/>
                      </a:endParaRPr>
                    </a:p>
                  </a:txBody>
                  <a:tcPr marL="58144" marR="58144"/>
                </a:tc>
                <a:tc>
                  <a:txBody>
                    <a:bodyPr/>
                    <a:lstStyle/>
                    <a:p>
                      <a:r>
                        <a:rPr lang="id-ID" sz="1800" dirty="0"/>
                        <a:t>Selama Shift Kerja</a:t>
                      </a:r>
                      <a:endParaRPr lang="id-ID" sz="1800" dirty="0">
                        <a:latin typeface="Times New Roman" panose="02020603050405020304" pitchFamily="18" charset="0"/>
                        <a:cs typeface="Times New Roman" panose="02020603050405020304" pitchFamily="18" charset="0"/>
                      </a:endParaRPr>
                    </a:p>
                  </a:txBody>
                  <a:tcPr marL="58144" marR="58144"/>
                </a:tc>
                <a:tc>
                  <a:txBody>
                    <a:bodyPr/>
                    <a:lstStyle/>
                    <a:p>
                      <a:r>
                        <a:rPr lang="id-ID" sz="1800" dirty="0"/>
                        <a:t>Kapanpun setelah terpajan</a:t>
                      </a:r>
                      <a:r>
                        <a:rPr lang="id-ID" sz="1800" baseline="0" dirty="0"/>
                        <a:t> minimal dua jam bekerja</a:t>
                      </a:r>
                      <a:endParaRPr lang="id-ID" sz="18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2"/>
                  </a:ext>
                </a:extLst>
              </a:tr>
              <a:tr h="370840">
                <a:tc>
                  <a:txBody>
                    <a:bodyPr/>
                    <a:lstStyle/>
                    <a:p>
                      <a:pPr algn="ctr"/>
                      <a:r>
                        <a:rPr lang="id-ID" sz="1800" dirty="0"/>
                        <a:t>3</a:t>
                      </a:r>
                      <a:endParaRPr lang="id-ID" sz="1800" dirty="0">
                        <a:latin typeface="Times New Roman" panose="02020603050405020304" pitchFamily="18" charset="0"/>
                        <a:cs typeface="Times New Roman" panose="02020603050405020304" pitchFamily="18" charset="0"/>
                      </a:endParaRPr>
                    </a:p>
                  </a:txBody>
                  <a:tcPr marL="58144" marR="58144"/>
                </a:tc>
                <a:tc>
                  <a:txBody>
                    <a:bodyPr/>
                    <a:lstStyle/>
                    <a:p>
                      <a:r>
                        <a:rPr lang="id-ID" sz="1800" dirty="0"/>
                        <a:t>Akhir Shift Kerja</a:t>
                      </a:r>
                      <a:endParaRPr lang="id-ID" sz="1800" dirty="0">
                        <a:latin typeface="Times New Roman" panose="02020603050405020304" pitchFamily="18" charset="0"/>
                        <a:cs typeface="Times New Roman" panose="02020603050405020304" pitchFamily="18" charset="0"/>
                      </a:endParaRPr>
                    </a:p>
                  </a:txBody>
                  <a:tcPr marL="58144" marR="58144"/>
                </a:tc>
                <a:tc>
                  <a:txBody>
                    <a:bodyPr/>
                    <a:lstStyle/>
                    <a:p>
                      <a:r>
                        <a:rPr lang="id-ID" sz="1800" dirty="0"/>
                        <a:t>Dilakukan sesegera mungkin setelah shift kerja</a:t>
                      </a:r>
                      <a:endParaRPr lang="id-ID" sz="18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3"/>
                  </a:ext>
                </a:extLst>
              </a:tr>
              <a:tr h="370840">
                <a:tc>
                  <a:txBody>
                    <a:bodyPr/>
                    <a:lstStyle/>
                    <a:p>
                      <a:pPr algn="ctr"/>
                      <a:r>
                        <a:rPr lang="id-ID" sz="1800" dirty="0"/>
                        <a:t>4</a:t>
                      </a:r>
                      <a:endParaRPr lang="id-ID" sz="1800" dirty="0">
                        <a:latin typeface="Times New Roman" panose="02020603050405020304" pitchFamily="18" charset="0"/>
                        <a:cs typeface="Times New Roman" panose="02020603050405020304" pitchFamily="18" charset="0"/>
                      </a:endParaRPr>
                    </a:p>
                  </a:txBody>
                  <a:tcPr marL="58144" marR="58144"/>
                </a:tc>
                <a:tc>
                  <a:txBody>
                    <a:bodyPr/>
                    <a:lstStyle/>
                    <a:p>
                      <a:r>
                        <a:rPr lang="id-ID" sz="1800" dirty="0"/>
                        <a:t>Akhir dari Waktu Sepekan Kerja</a:t>
                      </a:r>
                      <a:endParaRPr lang="id-ID" sz="1800" dirty="0">
                        <a:latin typeface="Times New Roman" panose="02020603050405020304" pitchFamily="18" charset="0"/>
                        <a:cs typeface="Times New Roman" panose="02020603050405020304" pitchFamily="18" charset="0"/>
                      </a:endParaRPr>
                    </a:p>
                  </a:txBody>
                  <a:tcPr marL="58144" marR="58144"/>
                </a:tc>
                <a:tc>
                  <a:txBody>
                    <a:bodyPr/>
                    <a:lstStyle/>
                    <a:p>
                      <a:r>
                        <a:rPr lang="id-ID" sz="1800" dirty="0"/>
                        <a:t>Setelah terpajan empat atau lima hari kerja berturut – turut</a:t>
                      </a:r>
                      <a:endParaRPr lang="id-ID" sz="18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4"/>
                  </a:ext>
                </a:extLst>
              </a:tr>
              <a:tr h="370840">
                <a:tc>
                  <a:txBody>
                    <a:bodyPr/>
                    <a:lstStyle/>
                    <a:p>
                      <a:pPr algn="ctr"/>
                      <a:r>
                        <a:rPr lang="id-ID" sz="1800" dirty="0"/>
                        <a:t>5</a:t>
                      </a:r>
                      <a:endParaRPr lang="id-ID" sz="1800" dirty="0">
                        <a:latin typeface="Times New Roman" panose="02020603050405020304" pitchFamily="18" charset="0"/>
                        <a:cs typeface="Times New Roman" panose="02020603050405020304" pitchFamily="18" charset="0"/>
                      </a:endParaRPr>
                    </a:p>
                  </a:txBody>
                  <a:tcPr marL="58144" marR="58144"/>
                </a:tc>
                <a:tc>
                  <a:txBody>
                    <a:bodyPr/>
                    <a:lstStyle/>
                    <a:p>
                      <a:r>
                        <a:rPr lang="id-ID" sz="1800" dirty="0"/>
                        <a:t>Tidak ada rekomendasi khusus</a:t>
                      </a:r>
                      <a:endParaRPr lang="id-ID" sz="1800" dirty="0">
                        <a:latin typeface="Times New Roman" panose="02020603050405020304" pitchFamily="18" charset="0"/>
                        <a:cs typeface="Times New Roman" panose="02020603050405020304" pitchFamily="18" charset="0"/>
                      </a:endParaRPr>
                    </a:p>
                  </a:txBody>
                  <a:tcPr marL="58144" marR="58144"/>
                </a:tc>
                <a:tc>
                  <a:txBody>
                    <a:bodyPr/>
                    <a:lstStyle/>
                    <a:p>
                      <a:r>
                        <a:rPr lang="id-ID" sz="1800" dirty="0"/>
                        <a:t>Dapat dilakukan kapanpun dalam periode shift kerja</a:t>
                      </a:r>
                      <a:endParaRPr lang="id-ID" sz="18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08575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2000240"/>
            <a:ext cx="9144000" cy="48577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just">
              <a:lnSpc>
                <a:spcPct val="150000"/>
              </a:lnSpc>
            </a:pPr>
            <a:r>
              <a:rPr lang="id-ID" sz="2000" b="1" dirty="0">
                <a:latin typeface="Arial" panose="020B0604020202020204" pitchFamily="34" charset="0"/>
                <a:cs typeface="Arial" panose="020B0604020202020204" pitchFamily="34" charset="0"/>
              </a:rPr>
              <a:t>Pada saat Peraturan Menteri ini mulai berlaku, Keputusan Menteri Kesehatan Nomor 1405/Menkes/SK/XI/2002 tentang Persyaratan Kesehatan Lingkungan Kerja Perkantoran dan Industri sepanjang mengatur standar dan persyaratan kesehatan lingkungan kerja industri, dicabut dan dinyatakan tidak berlaku. </a:t>
            </a:r>
          </a:p>
        </p:txBody>
      </p:sp>
      <p:sp>
        <p:nvSpPr>
          <p:cNvPr id="8" name="Horizontal Scroll 7"/>
          <p:cNvSpPr/>
          <p:nvPr/>
        </p:nvSpPr>
        <p:spPr>
          <a:xfrm>
            <a:off x="571472" y="0"/>
            <a:ext cx="7929618" cy="15001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3571868" y="1428736"/>
            <a:ext cx="1857388" cy="4286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bg1"/>
                </a:solidFill>
                <a:latin typeface="Arial" pitchFamily="34" charset="0"/>
                <a:cs typeface="Arial" pitchFamily="34" charset="0"/>
              </a:rPr>
              <a:t>Pasal 11</a:t>
            </a:r>
          </a:p>
        </p:txBody>
      </p:sp>
    </p:spTree>
    <p:extLst>
      <p:ext uri="{BB962C8B-B14F-4D97-AF65-F5344CB8AC3E}">
        <p14:creationId xmlns:p14="http://schemas.microsoft.com/office/powerpoint/2010/main" val="7993696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a:bodyPr>
          <a:lstStyle/>
          <a:p>
            <a:pPr marL="0" indent="0" algn="just">
              <a:buNone/>
            </a:pPr>
            <a:r>
              <a:rPr lang="id-ID" sz="2200" b="1" dirty="0">
                <a:latin typeface="Times New Roman" panose="02020603050405020304" pitchFamily="18" charset="0"/>
                <a:cs typeface="Times New Roman" panose="02020603050405020304" pitchFamily="18" charset="0"/>
              </a:rPr>
              <a:t>a. Pedoman Penggunaan Indikator Pajanan Biologi (IPB)</a:t>
            </a:r>
            <a:endParaRPr lang="id-ID" sz="2200" dirty="0"/>
          </a:p>
          <a:p>
            <a:pPr marL="0" indent="0" algn="just">
              <a:buNone/>
            </a:pPr>
            <a:r>
              <a:rPr lang="id-ID" sz="2200" dirty="0">
                <a:latin typeface="Times New Roman" panose="02020603050405020304" pitchFamily="18" charset="0"/>
                <a:cs typeface="Times New Roman" panose="02020603050405020304" pitchFamily="18" charset="0"/>
              </a:rPr>
              <a:t>	Zat kimia di udara lingkungan kerja dapat masuk ke dalam tubuh pekerja melalui saluran pernafasan, kulit, termasuk membran mukosa dan mata, serta saluran pencernaan. </a:t>
            </a:r>
          </a:p>
          <a:p>
            <a:pPr marL="0" indent="0" algn="just">
              <a:buNone/>
            </a:pPr>
            <a:r>
              <a:rPr lang="id-ID" sz="2200" dirty="0">
                <a:latin typeface="Times New Roman" panose="02020603050405020304" pitchFamily="18" charset="0"/>
                <a:cs typeface="Times New Roman" panose="02020603050405020304" pitchFamily="18" charset="0"/>
              </a:rPr>
              <a:t>	Pemantauan biologi dapat dipergunakan untuk (1) mendeteksi dan menentukan penyerapan, baik kulit, sistem pencernaan, maupun sistem pernafasan; (2) menilai total pajanan di dalam tubuh; (3) memperkirakan pajanan yang tidak terukur sebelumnya; (4) mendeteksi pajanan di luar pekerjaan; (5) menguji efektifitas APD dan pengendalian </a:t>
            </a:r>
            <a:r>
              <a:rPr lang="id-ID" sz="2200" i="1" dirty="0">
                <a:latin typeface="Times New Roman" panose="02020603050405020304" pitchFamily="18" charset="0"/>
                <a:cs typeface="Times New Roman" panose="02020603050405020304" pitchFamily="18" charset="0"/>
              </a:rPr>
              <a:t>engineering</a:t>
            </a:r>
            <a:r>
              <a:rPr lang="id-ID" sz="2200" dirty="0">
                <a:latin typeface="Times New Roman" panose="02020603050405020304" pitchFamily="18" charset="0"/>
                <a:cs typeface="Times New Roman" panose="02020603050405020304" pitchFamily="18" charset="0"/>
              </a:rPr>
              <a:t>; (6) memantau cara/praktik kerja.</a:t>
            </a:r>
          </a:p>
        </p:txBody>
      </p:sp>
    </p:spTree>
    <p:extLst>
      <p:ext uri="{BB962C8B-B14F-4D97-AF65-F5344CB8AC3E}">
        <p14:creationId xmlns:p14="http://schemas.microsoft.com/office/powerpoint/2010/main" val="32637661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normAutofit fontScale="92500"/>
          </a:bodyPr>
          <a:lstStyle/>
          <a:p>
            <a:pPr marL="0" indent="0" algn="just">
              <a:buNone/>
            </a:pPr>
            <a:r>
              <a:rPr lang="id-ID" dirty="0">
                <a:latin typeface="Times New Roman" panose="02020603050405020304" pitchFamily="18" charset="0"/>
                <a:cs typeface="Times New Roman" panose="02020603050405020304" pitchFamily="18" charset="0"/>
              </a:rPr>
              <a:t>	</a:t>
            </a:r>
            <a:r>
              <a:rPr lang="id-ID" sz="2200" dirty="0">
                <a:latin typeface="Times New Roman" panose="02020603050405020304" pitchFamily="18" charset="0"/>
                <a:cs typeface="Times New Roman" panose="02020603050405020304" pitchFamily="18" charset="0"/>
              </a:rPr>
              <a:t>Nilai IPB merupakan nilai acuan yang digunakan untuk mengevaluasi pajanan dan potensi risiko kesehatan pekerja.</a:t>
            </a:r>
          </a:p>
          <a:p>
            <a:pPr marL="0" indent="0" algn="just">
              <a:buNone/>
            </a:pPr>
            <a:r>
              <a:rPr lang="id-ID" sz="2200" dirty="0">
                <a:latin typeface="Times New Roman" panose="02020603050405020304" pitchFamily="18" charset="0"/>
                <a:cs typeface="Times New Roman" panose="02020603050405020304" pitchFamily="18" charset="0"/>
              </a:rPr>
              <a:t>	Interpretasi nilai IPB dapat dilakukan oleh ahli higiene kerja (dokter atau non dokter).</a:t>
            </a:r>
          </a:p>
          <a:p>
            <a:pPr marL="0" indent="0" algn="just">
              <a:buNone/>
            </a:pPr>
            <a:r>
              <a:rPr lang="id-ID" sz="2200" dirty="0">
                <a:latin typeface="Times New Roman" panose="02020603050405020304" pitchFamily="18" charset="0"/>
                <a:cs typeface="Times New Roman" panose="02020603050405020304" pitchFamily="18" charset="0"/>
              </a:rPr>
              <a:t>	Metode analisis pada pemantauan biologi pada tabel 14 (Indikator Pajanan Biologi Bahan Kimia) merujuk pada metode: (1) NMAM (NIOSH </a:t>
            </a:r>
            <a:r>
              <a:rPr lang="id-ID" sz="2200" i="1" dirty="0">
                <a:latin typeface="Times New Roman" panose="02020603050405020304" pitchFamily="18" charset="0"/>
                <a:cs typeface="Times New Roman" panose="02020603050405020304" pitchFamily="18" charset="0"/>
              </a:rPr>
              <a:t>Manual Analytical Method</a:t>
            </a:r>
            <a:r>
              <a:rPr lang="id-ID" sz="2200" dirty="0">
                <a:latin typeface="Times New Roman" panose="02020603050405020304" pitchFamily="18" charset="0"/>
                <a:cs typeface="Times New Roman" panose="02020603050405020304" pitchFamily="18" charset="0"/>
              </a:rPr>
              <a:t>), (2) WHO (</a:t>
            </a:r>
            <a:r>
              <a:rPr lang="id-ID" sz="2200" i="1" dirty="0">
                <a:latin typeface="Times New Roman" panose="02020603050405020304" pitchFamily="18" charset="0"/>
                <a:cs typeface="Times New Roman" panose="02020603050405020304" pitchFamily="18" charset="0"/>
              </a:rPr>
              <a:t>World Health Organization</a:t>
            </a:r>
            <a:r>
              <a:rPr lang="id-ID" sz="2200" dirty="0">
                <a:latin typeface="Times New Roman" panose="02020603050405020304" pitchFamily="18" charset="0"/>
                <a:cs typeface="Times New Roman" panose="02020603050405020304" pitchFamily="18" charset="0"/>
              </a:rPr>
              <a:t>), (3) ACGIH (</a:t>
            </a:r>
            <a:r>
              <a:rPr lang="id-ID" sz="2200" i="1" dirty="0">
                <a:latin typeface="Times New Roman" panose="02020603050405020304" pitchFamily="18" charset="0"/>
                <a:cs typeface="Times New Roman" panose="02020603050405020304" pitchFamily="18" charset="0"/>
              </a:rPr>
              <a:t>American Conference of Governmental Industrial Hygienist</a:t>
            </a:r>
            <a:r>
              <a:rPr lang="id-ID" sz="2200" dirty="0">
                <a:latin typeface="Times New Roman" panose="02020603050405020304" pitchFamily="18" charset="0"/>
                <a:cs typeface="Times New Roman" panose="02020603050405020304" pitchFamily="18" charset="0"/>
              </a:rPr>
              <a:t>), dan (4) MDHS (</a:t>
            </a:r>
            <a:r>
              <a:rPr lang="id-ID" sz="2200" i="1" dirty="0">
                <a:latin typeface="Times New Roman" panose="02020603050405020304" pitchFamily="18" charset="0"/>
                <a:cs typeface="Times New Roman" panose="02020603050405020304" pitchFamily="18" charset="0"/>
              </a:rPr>
              <a:t>Methods for the Determination of Hazardous Substances</a:t>
            </a:r>
            <a:r>
              <a:rPr lang="id-ID" sz="2200" dirty="0">
                <a:latin typeface="Times New Roman" panose="02020603050405020304" pitchFamily="18" charset="0"/>
                <a:cs typeface="Times New Roman" panose="02020603050405020304" pitchFamily="18" charset="0"/>
              </a:rPr>
              <a:t>) dari HSE UK.</a:t>
            </a:r>
          </a:p>
        </p:txBody>
      </p:sp>
    </p:spTree>
    <p:extLst>
      <p:ext uri="{BB962C8B-B14F-4D97-AF65-F5344CB8AC3E}">
        <p14:creationId xmlns:p14="http://schemas.microsoft.com/office/powerpoint/2010/main" val="14812954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b="1" dirty="0">
                <a:latin typeface="Times New Roman" panose="02020603050405020304" pitchFamily="18" charset="0"/>
                <a:cs typeface="Times New Roman" panose="02020603050405020304" pitchFamily="18" charset="0"/>
              </a:rPr>
              <a:t>C. STANDAR BAKU MUTU KESEHATAN LINGKUNGAN (SBMKL)</a:t>
            </a:r>
          </a:p>
        </p:txBody>
      </p:sp>
      <p:sp>
        <p:nvSpPr>
          <p:cNvPr id="3" name="Content Placeholder 2"/>
          <p:cNvSpPr>
            <a:spLocks noGrp="1"/>
          </p:cNvSpPr>
          <p:nvPr>
            <p:ph idx="1"/>
          </p:nvPr>
        </p:nvSpPr>
        <p:spPr/>
        <p:txBody>
          <a:bodyPr/>
          <a:lstStyle/>
          <a:p>
            <a:pPr marL="0" indent="0" algn="just">
              <a:buNone/>
            </a:pPr>
            <a:r>
              <a:rPr lang="id-ID" dirty="0"/>
              <a:t>	</a:t>
            </a:r>
            <a:r>
              <a:rPr lang="id-ID" sz="2200" dirty="0">
                <a:latin typeface="Times New Roman" panose="02020603050405020304" pitchFamily="18" charset="0"/>
                <a:cs typeface="Times New Roman" panose="02020603050405020304" pitchFamily="18" charset="0"/>
              </a:rPr>
              <a:t>Standar Baku Mutu Kesehatan Lingkungan (SBMKL) merupakan konsentrasi/kadar dari setiap parameter media lingkungan yang ditetapkan dalam rangka perlingdungan kesehatan pekrja sesuai satuannya berupa angka minimal yang diperlukan, atau maksimal atau kisaran yang diperbolehkan, bergantung pada karateristik parameter.</a:t>
            </a:r>
          </a:p>
          <a:p>
            <a:pPr marL="0" indent="0" algn="just">
              <a:buNone/>
            </a:pPr>
            <a:r>
              <a:rPr lang="id-ID" sz="2200" dirty="0">
                <a:latin typeface="Times New Roman" panose="02020603050405020304" pitchFamily="18" charset="0"/>
                <a:cs typeface="Times New Roman" panose="02020603050405020304" pitchFamily="18" charset="0"/>
              </a:rPr>
              <a:t>	Media lingkungan yang dimaksud meliputi media air, udara, tanah, pangan, sarana dan bangunan, serta vektor dan binatang pembawa penyakit.</a:t>
            </a:r>
          </a:p>
        </p:txBody>
      </p:sp>
    </p:spTree>
    <p:extLst>
      <p:ext uri="{BB962C8B-B14F-4D97-AF65-F5344CB8AC3E}">
        <p14:creationId xmlns:p14="http://schemas.microsoft.com/office/powerpoint/2010/main" val="42233284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pPr marL="514350" indent="-514350">
              <a:buAutoNum type="arabicPeriod"/>
            </a:pPr>
            <a:r>
              <a:rPr lang="id-ID" sz="2200" dirty="0">
                <a:latin typeface="Times New Roman" panose="02020603050405020304" pitchFamily="18" charset="0"/>
                <a:cs typeface="Times New Roman" panose="02020603050405020304" pitchFamily="18" charset="0"/>
              </a:rPr>
              <a:t>Media Lingkungan Air</a:t>
            </a:r>
          </a:p>
          <a:p>
            <a:pPr marL="0" indent="0" algn="just">
              <a:buNone/>
            </a:pPr>
            <a:r>
              <a:rPr lang="id-ID" sz="2200" dirty="0">
                <a:latin typeface="Times New Roman" panose="02020603050405020304" pitchFamily="18" charset="0"/>
                <a:cs typeface="Times New Roman" panose="02020603050405020304" pitchFamily="18" charset="0"/>
              </a:rPr>
              <a:t>Media lingkungan air meiputi air minum dan air untuk keperluan higiene dan sanitasi, baik kuantitas maupun kualitas.</a:t>
            </a:r>
          </a:p>
          <a:p>
            <a:pPr marL="514350" indent="-514350" algn="just">
              <a:buAutoNum type="alphaLcPeriod"/>
            </a:pPr>
            <a:r>
              <a:rPr lang="id-ID" sz="2200" dirty="0">
                <a:latin typeface="Times New Roman" panose="02020603050405020304" pitchFamily="18" charset="0"/>
                <a:cs typeface="Times New Roman" panose="02020603050405020304" pitchFamily="18" charset="0"/>
              </a:rPr>
              <a:t>Kecukupan air minum dan air untuk keperluan higiene dan sanitasi</a:t>
            </a:r>
          </a:p>
          <a:p>
            <a:pPr marL="0" indent="0">
              <a:buNone/>
            </a:pPr>
            <a:endParaRPr lang="id-ID" dirty="0"/>
          </a:p>
        </p:txBody>
      </p:sp>
      <p:graphicFrame>
        <p:nvGraphicFramePr>
          <p:cNvPr id="4" name="Table 3"/>
          <p:cNvGraphicFramePr>
            <a:graphicFrameLocks noGrp="1"/>
          </p:cNvGraphicFramePr>
          <p:nvPr>
            <p:extLst>
              <p:ext uri="{D42A27DB-BD31-4B8C-83A1-F6EECF244321}">
                <p14:modId xmlns:p14="http://schemas.microsoft.com/office/powerpoint/2010/main" val="847510920"/>
              </p:ext>
            </p:extLst>
          </p:nvPr>
        </p:nvGraphicFramePr>
        <p:xfrm>
          <a:off x="1226435" y="4581128"/>
          <a:ext cx="7522029" cy="1979993"/>
        </p:xfrm>
        <a:graphic>
          <a:graphicData uri="http://schemas.openxmlformats.org/drawingml/2006/table">
            <a:tbl>
              <a:tblPr firstRow="1" bandRow="1">
                <a:tableStyleId>{F2DE63D5-997A-4646-A377-4702673A728D}</a:tableStyleId>
              </a:tblPr>
              <a:tblGrid>
                <a:gridCol w="566057">
                  <a:extLst>
                    <a:ext uri="{9D8B030D-6E8A-4147-A177-3AD203B41FA5}">
                      <a16:colId xmlns:a16="http://schemas.microsoft.com/office/drawing/2014/main" val="20000"/>
                    </a:ext>
                  </a:extLst>
                </a:gridCol>
                <a:gridCol w="2596243">
                  <a:extLst>
                    <a:ext uri="{9D8B030D-6E8A-4147-A177-3AD203B41FA5}">
                      <a16:colId xmlns:a16="http://schemas.microsoft.com/office/drawing/2014/main" val="20001"/>
                    </a:ext>
                  </a:extLst>
                </a:gridCol>
                <a:gridCol w="2479222">
                  <a:extLst>
                    <a:ext uri="{9D8B030D-6E8A-4147-A177-3AD203B41FA5}">
                      <a16:colId xmlns:a16="http://schemas.microsoft.com/office/drawing/2014/main" val="20002"/>
                    </a:ext>
                  </a:extLst>
                </a:gridCol>
                <a:gridCol w="1880507">
                  <a:extLst>
                    <a:ext uri="{9D8B030D-6E8A-4147-A177-3AD203B41FA5}">
                      <a16:colId xmlns:a16="http://schemas.microsoft.com/office/drawing/2014/main" val="20003"/>
                    </a:ext>
                  </a:extLst>
                </a:gridCol>
              </a:tblGrid>
              <a:tr h="442787">
                <a:tc>
                  <a:txBody>
                    <a:bodyPr/>
                    <a:lstStyle/>
                    <a:p>
                      <a:pPr algn="ctr"/>
                      <a:r>
                        <a:rPr lang="id-ID" sz="1800" dirty="0"/>
                        <a:t>No.</a:t>
                      </a:r>
                      <a:endParaRPr lang="id-ID" sz="1800" dirty="0">
                        <a:latin typeface="Times New Roman" panose="02020603050405020304" pitchFamily="18" charset="0"/>
                        <a:cs typeface="Times New Roman" panose="02020603050405020304" pitchFamily="18" charset="0"/>
                      </a:endParaRPr>
                    </a:p>
                  </a:txBody>
                  <a:tcPr marL="68580" marR="68580" anchor="ctr"/>
                </a:tc>
                <a:tc>
                  <a:txBody>
                    <a:bodyPr/>
                    <a:lstStyle/>
                    <a:p>
                      <a:pPr algn="ctr"/>
                      <a:r>
                        <a:rPr lang="id-ID" sz="1800" dirty="0"/>
                        <a:t>Keperluan</a:t>
                      </a:r>
                      <a:endParaRPr lang="id-ID" sz="1800" dirty="0">
                        <a:latin typeface="Times New Roman" panose="02020603050405020304" pitchFamily="18" charset="0"/>
                        <a:cs typeface="Times New Roman" panose="02020603050405020304" pitchFamily="18" charset="0"/>
                      </a:endParaRPr>
                    </a:p>
                  </a:txBody>
                  <a:tcPr marL="68580" marR="68580" anchor="ctr"/>
                </a:tc>
                <a:tc>
                  <a:txBody>
                    <a:bodyPr/>
                    <a:lstStyle/>
                    <a:p>
                      <a:pPr algn="ctr"/>
                      <a:r>
                        <a:rPr lang="id-ID" sz="1800" dirty="0"/>
                        <a:t>Satuan</a:t>
                      </a:r>
                      <a:endParaRPr lang="id-ID" sz="1800" dirty="0">
                        <a:latin typeface="Times New Roman" panose="02020603050405020304" pitchFamily="18" charset="0"/>
                        <a:cs typeface="Times New Roman" panose="02020603050405020304" pitchFamily="18" charset="0"/>
                      </a:endParaRPr>
                    </a:p>
                  </a:txBody>
                  <a:tcPr marL="68580" marR="68580" anchor="ctr"/>
                </a:tc>
                <a:tc>
                  <a:txBody>
                    <a:bodyPr/>
                    <a:lstStyle/>
                    <a:p>
                      <a:pPr algn="ctr"/>
                      <a:r>
                        <a:rPr lang="id-ID" sz="1800" dirty="0"/>
                        <a:t>Minimum</a:t>
                      </a:r>
                      <a:endParaRPr lang="id-ID" sz="1800" dirty="0">
                        <a:latin typeface="Times New Roman" panose="02020603050405020304" pitchFamily="18" charset="0"/>
                        <a:cs typeface="Times New Roman" panose="02020603050405020304" pitchFamily="18" charset="0"/>
                      </a:endParaRPr>
                    </a:p>
                  </a:txBody>
                  <a:tcPr marL="68580" marR="68580" anchor="ctr"/>
                </a:tc>
                <a:extLst>
                  <a:ext uri="{0D108BD9-81ED-4DB2-BD59-A6C34878D82A}">
                    <a16:rowId xmlns:a16="http://schemas.microsoft.com/office/drawing/2014/main" val="10000"/>
                  </a:ext>
                </a:extLst>
              </a:tr>
              <a:tr h="627018">
                <a:tc>
                  <a:txBody>
                    <a:bodyPr/>
                    <a:lstStyle/>
                    <a:p>
                      <a:pPr algn="ctr"/>
                      <a:r>
                        <a:rPr lang="id-ID" sz="1800" dirty="0"/>
                        <a:t>1</a:t>
                      </a:r>
                      <a:endParaRPr lang="id-ID" sz="1800" dirty="0">
                        <a:latin typeface="Times New Roman" panose="02020603050405020304" pitchFamily="18" charset="0"/>
                        <a:cs typeface="Times New Roman" panose="02020603050405020304" pitchFamily="18" charset="0"/>
                      </a:endParaRPr>
                    </a:p>
                  </a:txBody>
                  <a:tcPr marL="68580" marR="68580"/>
                </a:tc>
                <a:tc>
                  <a:txBody>
                    <a:bodyPr/>
                    <a:lstStyle/>
                    <a:p>
                      <a:r>
                        <a:rPr lang="id-ID" sz="1800" dirty="0"/>
                        <a:t>Minum</a:t>
                      </a:r>
                      <a:endParaRPr lang="id-ID" sz="1800" dirty="0">
                        <a:latin typeface="Times New Roman" panose="02020603050405020304" pitchFamily="18" charset="0"/>
                        <a:cs typeface="Times New Roman" panose="02020603050405020304" pitchFamily="18" charset="0"/>
                      </a:endParaRPr>
                    </a:p>
                  </a:txBody>
                  <a:tcPr marL="68580" marR="68580"/>
                </a:tc>
                <a:tc>
                  <a:txBody>
                    <a:bodyPr/>
                    <a:lstStyle/>
                    <a:p>
                      <a:r>
                        <a:rPr lang="id-ID" sz="1800" dirty="0"/>
                        <a:t>Liter/ orang/ hari</a:t>
                      </a:r>
                      <a:endParaRPr lang="id-ID" sz="1800" dirty="0">
                        <a:latin typeface="Times New Roman" panose="02020603050405020304" pitchFamily="18" charset="0"/>
                        <a:cs typeface="Times New Roman" panose="02020603050405020304" pitchFamily="18" charset="0"/>
                      </a:endParaRPr>
                    </a:p>
                  </a:txBody>
                  <a:tcPr marL="68580" marR="68580"/>
                </a:tc>
                <a:tc>
                  <a:txBody>
                    <a:bodyPr/>
                    <a:lstStyle/>
                    <a:p>
                      <a:pPr algn="ctr"/>
                      <a:r>
                        <a:rPr lang="id-ID" sz="1800" dirty="0"/>
                        <a:t>5</a:t>
                      </a:r>
                      <a:endParaRPr lang="id-ID" sz="1800" dirty="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1"/>
                  </a:ext>
                </a:extLst>
              </a:tr>
              <a:tr h="910188">
                <a:tc>
                  <a:txBody>
                    <a:bodyPr/>
                    <a:lstStyle/>
                    <a:p>
                      <a:pPr algn="ctr"/>
                      <a:r>
                        <a:rPr lang="id-ID" sz="1800" dirty="0"/>
                        <a:t>2</a:t>
                      </a:r>
                      <a:endParaRPr lang="id-ID" sz="1800" dirty="0">
                        <a:latin typeface="Times New Roman" panose="02020603050405020304" pitchFamily="18" charset="0"/>
                        <a:cs typeface="Times New Roman" panose="02020603050405020304" pitchFamily="18" charset="0"/>
                      </a:endParaRPr>
                    </a:p>
                  </a:txBody>
                  <a:tcPr marL="68580" marR="68580"/>
                </a:tc>
                <a:tc>
                  <a:txBody>
                    <a:bodyPr/>
                    <a:lstStyle/>
                    <a:p>
                      <a:r>
                        <a:rPr lang="id-ID" sz="1800" dirty="0"/>
                        <a:t>Higiene dan Sanitasi</a:t>
                      </a:r>
                      <a:endParaRPr lang="id-ID" sz="1800" dirty="0">
                        <a:latin typeface="Times New Roman" panose="02020603050405020304" pitchFamily="18" charset="0"/>
                        <a:cs typeface="Times New Roman" panose="02020603050405020304" pitchFamily="18"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800" dirty="0"/>
                        <a:t>Liter/ orang/ hari</a:t>
                      </a:r>
                    </a:p>
                    <a:p>
                      <a:endParaRPr lang="id-ID" sz="1800" dirty="0">
                        <a:latin typeface="Times New Roman" panose="02020603050405020304" pitchFamily="18" charset="0"/>
                        <a:cs typeface="Times New Roman" panose="02020603050405020304" pitchFamily="18" charset="0"/>
                      </a:endParaRPr>
                    </a:p>
                  </a:txBody>
                  <a:tcPr marL="68580" marR="68580"/>
                </a:tc>
                <a:tc>
                  <a:txBody>
                    <a:bodyPr/>
                    <a:lstStyle/>
                    <a:p>
                      <a:pPr algn="ctr"/>
                      <a:r>
                        <a:rPr lang="id-ID" sz="1800" dirty="0"/>
                        <a:t>20</a:t>
                      </a:r>
                      <a:endParaRPr lang="id-ID" sz="1800" dirty="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267892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normAutofit fontScale="92500" lnSpcReduction="20000"/>
          </a:bodyPr>
          <a:lstStyle/>
          <a:p>
            <a:pPr marL="0" indent="0" algn="just">
              <a:buNone/>
            </a:pPr>
            <a:r>
              <a:rPr lang="id-ID" dirty="0">
                <a:latin typeface="Times New Roman" panose="02020603050405020304" pitchFamily="18" charset="0"/>
                <a:cs typeface="Times New Roman" panose="02020603050405020304" pitchFamily="18" charset="0"/>
              </a:rPr>
              <a:t>b</a:t>
            </a:r>
            <a:r>
              <a:rPr lang="id-ID" sz="2200" dirty="0">
                <a:latin typeface="Times New Roman" panose="02020603050405020304" pitchFamily="18" charset="0"/>
                <a:cs typeface="Times New Roman" panose="02020603050405020304" pitchFamily="18" charset="0"/>
              </a:rPr>
              <a:t>. Kualitas Air Minum dan Air untuk keperluan higiene dan sanitasi</a:t>
            </a:r>
          </a:p>
          <a:p>
            <a:pPr marL="514350" indent="-514350" algn="just">
              <a:buAutoNum type="arabicParenR"/>
            </a:pPr>
            <a:r>
              <a:rPr lang="id-ID" sz="2200" dirty="0">
                <a:latin typeface="Times New Roman" panose="02020603050405020304" pitchFamily="18" charset="0"/>
                <a:cs typeface="Times New Roman" panose="02020603050405020304" pitchFamily="18" charset="0"/>
              </a:rPr>
              <a:t>Air Minum</a:t>
            </a:r>
          </a:p>
          <a:p>
            <a:pPr marL="0" indent="0" algn="just">
              <a:buNone/>
            </a:pPr>
            <a:r>
              <a:rPr lang="id-ID" sz="2200" dirty="0">
                <a:latin typeface="Times New Roman" panose="02020603050405020304" pitchFamily="18" charset="0"/>
                <a:cs typeface="Times New Roman" panose="02020603050405020304" pitchFamily="18" charset="0"/>
              </a:rPr>
              <a:t>Standar baku mutu (SBM) air minum meliputi kualitas fisik, biologi, kimia dan radioaktivitas. </a:t>
            </a:r>
          </a:p>
          <a:p>
            <a:pPr marL="0" indent="0" algn="just">
              <a:buNone/>
            </a:pPr>
            <a:r>
              <a:rPr lang="id-ID" sz="2200" dirty="0">
                <a:latin typeface="Times New Roman" panose="02020603050405020304" pitchFamily="18" charset="0"/>
                <a:cs typeface="Times New Roman" panose="02020603050405020304" pitchFamily="18" charset="0"/>
              </a:rPr>
              <a:t>Parameter wajib harus diperiksa secara berkala sesuai peraturan yang berlaku.</a:t>
            </a:r>
          </a:p>
          <a:p>
            <a:pPr marL="0" indent="0" algn="just">
              <a:buNone/>
            </a:pPr>
            <a:r>
              <a:rPr lang="id-ID" sz="2200" dirty="0">
                <a:latin typeface="Times New Roman" panose="02020603050405020304" pitchFamily="18" charset="0"/>
                <a:cs typeface="Times New Roman" panose="02020603050405020304" pitchFamily="18" charset="0"/>
              </a:rPr>
              <a:t>	Parameter wajib untuk SBM fisik air minum meliputi 8 parameter yaitu bau, rasa, suhu, warna, zat padat terlarut (TDS), dan kekeruhan. Penentuan kadar maksimum berdasrkan pertimbangan kesehatan melalui </a:t>
            </a:r>
            <a:r>
              <a:rPr lang="id-ID" sz="2200" i="1" dirty="0">
                <a:latin typeface="Times New Roman" panose="02020603050405020304" pitchFamily="18" charset="0"/>
                <a:cs typeface="Times New Roman" panose="02020603050405020304" pitchFamily="18" charset="0"/>
              </a:rPr>
              <a:t>tolerable daily intake </a:t>
            </a:r>
            <a:r>
              <a:rPr lang="id-ID" sz="2200" dirty="0">
                <a:latin typeface="Times New Roman" panose="02020603050405020304" pitchFamily="18" charset="0"/>
                <a:cs typeface="Times New Roman" panose="02020603050405020304" pitchFamily="18" charset="0"/>
              </a:rPr>
              <a:t>sebesar 2 liter/ orang/ hari dengan berat rata – rata 60 kg.</a:t>
            </a:r>
          </a:p>
          <a:p>
            <a:pPr marL="0" indent="0" algn="just">
              <a:buNone/>
            </a:pPr>
            <a:r>
              <a:rPr lang="id-ID" sz="2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179855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b="1" dirty="0">
                <a:latin typeface="Times New Roman" panose="02020603050405020304" pitchFamily="18" charset="0"/>
                <a:cs typeface="Times New Roman" panose="02020603050405020304" pitchFamily="18" charset="0"/>
              </a:rPr>
              <a:t>Tabel Standar Baku Mutu Fisik Air Minum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27460444"/>
              </p:ext>
            </p:extLst>
          </p:nvPr>
        </p:nvGraphicFramePr>
        <p:xfrm>
          <a:off x="1941910" y="1458687"/>
          <a:ext cx="6686551" cy="5007425"/>
        </p:xfrm>
        <a:graphic>
          <a:graphicData uri="http://schemas.openxmlformats.org/drawingml/2006/table">
            <a:tbl>
              <a:tblPr firstRow="1" bandRow="1">
                <a:tableStyleId>{F2DE63D5-997A-4646-A377-4702673A728D}</a:tableStyleId>
              </a:tblPr>
              <a:tblGrid>
                <a:gridCol w="463767">
                  <a:extLst>
                    <a:ext uri="{9D8B030D-6E8A-4147-A177-3AD203B41FA5}">
                      <a16:colId xmlns:a16="http://schemas.microsoft.com/office/drawing/2014/main" val="20000"/>
                    </a:ext>
                  </a:extLst>
                </a:gridCol>
                <a:gridCol w="1356692">
                  <a:extLst>
                    <a:ext uri="{9D8B030D-6E8A-4147-A177-3AD203B41FA5}">
                      <a16:colId xmlns:a16="http://schemas.microsoft.com/office/drawing/2014/main" val="20001"/>
                    </a:ext>
                  </a:extLst>
                </a:gridCol>
                <a:gridCol w="636815">
                  <a:extLst>
                    <a:ext uri="{9D8B030D-6E8A-4147-A177-3AD203B41FA5}">
                      <a16:colId xmlns:a16="http://schemas.microsoft.com/office/drawing/2014/main" val="20002"/>
                    </a:ext>
                  </a:extLst>
                </a:gridCol>
                <a:gridCol w="1813536">
                  <a:extLst>
                    <a:ext uri="{9D8B030D-6E8A-4147-A177-3AD203B41FA5}">
                      <a16:colId xmlns:a16="http://schemas.microsoft.com/office/drawing/2014/main" val="20003"/>
                    </a:ext>
                  </a:extLst>
                </a:gridCol>
                <a:gridCol w="2415741">
                  <a:extLst>
                    <a:ext uri="{9D8B030D-6E8A-4147-A177-3AD203B41FA5}">
                      <a16:colId xmlns:a16="http://schemas.microsoft.com/office/drawing/2014/main" val="20004"/>
                    </a:ext>
                  </a:extLst>
                </a:gridCol>
              </a:tblGrid>
              <a:tr h="939871">
                <a:tc>
                  <a:txBody>
                    <a:bodyPr/>
                    <a:lstStyle/>
                    <a:p>
                      <a:pPr algn="ctr"/>
                      <a:r>
                        <a:rPr lang="id-ID" sz="1400" dirty="0">
                          <a:latin typeface="Times New Roman" panose="02020603050405020304" pitchFamily="18" charset="0"/>
                          <a:cs typeface="Times New Roman" panose="02020603050405020304" pitchFamily="18" charset="0"/>
                        </a:rPr>
                        <a:t>No.</a:t>
                      </a:r>
                    </a:p>
                  </a:txBody>
                  <a:tcPr marL="58144" marR="58144" anchor="ctr"/>
                </a:tc>
                <a:tc>
                  <a:txBody>
                    <a:bodyPr/>
                    <a:lstStyle/>
                    <a:p>
                      <a:pPr algn="ctr"/>
                      <a:r>
                        <a:rPr lang="id-ID" sz="1400" dirty="0">
                          <a:latin typeface="Times New Roman" panose="02020603050405020304" pitchFamily="18" charset="0"/>
                          <a:cs typeface="Times New Roman" panose="02020603050405020304" pitchFamily="18" charset="0"/>
                        </a:rPr>
                        <a:t>Parameter Wajib</a:t>
                      </a:r>
                    </a:p>
                  </a:txBody>
                  <a:tcPr marL="58144" marR="58144" anchor="ctr"/>
                </a:tc>
                <a:tc>
                  <a:txBody>
                    <a:bodyPr/>
                    <a:lstStyle/>
                    <a:p>
                      <a:pPr algn="ctr"/>
                      <a:r>
                        <a:rPr lang="id-ID" sz="1400" dirty="0">
                          <a:latin typeface="Times New Roman" panose="02020603050405020304" pitchFamily="18" charset="0"/>
                          <a:cs typeface="Times New Roman" panose="02020603050405020304" pitchFamily="18" charset="0"/>
                        </a:rPr>
                        <a:t>Unit</a:t>
                      </a:r>
                    </a:p>
                  </a:txBody>
                  <a:tcPr marL="58144" marR="58144" anchor="ctr"/>
                </a:tc>
                <a:tc>
                  <a:txBody>
                    <a:bodyPr/>
                    <a:lstStyle/>
                    <a:p>
                      <a:pPr algn="ctr"/>
                      <a:r>
                        <a:rPr lang="id-ID" sz="1400" dirty="0">
                          <a:latin typeface="Times New Roman" panose="02020603050405020304" pitchFamily="18" charset="0"/>
                          <a:cs typeface="Times New Roman" panose="02020603050405020304" pitchFamily="18" charset="0"/>
                        </a:rPr>
                        <a:t>SBM (Kadar Maksimum yang Diperbolehkan)</a:t>
                      </a:r>
                    </a:p>
                  </a:txBody>
                  <a:tcPr marL="58144" marR="58144" anchor="ctr"/>
                </a:tc>
                <a:tc>
                  <a:txBody>
                    <a:bodyPr/>
                    <a:lstStyle/>
                    <a:p>
                      <a:pPr algn="ctr"/>
                      <a:r>
                        <a:rPr lang="id-ID" sz="1400" dirty="0">
                          <a:latin typeface="Times New Roman" panose="02020603050405020304" pitchFamily="18" charset="0"/>
                          <a:cs typeface="Times New Roman" panose="02020603050405020304" pitchFamily="18" charset="0"/>
                        </a:rPr>
                        <a:t>Keterangan</a:t>
                      </a:r>
                    </a:p>
                  </a:txBody>
                  <a:tcPr marL="58144" marR="58144" anchor="ctr"/>
                </a:tc>
                <a:extLst>
                  <a:ext uri="{0D108BD9-81ED-4DB2-BD59-A6C34878D82A}">
                    <a16:rowId xmlns:a16="http://schemas.microsoft.com/office/drawing/2014/main" val="10000"/>
                  </a:ext>
                </a:extLst>
              </a:tr>
              <a:tr h="1221833">
                <a:tc>
                  <a:txBody>
                    <a:bodyPr/>
                    <a:lstStyle/>
                    <a:p>
                      <a:endParaRPr lang="id-ID" sz="1400" dirty="0">
                        <a:latin typeface="Times New Roman" panose="02020603050405020304" pitchFamily="18" charset="0"/>
                        <a:cs typeface="Times New Roman" panose="02020603050405020304" pitchFamily="18" charset="0"/>
                      </a:endParaRPr>
                    </a:p>
                  </a:txBody>
                  <a:tcPr marL="58144" marR="58144"/>
                </a:tc>
                <a:tc>
                  <a:txBody>
                    <a:bodyPr/>
                    <a:lstStyle/>
                    <a:p>
                      <a:r>
                        <a:rPr lang="id-ID" sz="1400" dirty="0">
                          <a:latin typeface="Times New Roman" panose="02020603050405020304" pitchFamily="18" charset="0"/>
                          <a:cs typeface="Times New Roman" panose="02020603050405020304" pitchFamily="18" charset="0"/>
                        </a:rPr>
                        <a:t>Parameter yang tidak langsung berhubungan dengan kesehatan </a:t>
                      </a:r>
                    </a:p>
                  </a:txBody>
                  <a:tcPr marL="58144" marR="58144"/>
                </a:tc>
                <a:tc>
                  <a:txBody>
                    <a:bodyPr/>
                    <a:lstStyle/>
                    <a:p>
                      <a:endParaRPr lang="id-ID" sz="1400" dirty="0">
                        <a:latin typeface="Times New Roman" panose="02020603050405020304" pitchFamily="18" charset="0"/>
                        <a:cs typeface="Times New Roman" panose="02020603050405020304" pitchFamily="18" charset="0"/>
                      </a:endParaRPr>
                    </a:p>
                  </a:txBody>
                  <a:tcPr marL="58144" marR="58144"/>
                </a:tc>
                <a:tc>
                  <a:txBody>
                    <a:bodyPr/>
                    <a:lstStyle/>
                    <a:p>
                      <a:endParaRPr lang="id-ID" sz="1400" dirty="0">
                        <a:latin typeface="Times New Roman" panose="02020603050405020304" pitchFamily="18" charset="0"/>
                        <a:cs typeface="Times New Roman" panose="02020603050405020304" pitchFamily="18" charset="0"/>
                      </a:endParaRPr>
                    </a:p>
                  </a:txBody>
                  <a:tcPr marL="58144" marR="58144"/>
                </a:tc>
                <a:tc>
                  <a:txBody>
                    <a:bodyPr/>
                    <a:lstStyle/>
                    <a:p>
                      <a:pPr marL="285750" indent="-285750">
                        <a:buFont typeface="Arial" panose="020B0604020202020204" pitchFamily="34" charset="0"/>
                        <a:buChar char="•"/>
                      </a:pPr>
                      <a:r>
                        <a:rPr lang="id-ID" sz="1400" dirty="0">
                          <a:latin typeface="Times New Roman" panose="02020603050405020304" pitchFamily="18" charset="0"/>
                          <a:cs typeface="Times New Roman" panose="02020603050405020304" pitchFamily="18" charset="0"/>
                        </a:rPr>
                        <a:t>PMK492/ Menkes/ Per/ IV/ 2010 tentang</a:t>
                      </a:r>
                      <a:r>
                        <a:rPr lang="id-ID" sz="1400" baseline="0" dirty="0">
                          <a:latin typeface="Times New Roman" panose="02020603050405020304" pitchFamily="18" charset="0"/>
                          <a:cs typeface="Times New Roman" panose="02020603050405020304" pitchFamily="18" charset="0"/>
                        </a:rPr>
                        <a:t> Persyaratan Kualitas Air Minum</a:t>
                      </a:r>
                    </a:p>
                    <a:p>
                      <a:pPr marL="285750" indent="-285750">
                        <a:buFont typeface="Arial" panose="020B0604020202020204" pitchFamily="34" charset="0"/>
                        <a:buChar char="•"/>
                      </a:pPr>
                      <a:r>
                        <a:rPr lang="id-ID" sz="1400" baseline="0" dirty="0">
                          <a:latin typeface="Times New Roman" panose="02020603050405020304" pitchFamily="18" charset="0"/>
                          <a:cs typeface="Times New Roman" panose="02020603050405020304" pitchFamily="18" charset="0"/>
                        </a:rPr>
                        <a:t>WHO (2011)</a:t>
                      </a:r>
                      <a:endParaRPr lang="id-ID" sz="14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1"/>
                  </a:ext>
                </a:extLst>
              </a:tr>
              <a:tr h="381170">
                <a:tc>
                  <a:txBody>
                    <a:bodyPr/>
                    <a:lstStyle/>
                    <a:p>
                      <a:pPr algn="ctr"/>
                      <a:r>
                        <a:rPr lang="id-ID" sz="1400" dirty="0">
                          <a:latin typeface="Times New Roman" panose="02020603050405020304" pitchFamily="18" charset="0"/>
                          <a:cs typeface="Times New Roman" panose="02020603050405020304" pitchFamily="18" charset="0"/>
                        </a:rPr>
                        <a:t>1</a:t>
                      </a:r>
                    </a:p>
                  </a:txBody>
                  <a:tcPr marL="58144" marR="58144"/>
                </a:tc>
                <a:tc>
                  <a:txBody>
                    <a:bodyPr/>
                    <a:lstStyle/>
                    <a:p>
                      <a:r>
                        <a:rPr lang="id-ID" sz="1400" dirty="0">
                          <a:latin typeface="Times New Roman" panose="02020603050405020304" pitchFamily="18" charset="0"/>
                          <a:cs typeface="Times New Roman" panose="02020603050405020304" pitchFamily="18" charset="0"/>
                        </a:rPr>
                        <a:t>Bau</a:t>
                      </a:r>
                    </a:p>
                  </a:txBody>
                  <a:tcPr marL="58144" marR="58144"/>
                </a:tc>
                <a:tc>
                  <a:txBody>
                    <a:bodyPr/>
                    <a:lstStyle/>
                    <a:p>
                      <a:endParaRPr lang="id-ID" sz="1400" dirty="0">
                        <a:latin typeface="Times New Roman" panose="02020603050405020304" pitchFamily="18" charset="0"/>
                        <a:cs typeface="Times New Roman" panose="02020603050405020304" pitchFamily="18" charset="0"/>
                      </a:endParaRPr>
                    </a:p>
                  </a:txBody>
                  <a:tcPr marL="58144" marR="58144"/>
                </a:tc>
                <a:tc>
                  <a:txBody>
                    <a:bodyPr/>
                    <a:lstStyle/>
                    <a:p>
                      <a:pPr algn="ctr"/>
                      <a:r>
                        <a:rPr lang="id-ID" sz="1400" dirty="0">
                          <a:latin typeface="Times New Roman" panose="02020603050405020304" pitchFamily="18" charset="0"/>
                          <a:cs typeface="Times New Roman" panose="02020603050405020304" pitchFamily="18" charset="0"/>
                        </a:rPr>
                        <a:t>Tidak berbau</a:t>
                      </a:r>
                    </a:p>
                  </a:txBody>
                  <a:tcPr marL="58144" marR="58144"/>
                </a:tc>
                <a:tc>
                  <a:txBody>
                    <a:bodyPr/>
                    <a:lstStyle/>
                    <a:p>
                      <a:endParaRPr lang="id-ID" sz="14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2"/>
                  </a:ext>
                </a:extLst>
              </a:tr>
              <a:tr h="381170">
                <a:tc>
                  <a:txBody>
                    <a:bodyPr/>
                    <a:lstStyle/>
                    <a:p>
                      <a:pPr algn="ctr"/>
                      <a:r>
                        <a:rPr lang="id-ID" sz="1400" dirty="0">
                          <a:latin typeface="Times New Roman" panose="02020603050405020304" pitchFamily="18" charset="0"/>
                          <a:cs typeface="Times New Roman" panose="02020603050405020304" pitchFamily="18" charset="0"/>
                        </a:rPr>
                        <a:t>2</a:t>
                      </a:r>
                    </a:p>
                  </a:txBody>
                  <a:tcPr marL="58144" marR="58144"/>
                </a:tc>
                <a:tc>
                  <a:txBody>
                    <a:bodyPr/>
                    <a:lstStyle/>
                    <a:p>
                      <a:r>
                        <a:rPr lang="id-ID" sz="1400" dirty="0">
                          <a:latin typeface="Times New Roman" panose="02020603050405020304" pitchFamily="18" charset="0"/>
                          <a:cs typeface="Times New Roman" panose="02020603050405020304" pitchFamily="18" charset="0"/>
                        </a:rPr>
                        <a:t>Rasa</a:t>
                      </a:r>
                    </a:p>
                  </a:txBody>
                  <a:tcPr marL="58144" marR="58144"/>
                </a:tc>
                <a:tc>
                  <a:txBody>
                    <a:bodyPr/>
                    <a:lstStyle/>
                    <a:p>
                      <a:endParaRPr lang="id-ID" sz="1400" dirty="0">
                        <a:latin typeface="Times New Roman" panose="02020603050405020304" pitchFamily="18" charset="0"/>
                        <a:cs typeface="Times New Roman" panose="02020603050405020304" pitchFamily="18" charset="0"/>
                      </a:endParaRPr>
                    </a:p>
                  </a:txBody>
                  <a:tcPr marL="58144" marR="58144"/>
                </a:tc>
                <a:tc>
                  <a:txBody>
                    <a:bodyPr/>
                    <a:lstStyle/>
                    <a:p>
                      <a:pPr algn="ctr"/>
                      <a:r>
                        <a:rPr lang="id-ID" sz="1400" dirty="0">
                          <a:latin typeface="Times New Roman" panose="02020603050405020304" pitchFamily="18" charset="0"/>
                          <a:cs typeface="Times New Roman" panose="02020603050405020304" pitchFamily="18" charset="0"/>
                        </a:rPr>
                        <a:t>Tidak berasa</a:t>
                      </a:r>
                    </a:p>
                  </a:txBody>
                  <a:tcPr marL="58144" marR="58144"/>
                </a:tc>
                <a:tc>
                  <a:txBody>
                    <a:bodyPr/>
                    <a:lstStyle/>
                    <a:p>
                      <a:endParaRPr lang="id-ID" sz="14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3"/>
                  </a:ext>
                </a:extLst>
              </a:tr>
              <a:tr h="381170">
                <a:tc>
                  <a:txBody>
                    <a:bodyPr/>
                    <a:lstStyle/>
                    <a:p>
                      <a:pPr algn="ctr"/>
                      <a:r>
                        <a:rPr lang="id-ID" sz="1400" dirty="0">
                          <a:latin typeface="Times New Roman" panose="02020603050405020304" pitchFamily="18" charset="0"/>
                          <a:cs typeface="Times New Roman" panose="02020603050405020304" pitchFamily="18" charset="0"/>
                        </a:rPr>
                        <a:t>3</a:t>
                      </a:r>
                    </a:p>
                  </a:txBody>
                  <a:tcPr marL="58144" marR="58144"/>
                </a:tc>
                <a:tc>
                  <a:txBody>
                    <a:bodyPr/>
                    <a:lstStyle/>
                    <a:p>
                      <a:r>
                        <a:rPr lang="id-ID" sz="1400" dirty="0">
                          <a:latin typeface="Times New Roman" panose="02020603050405020304" pitchFamily="18" charset="0"/>
                          <a:cs typeface="Times New Roman" panose="02020603050405020304" pitchFamily="18" charset="0"/>
                        </a:rPr>
                        <a:t>Suhu</a:t>
                      </a:r>
                    </a:p>
                  </a:txBody>
                  <a:tcPr marL="58144" marR="58144"/>
                </a:tc>
                <a:tc>
                  <a:txBody>
                    <a:bodyPr/>
                    <a:lstStyle/>
                    <a:p>
                      <a:pPr algn="ctr"/>
                      <a:r>
                        <a:rPr lang="id-ID" sz="1400" dirty="0">
                          <a:latin typeface="Times New Roman" panose="02020603050405020304" pitchFamily="18" charset="0"/>
                          <a:cs typeface="Times New Roman" panose="02020603050405020304" pitchFamily="18" charset="0"/>
                        </a:rPr>
                        <a:t>˚C</a:t>
                      </a:r>
                    </a:p>
                  </a:txBody>
                  <a:tcPr marL="58144" marR="58144"/>
                </a:tc>
                <a:tc>
                  <a:txBody>
                    <a:bodyPr/>
                    <a:lstStyle/>
                    <a:p>
                      <a:pPr algn="ctr"/>
                      <a:r>
                        <a:rPr lang="id-ID" sz="1400" dirty="0">
                          <a:latin typeface="Times New Roman" panose="02020603050405020304" pitchFamily="18" charset="0"/>
                          <a:cs typeface="Times New Roman" panose="02020603050405020304" pitchFamily="18" charset="0"/>
                        </a:rPr>
                        <a:t>Suhu udara ± 3</a:t>
                      </a:r>
                    </a:p>
                  </a:txBody>
                  <a:tcPr marL="58144" marR="58144"/>
                </a:tc>
                <a:tc>
                  <a:txBody>
                    <a:bodyPr/>
                    <a:lstStyle/>
                    <a:p>
                      <a:endParaRPr lang="id-ID" sz="14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4"/>
                  </a:ext>
                </a:extLst>
              </a:tr>
              <a:tr h="381170">
                <a:tc>
                  <a:txBody>
                    <a:bodyPr/>
                    <a:lstStyle/>
                    <a:p>
                      <a:pPr algn="ctr"/>
                      <a:r>
                        <a:rPr lang="id-ID" sz="1400" dirty="0">
                          <a:latin typeface="Times New Roman" panose="02020603050405020304" pitchFamily="18" charset="0"/>
                          <a:cs typeface="Times New Roman" panose="02020603050405020304" pitchFamily="18" charset="0"/>
                        </a:rPr>
                        <a:t>4</a:t>
                      </a:r>
                    </a:p>
                  </a:txBody>
                  <a:tcPr marL="58144" marR="58144"/>
                </a:tc>
                <a:tc>
                  <a:txBody>
                    <a:bodyPr/>
                    <a:lstStyle/>
                    <a:p>
                      <a:r>
                        <a:rPr lang="id-ID" sz="1400" dirty="0">
                          <a:latin typeface="Times New Roman" panose="02020603050405020304" pitchFamily="18" charset="0"/>
                          <a:cs typeface="Times New Roman" panose="02020603050405020304" pitchFamily="18" charset="0"/>
                        </a:rPr>
                        <a:t>Warna</a:t>
                      </a:r>
                    </a:p>
                  </a:txBody>
                  <a:tcPr marL="58144" marR="58144"/>
                </a:tc>
                <a:tc>
                  <a:txBody>
                    <a:bodyPr/>
                    <a:lstStyle/>
                    <a:p>
                      <a:pPr algn="ctr"/>
                      <a:r>
                        <a:rPr lang="id-ID" sz="1400" dirty="0">
                          <a:latin typeface="Times New Roman" panose="02020603050405020304" pitchFamily="18" charset="0"/>
                          <a:cs typeface="Times New Roman" panose="02020603050405020304" pitchFamily="18" charset="0"/>
                        </a:rPr>
                        <a:t>TCU</a:t>
                      </a:r>
                    </a:p>
                  </a:txBody>
                  <a:tcPr marL="58144" marR="58144"/>
                </a:tc>
                <a:tc>
                  <a:txBody>
                    <a:bodyPr/>
                    <a:lstStyle/>
                    <a:p>
                      <a:pPr algn="ctr"/>
                      <a:r>
                        <a:rPr lang="id-ID" sz="1400" dirty="0">
                          <a:latin typeface="Times New Roman" panose="02020603050405020304" pitchFamily="18" charset="0"/>
                          <a:cs typeface="Times New Roman" panose="02020603050405020304" pitchFamily="18" charset="0"/>
                        </a:rPr>
                        <a:t>15</a:t>
                      </a:r>
                    </a:p>
                  </a:txBody>
                  <a:tcPr marL="58144" marR="58144"/>
                </a:tc>
                <a:tc>
                  <a:txBody>
                    <a:bodyPr/>
                    <a:lstStyle/>
                    <a:p>
                      <a:r>
                        <a:rPr lang="id-ID" sz="1400" dirty="0">
                          <a:latin typeface="Times New Roman" panose="02020603050405020304" pitchFamily="18" charset="0"/>
                          <a:cs typeface="Times New Roman" panose="02020603050405020304" pitchFamily="18" charset="0"/>
                        </a:rPr>
                        <a:t>True Color Unit</a:t>
                      </a:r>
                    </a:p>
                  </a:txBody>
                  <a:tcPr marL="58144" marR="58144"/>
                </a:tc>
                <a:extLst>
                  <a:ext uri="{0D108BD9-81ED-4DB2-BD59-A6C34878D82A}">
                    <a16:rowId xmlns:a16="http://schemas.microsoft.com/office/drawing/2014/main" val="10005"/>
                  </a:ext>
                </a:extLst>
              </a:tr>
              <a:tr h="939871">
                <a:tc>
                  <a:txBody>
                    <a:bodyPr/>
                    <a:lstStyle/>
                    <a:p>
                      <a:pPr algn="ctr"/>
                      <a:r>
                        <a:rPr lang="id-ID" sz="1400" dirty="0">
                          <a:latin typeface="Times New Roman" panose="02020603050405020304" pitchFamily="18" charset="0"/>
                          <a:cs typeface="Times New Roman" panose="02020603050405020304" pitchFamily="18" charset="0"/>
                        </a:rPr>
                        <a:t>5</a:t>
                      </a:r>
                    </a:p>
                  </a:txBody>
                  <a:tcPr marL="58144" marR="58144"/>
                </a:tc>
                <a:tc>
                  <a:txBody>
                    <a:bodyPr/>
                    <a:lstStyle/>
                    <a:p>
                      <a:r>
                        <a:rPr lang="id-ID" sz="1400" dirty="0">
                          <a:latin typeface="Times New Roman" panose="02020603050405020304" pitchFamily="18" charset="0"/>
                          <a:cs typeface="Times New Roman" panose="02020603050405020304" pitchFamily="18" charset="0"/>
                        </a:rPr>
                        <a:t>Total zat padar terlarut (Total</a:t>
                      </a:r>
                      <a:r>
                        <a:rPr lang="id-ID" sz="1400" baseline="0" dirty="0">
                          <a:latin typeface="Times New Roman" panose="02020603050405020304" pitchFamily="18" charset="0"/>
                          <a:cs typeface="Times New Roman" panose="02020603050405020304" pitchFamily="18" charset="0"/>
                        </a:rPr>
                        <a:t> Dissolved Solid)</a:t>
                      </a:r>
                      <a:endParaRPr lang="id-ID" sz="1400" dirty="0">
                        <a:latin typeface="Times New Roman" panose="02020603050405020304" pitchFamily="18" charset="0"/>
                        <a:cs typeface="Times New Roman" panose="02020603050405020304" pitchFamily="18" charset="0"/>
                      </a:endParaRPr>
                    </a:p>
                  </a:txBody>
                  <a:tcPr marL="58144" marR="58144"/>
                </a:tc>
                <a:tc>
                  <a:txBody>
                    <a:bodyPr/>
                    <a:lstStyle/>
                    <a:p>
                      <a:pPr algn="ctr"/>
                      <a:r>
                        <a:rPr lang="id-ID" sz="1400" dirty="0">
                          <a:latin typeface="Times New Roman" panose="02020603050405020304" pitchFamily="18" charset="0"/>
                          <a:cs typeface="Times New Roman" panose="02020603050405020304" pitchFamily="18" charset="0"/>
                        </a:rPr>
                        <a:t>Mg/l</a:t>
                      </a:r>
                    </a:p>
                  </a:txBody>
                  <a:tcPr marL="58144" marR="58144"/>
                </a:tc>
                <a:tc>
                  <a:txBody>
                    <a:bodyPr/>
                    <a:lstStyle/>
                    <a:p>
                      <a:pPr algn="ctr"/>
                      <a:r>
                        <a:rPr lang="id-ID" sz="1400" dirty="0">
                          <a:latin typeface="Times New Roman" panose="02020603050405020304" pitchFamily="18" charset="0"/>
                          <a:cs typeface="Times New Roman" panose="02020603050405020304" pitchFamily="18" charset="0"/>
                        </a:rPr>
                        <a:t>500</a:t>
                      </a:r>
                    </a:p>
                  </a:txBody>
                  <a:tcPr marL="58144" marR="58144"/>
                </a:tc>
                <a:tc>
                  <a:txBody>
                    <a:bodyPr/>
                    <a:lstStyle/>
                    <a:p>
                      <a:endParaRPr lang="id-ID" sz="14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6"/>
                  </a:ext>
                </a:extLst>
              </a:tr>
              <a:tr h="381170">
                <a:tc>
                  <a:txBody>
                    <a:bodyPr/>
                    <a:lstStyle/>
                    <a:p>
                      <a:pPr algn="ctr"/>
                      <a:r>
                        <a:rPr lang="id-ID" sz="1400" dirty="0">
                          <a:latin typeface="Times New Roman" panose="02020603050405020304" pitchFamily="18" charset="0"/>
                          <a:cs typeface="Times New Roman" panose="02020603050405020304" pitchFamily="18" charset="0"/>
                        </a:rPr>
                        <a:t>6</a:t>
                      </a:r>
                    </a:p>
                  </a:txBody>
                  <a:tcPr marL="58144" marR="58144"/>
                </a:tc>
                <a:tc>
                  <a:txBody>
                    <a:bodyPr/>
                    <a:lstStyle/>
                    <a:p>
                      <a:r>
                        <a:rPr lang="id-ID" sz="1400" dirty="0">
                          <a:latin typeface="Times New Roman" panose="02020603050405020304" pitchFamily="18" charset="0"/>
                          <a:cs typeface="Times New Roman" panose="02020603050405020304" pitchFamily="18" charset="0"/>
                        </a:rPr>
                        <a:t>kekeruhan</a:t>
                      </a:r>
                    </a:p>
                  </a:txBody>
                  <a:tcPr marL="58144" marR="58144"/>
                </a:tc>
                <a:tc>
                  <a:txBody>
                    <a:bodyPr/>
                    <a:lstStyle/>
                    <a:p>
                      <a:pPr algn="ctr"/>
                      <a:r>
                        <a:rPr lang="id-ID" sz="1400" dirty="0">
                          <a:latin typeface="Times New Roman" panose="02020603050405020304" pitchFamily="18" charset="0"/>
                          <a:cs typeface="Times New Roman" panose="02020603050405020304" pitchFamily="18" charset="0"/>
                        </a:rPr>
                        <a:t>NTU</a:t>
                      </a:r>
                    </a:p>
                  </a:txBody>
                  <a:tcPr marL="58144" marR="58144"/>
                </a:tc>
                <a:tc>
                  <a:txBody>
                    <a:bodyPr/>
                    <a:lstStyle/>
                    <a:p>
                      <a:pPr algn="ctr"/>
                      <a:r>
                        <a:rPr lang="id-ID" sz="1400" dirty="0">
                          <a:latin typeface="Times New Roman" panose="02020603050405020304" pitchFamily="18" charset="0"/>
                          <a:cs typeface="Times New Roman" panose="02020603050405020304" pitchFamily="18" charset="0"/>
                        </a:rPr>
                        <a:t>5</a:t>
                      </a:r>
                    </a:p>
                  </a:txBody>
                  <a:tcPr marL="58144" marR="58144"/>
                </a:tc>
                <a:tc>
                  <a:txBody>
                    <a:bodyPr/>
                    <a:lstStyle/>
                    <a:p>
                      <a:r>
                        <a:rPr lang="id-ID" sz="1400" dirty="0">
                          <a:latin typeface="Times New Roman" panose="02020603050405020304" pitchFamily="18" charset="0"/>
                          <a:cs typeface="Times New Roman" panose="02020603050405020304" pitchFamily="18" charset="0"/>
                        </a:rPr>
                        <a:t>Nephelomatric</a:t>
                      </a:r>
                      <a:r>
                        <a:rPr lang="id-ID" sz="1400" baseline="0" dirty="0">
                          <a:latin typeface="Times New Roman" panose="02020603050405020304" pitchFamily="18" charset="0"/>
                          <a:cs typeface="Times New Roman" panose="02020603050405020304" pitchFamily="18" charset="0"/>
                        </a:rPr>
                        <a:t> Turbidity Unit</a:t>
                      </a:r>
                      <a:endParaRPr lang="id-ID" sz="14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5933316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b="1" dirty="0">
                <a:latin typeface="Times New Roman" panose="02020603050405020304" pitchFamily="18" charset="0"/>
                <a:cs typeface="Times New Roman" panose="02020603050405020304" pitchFamily="18" charset="0"/>
              </a:rPr>
              <a:t>Tabel Standar Baku Mutu Biologi Air Minum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34941069"/>
              </p:ext>
            </p:extLst>
          </p:nvPr>
        </p:nvGraphicFramePr>
        <p:xfrm>
          <a:off x="1941910" y="1905000"/>
          <a:ext cx="6686550" cy="5170715"/>
        </p:xfrm>
        <a:graphic>
          <a:graphicData uri="http://schemas.openxmlformats.org/drawingml/2006/table">
            <a:tbl>
              <a:tblPr firstRow="1" bandRow="1">
                <a:tableStyleId>{F2DE63D5-997A-4646-A377-4702673A728D}</a:tableStyleId>
              </a:tblPr>
              <a:tblGrid>
                <a:gridCol w="574517">
                  <a:extLst>
                    <a:ext uri="{9D8B030D-6E8A-4147-A177-3AD203B41FA5}">
                      <a16:colId xmlns:a16="http://schemas.microsoft.com/office/drawing/2014/main" val="20000"/>
                    </a:ext>
                  </a:extLst>
                </a:gridCol>
                <a:gridCol w="1508973">
                  <a:extLst>
                    <a:ext uri="{9D8B030D-6E8A-4147-A177-3AD203B41FA5}">
                      <a16:colId xmlns:a16="http://schemas.microsoft.com/office/drawing/2014/main" val="20001"/>
                    </a:ext>
                  </a:extLst>
                </a:gridCol>
                <a:gridCol w="1024441">
                  <a:extLst>
                    <a:ext uri="{9D8B030D-6E8A-4147-A177-3AD203B41FA5}">
                      <a16:colId xmlns:a16="http://schemas.microsoft.com/office/drawing/2014/main" val="20002"/>
                    </a:ext>
                  </a:extLst>
                </a:gridCol>
                <a:gridCol w="1508972">
                  <a:extLst>
                    <a:ext uri="{9D8B030D-6E8A-4147-A177-3AD203B41FA5}">
                      <a16:colId xmlns:a16="http://schemas.microsoft.com/office/drawing/2014/main" val="20003"/>
                    </a:ext>
                  </a:extLst>
                </a:gridCol>
                <a:gridCol w="2069647">
                  <a:extLst>
                    <a:ext uri="{9D8B030D-6E8A-4147-A177-3AD203B41FA5}">
                      <a16:colId xmlns:a16="http://schemas.microsoft.com/office/drawing/2014/main" val="20004"/>
                    </a:ext>
                  </a:extLst>
                </a:gridCol>
              </a:tblGrid>
              <a:tr h="1840424">
                <a:tc>
                  <a:txBody>
                    <a:bodyPr/>
                    <a:lstStyle/>
                    <a:p>
                      <a:pPr algn="ctr"/>
                      <a:r>
                        <a:rPr lang="id-ID" sz="1800" dirty="0">
                          <a:latin typeface="Times New Roman" panose="02020603050405020304" pitchFamily="18" charset="0"/>
                          <a:cs typeface="Times New Roman" panose="02020603050405020304" pitchFamily="18" charset="0"/>
                        </a:rPr>
                        <a:t>No.</a:t>
                      </a:r>
                    </a:p>
                  </a:txBody>
                  <a:tcPr marL="58144" marR="58144" anchor="ctr"/>
                </a:tc>
                <a:tc>
                  <a:txBody>
                    <a:bodyPr/>
                    <a:lstStyle/>
                    <a:p>
                      <a:pPr algn="ctr"/>
                      <a:r>
                        <a:rPr lang="id-ID" sz="1800" dirty="0">
                          <a:latin typeface="Times New Roman" panose="02020603050405020304" pitchFamily="18" charset="0"/>
                          <a:cs typeface="Times New Roman" panose="02020603050405020304" pitchFamily="18" charset="0"/>
                        </a:rPr>
                        <a:t>Parameter Wajib</a:t>
                      </a:r>
                    </a:p>
                  </a:txBody>
                  <a:tcPr marL="58144" marR="58144" anchor="ctr"/>
                </a:tc>
                <a:tc>
                  <a:txBody>
                    <a:bodyPr/>
                    <a:lstStyle/>
                    <a:p>
                      <a:pPr algn="ctr"/>
                      <a:r>
                        <a:rPr lang="id-ID" sz="1800" dirty="0">
                          <a:latin typeface="Times New Roman" panose="02020603050405020304" pitchFamily="18" charset="0"/>
                          <a:cs typeface="Times New Roman" panose="02020603050405020304" pitchFamily="18" charset="0"/>
                        </a:rPr>
                        <a:t>Unit</a:t>
                      </a:r>
                    </a:p>
                  </a:txBody>
                  <a:tcPr marL="58144" marR="58144" anchor="ctr"/>
                </a:tc>
                <a:tc>
                  <a:txBody>
                    <a:bodyPr/>
                    <a:lstStyle/>
                    <a:p>
                      <a:pPr algn="ctr"/>
                      <a:r>
                        <a:rPr lang="id-ID" sz="1800" dirty="0">
                          <a:latin typeface="Times New Roman" panose="02020603050405020304" pitchFamily="18" charset="0"/>
                          <a:cs typeface="Times New Roman" panose="02020603050405020304" pitchFamily="18" charset="0"/>
                        </a:rPr>
                        <a:t>SBM (Kadar maksimum yang diperbolehkan)</a:t>
                      </a:r>
                    </a:p>
                  </a:txBody>
                  <a:tcPr marL="58144" marR="58144" anchor="ctr"/>
                </a:tc>
                <a:tc>
                  <a:txBody>
                    <a:bodyPr/>
                    <a:lstStyle/>
                    <a:p>
                      <a:pPr algn="ctr"/>
                      <a:r>
                        <a:rPr lang="id-ID" sz="1800" dirty="0">
                          <a:latin typeface="Times New Roman" panose="02020603050405020304" pitchFamily="18" charset="0"/>
                          <a:cs typeface="Times New Roman" panose="02020603050405020304" pitchFamily="18" charset="0"/>
                        </a:rPr>
                        <a:t>Keterangan</a:t>
                      </a:r>
                    </a:p>
                  </a:txBody>
                  <a:tcPr marL="58144" marR="58144" anchor="ctr"/>
                </a:tc>
                <a:extLst>
                  <a:ext uri="{0D108BD9-81ED-4DB2-BD59-A6C34878D82A}">
                    <a16:rowId xmlns:a16="http://schemas.microsoft.com/office/drawing/2014/main" val="10000"/>
                  </a:ext>
                </a:extLst>
              </a:tr>
              <a:tr h="1489867">
                <a:tc>
                  <a:txBody>
                    <a:bodyPr/>
                    <a:lstStyle/>
                    <a:p>
                      <a:pPr algn="ctr"/>
                      <a:r>
                        <a:rPr lang="id-ID" sz="1800" dirty="0">
                          <a:latin typeface="Times New Roman" panose="02020603050405020304" pitchFamily="18" charset="0"/>
                          <a:cs typeface="Times New Roman" panose="02020603050405020304" pitchFamily="18" charset="0"/>
                        </a:rPr>
                        <a:t>1</a:t>
                      </a:r>
                    </a:p>
                  </a:txBody>
                  <a:tcPr marL="58144" marR="58144"/>
                </a:tc>
                <a:tc>
                  <a:txBody>
                    <a:bodyPr/>
                    <a:lstStyle/>
                    <a:p>
                      <a:r>
                        <a:rPr lang="id-ID" sz="1800" i="1" dirty="0">
                          <a:latin typeface="Times New Roman" panose="02020603050405020304" pitchFamily="18" charset="0"/>
                          <a:cs typeface="Times New Roman" panose="02020603050405020304" pitchFamily="18" charset="0"/>
                        </a:rPr>
                        <a:t>E. coli</a:t>
                      </a:r>
                    </a:p>
                  </a:txBody>
                  <a:tcPr marL="58144" marR="58144"/>
                </a:tc>
                <a:tc>
                  <a:txBody>
                    <a:bodyPr/>
                    <a:lstStyle/>
                    <a:p>
                      <a:r>
                        <a:rPr lang="id-ID" sz="1800" dirty="0">
                          <a:latin typeface="Times New Roman" panose="02020603050405020304" pitchFamily="18" charset="0"/>
                          <a:cs typeface="Times New Roman" panose="02020603050405020304" pitchFamily="18" charset="0"/>
                        </a:rPr>
                        <a:t>CFU/ 100 ml sampel</a:t>
                      </a:r>
                    </a:p>
                  </a:txBody>
                  <a:tcPr marL="58144" marR="58144"/>
                </a:tc>
                <a:tc>
                  <a:txBody>
                    <a:bodyPr/>
                    <a:lstStyle/>
                    <a:p>
                      <a:pPr algn="ctr"/>
                      <a:r>
                        <a:rPr lang="id-ID" sz="1800" dirty="0">
                          <a:latin typeface="Times New Roman" panose="02020603050405020304" pitchFamily="18" charset="0"/>
                          <a:cs typeface="Times New Roman" panose="02020603050405020304" pitchFamily="18" charset="0"/>
                        </a:rPr>
                        <a:t>0</a:t>
                      </a:r>
                    </a:p>
                  </a:txBody>
                  <a:tcPr marL="58144" marR="58144" anchor="ctr"/>
                </a:tc>
                <a:tc>
                  <a:txBody>
                    <a:bodyPr/>
                    <a:lstStyle/>
                    <a:p>
                      <a:r>
                        <a:rPr lang="id-ID" sz="1800" dirty="0">
                          <a:latin typeface="Times New Roman" panose="02020603050405020304" pitchFamily="18" charset="0"/>
                          <a:cs typeface="Times New Roman" panose="02020603050405020304" pitchFamily="18" charset="0"/>
                        </a:rPr>
                        <a:t>0 setara dengan &lt;1 pada MPN (</a:t>
                      </a:r>
                      <a:r>
                        <a:rPr lang="id-ID" sz="1800" i="1" dirty="0">
                          <a:latin typeface="Times New Roman" panose="02020603050405020304" pitchFamily="18" charset="0"/>
                          <a:cs typeface="Times New Roman" panose="02020603050405020304" pitchFamily="18" charset="0"/>
                        </a:rPr>
                        <a:t>Most</a:t>
                      </a:r>
                      <a:r>
                        <a:rPr lang="id-ID" sz="1800" i="1" baseline="0" dirty="0">
                          <a:latin typeface="Times New Roman" panose="02020603050405020304" pitchFamily="18" charset="0"/>
                          <a:cs typeface="Times New Roman" panose="02020603050405020304" pitchFamily="18" charset="0"/>
                        </a:rPr>
                        <a:t> Probable Number</a:t>
                      </a:r>
                      <a:r>
                        <a:rPr lang="id-ID" sz="1800" i="0" baseline="0" dirty="0">
                          <a:latin typeface="Times New Roman" panose="02020603050405020304" pitchFamily="18" charset="0"/>
                          <a:cs typeface="Times New Roman" panose="02020603050405020304" pitchFamily="18" charset="0"/>
                        </a:rPr>
                        <a:t>) index</a:t>
                      </a:r>
                      <a:endParaRPr lang="id-ID" sz="18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1"/>
                  </a:ext>
                </a:extLst>
              </a:tr>
              <a:tr h="1840424">
                <a:tc>
                  <a:txBody>
                    <a:bodyPr/>
                    <a:lstStyle/>
                    <a:p>
                      <a:pPr algn="ctr"/>
                      <a:r>
                        <a:rPr lang="id-ID" sz="1800" dirty="0">
                          <a:latin typeface="Times New Roman" panose="02020603050405020304" pitchFamily="18" charset="0"/>
                          <a:cs typeface="Times New Roman" panose="02020603050405020304" pitchFamily="18" charset="0"/>
                        </a:rPr>
                        <a:t>2</a:t>
                      </a:r>
                    </a:p>
                  </a:txBody>
                  <a:tcPr marL="58144" marR="58144"/>
                </a:tc>
                <a:tc>
                  <a:txBody>
                    <a:bodyPr/>
                    <a:lstStyle/>
                    <a:p>
                      <a:r>
                        <a:rPr lang="id-ID" sz="1800" i="0" dirty="0">
                          <a:latin typeface="Times New Roman" panose="02020603050405020304" pitchFamily="18" charset="0"/>
                          <a:cs typeface="Times New Roman" panose="02020603050405020304" pitchFamily="18" charset="0"/>
                        </a:rPr>
                        <a:t>total</a:t>
                      </a:r>
                      <a:r>
                        <a:rPr lang="id-ID" sz="1800" i="0" baseline="0" dirty="0">
                          <a:latin typeface="Times New Roman" panose="02020603050405020304" pitchFamily="18" charset="0"/>
                          <a:cs typeface="Times New Roman" panose="02020603050405020304" pitchFamily="18" charset="0"/>
                        </a:rPr>
                        <a:t> Bakteri Koliform</a:t>
                      </a:r>
                      <a:endParaRPr lang="id-ID" sz="1800" i="0" dirty="0">
                        <a:latin typeface="Times New Roman" panose="02020603050405020304" pitchFamily="18" charset="0"/>
                        <a:cs typeface="Times New Roman" panose="02020603050405020304" pitchFamily="18" charset="0"/>
                      </a:endParaRPr>
                    </a:p>
                  </a:txBody>
                  <a:tcPr marL="58144" marR="58144"/>
                </a:tc>
                <a:tc>
                  <a:txBody>
                    <a:bodyPr/>
                    <a:lstStyle/>
                    <a:p>
                      <a:r>
                        <a:rPr lang="id-ID" sz="1800" dirty="0">
                          <a:latin typeface="Times New Roman" panose="02020603050405020304" pitchFamily="18" charset="0"/>
                          <a:cs typeface="Times New Roman" panose="02020603050405020304" pitchFamily="18" charset="0"/>
                        </a:rPr>
                        <a:t>CFU, 100 ml sampel</a:t>
                      </a:r>
                    </a:p>
                  </a:txBody>
                  <a:tcPr marL="58144" marR="58144"/>
                </a:tc>
                <a:tc>
                  <a:txBody>
                    <a:bodyPr/>
                    <a:lstStyle/>
                    <a:p>
                      <a:pPr algn="ctr"/>
                      <a:r>
                        <a:rPr lang="id-ID" sz="1800" dirty="0">
                          <a:latin typeface="Times New Roman" panose="02020603050405020304" pitchFamily="18" charset="0"/>
                          <a:cs typeface="Times New Roman" panose="02020603050405020304" pitchFamily="18" charset="0"/>
                        </a:rPr>
                        <a:t>0</a:t>
                      </a:r>
                    </a:p>
                  </a:txBody>
                  <a:tcPr marL="58144" marR="5814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800" dirty="0">
                          <a:latin typeface="Times New Roman" panose="02020603050405020304" pitchFamily="18" charset="0"/>
                          <a:cs typeface="Times New Roman" panose="02020603050405020304" pitchFamily="18" charset="0"/>
                        </a:rPr>
                        <a:t>0 setara dengan &lt;1 pada MPN (</a:t>
                      </a:r>
                      <a:r>
                        <a:rPr lang="id-ID" sz="1800" i="1" dirty="0">
                          <a:latin typeface="Times New Roman" panose="02020603050405020304" pitchFamily="18" charset="0"/>
                          <a:cs typeface="Times New Roman" panose="02020603050405020304" pitchFamily="18" charset="0"/>
                        </a:rPr>
                        <a:t>Most</a:t>
                      </a:r>
                      <a:r>
                        <a:rPr lang="id-ID" sz="1800" i="1" baseline="0" dirty="0">
                          <a:latin typeface="Times New Roman" panose="02020603050405020304" pitchFamily="18" charset="0"/>
                          <a:cs typeface="Times New Roman" panose="02020603050405020304" pitchFamily="18" charset="0"/>
                        </a:rPr>
                        <a:t> Probable Number</a:t>
                      </a:r>
                      <a:r>
                        <a:rPr lang="id-ID" sz="1800" i="0" baseline="0" dirty="0">
                          <a:latin typeface="Times New Roman" panose="02020603050405020304" pitchFamily="18" charset="0"/>
                          <a:cs typeface="Times New Roman" panose="02020603050405020304" pitchFamily="18" charset="0"/>
                        </a:rPr>
                        <a:t>) index</a:t>
                      </a:r>
                      <a:endParaRPr lang="id-ID" sz="1800" dirty="0">
                        <a:latin typeface="Times New Roman" panose="02020603050405020304" pitchFamily="18" charset="0"/>
                        <a:cs typeface="Times New Roman" panose="02020603050405020304" pitchFamily="18" charset="0"/>
                      </a:endParaRPr>
                    </a:p>
                    <a:p>
                      <a:endParaRPr lang="id-ID" sz="1800" dirty="0">
                        <a:latin typeface="Times New Roman" panose="02020603050405020304" pitchFamily="18" charset="0"/>
                        <a:cs typeface="Times New Roman" panose="02020603050405020304" pitchFamily="18" charset="0"/>
                      </a:endParaRPr>
                    </a:p>
                  </a:txBody>
                  <a:tcPr marL="58144" marR="58144"/>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5384467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b="1" dirty="0">
                <a:latin typeface="Times New Roman" panose="02020603050405020304" pitchFamily="18" charset="0"/>
                <a:cs typeface="Times New Roman" panose="02020603050405020304" pitchFamily="18" charset="0"/>
              </a:rPr>
              <a:t>Tabel Standar Baku Mutu Kimia Air Minum</a:t>
            </a:r>
          </a:p>
        </p:txBody>
      </p:sp>
      <p:sp>
        <p:nvSpPr>
          <p:cNvPr id="3" name="Content Placeholder 2"/>
          <p:cNvSpPr>
            <a:spLocks noGrp="1"/>
          </p:cNvSpPr>
          <p:nvPr>
            <p:ph idx="1"/>
          </p:nvPr>
        </p:nvSpPr>
        <p:spPr/>
        <p:txBody>
          <a:bodyPr/>
          <a:lstStyle/>
          <a:p>
            <a:pPr marL="0" indent="0">
              <a:buNone/>
            </a:pPr>
            <a:r>
              <a:rPr lang="id-ID" dirty="0">
                <a:hlinkClick r:id="rId2" action="ppaction://hlinkfile"/>
              </a:rPr>
              <a:t>tabel standar baku mutu kimia air minum.docx</a:t>
            </a:r>
            <a:endParaRPr lang="id-ID" dirty="0"/>
          </a:p>
        </p:txBody>
      </p:sp>
    </p:spTree>
    <p:extLst>
      <p:ext uri="{BB962C8B-B14F-4D97-AF65-F5344CB8AC3E}">
        <p14:creationId xmlns:p14="http://schemas.microsoft.com/office/powerpoint/2010/main" val="127613854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pPr marL="0" indent="0" algn="just">
              <a:buNone/>
            </a:pPr>
            <a:r>
              <a:rPr lang="id-ID" sz="2200" dirty="0">
                <a:latin typeface="Times New Roman" panose="02020603050405020304" pitchFamily="18" charset="0"/>
                <a:cs typeface="Times New Roman" panose="02020603050405020304" pitchFamily="18" charset="0"/>
              </a:rPr>
              <a:t>	SBM untuk radioaktif dalam air minum berdasrkan pedoman WHO (2011) meliputi </a:t>
            </a:r>
            <a:r>
              <a:rPr lang="id-ID" sz="2200" i="1" dirty="0">
                <a:latin typeface="Times New Roman" panose="02020603050405020304" pitchFamily="18" charset="0"/>
                <a:cs typeface="Times New Roman" panose="02020603050405020304" pitchFamily="18" charset="0"/>
              </a:rPr>
              <a:t>gross alpha </a:t>
            </a:r>
            <a:r>
              <a:rPr lang="id-ID" sz="2200" dirty="0">
                <a:latin typeface="Times New Roman" panose="02020603050405020304" pitchFamily="18" charset="0"/>
                <a:cs typeface="Times New Roman" panose="02020603050405020304" pitchFamily="18" charset="0"/>
              </a:rPr>
              <a:t>dan </a:t>
            </a:r>
            <a:r>
              <a:rPr lang="id-ID" sz="2200" i="1" dirty="0">
                <a:latin typeface="Times New Roman" panose="02020603050405020304" pitchFamily="18" charset="0"/>
                <a:cs typeface="Times New Roman" panose="02020603050405020304" pitchFamily="18" charset="0"/>
              </a:rPr>
              <a:t>gross beta,</a:t>
            </a:r>
            <a:r>
              <a:rPr lang="id-ID" sz="2200" dirty="0">
                <a:latin typeface="Times New Roman" panose="02020603050405020304" pitchFamily="18" charset="0"/>
                <a:cs typeface="Times New Roman" panose="02020603050405020304" pitchFamily="18" charset="0"/>
              </a:rPr>
              <a:t> sebagai penapisan adanya pencemaran radionuklida dalam air. Satuan yang digunakan untuk SBM radioaktivitas adalah Becquerel/liter air minum yaitu unit konsentrasi aktifitas radioaktif yang mengalami disintegrasi perdetik.</a:t>
            </a:r>
          </a:p>
          <a:p>
            <a:pPr marL="0" indent="0" algn="just">
              <a:buNone/>
            </a:pPr>
            <a:endParaRPr lang="id-ID"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39834194"/>
              </p:ext>
            </p:extLst>
          </p:nvPr>
        </p:nvGraphicFramePr>
        <p:xfrm>
          <a:off x="1008459" y="3898294"/>
          <a:ext cx="7620000" cy="2546050"/>
        </p:xfrm>
        <a:graphic>
          <a:graphicData uri="http://schemas.openxmlformats.org/drawingml/2006/table">
            <a:tbl>
              <a:tblPr firstRow="1" bandRow="1">
                <a:tableStyleId>{F2DE63D5-997A-4646-A377-4702673A728D}</a:tableStyleId>
              </a:tblPr>
              <a:tblGrid>
                <a:gridCol w="517071">
                  <a:extLst>
                    <a:ext uri="{9D8B030D-6E8A-4147-A177-3AD203B41FA5}">
                      <a16:colId xmlns:a16="http://schemas.microsoft.com/office/drawing/2014/main" val="20000"/>
                    </a:ext>
                  </a:extLst>
                </a:gridCol>
                <a:gridCol w="1730829">
                  <a:extLst>
                    <a:ext uri="{9D8B030D-6E8A-4147-A177-3AD203B41FA5}">
                      <a16:colId xmlns:a16="http://schemas.microsoft.com/office/drawing/2014/main" val="20001"/>
                    </a:ext>
                  </a:extLst>
                </a:gridCol>
                <a:gridCol w="816428">
                  <a:extLst>
                    <a:ext uri="{9D8B030D-6E8A-4147-A177-3AD203B41FA5}">
                      <a16:colId xmlns:a16="http://schemas.microsoft.com/office/drawing/2014/main" val="20002"/>
                    </a:ext>
                  </a:extLst>
                </a:gridCol>
                <a:gridCol w="2334986">
                  <a:extLst>
                    <a:ext uri="{9D8B030D-6E8A-4147-A177-3AD203B41FA5}">
                      <a16:colId xmlns:a16="http://schemas.microsoft.com/office/drawing/2014/main" val="20003"/>
                    </a:ext>
                  </a:extLst>
                </a:gridCol>
                <a:gridCol w="2220686">
                  <a:extLst>
                    <a:ext uri="{9D8B030D-6E8A-4147-A177-3AD203B41FA5}">
                      <a16:colId xmlns:a16="http://schemas.microsoft.com/office/drawing/2014/main" val="20004"/>
                    </a:ext>
                  </a:extLst>
                </a:gridCol>
              </a:tblGrid>
              <a:tr h="1094994">
                <a:tc>
                  <a:txBody>
                    <a:bodyPr/>
                    <a:lstStyle/>
                    <a:p>
                      <a:pPr algn="ctr"/>
                      <a:r>
                        <a:rPr lang="id-ID" sz="2000" dirty="0">
                          <a:latin typeface="Times New Roman" panose="02020603050405020304" pitchFamily="18" charset="0"/>
                          <a:cs typeface="Times New Roman" panose="02020603050405020304" pitchFamily="18" charset="0"/>
                        </a:rPr>
                        <a:t>No.</a:t>
                      </a:r>
                    </a:p>
                  </a:txBody>
                  <a:tcPr marL="68580" marR="68580" anchor="ctr"/>
                </a:tc>
                <a:tc>
                  <a:txBody>
                    <a:bodyPr/>
                    <a:lstStyle/>
                    <a:p>
                      <a:pPr algn="ctr"/>
                      <a:r>
                        <a:rPr lang="id-ID" sz="2000" dirty="0">
                          <a:latin typeface="Times New Roman" panose="02020603050405020304" pitchFamily="18" charset="0"/>
                          <a:cs typeface="Times New Roman" panose="02020603050405020304" pitchFamily="18" charset="0"/>
                        </a:rPr>
                        <a:t>Parameter Tambahan</a:t>
                      </a:r>
                    </a:p>
                  </a:txBody>
                  <a:tcPr marL="68580" marR="68580" anchor="ctr"/>
                </a:tc>
                <a:tc>
                  <a:txBody>
                    <a:bodyPr/>
                    <a:lstStyle/>
                    <a:p>
                      <a:pPr algn="ctr"/>
                      <a:r>
                        <a:rPr lang="id-ID" sz="2000" dirty="0">
                          <a:latin typeface="Times New Roman" panose="02020603050405020304" pitchFamily="18" charset="0"/>
                          <a:cs typeface="Times New Roman" panose="02020603050405020304" pitchFamily="18" charset="0"/>
                        </a:rPr>
                        <a:t>Unit</a:t>
                      </a:r>
                    </a:p>
                  </a:txBody>
                  <a:tcPr marL="68580" marR="68580" anchor="ctr"/>
                </a:tc>
                <a:tc>
                  <a:txBody>
                    <a:bodyPr/>
                    <a:lstStyle/>
                    <a:p>
                      <a:pPr algn="ctr"/>
                      <a:r>
                        <a:rPr lang="id-ID" sz="2000" dirty="0">
                          <a:latin typeface="Times New Roman" panose="02020603050405020304" pitchFamily="18" charset="0"/>
                          <a:cs typeface="Times New Roman" panose="02020603050405020304" pitchFamily="18" charset="0"/>
                        </a:rPr>
                        <a:t>SBM (Kadar maksimum yang diperbolehkan)</a:t>
                      </a:r>
                    </a:p>
                  </a:txBody>
                  <a:tcPr marL="68580" marR="68580" anchor="ctr"/>
                </a:tc>
                <a:tc>
                  <a:txBody>
                    <a:bodyPr/>
                    <a:lstStyle/>
                    <a:p>
                      <a:pPr algn="ctr"/>
                      <a:r>
                        <a:rPr lang="id-ID" sz="2000" dirty="0">
                          <a:latin typeface="Times New Roman" panose="02020603050405020304" pitchFamily="18" charset="0"/>
                          <a:cs typeface="Times New Roman" panose="02020603050405020304" pitchFamily="18" charset="0"/>
                        </a:rPr>
                        <a:t>Keterangan</a:t>
                      </a:r>
                    </a:p>
                  </a:txBody>
                  <a:tcPr marL="68580" marR="68580" anchor="ctr"/>
                </a:tc>
                <a:extLst>
                  <a:ext uri="{0D108BD9-81ED-4DB2-BD59-A6C34878D82A}">
                    <a16:rowId xmlns:a16="http://schemas.microsoft.com/office/drawing/2014/main" val="10000"/>
                  </a:ext>
                </a:extLst>
              </a:tr>
              <a:tr h="692983">
                <a:tc>
                  <a:txBody>
                    <a:bodyPr/>
                    <a:lstStyle/>
                    <a:p>
                      <a:pPr algn="ctr"/>
                      <a:r>
                        <a:rPr lang="id-ID" sz="2000" dirty="0">
                          <a:latin typeface="Times New Roman" panose="02020603050405020304" pitchFamily="18" charset="0"/>
                          <a:cs typeface="Times New Roman" panose="02020603050405020304" pitchFamily="18" charset="0"/>
                        </a:rPr>
                        <a:t>1.</a:t>
                      </a:r>
                    </a:p>
                  </a:txBody>
                  <a:tcPr marL="68580" marR="68580"/>
                </a:tc>
                <a:tc>
                  <a:txBody>
                    <a:bodyPr/>
                    <a:lstStyle/>
                    <a:p>
                      <a:r>
                        <a:rPr lang="id-ID" sz="2000" dirty="0">
                          <a:latin typeface="Times New Roman" panose="02020603050405020304" pitchFamily="18" charset="0"/>
                          <a:cs typeface="Times New Roman" panose="02020603050405020304" pitchFamily="18" charset="0"/>
                        </a:rPr>
                        <a:t>Gross alpha</a:t>
                      </a:r>
                    </a:p>
                  </a:txBody>
                  <a:tcPr marL="68580" marR="68580"/>
                </a:tc>
                <a:tc>
                  <a:txBody>
                    <a:bodyPr/>
                    <a:lstStyle/>
                    <a:p>
                      <a:r>
                        <a:rPr lang="id-ID" sz="2000" dirty="0">
                          <a:latin typeface="Times New Roman" panose="02020603050405020304" pitchFamily="18" charset="0"/>
                          <a:cs typeface="Times New Roman" panose="02020603050405020304" pitchFamily="18" charset="0"/>
                        </a:rPr>
                        <a:t>Bq/</a:t>
                      </a:r>
                      <a:r>
                        <a:rPr lang="id-ID" sz="2000" baseline="0" dirty="0">
                          <a:latin typeface="Times New Roman" panose="02020603050405020304" pitchFamily="18" charset="0"/>
                          <a:cs typeface="Times New Roman" panose="02020603050405020304" pitchFamily="18" charset="0"/>
                        </a:rPr>
                        <a:t> L</a:t>
                      </a:r>
                      <a:endParaRPr lang="id-ID" sz="2000" dirty="0">
                        <a:latin typeface="Times New Roman" panose="02020603050405020304" pitchFamily="18" charset="0"/>
                        <a:cs typeface="Times New Roman" panose="02020603050405020304" pitchFamily="18" charset="0"/>
                      </a:endParaRPr>
                    </a:p>
                  </a:txBody>
                  <a:tcPr marL="68580" marR="68580"/>
                </a:tc>
                <a:tc>
                  <a:txBody>
                    <a:bodyPr/>
                    <a:lstStyle/>
                    <a:p>
                      <a:pPr algn="ctr"/>
                      <a:r>
                        <a:rPr lang="id-ID" sz="2000" dirty="0">
                          <a:latin typeface="Times New Roman" panose="02020603050405020304" pitchFamily="18" charset="0"/>
                          <a:cs typeface="Times New Roman" panose="02020603050405020304" pitchFamily="18" charset="0"/>
                        </a:rPr>
                        <a:t>0,5</a:t>
                      </a:r>
                    </a:p>
                  </a:txBody>
                  <a:tcPr marL="68580" marR="68580"/>
                </a:tc>
                <a:tc>
                  <a:txBody>
                    <a:bodyPr/>
                    <a:lstStyle/>
                    <a:p>
                      <a:endParaRPr lang="id-ID" sz="2000" dirty="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1"/>
                  </a:ext>
                </a:extLst>
              </a:tr>
              <a:tr h="758073">
                <a:tc>
                  <a:txBody>
                    <a:bodyPr/>
                    <a:lstStyle/>
                    <a:p>
                      <a:pPr algn="ctr"/>
                      <a:r>
                        <a:rPr lang="id-ID" sz="2000" dirty="0">
                          <a:latin typeface="Times New Roman" panose="02020603050405020304" pitchFamily="18" charset="0"/>
                          <a:cs typeface="Times New Roman" panose="02020603050405020304" pitchFamily="18" charset="0"/>
                        </a:rPr>
                        <a:t>2.</a:t>
                      </a:r>
                    </a:p>
                  </a:txBody>
                  <a:tcPr marL="68580" marR="68580"/>
                </a:tc>
                <a:tc>
                  <a:txBody>
                    <a:bodyPr/>
                    <a:lstStyle/>
                    <a:p>
                      <a:r>
                        <a:rPr lang="id-ID" sz="2000" dirty="0">
                          <a:latin typeface="Times New Roman" panose="02020603050405020304" pitchFamily="18" charset="0"/>
                          <a:cs typeface="Times New Roman" panose="02020603050405020304" pitchFamily="18" charset="0"/>
                        </a:rPr>
                        <a:t>Gross beta</a:t>
                      </a:r>
                    </a:p>
                  </a:txBody>
                  <a:tcPr marL="68580" marR="68580"/>
                </a:tc>
                <a:tc>
                  <a:txBody>
                    <a:bodyPr/>
                    <a:lstStyle/>
                    <a:p>
                      <a:r>
                        <a:rPr lang="id-ID" sz="2000" dirty="0">
                          <a:latin typeface="Times New Roman" panose="02020603050405020304" pitchFamily="18" charset="0"/>
                          <a:cs typeface="Times New Roman" panose="02020603050405020304" pitchFamily="18" charset="0"/>
                        </a:rPr>
                        <a:t>Bq/ L</a:t>
                      </a:r>
                    </a:p>
                  </a:txBody>
                  <a:tcPr marL="68580" marR="68580"/>
                </a:tc>
                <a:tc>
                  <a:txBody>
                    <a:bodyPr/>
                    <a:lstStyle/>
                    <a:p>
                      <a:pPr algn="ctr"/>
                      <a:r>
                        <a:rPr lang="id-ID" sz="2000" dirty="0">
                          <a:latin typeface="Times New Roman" panose="02020603050405020304" pitchFamily="18" charset="0"/>
                          <a:cs typeface="Times New Roman" panose="02020603050405020304" pitchFamily="18" charset="0"/>
                        </a:rPr>
                        <a:t>1</a:t>
                      </a:r>
                    </a:p>
                  </a:txBody>
                  <a:tcPr marL="68580" marR="68580"/>
                </a:tc>
                <a:tc>
                  <a:txBody>
                    <a:bodyPr/>
                    <a:lstStyle/>
                    <a:p>
                      <a:r>
                        <a:rPr lang="id-ID" sz="2000" dirty="0">
                          <a:latin typeface="Times New Roman" panose="02020603050405020304" pitchFamily="18" charset="0"/>
                          <a:cs typeface="Times New Roman" panose="02020603050405020304" pitchFamily="18" charset="0"/>
                        </a:rPr>
                        <a:t>Bq/ L (Becquerel/ liter)</a:t>
                      </a:r>
                    </a:p>
                  </a:txBody>
                  <a:tcPr marL="68580" marR="6858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816658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normAutofit/>
          </a:bodyPr>
          <a:lstStyle/>
          <a:p>
            <a:pPr marL="0" indent="0" algn="just">
              <a:buNone/>
            </a:pPr>
            <a:r>
              <a:rPr lang="id-ID" sz="2200" dirty="0">
                <a:latin typeface="Times New Roman" panose="02020603050405020304" pitchFamily="18" charset="0"/>
                <a:cs typeface="Times New Roman" panose="02020603050405020304" pitchFamily="18" charset="0"/>
              </a:rPr>
              <a:t>2) Air untuk Keperluan Higiene dan Sanitasi</a:t>
            </a:r>
          </a:p>
          <a:p>
            <a:pPr marL="0" indent="0" algn="just">
              <a:buNone/>
            </a:pPr>
            <a:r>
              <a:rPr lang="id-ID" sz="2200" dirty="0">
                <a:latin typeface="Times New Roman" panose="02020603050405020304" pitchFamily="18" charset="0"/>
                <a:cs typeface="Times New Roman" panose="02020603050405020304" pitchFamily="18" charset="0"/>
              </a:rPr>
              <a:t>	Standar baku mutu air untuk keperluan higiene dan sanitasi meliputi kualitas fisik, biologi, dan kimia. Parameter wajib merupakan parameter parameter yang harus diperiksa secara berkala sesuai dengan peraturan perundang-undangan yang berlaku, sedangkan untuk parameter tambahan hanya diwajibkan untuk diperiksa jika kondisi geohidrologi mengindikasikan adanya potensi pencemaran berkaitan dengan parameter tambahan.</a:t>
            </a:r>
          </a:p>
        </p:txBody>
      </p:sp>
    </p:spTree>
    <p:extLst>
      <p:ext uri="{BB962C8B-B14F-4D97-AF65-F5344CB8AC3E}">
        <p14:creationId xmlns:p14="http://schemas.microsoft.com/office/powerpoint/2010/main" val="119913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lowchart: Process 4"/>
          <p:cNvSpPr/>
          <p:nvPr/>
        </p:nvSpPr>
        <p:spPr>
          <a:xfrm>
            <a:off x="0" y="2285992"/>
            <a:ext cx="9144000" cy="457200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just">
              <a:lnSpc>
                <a:spcPct val="150000"/>
              </a:lnSpc>
            </a:pPr>
            <a:r>
              <a:rPr lang="id-ID" b="1" dirty="0">
                <a:latin typeface="Arial" panose="020B0604020202020204" pitchFamily="34" charset="0"/>
                <a:cs typeface="Arial" panose="020B0604020202020204" pitchFamily="34" charset="0"/>
              </a:rPr>
              <a:t>Keputusan Menteri Kesehatan Nomor 1405/Menkes/SK/XI/2002 tentang </a:t>
            </a:r>
          </a:p>
          <a:p>
            <a:pPr algn="just">
              <a:lnSpc>
                <a:spcPct val="150000"/>
              </a:lnSpc>
              <a:buFont typeface="Arial" pitchFamily="34" charset="0"/>
              <a:buChar char="•"/>
            </a:pPr>
            <a:r>
              <a:rPr lang="id-ID" b="1" dirty="0">
                <a:latin typeface="Arial" panose="020B0604020202020204" pitchFamily="34" charset="0"/>
                <a:cs typeface="Arial" panose="020B0604020202020204" pitchFamily="34" charset="0"/>
              </a:rPr>
              <a:t> Persyaratan Kesehatan Lingkungan Kerja Perkantoran dan Industri dilakukan untuk menyesuaikan dengan peraturan perundang-undangan terkait lainnya dan kebijakan pemerintah dalam Rencana Induk Pengembangan Industri (RIPIN) 2015-2035.</a:t>
            </a:r>
          </a:p>
          <a:p>
            <a:pPr algn="just">
              <a:lnSpc>
                <a:spcPct val="150000"/>
              </a:lnSpc>
            </a:pPr>
            <a:r>
              <a:rPr lang="id-ID" b="1" dirty="0">
                <a:latin typeface="Arial" panose="020B0604020202020204" pitchFamily="34" charset="0"/>
                <a:cs typeface="Arial" panose="020B0604020202020204" pitchFamily="34" charset="0"/>
              </a:rPr>
              <a:t>Keputusan Menteri Kesehatan Nomor 1405/Menkes/SK/XI/2002 tentang Persyaratan Kesehatan Lingkungan Kerja Perkantoran dan Industri tidak hanya mengatur untuk industri saja tetapi juga di perkantoran.</a:t>
            </a:r>
          </a:p>
          <a:p>
            <a:pPr algn="just">
              <a:lnSpc>
                <a:spcPct val="150000"/>
              </a:lnSpc>
              <a:buFont typeface="Arial" pitchFamily="34" charset="0"/>
              <a:buChar char="•"/>
            </a:pPr>
            <a:r>
              <a:rPr lang="id-ID" b="1" dirty="0">
                <a:latin typeface="Arial" panose="020B0604020202020204" pitchFamily="34" charset="0"/>
                <a:cs typeface="Arial" panose="020B0604020202020204" pitchFamily="34" charset="0"/>
              </a:rPr>
              <a:t> merupakan penepatan standar dan persyaratan kesehatan lingkungan kerja industri</a:t>
            </a:r>
          </a:p>
        </p:txBody>
      </p:sp>
      <p:sp>
        <p:nvSpPr>
          <p:cNvPr id="8" name="Horizontal Scroll 7"/>
          <p:cNvSpPr/>
          <p:nvPr/>
        </p:nvSpPr>
        <p:spPr>
          <a:xfrm>
            <a:off x="571472" y="0"/>
            <a:ext cx="7929618" cy="15001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1332780" y="1500174"/>
            <a:ext cx="6335564" cy="571504"/>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id-ID" b="1" dirty="0">
                <a:latin typeface="Arial" panose="020B0604020202020204" pitchFamily="34" charset="0"/>
                <a:cs typeface="Arial" panose="020B0604020202020204" pitchFamily="34" charset="0"/>
              </a:rPr>
              <a:t>Halaman 12-16</a:t>
            </a:r>
            <a:endParaRPr lang="id-ID" b="1" dirty="0">
              <a:solidFill>
                <a:schemeClr val="bg1"/>
              </a:solidFill>
              <a:latin typeface="Arial" pitchFamily="34" charset="0"/>
              <a:cs typeface="Arial" pitchFamily="34"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b="1" dirty="0">
                <a:latin typeface="Times New Roman" panose="02020603050405020304" pitchFamily="18" charset="0"/>
                <a:cs typeface="Times New Roman" panose="02020603050405020304" pitchFamily="18" charset="0"/>
              </a:rPr>
              <a:t>Tabel Standar Baku Mutu Fisik Air untuk Keperluan Higiene dan Sanitasi</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03420029"/>
              </p:ext>
            </p:extLst>
          </p:nvPr>
        </p:nvGraphicFramePr>
        <p:xfrm>
          <a:off x="628649" y="1825626"/>
          <a:ext cx="8188780" cy="4929100"/>
        </p:xfrm>
        <a:graphic>
          <a:graphicData uri="http://schemas.openxmlformats.org/drawingml/2006/table">
            <a:tbl>
              <a:tblPr firstRow="1" bandRow="1">
                <a:tableStyleId>{F2DE63D5-997A-4646-A377-4702673A728D}</a:tableStyleId>
              </a:tblPr>
              <a:tblGrid>
                <a:gridCol w="551005">
                  <a:extLst>
                    <a:ext uri="{9D8B030D-6E8A-4147-A177-3AD203B41FA5}">
                      <a16:colId xmlns:a16="http://schemas.microsoft.com/office/drawing/2014/main" val="20000"/>
                    </a:ext>
                  </a:extLst>
                </a:gridCol>
                <a:gridCol w="1678446">
                  <a:extLst>
                    <a:ext uri="{9D8B030D-6E8A-4147-A177-3AD203B41FA5}">
                      <a16:colId xmlns:a16="http://schemas.microsoft.com/office/drawing/2014/main" val="20001"/>
                    </a:ext>
                  </a:extLst>
                </a:gridCol>
                <a:gridCol w="847700">
                  <a:extLst>
                    <a:ext uri="{9D8B030D-6E8A-4147-A177-3AD203B41FA5}">
                      <a16:colId xmlns:a16="http://schemas.microsoft.com/office/drawing/2014/main" val="20002"/>
                    </a:ext>
                  </a:extLst>
                </a:gridCol>
                <a:gridCol w="2237927">
                  <a:extLst>
                    <a:ext uri="{9D8B030D-6E8A-4147-A177-3AD203B41FA5}">
                      <a16:colId xmlns:a16="http://schemas.microsoft.com/office/drawing/2014/main" val="20003"/>
                    </a:ext>
                  </a:extLst>
                </a:gridCol>
                <a:gridCol w="2873702">
                  <a:extLst>
                    <a:ext uri="{9D8B030D-6E8A-4147-A177-3AD203B41FA5}">
                      <a16:colId xmlns:a16="http://schemas.microsoft.com/office/drawing/2014/main" val="20004"/>
                    </a:ext>
                  </a:extLst>
                </a:gridCol>
              </a:tblGrid>
              <a:tr h="848970">
                <a:tc>
                  <a:txBody>
                    <a:bodyPr/>
                    <a:lstStyle/>
                    <a:p>
                      <a:pPr algn="ctr"/>
                      <a:r>
                        <a:rPr lang="id-ID" sz="2200" dirty="0">
                          <a:latin typeface="Times New Roman" panose="02020603050405020304" pitchFamily="18" charset="0"/>
                          <a:cs typeface="Times New Roman" panose="02020603050405020304" pitchFamily="18" charset="0"/>
                        </a:rPr>
                        <a:t>No.</a:t>
                      </a:r>
                    </a:p>
                  </a:txBody>
                  <a:tcPr marL="68580" marR="68580" anchor="ctr"/>
                </a:tc>
                <a:tc>
                  <a:txBody>
                    <a:bodyPr/>
                    <a:lstStyle/>
                    <a:p>
                      <a:pPr algn="ctr"/>
                      <a:r>
                        <a:rPr lang="id-ID" sz="2200" dirty="0">
                          <a:latin typeface="Times New Roman" panose="02020603050405020304" pitchFamily="18" charset="0"/>
                          <a:cs typeface="Times New Roman" panose="02020603050405020304" pitchFamily="18" charset="0"/>
                        </a:rPr>
                        <a:t>Parameter Wajib</a:t>
                      </a:r>
                    </a:p>
                  </a:txBody>
                  <a:tcPr marL="68580" marR="68580" anchor="ctr"/>
                </a:tc>
                <a:tc>
                  <a:txBody>
                    <a:bodyPr/>
                    <a:lstStyle/>
                    <a:p>
                      <a:pPr algn="ctr"/>
                      <a:r>
                        <a:rPr lang="id-ID" sz="2200" dirty="0">
                          <a:latin typeface="Times New Roman" panose="02020603050405020304" pitchFamily="18" charset="0"/>
                          <a:cs typeface="Times New Roman" panose="02020603050405020304" pitchFamily="18" charset="0"/>
                        </a:rPr>
                        <a:t>Unit</a:t>
                      </a:r>
                    </a:p>
                  </a:txBody>
                  <a:tcPr marL="68580" marR="68580" anchor="ctr"/>
                </a:tc>
                <a:tc>
                  <a:txBody>
                    <a:bodyPr/>
                    <a:lstStyle/>
                    <a:p>
                      <a:pPr algn="ctr"/>
                      <a:r>
                        <a:rPr lang="id-ID" sz="2200" dirty="0">
                          <a:latin typeface="Times New Roman" panose="02020603050405020304" pitchFamily="18" charset="0"/>
                          <a:cs typeface="Times New Roman" panose="02020603050405020304" pitchFamily="18" charset="0"/>
                        </a:rPr>
                        <a:t>SBM</a:t>
                      </a:r>
                      <a:r>
                        <a:rPr lang="id-ID" sz="2200" baseline="0" dirty="0">
                          <a:latin typeface="Times New Roman" panose="02020603050405020304" pitchFamily="18" charset="0"/>
                          <a:cs typeface="Times New Roman" panose="02020603050405020304" pitchFamily="18" charset="0"/>
                        </a:rPr>
                        <a:t> (Kadar maksimum yang diperbolehkan)</a:t>
                      </a:r>
                      <a:endParaRPr lang="id-ID" sz="2200" dirty="0">
                        <a:latin typeface="Times New Roman" panose="02020603050405020304" pitchFamily="18" charset="0"/>
                        <a:cs typeface="Times New Roman" panose="02020603050405020304" pitchFamily="18" charset="0"/>
                      </a:endParaRPr>
                    </a:p>
                  </a:txBody>
                  <a:tcPr marL="68580" marR="68580" anchor="ctr"/>
                </a:tc>
                <a:tc>
                  <a:txBody>
                    <a:bodyPr/>
                    <a:lstStyle/>
                    <a:p>
                      <a:pPr algn="ctr"/>
                      <a:r>
                        <a:rPr lang="id-ID" sz="2200" dirty="0">
                          <a:latin typeface="Times New Roman" panose="02020603050405020304" pitchFamily="18" charset="0"/>
                          <a:cs typeface="Times New Roman" panose="02020603050405020304" pitchFamily="18" charset="0"/>
                        </a:rPr>
                        <a:t>Keterangan </a:t>
                      </a:r>
                    </a:p>
                  </a:txBody>
                  <a:tcPr marL="68580" marR="68580" anchor="ctr"/>
                </a:tc>
                <a:extLst>
                  <a:ext uri="{0D108BD9-81ED-4DB2-BD59-A6C34878D82A}">
                    <a16:rowId xmlns:a16="http://schemas.microsoft.com/office/drawing/2014/main" val="10000"/>
                  </a:ext>
                </a:extLst>
              </a:tr>
              <a:tr h="479852">
                <a:tc>
                  <a:txBody>
                    <a:bodyPr/>
                    <a:lstStyle/>
                    <a:p>
                      <a:pPr algn="ctr"/>
                      <a:r>
                        <a:rPr lang="id-ID" sz="2200" dirty="0">
                          <a:latin typeface="Times New Roman" panose="02020603050405020304" pitchFamily="18" charset="0"/>
                          <a:cs typeface="Times New Roman" panose="02020603050405020304" pitchFamily="18" charset="0"/>
                        </a:rPr>
                        <a:t>1.</a:t>
                      </a:r>
                    </a:p>
                  </a:txBody>
                  <a:tcPr marL="68580" marR="68580"/>
                </a:tc>
                <a:tc>
                  <a:txBody>
                    <a:bodyPr/>
                    <a:lstStyle/>
                    <a:p>
                      <a:r>
                        <a:rPr lang="id-ID" sz="2200" dirty="0">
                          <a:latin typeface="Times New Roman" panose="02020603050405020304" pitchFamily="18" charset="0"/>
                          <a:cs typeface="Times New Roman" panose="02020603050405020304" pitchFamily="18" charset="0"/>
                        </a:rPr>
                        <a:t>Kekeruhan </a:t>
                      </a:r>
                    </a:p>
                  </a:txBody>
                  <a:tcPr marL="68580" marR="68580"/>
                </a:tc>
                <a:tc>
                  <a:txBody>
                    <a:bodyPr/>
                    <a:lstStyle/>
                    <a:p>
                      <a:pPr algn="ctr"/>
                      <a:r>
                        <a:rPr lang="id-ID" sz="2200" dirty="0">
                          <a:latin typeface="Times New Roman" panose="02020603050405020304" pitchFamily="18" charset="0"/>
                          <a:cs typeface="Times New Roman" panose="02020603050405020304" pitchFamily="18" charset="0"/>
                        </a:rPr>
                        <a:t>NTU</a:t>
                      </a:r>
                    </a:p>
                  </a:txBody>
                  <a:tcPr marL="68580" marR="68580"/>
                </a:tc>
                <a:tc>
                  <a:txBody>
                    <a:bodyPr/>
                    <a:lstStyle/>
                    <a:p>
                      <a:pPr algn="ctr"/>
                      <a:r>
                        <a:rPr lang="id-ID" sz="2200" dirty="0">
                          <a:latin typeface="Times New Roman" panose="02020603050405020304" pitchFamily="18" charset="0"/>
                          <a:cs typeface="Times New Roman" panose="02020603050405020304" pitchFamily="18" charset="0"/>
                        </a:rPr>
                        <a:t>25</a:t>
                      </a:r>
                    </a:p>
                  </a:txBody>
                  <a:tcPr marL="68580" marR="68580"/>
                </a:tc>
                <a:tc>
                  <a:txBody>
                    <a:bodyPr/>
                    <a:lstStyle/>
                    <a:p>
                      <a:endParaRPr lang="id-ID" sz="220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1"/>
                  </a:ext>
                </a:extLst>
              </a:tr>
              <a:tr h="479852">
                <a:tc>
                  <a:txBody>
                    <a:bodyPr/>
                    <a:lstStyle/>
                    <a:p>
                      <a:pPr algn="ctr"/>
                      <a:r>
                        <a:rPr lang="id-ID" sz="2200" dirty="0">
                          <a:latin typeface="Times New Roman" panose="02020603050405020304" pitchFamily="18" charset="0"/>
                          <a:cs typeface="Times New Roman" panose="02020603050405020304" pitchFamily="18" charset="0"/>
                        </a:rPr>
                        <a:t>2.</a:t>
                      </a:r>
                    </a:p>
                  </a:txBody>
                  <a:tcPr marL="68580" marR="68580"/>
                </a:tc>
                <a:tc>
                  <a:txBody>
                    <a:bodyPr/>
                    <a:lstStyle/>
                    <a:p>
                      <a:r>
                        <a:rPr lang="id-ID" sz="2200" dirty="0">
                          <a:latin typeface="Times New Roman" panose="02020603050405020304" pitchFamily="18" charset="0"/>
                          <a:cs typeface="Times New Roman" panose="02020603050405020304" pitchFamily="18" charset="0"/>
                        </a:rPr>
                        <a:t>Warna </a:t>
                      </a:r>
                    </a:p>
                  </a:txBody>
                  <a:tcPr marL="68580" marR="68580"/>
                </a:tc>
                <a:tc>
                  <a:txBody>
                    <a:bodyPr/>
                    <a:lstStyle/>
                    <a:p>
                      <a:pPr algn="ctr"/>
                      <a:r>
                        <a:rPr lang="id-ID" sz="2200" dirty="0">
                          <a:latin typeface="Times New Roman" panose="02020603050405020304" pitchFamily="18" charset="0"/>
                          <a:cs typeface="Times New Roman" panose="02020603050405020304" pitchFamily="18" charset="0"/>
                        </a:rPr>
                        <a:t>TCU</a:t>
                      </a:r>
                    </a:p>
                  </a:txBody>
                  <a:tcPr marL="68580" marR="68580"/>
                </a:tc>
                <a:tc>
                  <a:txBody>
                    <a:bodyPr/>
                    <a:lstStyle/>
                    <a:p>
                      <a:pPr algn="ctr"/>
                      <a:r>
                        <a:rPr lang="id-ID" sz="2200" dirty="0">
                          <a:latin typeface="Times New Roman" panose="02020603050405020304" pitchFamily="18" charset="0"/>
                          <a:cs typeface="Times New Roman" panose="02020603050405020304" pitchFamily="18" charset="0"/>
                        </a:rPr>
                        <a:t>50</a:t>
                      </a:r>
                    </a:p>
                  </a:txBody>
                  <a:tcPr marL="68580" marR="68580"/>
                </a:tc>
                <a:tc>
                  <a:txBody>
                    <a:bodyPr/>
                    <a:lstStyle/>
                    <a:p>
                      <a:endParaRPr lang="id-ID" sz="220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2"/>
                  </a:ext>
                </a:extLst>
              </a:tr>
              <a:tr h="1218087">
                <a:tc>
                  <a:txBody>
                    <a:bodyPr/>
                    <a:lstStyle/>
                    <a:p>
                      <a:pPr algn="ctr"/>
                      <a:r>
                        <a:rPr lang="id-ID" sz="2200" dirty="0">
                          <a:latin typeface="Times New Roman" panose="02020603050405020304" pitchFamily="18" charset="0"/>
                          <a:cs typeface="Times New Roman" panose="02020603050405020304" pitchFamily="18" charset="0"/>
                        </a:rPr>
                        <a:t>3.</a:t>
                      </a:r>
                    </a:p>
                  </a:txBody>
                  <a:tcPr marL="68580" marR="68580"/>
                </a:tc>
                <a:tc>
                  <a:txBody>
                    <a:bodyPr/>
                    <a:lstStyle/>
                    <a:p>
                      <a:r>
                        <a:rPr lang="id-ID" sz="2200" dirty="0">
                          <a:latin typeface="Times New Roman" panose="02020603050405020304" pitchFamily="18" charset="0"/>
                          <a:cs typeface="Times New Roman" panose="02020603050405020304" pitchFamily="18" charset="0"/>
                        </a:rPr>
                        <a:t>Zat</a:t>
                      </a:r>
                      <a:r>
                        <a:rPr lang="id-ID" sz="2200" baseline="0" dirty="0">
                          <a:latin typeface="Times New Roman" panose="02020603050405020304" pitchFamily="18" charset="0"/>
                          <a:cs typeface="Times New Roman" panose="02020603050405020304" pitchFamily="18" charset="0"/>
                        </a:rPr>
                        <a:t> padat terlarut (</a:t>
                      </a:r>
                      <a:r>
                        <a:rPr lang="id-ID" sz="2200" i="1" baseline="0" dirty="0">
                          <a:latin typeface="Times New Roman" panose="02020603050405020304" pitchFamily="18" charset="0"/>
                          <a:cs typeface="Times New Roman" panose="02020603050405020304" pitchFamily="18" charset="0"/>
                        </a:rPr>
                        <a:t>Total Dissolved Solid</a:t>
                      </a:r>
                      <a:r>
                        <a:rPr lang="id-ID" sz="2200" i="0" baseline="0" dirty="0">
                          <a:latin typeface="Times New Roman" panose="02020603050405020304" pitchFamily="18" charset="0"/>
                          <a:cs typeface="Times New Roman" panose="02020603050405020304" pitchFamily="18" charset="0"/>
                        </a:rPr>
                        <a:t>)</a:t>
                      </a:r>
                      <a:endParaRPr lang="id-ID" sz="2200" dirty="0">
                        <a:latin typeface="Times New Roman" panose="02020603050405020304" pitchFamily="18" charset="0"/>
                        <a:cs typeface="Times New Roman" panose="02020603050405020304" pitchFamily="18" charset="0"/>
                      </a:endParaRPr>
                    </a:p>
                  </a:txBody>
                  <a:tcPr marL="68580" marR="68580"/>
                </a:tc>
                <a:tc>
                  <a:txBody>
                    <a:bodyPr/>
                    <a:lstStyle/>
                    <a:p>
                      <a:pPr algn="ctr"/>
                      <a:r>
                        <a:rPr lang="id-ID" sz="2200" dirty="0">
                          <a:latin typeface="Times New Roman" panose="02020603050405020304" pitchFamily="18" charset="0"/>
                          <a:cs typeface="Times New Roman" panose="02020603050405020304" pitchFamily="18" charset="0"/>
                        </a:rPr>
                        <a:t>Mg/l</a:t>
                      </a:r>
                    </a:p>
                  </a:txBody>
                  <a:tcPr marL="68580" marR="68580"/>
                </a:tc>
                <a:tc>
                  <a:txBody>
                    <a:bodyPr/>
                    <a:lstStyle/>
                    <a:p>
                      <a:pPr algn="ctr"/>
                      <a:r>
                        <a:rPr lang="id-ID" sz="2200" dirty="0">
                          <a:latin typeface="Times New Roman" panose="02020603050405020304" pitchFamily="18" charset="0"/>
                          <a:cs typeface="Times New Roman" panose="02020603050405020304" pitchFamily="18" charset="0"/>
                        </a:rPr>
                        <a:t>1000</a:t>
                      </a:r>
                    </a:p>
                  </a:txBody>
                  <a:tcPr marL="68580" marR="68580"/>
                </a:tc>
                <a:tc>
                  <a:txBody>
                    <a:bodyPr/>
                    <a:lstStyle/>
                    <a:p>
                      <a:endParaRPr lang="id-ID" sz="2200" dirty="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3"/>
                  </a:ext>
                </a:extLst>
              </a:tr>
              <a:tr h="479852">
                <a:tc>
                  <a:txBody>
                    <a:bodyPr/>
                    <a:lstStyle/>
                    <a:p>
                      <a:pPr algn="ctr"/>
                      <a:r>
                        <a:rPr lang="id-ID" sz="2200" dirty="0">
                          <a:latin typeface="Times New Roman" panose="02020603050405020304" pitchFamily="18" charset="0"/>
                          <a:cs typeface="Times New Roman" panose="02020603050405020304" pitchFamily="18" charset="0"/>
                        </a:rPr>
                        <a:t>4.</a:t>
                      </a:r>
                    </a:p>
                  </a:txBody>
                  <a:tcPr marL="68580" marR="68580"/>
                </a:tc>
                <a:tc>
                  <a:txBody>
                    <a:bodyPr/>
                    <a:lstStyle/>
                    <a:p>
                      <a:r>
                        <a:rPr lang="id-ID" sz="2200" dirty="0">
                          <a:latin typeface="Times New Roman" panose="02020603050405020304" pitchFamily="18" charset="0"/>
                          <a:cs typeface="Times New Roman" panose="02020603050405020304" pitchFamily="18" charset="0"/>
                        </a:rPr>
                        <a:t>Suhu </a:t>
                      </a:r>
                    </a:p>
                  </a:txBody>
                  <a:tcPr marL="68580" marR="68580"/>
                </a:tc>
                <a:tc>
                  <a:txBody>
                    <a:bodyPr/>
                    <a:lstStyle/>
                    <a:p>
                      <a:pPr algn="ctr"/>
                      <a:r>
                        <a:rPr lang="id-ID" sz="2200" dirty="0">
                          <a:latin typeface="Times New Roman" panose="02020603050405020304" pitchFamily="18" charset="0"/>
                          <a:cs typeface="Times New Roman" panose="02020603050405020304" pitchFamily="18" charset="0"/>
                        </a:rPr>
                        <a:t>˚C</a:t>
                      </a:r>
                    </a:p>
                  </a:txBody>
                  <a:tcPr marL="68580" marR="68580"/>
                </a:tc>
                <a:tc>
                  <a:txBody>
                    <a:bodyPr/>
                    <a:lstStyle/>
                    <a:p>
                      <a:pPr algn="ctr"/>
                      <a:r>
                        <a:rPr lang="id-ID" sz="2200" dirty="0">
                          <a:latin typeface="Times New Roman" panose="02020603050405020304" pitchFamily="18" charset="0"/>
                          <a:cs typeface="Times New Roman" panose="02020603050405020304" pitchFamily="18" charset="0"/>
                        </a:rPr>
                        <a:t>Suhu udara ± 3</a:t>
                      </a:r>
                    </a:p>
                  </a:txBody>
                  <a:tcPr marL="68580" marR="68580"/>
                </a:tc>
                <a:tc>
                  <a:txBody>
                    <a:bodyPr/>
                    <a:lstStyle/>
                    <a:p>
                      <a:endParaRPr lang="id-ID" sz="2200" dirty="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4"/>
                  </a:ext>
                </a:extLst>
              </a:tr>
              <a:tr h="479852">
                <a:tc>
                  <a:txBody>
                    <a:bodyPr/>
                    <a:lstStyle/>
                    <a:p>
                      <a:pPr algn="ctr"/>
                      <a:r>
                        <a:rPr lang="id-ID" sz="2200" dirty="0">
                          <a:latin typeface="Times New Roman" panose="02020603050405020304" pitchFamily="18" charset="0"/>
                          <a:cs typeface="Times New Roman" panose="02020603050405020304" pitchFamily="18" charset="0"/>
                        </a:rPr>
                        <a:t>5.</a:t>
                      </a:r>
                    </a:p>
                  </a:txBody>
                  <a:tcPr marL="68580" marR="68580"/>
                </a:tc>
                <a:tc>
                  <a:txBody>
                    <a:bodyPr/>
                    <a:lstStyle/>
                    <a:p>
                      <a:r>
                        <a:rPr lang="id-ID" sz="2200" dirty="0">
                          <a:latin typeface="Times New Roman" panose="02020603050405020304" pitchFamily="18" charset="0"/>
                          <a:cs typeface="Times New Roman" panose="02020603050405020304" pitchFamily="18" charset="0"/>
                        </a:rPr>
                        <a:t>Rasa </a:t>
                      </a:r>
                    </a:p>
                  </a:txBody>
                  <a:tcPr marL="68580" marR="68580"/>
                </a:tc>
                <a:tc>
                  <a:txBody>
                    <a:bodyPr/>
                    <a:lstStyle/>
                    <a:p>
                      <a:pPr algn="ctr"/>
                      <a:endParaRPr lang="id-ID" sz="2200" dirty="0">
                        <a:latin typeface="Times New Roman" panose="02020603050405020304" pitchFamily="18" charset="0"/>
                        <a:cs typeface="Times New Roman" panose="02020603050405020304" pitchFamily="18" charset="0"/>
                      </a:endParaRPr>
                    </a:p>
                  </a:txBody>
                  <a:tcPr marL="68580" marR="68580"/>
                </a:tc>
                <a:tc>
                  <a:txBody>
                    <a:bodyPr/>
                    <a:lstStyle/>
                    <a:p>
                      <a:pPr algn="ctr"/>
                      <a:r>
                        <a:rPr lang="id-ID" sz="2200" dirty="0">
                          <a:latin typeface="Times New Roman" panose="02020603050405020304" pitchFamily="18" charset="0"/>
                          <a:cs typeface="Times New Roman" panose="02020603050405020304" pitchFamily="18" charset="0"/>
                        </a:rPr>
                        <a:t>Tidak</a:t>
                      </a:r>
                      <a:r>
                        <a:rPr lang="id-ID" sz="2200" baseline="0" dirty="0">
                          <a:latin typeface="Times New Roman" panose="02020603050405020304" pitchFamily="18" charset="0"/>
                          <a:cs typeface="Times New Roman" panose="02020603050405020304" pitchFamily="18" charset="0"/>
                        </a:rPr>
                        <a:t> berasa</a:t>
                      </a:r>
                      <a:endParaRPr lang="id-ID" sz="2200" dirty="0">
                        <a:latin typeface="Times New Roman" panose="02020603050405020304" pitchFamily="18" charset="0"/>
                        <a:cs typeface="Times New Roman" panose="02020603050405020304" pitchFamily="18" charset="0"/>
                      </a:endParaRPr>
                    </a:p>
                  </a:txBody>
                  <a:tcPr marL="68580" marR="68580"/>
                </a:tc>
                <a:tc>
                  <a:txBody>
                    <a:bodyPr/>
                    <a:lstStyle/>
                    <a:p>
                      <a:endParaRPr lang="id-ID" sz="2200" dirty="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5"/>
                  </a:ext>
                </a:extLst>
              </a:tr>
              <a:tr h="479852">
                <a:tc>
                  <a:txBody>
                    <a:bodyPr/>
                    <a:lstStyle/>
                    <a:p>
                      <a:pPr algn="ctr"/>
                      <a:r>
                        <a:rPr lang="id-ID" sz="2200" dirty="0">
                          <a:latin typeface="Times New Roman" panose="02020603050405020304" pitchFamily="18" charset="0"/>
                          <a:cs typeface="Times New Roman" panose="02020603050405020304" pitchFamily="18" charset="0"/>
                        </a:rPr>
                        <a:t>6.</a:t>
                      </a:r>
                    </a:p>
                  </a:txBody>
                  <a:tcPr marL="68580" marR="68580"/>
                </a:tc>
                <a:tc>
                  <a:txBody>
                    <a:bodyPr/>
                    <a:lstStyle/>
                    <a:p>
                      <a:r>
                        <a:rPr lang="id-ID" sz="2200" dirty="0">
                          <a:latin typeface="Times New Roman" panose="02020603050405020304" pitchFamily="18" charset="0"/>
                          <a:cs typeface="Times New Roman" panose="02020603050405020304" pitchFamily="18" charset="0"/>
                        </a:rPr>
                        <a:t>Bau </a:t>
                      </a:r>
                    </a:p>
                  </a:txBody>
                  <a:tcPr marL="68580" marR="68580"/>
                </a:tc>
                <a:tc>
                  <a:txBody>
                    <a:bodyPr/>
                    <a:lstStyle/>
                    <a:p>
                      <a:pPr algn="ctr"/>
                      <a:endParaRPr lang="id-ID" sz="2200" dirty="0">
                        <a:latin typeface="Times New Roman" panose="02020603050405020304" pitchFamily="18" charset="0"/>
                        <a:cs typeface="Times New Roman" panose="02020603050405020304" pitchFamily="18" charset="0"/>
                      </a:endParaRPr>
                    </a:p>
                  </a:txBody>
                  <a:tcPr marL="68580" marR="68580"/>
                </a:tc>
                <a:tc>
                  <a:txBody>
                    <a:bodyPr/>
                    <a:lstStyle/>
                    <a:p>
                      <a:pPr algn="ctr"/>
                      <a:r>
                        <a:rPr lang="id-ID" sz="2200" dirty="0">
                          <a:latin typeface="Times New Roman" panose="02020603050405020304" pitchFamily="18" charset="0"/>
                          <a:cs typeface="Times New Roman" panose="02020603050405020304" pitchFamily="18" charset="0"/>
                        </a:rPr>
                        <a:t>Tidak berbau</a:t>
                      </a:r>
                    </a:p>
                  </a:txBody>
                  <a:tcPr marL="68580" marR="68580"/>
                </a:tc>
                <a:tc>
                  <a:txBody>
                    <a:bodyPr/>
                    <a:lstStyle/>
                    <a:p>
                      <a:endParaRPr lang="id-ID" sz="2200" dirty="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511192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pPr marL="0" indent="0" algn="just">
              <a:buNone/>
            </a:pPr>
            <a:r>
              <a:rPr lang="id-ID" sz="2200" dirty="0">
                <a:latin typeface="Times New Roman" panose="02020603050405020304" pitchFamily="18" charset="0"/>
                <a:cs typeface="Times New Roman" panose="02020603050405020304" pitchFamily="18" charset="0"/>
              </a:rPr>
              <a:t>Parameter SBM biologi air untuk keprluan higiene dan sanitasi sama dengan untuk air minum tetapi kadarnya berbeda untuk total coliform karena tidak digunakan untuk air minum.</a:t>
            </a:r>
          </a:p>
          <a:p>
            <a:pPr marL="0" indent="0" algn="just">
              <a:buNone/>
            </a:pPr>
            <a:endParaRPr lang="id-ID"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30473696"/>
              </p:ext>
            </p:extLst>
          </p:nvPr>
        </p:nvGraphicFramePr>
        <p:xfrm>
          <a:off x="756559" y="3223379"/>
          <a:ext cx="7758791" cy="3566160"/>
        </p:xfrm>
        <a:graphic>
          <a:graphicData uri="http://schemas.openxmlformats.org/drawingml/2006/table">
            <a:tbl>
              <a:tblPr firstRow="1" bandRow="1">
                <a:tableStyleId>{F2DE63D5-997A-4646-A377-4702673A728D}</a:tableStyleId>
              </a:tblPr>
              <a:tblGrid>
                <a:gridCol w="631370">
                  <a:extLst>
                    <a:ext uri="{9D8B030D-6E8A-4147-A177-3AD203B41FA5}">
                      <a16:colId xmlns:a16="http://schemas.microsoft.com/office/drawing/2014/main" val="20000"/>
                    </a:ext>
                  </a:extLst>
                </a:gridCol>
                <a:gridCol w="1420586">
                  <a:extLst>
                    <a:ext uri="{9D8B030D-6E8A-4147-A177-3AD203B41FA5}">
                      <a16:colId xmlns:a16="http://schemas.microsoft.com/office/drawing/2014/main" val="20001"/>
                    </a:ext>
                  </a:extLst>
                </a:gridCol>
                <a:gridCol w="1273628">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gridCol w="2261507">
                  <a:extLst>
                    <a:ext uri="{9D8B030D-6E8A-4147-A177-3AD203B41FA5}">
                      <a16:colId xmlns:a16="http://schemas.microsoft.com/office/drawing/2014/main" val="20004"/>
                    </a:ext>
                  </a:extLst>
                </a:gridCol>
              </a:tblGrid>
              <a:tr h="652740">
                <a:tc>
                  <a:txBody>
                    <a:bodyPr/>
                    <a:lstStyle/>
                    <a:p>
                      <a:pPr algn="ctr"/>
                      <a:r>
                        <a:rPr lang="id-ID" sz="2400" dirty="0">
                          <a:latin typeface="Times New Roman" panose="02020603050405020304" pitchFamily="18" charset="0"/>
                          <a:cs typeface="Times New Roman" panose="02020603050405020304" pitchFamily="18" charset="0"/>
                        </a:rPr>
                        <a:t>No.</a:t>
                      </a:r>
                    </a:p>
                  </a:txBody>
                  <a:tcPr marL="68580" marR="68580" anchor="ctr"/>
                </a:tc>
                <a:tc>
                  <a:txBody>
                    <a:bodyPr/>
                    <a:lstStyle/>
                    <a:p>
                      <a:pPr algn="ctr"/>
                      <a:r>
                        <a:rPr lang="id-ID" sz="2400" dirty="0">
                          <a:latin typeface="Times New Roman" panose="02020603050405020304" pitchFamily="18" charset="0"/>
                          <a:cs typeface="Times New Roman" panose="02020603050405020304" pitchFamily="18" charset="0"/>
                        </a:rPr>
                        <a:t>Parameter</a:t>
                      </a:r>
                    </a:p>
                  </a:txBody>
                  <a:tcPr marL="68580" marR="68580" anchor="ctr"/>
                </a:tc>
                <a:tc>
                  <a:txBody>
                    <a:bodyPr/>
                    <a:lstStyle/>
                    <a:p>
                      <a:pPr algn="ctr"/>
                      <a:r>
                        <a:rPr lang="id-ID" sz="2400" dirty="0">
                          <a:latin typeface="Times New Roman" panose="02020603050405020304" pitchFamily="18" charset="0"/>
                          <a:cs typeface="Times New Roman" panose="02020603050405020304" pitchFamily="18" charset="0"/>
                        </a:rPr>
                        <a:t>Unit </a:t>
                      </a:r>
                    </a:p>
                  </a:txBody>
                  <a:tcPr marL="68580" marR="68580" anchor="ctr"/>
                </a:tc>
                <a:tc>
                  <a:txBody>
                    <a:bodyPr/>
                    <a:lstStyle/>
                    <a:p>
                      <a:pPr algn="ctr"/>
                      <a:r>
                        <a:rPr lang="id-ID" sz="2400" dirty="0">
                          <a:latin typeface="Times New Roman" panose="02020603050405020304" pitchFamily="18" charset="0"/>
                          <a:cs typeface="Times New Roman" panose="02020603050405020304" pitchFamily="18" charset="0"/>
                        </a:rPr>
                        <a:t>SBM (Kadar maksimum yang diperbolehkan)</a:t>
                      </a:r>
                    </a:p>
                  </a:txBody>
                  <a:tcPr marL="68580" marR="68580" anchor="ctr"/>
                </a:tc>
                <a:tc>
                  <a:txBody>
                    <a:bodyPr/>
                    <a:lstStyle/>
                    <a:p>
                      <a:pPr algn="ctr"/>
                      <a:r>
                        <a:rPr lang="id-ID" sz="2400" dirty="0">
                          <a:latin typeface="Times New Roman" panose="02020603050405020304" pitchFamily="18" charset="0"/>
                          <a:cs typeface="Times New Roman" panose="02020603050405020304" pitchFamily="18" charset="0"/>
                        </a:rPr>
                        <a:t>Keterangan </a:t>
                      </a:r>
                    </a:p>
                  </a:txBody>
                  <a:tcPr marL="68580" marR="68580" anchor="ctr"/>
                </a:tc>
                <a:extLst>
                  <a:ext uri="{0D108BD9-81ED-4DB2-BD59-A6C34878D82A}">
                    <a16:rowId xmlns:a16="http://schemas.microsoft.com/office/drawing/2014/main" val="10000"/>
                  </a:ext>
                </a:extLst>
              </a:tr>
              <a:tr h="652740">
                <a:tc>
                  <a:txBody>
                    <a:bodyPr/>
                    <a:lstStyle/>
                    <a:p>
                      <a:pPr algn="ctr"/>
                      <a:r>
                        <a:rPr lang="id-ID" sz="2400" dirty="0">
                          <a:latin typeface="Times New Roman" panose="02020603050405020304" pitchFamily="18" charset="0"/>
                          <a:cs typeface="Times New Roman" panose="02020603050405020304" pitchFamily="18" charset="0"/>
                        </a:rPr>
                        <a:t>1.</a:t>
                      </a:r>
                    </a:p>
                  </a:txBody>
                  <a:tcPr marL="68580" marR="68580"/>
                </a:tc>
                <a:tc>
                  <a:txBody>
                    <a:bodyPr/>
                    <a:lstStyle/>
                    <a:p>
                      <a:r>
                        <a:rPr lang="id-ID" sz="2400" dirty="0">
                          <a:latin typeface="Times New Roman" panose="02020603050405020304" pitchFamily="18" charset="0"/>
                          <a:cs typeface="Times New Roman" panose="02020603050405020304" pitchFamily="18" charset="0"/>
                        </a:rPr>
                        <a:t>Total Coliform</a:t>
                      </a:r>
                    </a:p>
                  </a:txBody>
                  <a:tcPr marL="68580" marR="68580"/>
                </a:tc>
                <a:tc>
                  <a:txBody>
                    <a:bodyPr/>
                    <a:lstStyle/>
                    <a:p>
                      <a:pPr algn="ctr"/>
                      <a:r>
                        <a:rPr lang="id-ID" sz="2400" dirty="0">
                          <a:latin typeface="Times New Roman" panose="02020603050405020304" pitchFamily="18" charset="0"/>
                          <a:cs typeface="Times New Roman" panose="02020603050405020304" pitchFamily="18" charset="0"/>
                        </a:rPr>
                        <a:t>CFU/ 100 ml</a:t>
                      </a:r>
                    </a:p>
                  </a:txBody>
                  <a:tcPr marL="68580" marR="68580"/>
                </a:tc>
                <a:tc>
                  <a:txBody>
                    <a:bodyPr/>
                    <a:lstStyle/>
                    <a:p>
                      <a:pPr algn="ctr"/>
                      <a:r>
                        <a:rPr lang="id-ID" sz="2400" dirty="0">
                          <a:latin typeface="Times New Roman" panose="02020603050405020304" pitchFamily="18" charset="0"/>
                          <a:cs typeface="Times New Roman" panose="02020603050405020304" pitchFamily="18" charset="0"/>
                        </a:rPr>
                        <a:t>50</a:t>
                      </a:r>
                    </a:p>
                  </a:txBody>
                  <a:tcPr marL="68580" marR="68580"/>
                </a:tc>
                <a:tc>
                  <a:txBody>
                    <a:bodyPr/>
                    <a:lstStyle/>
                    <a:p>
                      <a:endParaRPr lang="id-ID" sz="2400" dirty="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1"/>
                  </a:ext>
                </a:extLst>
              </a:tr>
              <a:tr h="652740">
                <a:tc>
                  <a:txBody>
                    <a:bodyPr/>
                    <a:lstStyle/>
                    <a:p>
                      <a:pPr algn="ctr"/>
                      <a:r>
                        <a:rPr lang="id-ID" sz="2400" dirty="0">
                          <a:latin typeface="Times New Roman" panose="02020603050405020304" pitchFamily="18" charset="0"/>
                          <a:cs typeface="Times New Roman" panose="02020603050405020304" pitchFamily="18" charset="0"/>
                        </a:rPr>
                        <a:t>2.</a:t>
                      </a:r>
                    </a:p>
                  </a:txBody>
                  <a:tcPr marL="68580" marR="68580"/>
                </a:tc>
                <a:tc>
                  <a:txBody>
                    <a:bodyPr/>
                    <a:lstStyle/>
                    <a:p>
                      <a:r>
                        <a:rPr lang="id-ID" sz="2400" i="1" dirty="0">
                          <a:latin typeface="Times New Roman" panose="02020603050405020304" pitchFamily="18" charset="0"/>
                          <a:cs typeface="Times New Roman" panose="02020603050405020304" pitchFamily="18" charset="0"/>
                        </a:rPr>
                        <a:t>E. coli </a:t>
                      </a:r>
                    </a:p>
                  </a:txBody>
                  <a:tcPr marL="68580" marR="6858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2400" dirty="0">
                          <a:latin typeface="Times New Roman" panose="02020603050405020304" pitchFamily="18" charset="0"/>
                          <a:cs typeface="Times New Roman" panose="02020603050405020304" pitchFamily="18" charset="0"/>
                        </a:rPr>
                        <a:t>CFU/ 100 ml</a:t>
                      </a:r>
                    </a:p>
                    <a:p>
                      <a:pPr algn="ctr"/>
                      <a:endParaRPr lang="id-ID" sz="2400" dirty="0">
                        <a:latin typeface="Times New Roman" panose="02020603050405020304" pitchFamily="18" charset="0"/>
                        <a:cs typeface="Times New Roman" panose="02020603050405020304" pitchFamily="18" charset="0"/>
                      </a:endParaRPr>
                    </a:p>
                  </a:txBody>
                  <a:tcPr marL="68580" marR="68580"/>
                </a:tc>
                <a:tc>
                  <a:txBody>
                    <a:bodyPr/>
                    <a:lstStyle/>
                    <a:p>
                      <a:pPr algn="ctr"/>
                      <a:r>
                        <a:rPr lang="id-ID" sz="2400" dirty="0">
                          <a:latin typeface="Times New Roman" panose="02020603050405020304" pitchFamily="18" charset="0"/>
                          <a:cs typeface="Times New Roman" panose="02020603050405020304" pitchFamily="18" charset="0"/>
                        </a:rPr>
                        <a:t>0</a:t>
                      </a:r>
                    </a:p>
                  </a:txBody>
                  <a:tcPr marL="68580" marR="68580"/>
                </a:tc>
                <a:tc>
                  <a:txBody>
                    <a:bodyPr/>
                    <a:lstStyle/>
                    <a:p>
                      <a:endParaRPr lang="id-ID" sz="2400" dirty="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804078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normAutofit/>
          </a:bodyPr>
          <a:lstStyle/>
          <a:p>
            <a:pPr marL="0" indent="0" algn="just">
              <a:buNone/>
            </a:pPr>
            <a:r>
              <a:rPr lang="id-ID" sz="2200" dirty="0">
                <a:latin typeface="Times New Roman" panose="02020603050405020304" pitchFamily="18" charset="0"/>
                <a:cs typeface="Times New Roman" panose="02020603050405020304" pitchFamily="18" charset="0"/>
              </a:rPr>
              <a:t>Terdapat 9 parameter kimia yang wajib diperiksa secara berkala untuk SBM kimia air untuk keperluan higiene dan sanitasi, sedangkan parameter tambahan berjumlah 10 parameter dan masing – masing kadarnya dapat dilihat pada tabel berikut:</a:t>
            </a:r>
          </a:p>
          <a:p>
            <a:pPr marL="0" indent="0" algn="just">
              <a:buNone/>
            </a:pPr>
            <a:r>
              <a:rPr lang="id-ID" sz="2200" dirty="0">
                <a:latin typeface="Times New Roman" panose="02020603050405020304" pitchFamily="18" charset="0"/>
                <a:cs typeface="Times New Roman" panose="02020603050405020304" pitchFamily="18" charset="0"/>
                <a:hlinkClick r:id="rId2" action="ppaction://hlinkfile"/>
              </a:rPr>
              <a:t>tabel standar baku mutu kimia air untuk keperluan higiene dan sanitasi.docx</a:t>
            </a:r>
            <a:endParaRPr lang="id-ID"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98268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normAutofit/>
          </a:bodyPr>
          <a:lstStyle/>
          <a:p>
            <a:pPr marL="0" indent="0" algn="just">
              <a:buNone/>
            </a:pPr>
            <a:r>
              <a:rPr lang="id-ID" sz="2200" dirty="0">
                <a:latin typeface="Times New Roman" panose="02020603050405020304" pitchFamily="18" charset="0"/>
                <a:cs typeface="Times New Roman" panose="02020603050405020304" pitchFamily="18" charset="0"/>
              </a:rPr>
              <a:t>2. Media Lingkungan Udara</a:t>
            </a:r>
          </a:p>
          <a:p>
            <a:pPr marL="0" indent="0" algn="just">
              <a:buNone/>
            </a:pPr>
            <a:r>
              <a:rPr lang="id-ID" sz="2200" dirty="0">
                <a:latin typeface="Times New Roman" panose="02020603050405020304" pitchFamily="18" charset="0"/>
                <a:cs typeface="Times New Roman" panose="02020603050405020304" pitchFamily="18" charset="0"/>
              </a:rPr>
              <a:t>Standar Baku Mutu (SBM) media udara meliputi standar baku mutu udara dalam ruang (</a:t>
            </a:r>
            <a:r>
              <a:rPr lang="id-ID" sz="2200" i="1" dirty="0">
                <a:latin typeface="Times New Roman" panose="02020603050405020304" pitchFamily="18" charset="0"/>
                <a:cs typeface="Times New Roman" panose="02020603050405020304" pitchFamily="18" charset="0"/>
              </a:rPr>
              <a:t>indoor air quality</a:t>
            </a:r>
            <a:r>
              <a:rPr lang="id-ID" sz="2200" dirty="0">
                <a:latin typeface="Times New Roman" panose="02020603050405020304" pitchFamily="18" charset="0"/>
                <a:cs typeface="Times New Roman" panose="02020603050405020304" pitchFamily="18" charset="0"/>
              </a:rPr>
              <a:t>) dan udara ambien (</a:t>
            </a:r>
            <a:r>
              <a:rPr lang="id-ID" sz="2200" i="1" dirty="0">
                <a:latin typeface="Times New Roman" panose="02020603050405020304" pitchFamily="18" charset="0"/>
                <a:cs typeface="Times New Roman" panose="02020603050405020304" pitchFamily="18" charset="0"/>
              </a:rPr>
              <a:t>ambint air quality</a:t>
            </a:r>
            <a:r>
              <a:rPr lang="id-ID" sz="2200" dirty="0">
                <a:latin typeface="Times New Roman" panose="02020603050405020304" pitchFamily="18" charset="0"/>
                <a:cs typeface="Times New Roman" panose="02020603050405020304" pitchFamily="18" charset="0"/>
              </a:rPr>
              <a:t>). Standar kualitas udara dalam ruang perkantoran menacu kepada peraturan perundang – undangan mengenai Standar Keselamatan dan Kesehatan Kerja Perkantoran, sedangkan SBM udara ambien mengacu ke peraturan Kementrian Lingkungan Hidup dan Kehutanan yang berlaku.</a:t>
            </a:r>
          </a:p>
        </p:txBody>
      </p:sp>
    </p:spTree>
    <p:extLst>
      <p:ext uri="{BB962C8B-B14F-4D97-AF65-F5344CB8AC3E}">
        <p14:creationId xmlns:p14="http://schemas.microsoft.com/office/powerpoint/2010/main" val="13570589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normAutofit/>
          </a:bodyPr>
          <a:lstStyle/>
          <a:p>
            <a:pPr marL="0" indent="0" algn="just">
              <a:buNone/>
            </a:pPr>
            <a:r>
              <a:rPr lang="id-ID" sz="2200" dirty="0">
                <a:latin typeface="Times New Roman" panose="02020603050405020304" pitchFamily="18" charset="0"/>
                <a:cs typeface="Times New Roman" panose="02020603050405020304" pitchFamily="18" charset="0"/>
              </a:rPr>
              <a:t>3. Media Lingkungan Tanah</a:t>
            </a:r>
          </a:p>
          <a:p>
            <a:pPr marL="0" indent="0" algn="just">
              <a:buNone/>
            </a:pPr>
            <a:r>
              <a:rPr lang="id-ID" sz="2200" dirty="0">
                <a:latin typeface="Times New Roman" panose="02020603050405020304" pitchFamily="18" charset="0"/>
                <a:cs typeface="Times New Roman" panose="02020603050405020304" pitchFamily="18" charset="0"/>
              </a:rPr>
              <a:t>Standar baku mutu media tanah yang berhubungan dengan kesehatan meliputi kualitas tanah dari aspek biologi, kimia dan radioaktivitas.</a:t>
            </a:r>
          </a:p>
        </p:txBody>
      </p:sp>
    </p:spTree>
    <p:extLst>
      <p:ext uri="{BB962C8B-B14F-4D97-AF65-F5344CB8AC3E}">
        <p14:creationId xmlns:p14="http://schemas.microsoft.com/office/powerpoint/2010/main" val="334896500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pPr marL="514350" indent="-514350" algn="just">
              <a:buAutoNum type="alphaLcParenR"/>
            </a:pPr>
            <a:r>
              <a:rPr lang="id-ID" sz="2200" dirty="0">
                <a:latin typeface="Times New Roman" panose="02020603050405020304" pitchFamily="18" charset="0"/>
                <a:cs typeface="Times New Roman" panose="02020603050405020304" pitchFamily="18" charset="0"/>
              </a:rPr>
              <a:t>Standar Baku Mutu Biologi</a:t>
            </a:r>
          </a:p>
          <a:p>
            <a:pPr marL="0" indent="0" algn="just">
              <a:buNone/>
            </a:pPr>
            <a:r>
              <a:rPr lang="id-ID" sz="2200" dirty="0">
                <a:latin typeface="Times New Roman" panose="02020603050405020304" pitchFamily="18" charset="0"/>
                <a:cs typeface="Times New Roman" panose="02020603050405020304" pitchFamily="18" charset="0"/>
              </a:rPr>
              <a:t>SBM biologi tanah meliputi angka telur cacing (</a:t>
            </a:r>
            <a:r>
              <a:rPr lang="id-ID" sz="2200" i="1" dirty="0">
                <a:latin typeface="Times New Roman" panose="02020603050405020304" pitchFamily="18" charset="0"/>
                <a:cs typeface="Times New Roman" panose="02020603050405020304" pitchFamily="18" charset="0"/>
              </a:rPr>
              <a:t>Ascaris lumbricoides</a:t>
            </a:r>
            <a:r>
              <a:rPr lang="id-ID" sz="2200" dirty="0">
                <a:latin typeface="Times New Roman" panose="02020603050405020304" pitchFamily="18" charset="0"/>
                <a:cs typeface="Times New Roman" panose="02020603050405020304" pitchFamily="18" charset="0"/>
              </a:rPr>
              <a:t>) dan </a:t>
            </a:r>
            <a:r>
              <a:rPr lang="id-ID" sz="2200" i="1" dirty="0">
                <a:latin typeface="Times New Roman" panose="02020603050405020304" pitchFamily="18" charset="0"/>
                <a:cs typeface="Times New Roman" panose="02020603050405020304" pitchFamily="18" charset="0"/>
              </a:rPr>
              <a:t>fecal coliform </a:t>
            </a:r>
            <a:r>
              <a:rPr lang="id-ID" sz="2200" dirty="0">
                <a:latin typeface="Times New Roman" panose="02020603050405020304" pitchFamily="18" charset="0"/>
                <a:cs typeface="Times New Roman" panose="02020603050405020304" pitchFamily="18" charset="0"/>
              </a:rPr>
              <a:t>yang mengindikasikan adanya pencemaran tanah oleh tinja.</a:t>
            </a:r>
          </a:p>
          <a:p>
            <a:pPr marL="0" indent="0" algn="just">
              <a:buNone/>
            </a:pPr>
            <a:endParaRPr lang="id-ID"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72956719"/>
              </p:ext>
            </p:extLst>
          </p:nvPr>
        </p:nvGraphicFramePr>
        <p:xfrm>
          <a:off x="1171747" y="3649826"/>
          <a:ext cx="7587342" cy="3091542"/>
        </p:xfrm>
        <a:graphic>
          <a:graphicData uri="http://schemas.openxmlformats.org/drawingml/2006/table">
            <a:tbl>
              <a:tblPr firstRow="1" bandRow="1">
                <a:tableStyleId>{F2DE63D5-997A-4646-A377-4702673A728D}</a:tableStyleId>
              </a:tblPr>
              <a:tblGrid>
                <a:gridCol w="63137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436915">
                  <a:extLst>
                    <a:ext uri="{9D8B030D-6E8A-4147-A177-3AD203B41FA5}">
                      <a16:colId xmlns:a16="http://schemas.microsoft.com/office/drawing/2014/main" val="20002"/>
                    </a:ext>
                  </a:extLst>
                </a:gridCol>
                <a:gridCol w="1779815">
                  <a:extLst>
                    <a:ext uri="{9D8B030D-6E8A-4147-A177-3AD203B41FA5}">
                      <a16:colId xmlns:a16="http://schemas.microsoft.com/office/drawing/2014/main" val="20003"/>
                    </a:ext>
                  </a:extLst>
                </a:gridCol>
                <a:gridCol w="2367642">
                  <a:extLst>
                    <a:ext uri="{9D8B030D-6E8A-4147-A177-3AD203B41FA5}">
                      <a16:colId xmlns:a16="http://schemas.microsoft.com/office/drawing/2014/main" val="20004"/>
                    </a:ext>
                  </a:extLst>
                </a:gridCol>
              </a:tblGrid>
              <a:tr h="1030514">
                <a:tc>
                  <a:txBody>
                    <a:bodyPr/>
                    <a:lstStyle/>
                    <a:p>
                      <a:pPr algn="ctr"/>
                      <a:r>
                        <a:rPr lang="id-ID" sz="1800" dirty="0">
                          <a:latin typeface="Times New Roman" panose="02020603050405020304" pitchFamily="18" charset="0"/>
                          <a:cs typeface="Times New Roman" panose="02020603050405020304" pitchFamily="18" charset="0"/>
                        </a:rPr>
                        <a:t>No. </a:t>
                      </a:r>
                    </a:p>
                  </a:txBody>
                  <a:tcPr marL="68580" marR="68580" anchor="ctr"/>
                </a:tc>
                <a:tc>
                  <a:txBody>
                    <a:bodyPr/>
                    <a:lstStyle/>
                    <a:p>
                      <a:pPr algn="ctr"/>
                      <a:r>
                        <a:rPr lang="id-ID" sz="1800" dirty="0">
                          <a:latin typeface="Times New Roman" panose="02020603050405020304" pitchFamily="18" charset="0"/>
                          <a:cs typeface="Times New Roman" panose="02020603050405020304" pitchFamily="18" charset="0"/>
                        </a:rPr>
                        <a:t>Parameter </a:t>
                      </a:r>
                    </a:p>
                  </a:txBody>
                  <a:tcPr marL="68580" marR="68580" anchor="ctr"/>
                </a:tc>
                <a:tc>
                  <a:txBody>
                    <a:bodyPr/>
                    <a:lstStyle/>
                    <a:p>
                      <a:pPr algn="ctr"/>
                      <a:r>
                        <a:rPr lang="id-ID" sz="1800" dirty="0">
                          <a:latin typeface="Times New Roman" panose="02020603050405020304" pitchFamily="18" charset="0"/>
                          <a:cs typeface="Times New Roman" panose="02020603050405020304" pitchFamily="18" charset="0"/>
                        </a:rPr>
                        <a:t>Unit </a:t>
                      </a:r>
                    </a:p>
                  </a:txBody>
                  <a:tcPr marL="68580" marR="68580" anchor="ctr"/>
                </a:tc>
                <a:tc>
                  <a:txBody>
                    <a:bodyPr/>
                    <a:lstStyle/>
                    <a:p>
                      <a:pPr algn="ctr"/>
                      <a:r>
                        <a:rPr lang="id-ID" sz="1800" dirty="0">
                          <a:latin typeface="Times New Roman" panose="02020603050405020304" pitchFamily="18" charset="0"/>
                          <a:cs typeface="Times New Roman" panose="02020603050405020304" pitchFamily="18" charset="0"/>
                        </a:rPr>
                        <a:t>SBM (Kadar maksimum yang diperbolehkan)</a:t>
                      </a:r>
                    </a:p>
                  </a:txBody>
                  <a:tcPr marL="68580" marR="68580" anchor="ctr"/>
                </a:tc>
                <a:tc>
                  <a:txBody>
                    <a:bodyPr/>
                    <a:lstStyle/>
                    <a:p>
                      <a:pPr algn="ctr"/>
                      <a:r>
                        <a:rPr lang="id-ID" sz="1800" dirty="0">
                          <a:latin typeface="Times New Roman" panose="02020603050405020304" pitchFamily="18" charset="0"/>
                          <a:cs typeface="Times New Roman" panose="02020603050405020304" pitchFamily="18" charset="0"/>
                        </a:rPr>
                        <a:t>Keterangan </a:t>
                      </a:r>
                    </a:p>
                  </a:txBody>
                  <a:tcPr marL="68580" marR="68580" anchor="ctr"/>
                </a:tc>
                <a:extLst>
                  <a:ext uri="{0D108BD9-81ED-4DB2-BD59-A6C34878D82A}">
                    <a16:rowId xmlns:a16="http://schemas.microsoft.com/office/drawing/2014/main" val="10000"/>
                  </a:ext>
                </a:extLst>
              </a:tr>
              <a:tr h="1030514">
                <a:tc>
                  <a:txBody>
                    <a:bodyPr/>
                    <a:lstStyle/>
                    <a:p>
                      <a:pPr algn="ctr"/>
                      <a:r>
                        <a:rPr lang="id-ID" sz="1800" dirty="0">
                          <a:latin typeface="Times New Roman" panose="02020603050405020304" pitchFamily="18" charset="0"/>
                          <a:cs typeface="Times New Roman" panose="02020603050405020304" pitchFamily="18" charset="0"/>
                        </a:rPr>
                        <a:t>1.</a:t>
                      </a:r>
                    </a:p>
                  </a:txBody>
                  <a:tcPr marL="68580" marR="68580"/>
                </a:tc>
                <a:tc>
                  <a:txBody>
                    <a:bodyPr/>
                    <a:lstStyle/>
                    <a:p>
                      <a:r>
                        <a:rPr lang="id-ID" sz="1800" dirty="0">
                          <a:latin typeface="Times New Roman" panose="02020603050405020304" pitchFamily="18" charset="0"/>
                          <a:cs typeface="Times New Roman" panose="02020603050405020304" pitchFamily="18" charset="0"/>
                        </a:rPr>
                        <a:t>Telur cacing</a:t>
                      </a:r>
                    </a:p>
                  </a:txBody>
                  <a:tcPr marL="68580" marR="68580"/>
                </a:tc>
                <a:tc>
                  <a:txBody>
                    <a:bodyPr/>
                    <a:lstStyle/>
                    <a:p>
                      <a:r>
                        <a:rPr lang="id-ID" sz="1800" dirty="0">
                          <a:latin typeface="Times New Roman" panose="02020603050405020304" pitchFamily="18" charset="0"/>
                          <a:cs typeface="Times New Roman" panose="02020603050405020304" pitchFamily="18" charset="0"/>
                        </a:rPr>
                        <a:t>Jumlah/ 10 gram tanah kering</a:t>
                      </a:r>
                    </a:p>
                  </a:txBody>
                  <a:tcPr marL="68580" marR="68580"/>
                </a:tc>
                <a:tc>
                  <a:txBody>
                    <a:bodyPr/>
                    <a:lstStyle/>
                    <a:p>
                      <a:r>
                        <a:rPr lang="id-ID" sz="1800" dirty="0">
                          <a:latin typeface="Times New Roman" panose="02020603050405020304" pitchFamily="18" charset="0"/>
                          <a:cs typeface="Times New Roman" panose="02020603050405020304" pitchFamily="18" charset="0"/>
                        </a:rPr>
                        <a:t>Tidak ada telur/ 10 gram tanah kering</a:t>
                      </a:r>
                    </a:p>
                  </a:txBody>
                  <a:tcPr marL="68580" marR="68580"/>
                </a:tc>
                <a:tc>
                  <a:txBody>
                    <a:bodyPr/>
                    <a:lstStyle/>
                    <a:p>
                      <a:endParaRPr lang="id-ID" sz="1800" dirty="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1"/>
                  </a:ext>
                </a:extLst>
              </a:tr>
              <a:tr h="1030514">
                <a:tc>
                  <a:txBody>
                    <a:bodyPr/>
                    <a:lstStyle/>
                    <a:p>
                      <a:pPr algn="ctr"/>
                      <a:r>
                        <a:rPr lang="id-ID" sz="1800" dirty="0">
                          <a:latin typeface="Times New Roman" panose="02020603050405020304" pitchFamily="18" charset="0"/>
                          <a:cs typeface="Times New Roman" panose="02020603050405020304" pitchFamily="18" charset="0"/>
                        </a:rPr>
                        <a:t>2.</a:t>
                      </a:r>
                    </a:p>
                  </a:txBody>
                  <a:tcPr marL="68580" marR="68580"/>
                </a:tc>
                <a:tc>
                  <a:txBody>
                    <a:bodyPr/>
                    <a:lstStyle/>
                    <a:p>
                      <a:r>
                        <a:rPr lang="id-ID" sz="1800" i="1" dirty="0">
                          <a:latin typeface="Times New Roman" panose="02020603050405020304" pitchFamily="18" charset="0"/>
                          <a:cs typeface="Times New Roman" panose="02020603050405020304" pitchFamily="18" charset="0"/>
                        </a:rPr>
                        <a:t>Fecal</a:t>
                      </a:r>
                      <a:r>
                        <a:rPr lang="id-ID" sz="1800" i="1" baseline="0" dirty="0">
                          <a:latin typeface="Times New Roman" panose="02020603050405020304" pitchFamily="18" charset="0"/>
                          <a:cs typeface="Times New Roman" panose="02020603050405020304" pitchFamily="18" charset="0"/>
                        </a:rPr>
                        <a:t> coliform</a:t>
                      </a:r>
                      <a:endParaRPr lang="id-ID" sz="1800" i="1" dirty="0">
                        <a:latin typeface="Times New Roman" panose="02020603050405020304" pitchFamily="18" charset="0"/>
                        <a:cs typeface="Times New Roman" panose="02020603050405020304" pitchFamily="18" charset="0"/>
                      </a:endParaRPr>
                    </a:p>
                  </a:txBody>
                  <a:tcPr marL="68580" marR="68580"/>
                </a:tc>
                <a:tc>
                  <a:txBody>
                    <a:bodyPr/>
                    <a:lstStyle/>
                    <a:p>
                      <a:r>
                        <a:rPr lang="id-ID" sz="1800" dirty="0">
                          <a:latin typeface="Times New Roman" panose="02020603050405020304" pitchFamily="18" charset="0"/>
                          <a:cs typeface="Times New Roman" panose="02020603050405020304" pitchFamily="18" charset="0"/>
                        </a:rPr>
                        <a:t>CFU/ 10 gr tanah kering</a:t>
                      </a:r>
                    </a:p>
                  </a:txBody>
                  <a:tcPr marL="68580" marR="68580"/>
                </a:tc>
                <a:tc>
                  <a:txBody>
                    <a:bodyPr/>
                    <a:lstStyle/>
                    <a:p>
                      <a:pPr algn="ctr"/>
                      <a:r>
                        <a:rPr lang="id-ID" sz="1800" dirty="0">
                          <a:latin typeface="Times New Roman" panose="02020603050405020304" pitchFamily="18" charset="0"/>
                          <a:cs typeface="Times New Roman" panose="02020603050405020304" pitchFamily="18" charset="0"/>
                        </a:rPr>
                        <a:t>0</a:t>
                      </a:r>
                    </a:p>
                  </a:txBody>
                  <a:tcPr marL="68580" marR="68580"/>
                </a:tc>
                <a:tc>
                  <a:txBody>
                    <a:bodyPr/>
                    <a:lstStyle/>
                    <a:p>
                      <a:r>
                        <a:rPr lang="id-ID" sz="1800" dirty="0">
                          <a:latin typeface="Times New Roman" panose="02020603050405020304" pitchFamily="18" charset="0"/>
                          <a:cs typeface="Times New Roman" panose="02020603050405020304" pitchFamily="18" charset="0"/>
                        </a:rPr>
                        <a:t>0 setara dengan &lt;1 pada MPN (</a:t>
                      </a:r>
                      <a:r>
                        <a:rPr lang="id-ID" sz="1800" i="1" dirty="0">
                          <a:latin typeface="Times New Roman" panose="02020603050405020304" pitchFamily="18" charset="0"/>
                          <a:cs typeface="Times New Roman" panose="02020603050405020304" pitchFamily="18" charset="0"/>
                        </a:rPr>
                        <a:t>Most Probable Number</a:t>
                      </a:r>
                      <a:r>
                        <a:rPr lang="id-ID" sz="1800" i="0" dirty="0">
                          <a:latin typeface="Times New Roman" panose="02020603050405020304" pitchFamily="18" charset="0"/>
                          <a:cs typeface="Times New Roman" panose="02020603050405020304" pitchFamily="18" charset="0"/>
                        </a:rPr>
                        <a:t>) index</a:t>
                      </a:r>
                      <a:endParaRPr lang="id-ID" sz="1800" dirty="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4167758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normAutofit/>
          </a:bodyPr>
          <a:lstStyle/>
          <a:p>
            <a:pPr marL="0" indent="0" algn="just">
              <a:buNone/>
            </a:pPr>
            <a:r>
              <a:rPr lang="id-ID" sz="2200" dirty="0">
                <a:latin typeface="Times New Roman" panose="02020603050405020304" pitchFamily="18" charset="0"/>
                <a:cs typeface="Times New Roman" panose="02020603050405020304" pitchFamily="18" charset="0"/>
              </a:rPr>
              <a:t>b) Standar Baku Mutu Kimia</a:t>
            </a:r>
          </a:p>
          <a:p>
            <a:pPr marL="0" indent="0" algn="just">
              <a:buNone/>
            </a:pPr>
            <a:r>
              <a:rPr lang="id-ID" sz="2200" dirty="0">
                <a:latin typeface="Times New Roman" panose="02020603050405020304" pitchFamily="18" charset="0"/>
                <a:cs typeface="Times New Roman" panose="02020603050405020304" pitchFamily="18" charset="0"/>
              </a:rPr>
              <a:t>SBM kimia tanah meliputi kimia anorganik yang terdiri dari 7 parameter yaitu timah hitam, Arsen, Kadmium, Krom (valensi 6), senyawa merkuri, boron dan tembaga dalam satuan mg/ kg. Sedangkan parameter organik meliputi BaP, DDT, Dieldrin, PCP, Dioksin (TCDD) dan Dioxin-like PCBs.</a:t>
            </a:r>
          </a:p>
          <a:p>
            <a:pPr marL="0" indent="0" algn="just">
              <a:buNone/>
            </a:pPr>
            <a:r>
              <a:rPr lang="id-ID" sz="2200" dirty="0">
                <a:latin typeface="Times New Roman" panose="02020603050405020304" pitchFamily="18" charset="0"/>
                <a:cs typeface="Times New Roman" panose="02020603050405020304" pitchFamily="18" charset="0"/>
                <a:hlinkClick r:id="rId2" action="ppaction://hlinkfile"/>
              </a:rPr>
              <a:t>tabel standar baku mutu kimia tanah.docx</a:t>
            </a:r>
            <a:endParaRPr lang="id-ID"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636800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normAutofit/>
          </a:bodyPr>
          <a:lstStyle/>
          <a:p>
            <a:pPr marL="0" indent="0" algn="just">
              <a:buNone/>
            </a:pPr>
            <a:r>
              <a:rPr lang="id-ID" sz="2200" dirty="0">
                <a:latin typeface="Times New Roman" panose="02020603050405020304" pitchFamily="18" charset="0"/>
                <a:cs typeface="Times New Roman" panose="02020603050405020304" pitchFamily="18" charset="0"/>
              </a:rPr>
              <a:t>c) Standar Baku Mutu Radioaktivitas</a:t>
            </a:r>
          </a:p>
          <a:p>
            <a:pPr marL="0" indent="0" algn="just">
              <a:buNone/>
            </a:pPr>
            <a:r>
              <a:rPr lang="id-ID" sz="2200" dirty="0">
                <a:latin typeface="Times New Roman" panose="02020603050405020304" pitchFamily="18" charset="0"/>
                <a:cs typeface="Times New Roman" panose="02020603050405020304" pitchFamily="18" charset="0"/>
              </a:rPr>
              <a:t>Sebagai indikator pencemaran radon dengan satuan Bq/m3 tanah berkisar antara 100 – 300, dimana 3,7 Bq/m3 adalah setara dengan 1 pCi/L.</a:t>
            </a:r>
          </a:p>
          <a:p>
            <a:pPr marL="0" indent="0" algn="just">
              <a:buNone/>
            </a:pPr>
            <a:endParaRPr lang="id-ID" sz="2200"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814787401"/>
              </p:ext>
            </p:extLst>
          </p:nvPr>
        </p:nvGraphicFramePr>
        <p:xfrm>
          <a:off x="1041118" y="3787864"/>
          <a:ext cx="7587342" cy="2377440"/>
        </p:xfrm>
        <a:graphic>
          <a:graphicData uri="http://schemas.openxmlformats.org/drawingml/2006/table">
            <a:tbl>
              <a:tblPr firstRow="1" bandRow="1">
                <a:tableStyleId>{F2DE63D5-997A-4646-A377-4702673A728D}</a:tableStyleId>
              </a:tblPr>
              <a:tblGrid>
                <a:gridCol w="598714">
                  <a:extLst>
                    <a:ext uri="{9D8B030D-6E8A-4147-A177-3AD203B41FA5}">
                      <a16:colId xmlns:a16="http://schemas.microsoft.com/office/drawing/2014/main" val="20000"/>
                    </a:ext>
                  </a:extLst>
                </a:gridCol>
                <a:gridCol w="1436915">
                  <a:extLst>
                    <a:ext uri="{9D8B030D-6E8A-4147-A177-3AD203B41FA5}">
                      <a16:colId xmlns:a16="http://schemas.microsoft.com/office/drawing/2014/main" val="20001"/>
                    </a:ext>
                  </a:extLst>
                </a:gridCol>
                <a:gridCol w="979714">
                  <a:extLst>
                    <a:ext uri="{9D8B030D-6E8A-4147-A177-3AD203B41FA5}">
                      <a16:colId xmlns:a16="http://schemas.microsoft.com/office/drawing/2014/main" val="20002"/>
                    </a:ext>
                  </a:extLst>
                </a:gridCol>
                <a:gridCol w="2318657">
                  <a:extLst>
                    <a:ext uri="{9D8B030D-6E8A-4147-A177-3AD203B41FA5}">
                      <a16:colId xmlns:a16="http://schemas.microsoft.com/office/drawing/2014/main" val="20003"/>
                    </a:ext>
                  </a:extLst>
                </a:gridCol>
                <a:gridCol w="2253342">
                  <a:extLst>
                    <a:ext uri="{9D8B030D-6E8A-4147-A177-3AD203B41FA5}">
                      <a16:colId xmlns:a16="http://schemas.microsoft.com/office/drawing/2014/main" val="20004"/>
                    </a:ext>
                  </a:extLst>
                </a:gridCol>
              </a:tblGrid>
              <a:tr h="674310">
                <a:tc>
                  <a:txBody>
                    <a:bodyPr/>
                    <a:lstStyle/>
                    <a:p>
                      <a:pPr algn="ctr"/>
                      <a:r>
                        <a:rPr lang="id-ID" sz="2400" dirty="0">
                          <a:latin typeface="Times New Roman" panose="02020603050405020304" pitchFamily="18" charset="0"/>
                          <a:cs typeface="Times New Roman" panose="02020603050405020304" pitchFamily="18" charset="0"/>
                        </a:rPr>
                        <a:t>No.</a:t>
                      </a:r>
                    </a:p>
                  </a:txBody>
                  <a:tcPr marL="68580" marR="68580" anchor="ctr"/>
                </a:tc>
                <a:tc>
                  <a:txBody>
                    <a:bodyPr/>
                    <a:lstStyle/>
                    <a:p>
                      <a:pPr algn="ctr"/>
                      <a:r>
                        <a:rPr lang="id-ID" sz="2400" dirty="0">
                          <a:latin typeface="Times New Roman" panose="02020603050405020304" pitchFamily="18" charset="0"/>
                          <a:cs typeface="Times New Roman" panose="02020603050405020304" pitchFamily="18" charset="0"/>
                        </a:rPr>
                        <a:t>Parameter </a:t>
                      </a:r>
                    </a:p>
                  </a:txBody>
                  <a:tcPr marL="68580" marR="68580" anchor="ctr"/>
                </a:tc>
                <a:tc>
                  <a:txBody>
                    <a:bodyPr/>
                    <a:lstStyle/>
                    <a:p>
                      <a:pPr algn="ctr"/>
                      <a:r>
                        <a:rPr lang="id-ID" sz="2400" dirty="0">
                          <a:latin typeface="Times New Roman" panose="02020603050405020304" pitchFamily="18" charset="0"/>
                          <a:cs typeface="Times New Roman" panose="02020603050405020304" pitchFamily="18" charset="0"/>
                        </a:rPr>
                        <a:t>Unit </a:t>
                      </a:r>
                    </a:p>
                  </a:txBody>
                  <a:tcPr marL="68580" marR="68580" anchor="ctr"/>
                </a:tc>
                <a:tc>
                  <a:txBody>
                    <a:bodyPr/>
                    <a:lstStyle/>
                    <a:p>
                      <a:pPr algn="ctr"/>
                      <a:r>
                        <a:rPr lang="id-ID" sz="2400" dirty="0">
                          <a:latin typeface="Times New Roman" panose="02020603050405020304" pitchFamily="18" charset="0"/>
                          <a:cs typeface="Times New Roman" panose="02020603050405020304" pitchFamily="18" charset="0"/>
                        </a:rPr>
                        <a:t>SBN</a:t>
                      </a:r>
                      <a:r>
                        <a:rPr lang="id-ID" sz="2400" baseline="0" dirty="0">
                          <a:latin typeface="Times New Roman" panose="02020603050405020304" pitchFamily="18" charset="0"/>
                          <a:cs typeface="Times New Roman" panose="02020603050405020304" pitchFamily="18" charset="0"/>
                        </a:rPr>
                        <a:t> (Kadar maksimum yang diperbolehkan)</a:t>
                      </a:r>
                      <a:endParaRPr lang="id-ID" sz="2400" dirty="0">
                        <a:latin typeface="Times New Roman" panose="02020603050405020304" pitchFamily="18" charset="0"/>
                        <a:cs typeface="Times New Roman" panose="02020603050405020304" pitchFamily="18" charset="0"/>
                      </a:endParaRPr>
                    </a:p>
                  </a:txBody>
                  <a:tcPr marL="68580" marR="68580" anchor="ctr"/>
                </a:tc>
                <a:tc>
                  <a:txBody>
                    <a:bodyPr/>
                    <a:lstStyle/>
                    <a:p>
                      <a:pPr algn="ctr"/>
                      <a:r>
                        <a:rPr lang="id-ID" sz="2400" dirty="0">
                          <a:latin typeface="Times New Roman" panose="02020603050405020304" pitchFamily="18" charset="0"/>
                          <a:cs typeface="Times New Roman" panose="02020603050405020304" pitchFamily="18" charset="0"/>
                        </a:rPr>
                        <a:t>Keterangan </a:t>
                      </a:r>
                    </a:p>
                  </a:txBody>
                  <a:tcPr marL="68580" marR="68580" anchor="ctr"/>
                </a:tc>
                <a:extLst>
                  <a:ext uri="{0D108BD9-81ED-4DB2-BD59-A6C34878D82A}">
                    <a16:rowId xmlns:a16="http://schemas.microsoft.com/office/drawing/2014/main" val="10000"/>
                  </a:ext>
                </a:extLst>
              </a:tr>
              <a:tr h="674310">
                <a:tc>
                  <a:txBody>
                    <a:bodyPr/>
                    <a:lstStyle/>
                    <a:p>
                      <a:pPr algn="ctr"/>
                      <a:r>
                        <a:rPr lang="id-ID" sz="2400" dirty="0">
                          <a:latin typeface="Times New Roman" panose="02020603050405020304" pitchFamily="18" charset="0"/>
                          <a:cs typeface="Times New Roman" panose="02020603050405020304" pitchFamily="18" charset="0"/>
                        </a:rPr>
                        <a:t>1.</a:t>
                      </a:r>
                    </a:p>
                  </a:txBody>
                  <a:tcPr marL="68580" marR="68580"/>
                </a:tc>
                <a:tc>
                  <a:txBody>
                    <a:bodyPr/>
                    <a:lstStyle/>
                    <a:p>
                      <a:r>
                        <a:rPr lang="id-ID" sz="2400" dirty="0">
                          <a:latin typeface="Times New Roman" panose="02020603050405020304" pitchFamily="18" charset="0"/>
                          <a:cs typeface="Times New Roman" panose="02020603050405020304" pitchFamily="18" charset="0"/>
                        </a:rPr>
                        <a:t>Radon </a:t>
                      </a:r>
                    </a:p>
                  </a:txBody>
                  <a:tcPr marL="68580" marR="68580"/>
                </a:tc>
                <a:tc>
                  <a:txBody>
                    <a:bodyPr/>
                    <a:lstStyle/>
                    <a:p>
                      <a:r>
                        <a:rPr lang="id-ID" sz="2400" dirty="0">
                          <a:latin typeface="Times New Roman" panose="02020603050405020304" pitchFamily="18" charset="0"/>
                          <a:cs typeface="Times New Roman" panose="02020603050405020304" pitchFamily="18" charset="0"/>
                        </a:rPr>
                        <a:t>Bq/m3</a:t>
                      </a:r>
                    </a:p>
                  </a:txBody>
                  <a:tcPr marL="68580" marR="68580"/>
                </a:tc>
                <a:tc>
                  <a:txBody>
                    <a:bodyPr/>
                    <a:lstStyle/>
                    <a:p>
                      <a:r>
                        <a:rPr lang="id-ID" sz="2400" dirty="0">
                          <a:latin typeface="Times New Roman" panose="02020603050405020304" pitchFamily="18" charset="0"/>
                          <a:cs typeface="Times New Roman" panose="02020603050405020304" pitchFamily="18" charset="0"/>
                        </a:rPr>
                        <a:t>100 – 300</a:t>
                      </a:r>
                    </a:p>
                  </a:txBody>
                  <a:tcPr marL="68580" marR="68580"/>
                </a:tc>
                <a:tc>
                  <a:txBody>
                    <a:bodyPr/>
                    <a:lstStyle/>
                    <a:p>
                      <a:r>
                        <a:rPr lang="id-ID" sz="2400" dirty="0">
                          <a:latin typeface="Times New Roman" panose="02020603050405020304" pitchFamily="18" charset="0"/>
                          <a:cs typeface="Times New Roman" panose="02020603050405020304" pitchFamily="18" charset="0"/>
                        </a:rPr>
                        <a:t>1 pCi/L setara dengan 37 Bq/m3</a:t>
                      </a:r>
                    </a:p>
                  </a:txBody>
                  <a:tcPr marL="68580" marR="6858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7237741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MEDIA LINGKUNGAN PANGAN</a:t>
            </a:r>
            <a:br>
              <a:rPr lang="id-ID" dirty="0"/>
            </a:br>
            <a:br>
              <a:rPr lang="id-ID" dirty="0"/>
            </a:br>
            <a:r>
              <a:rPr lang="id-ID" sz="1800" dirty="0"/>
              <a:t>standar baku mutu fisik meliputi :</a:t>
            </a:r>
            <a:br>
              <a:rPr lang="id-ID" sz="1800" dirty="0"/>
            </a:br>
            <a:r>
              <a:rPr lang="id-ID" sz="1800" dirty="0"/>
              <a:t>a. Suhu penyimpanan bahan pangan</a:t>
            </a:r>
          </a:p>
        </p:txBody>
      </p:sp>
      <p:graphicFrame>
        <p:nvGraphicFramePr>
          <p:cNvPr id="4" name="Content Placeholder 3"/>
          <p:cNvGraphicFramePr>
            <a:graphicFrameLocks noGrp="1"/>
          </p:cNvGraphicFramePr>
          <p:nvPr>
            <p:ph idx="1"/>
            <p:extLst/>
          </p:nvPr>
        </p:nvGraphicFramePr>
        <p:xfrm>
          <a:off x="2901554" y="1504950"/>
          <a:ext cx="5486400" cy="2712165"/>
        </p:xfrm>
        <a:graphic>
          <a:graphicData uri="http://schemas.openxmlformats.org/drawingml/2006/table">
            <a:tbl>
              <a:tblPr firstRow="1" bandRow="1">
                <a:tableStyleId>{5C22544A-7EE6-4342-B048-85BDC9FD1C3A}</a:tableStyleId>
              </a:tblPr>
              <a:tblGrid>
                <a:gridCol w="363241">
                  <a:extLst>
                    <a:ext uri="{9D8B030D-6E8A-4147-A177-3AD203B41FA5}">
                      <a16:colId xmlns:a16="http://schemas.microsoft.com/office/drawing/2014/main" val="20000"/>
                    </a:ext>
                  </a:extLst>
                </a:gridCol>
                <a:gridCol w="1831319">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tblGrid>
              <a:tr h="542433">
                <a:tc>
                  <a:txBody>
                    <a:bodyPr/>
                    <a:lstStyle/>
                    <a:p>
                      <a:r>
                        <a:rPr lang="id-ID" sz="1000" dirty="0"/>
                        <a:t>No</a:t>
                      </a:r>
                    </a:p>
                  </a:txBody>
                  <a:tcPr marL="68580" marR="68580" marT="34290" marB="34290"/>
                </a:tc>
                <a:tc>
                  <a:txBody>
                    <a:bodyPr/>
                    <a:lstStyle/>
                    <a:p>
                      <a:pPr lvl="0" algn="ctr"/>
                      <a:r>
                        <a:rPr lang="id-ID" sz="1000" dirty="0"/>
                        <a:t>Jenis pangan</a:t>
                      </a:r>
                    </a:p>
                  </a:txBody>
                  <a:tcPr marL="68580" marR="68580" marT="34290" marB="34290" anchor="ctr"/>
                </a:tc>
                <a:tc>
                  <a:txBody>
                    <a:bodyPr/>
                    <a:lstStyle/>
                    <a:p>
                      <a:r>
                        <a:rPr lang="id-ID" sz="1000" dirty="0"/>
                        <a:t>Digunakan</a:t>
                      </a:r>
                    </a:p>
                    <a:p>
                      <a:r>
                        <a:rPr lang="id-ID" sz="1000" dirty="0"/>
                        <a:t>&lt;3hari</a:t>
                      </a:r>
                    </a:p>
                  </a:txBody>
                  <a:tcPr marL="68580" marR="68580" marT="34290" marB="34290"/>
                </a:tc>
                <a:tc>
                  <a:txBody>
                    <a:bodyPr/>
                    <a:lstStyle/>
                    <a:p>
                      <a:r>
                        <a:rPr lang="id-ID" sz="1000" dirty="0"/>
                        <a:t>Digunakan</a:t>
                      </a:r>
                    </a:p>
                    <a:p>
                      <a:r>
                        <a:rPr lang="id-ID" sz="1000" dirty="0"/>
                        <a:t>&lt;1</a:t>
                      </a:r>
                      <a:r>
                        <a:rPr lang="id-ID" sz="1000" baseline="0" dirty="0"/>
                        <a:t> minggu</a:t>
                      </a:r>
                      <a:endParaRPr lang="id-ID" sz="1000" dirty="0"/>
                    </a:p>
                  </a:txBody>
                  <a:tcPr marL="68580" marR="68580" marT="34290" marB="34290"/>
                </a:tc>
                <a:tc>
                  <a:txBody>
                    <a:bodyPr/>
                    <a:lstStyle/>
                    <a:p>
                      <a:r>
                        <a:rPr lang="id-ID" sz="1000" dirty="0"/>
                        <a:t>Digunakan</a:t>
                      </a:r>
                    </a:p>
                    <a:p>
                      <a:r>
                        <a:rPr lang="id-ID" sz="1000" dirty="0"/>
                        <a:t>&gt;1minggu</a:t>
                      </a:r>
                    </a:p>
                  </a:txBody>
                  <a:tcPr marL="68580" marR="68580" marT="34290" marB="34290"/>
                </a:tc>
                <a:extLst>
                  <a:ext uri="{0D108BD9-81ED-4DB2-BD59-A6C34878D82A}">
                    <a16:rowId xmlns:a16="http://schemas.microsoft.com/office/drawing/2014/main" val="10000"/>
                  </a:ext>
                </a:extLst>
              </a:tr>
              <a:tr h="542433">
                <a:tc>
                  <a:txBody>
                    <a:bodyPr/>
                    <a:lstStyle/>
                    <a:p>
                      <a:r>
                        <a:rPr lang="id-ID" sz="1000" dirty="0"/>
                        <a:t>1</a:t>
                      </a:r>
                    </a:p>
                  </a:txBody>
                  <a:tcPr marL="68580" marR="68580" marT="34290" marB="34290"/>
                </a:tc>
                <a:tc>
                  <a:txBody>
                    <a:bodyPr/>
                    <a:lstStyle/>
                    <a:p>
                      <a:pPr lvl="0" algn="ctr"/>
                      <a:r>
                        <a:rPr lang="id-ID" sz="1000" dirty="0"/>
                        <a:t>Daging, ikan, udang, dan olahannya</a:t>
                      </a:r>
                    </a:p>
                  </a:txBody>
                  <a:tcPr marL="68580" marR="68580" marT="34290" marB="34290" anchor="ctr"/>
                </a:tc>
                <a:tc>
                  <a:txBody>
                    <a:bodyPr/>
                    <a:lstStyle/>
                    <a:p>
                      <a:r>
                        <a:rPr lang="id-ID" sz="1000" dirty="0"/>
                        <a:t>-5º</a:t>
                      </a:r>
                      <a:r>
                        <a:rPr lang="id-ID" sz="1000" baseline="0" dirty="0"/>
                        <a:t> s/d  0ºC</a:t>
                      </a:r>
                      <a:endParaRPr lang="id-ID" sz="1000" dirty="0"/>
                    </a:p>
                  </a:txBody>
                  <a:tcPr marL="68580" marR="68580" marT="34290" marB="34290"/>
                </a:tc>
                <a:tc>
                  <a:txBody>
                    <a:bodyPr/>
                    <a:lstStyle/>
                    <a:p>
                      <a:r>
                        <a:rPr lang="id-ID" sz="1000" dirty="0"/>
                        <a:t>-10º s/d</a:t>
                      </a:r>
                      <a:r>
                        <a:rPr lang="id-ID" sz="1000" baseline="0" dirty="0"/>
                        <a:t> -5ºC</a:t>
                      </a:r>
                      <a:endParaRPr lang="id-ID" sz="1000" dirty="0"/>
                    </a:p>
                  </a:txBody>
                  <a:tcPr marL="68580" marR="68580" marT="34290" marB="34290"/>
                </a:tc>
                <a:tc>
                  <a:txBody>
                    <a:bodyPr/>
                    <a:lstStyle/>
                    <a:p>
                      <a:r>
                        <a:rPr lang="id-ID" sz="1000" dirty="0"/>
                        <a:t>&lt; - 10ºC</a:t>
                      </a:r>
                    </a:p>
                  </a:txBody>
                  <a:tcPr marL="68580" marR="68580" marT="34290" marB="34290"/>
                </a:tc>
                <a:extLst>
                  <a:ext uri="{0D108BD9-81ED-4DB2-BD59-A6C34878D82A}">
                    <a16:rowId xmlns:a16="http://schemas.microsoft.com/office/drawing/2014/main" val="10001"/>
                  </a:ext>
                </a:extLst>
              </a:tr>
              <a:tr h="542433">
                <a:tc>
                  <a:txBody>
                    <a:bodyPr/>
                    <a:lstStyle/>
                    <a:p>
                      <a:r>
                        <a:rPr lang="id-ID" sz="1000" dirty="0"/>
                        <a:t>2</a:t>
                      </a:r>
                    </a:p>
                  </a:txBody>
                  <a:tcPr marL="68580" marR="68580" marT="34290" marB="34290"/>
                </a:tc>
                <a:tc>
                  <a:txBody>
                    <a:bodyPr/>
                    <a:lstStyle/>
                    <a:p>
                      <a:r>
                        <a:rPr lang="id-ID" sz="1000" dirty="0"/>
                        <a:t>Telur.</a:t>
                      </a:r>
                      <a:r>
                        <a:rPr lang="id-ID" sz="1000" baseline="0" dirty="0"/>
                        <a:t> Susu, dan olahannya</a:t>
                      </a:r>
                      <a:endParaRPr lang="id-ID" sz="1000" dirty="0"/>
                    </a:p>
                  </a:txBody>
                  <a:tcPr marL="68580" marR="68580" marT="34290" marB="34290"/>
                </a:tc>
                <a:tc>
                  <a:txBody>
                    <a:bodyPr/>
                    <a:lstStyle/>
                    <a:p>
                      <a:r>
                        <a:rPr lang="id-ID" sz="1000" dirty="0"/>
                        <a:t>5º s/d 7ºC</a:t>
                      </a:r>
                    </a:p>
                  </a:txBody>
                  <a:tcPr marL="68580" marR="68580" marT="34290" marB="34290"/>
                </a:tc>
                <a:tc>
                  <a:txBody>
                    <a:bodyPr/>
                    <a:lstStyle/>
                    <a:p>
                      <a:r>
                        <a:rPr lang="id-ID" sz="1000" dirty="0"/>
                        <a:t>-5º</a:t>
                      </a:r>
                      <a:r>
                        <a:rPr lang="id-ID" sz="1000" baseline="0" dirty="0"/>
                        <a:t> s/d 0ºC</a:t>
                      </a:r>
                      <a:endParaRPr lang="id-ID" sz="1000" dirty="0"/>
                    </a:p>
                  </a:txBody>
                  <a:tcPr marL="68580" marR="68580" marT="34290" marB="34290"/>
                </a:tc>
                <a:tc>
                  <a:txBody>
                    <a:bodyPr/>
                    <a:lstStyle/>
                    <a:p>
                      <a:r>
                        <a:rPr lang="id-ID" sz="1000" dirty="0"/>
                        <a:t>&lt; -5ºC</a:t>
                      </a:r>
                    </a:p>
                  </a:txBody>
                  <a:tcPr marL="68580" marR="68580" marT="34290" marB="34290"/>
                </a:tc>
                <a:extLst>
                  <a:ext uri="{0D108BD9-81ED-4DB2-BD59-A6C34878D82A}">
                    <a16:rowId xmlns:a16="http://schemas.microsoft.com/office/drawing/2014/main" val="10002"/>
                  </a:ext>
                </a:extLst>
              </a:tr>
              <a:tr h="542433">
                <a:tc>
                  <a:txBody>
                    <a:bodyPr/>
                    <a:lstStyle/>
                    <a:p>
                      <a:r>
                        <a:rPr lang="id-ID" sz="1000" dirty="0"/>
                        <a:t>3</a:t>
                      </a:r>
                    </a:p>
                  </a:txBody>
                  <a:tcPr marL="68580" marR="68580" marT="34290" marB="34290"/>
                </a:tc>
                <a:tc>
                  <a:txBody>
                    <a:bodyPr/>
                    <a:lstStyle/>
                    <a:p>
                      <a:r>
                        <a:rPr lang="id-ID" sz="1000" dirty="0"/>
                        <a:t>Sayur, buah, dan minuman</a:t>
                      </a:r>
                    </a:p>
                  </a:txBody>
                  <a:tcPr marL="68580" marR="68580" marT="34290" marB="34290"/>
                </a:tc>
                <a:tc>
                  <a:txBody>
                    <a:bodyPr/>
                    <a:lstStyle/>
                    <a:p>
                      <a:r>
                        <a:rPr lang="id-ID" sz="1000" dirty="0"/>
                        <a:t>10ºC</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000" dirty="0"/>
                        <a:t>10ºC</a:t>
                      </a:r>
                    </a:p>
                    <a:p>
                      <a:endParaRPr lang="id-ID"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000" dirty="0"/>
                        <a:t>10ºC</a:t>
                      </a:r>
                    </a:p>
                    <a:p>
                      <a:endParaRPr lang="id-ID" sz="1000" dirty="0"/>
                    </a:p>
                  </a:txBody>
                  <a:tcPr marL="68580" marR="68580" marT="34290" marB="34290"/>
                </a:tc>
                <a:extLst>
                  <a:ext uri="{0D108BD9-81ED-4DB2-BD59-A6C34878D82A}">
                    <a16:rowId xmlns:a16="http://schemas.microsoft.com/office/drawing/2014/main" val="10003"/>
                  </a:ext>
                </a:extLst>
              </a:tr>
              <a:tr h="542433">
                <a:tc>
                  <a:txBody>
                    <a:bodyPr/>
                    <a:lstStyle/>
                    <a:p>
                      <a:r>
                        <a:rPr lang="id-ID" sz="1000" dirty="0"/>
                        <a:t>4</a:t>
                      </a:r>
                    </a:p>
                  </a:txBody>
                  <a:tcPr marL="68580" marR="68580" marT="34290" marB="34290"/>
                </a:tc>
                <a:tc>
                  <a:txBody>
                    <a:bodyPr/>
                    <a:lstStyle/>
                    <a:p>
                      <a:r>
                        <a:rPr lang="id-ID" sz="1000" dirty="0"/>
                        <a:t>Tepung dan biji</a:t>
                      </a:r>
                    </a:p>
                  </a:txBody>
                  <a:tcPr marL="68580" marR="68580" marT="34290" marB="34290"/>
                </a:tc>
                <a:tc>
                  <a:txBody>
                    <a:bodyPr/>
                    <a:lstStyle/>
                    <a:p>
                      <a:r>
                        <a:rPr lang="id-ID" sz="1000" dirty="0"/>
                        <a:t>25ºC atau Suhu ruang</a:t>
                      </a:r>
                    </a:p>
                  </a:txBody>
                  <a:tcPr marL="68580" marR="68580" marT="34290" marB="34290"/>
                </a:tc>
                <a:tc>
                  <a:txBody>
                    <a:bodyPr/>
                    <a:lstStyle/>
                    <a:p>
                      <a:r>
                        <a:rPr lang="id-ID" sz="1000" dirty="0"/>
                        <a:t>25ºC atau Suhu ruang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000" dirty="0"/>
                        <a:t>25ºC atau Suhu ruang</a:t>
                      </a:r>
                    </a:p>
                    <a:p>
                      <a:endParaRPr lang="id-ID" sz="1000" dirty="0"/>
                    </a:p>
                  </a:txBody>
                  <a:tcPr marL="68580" marR="68580" marT="34290" marB="3429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67351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MEDIA LINGKUNGAN PANGAN</a:t>
            </a:r>
          </a:p>
        </p:txBody>
      </p:sp>
      <p:sp>
        <p:nvSpPr>
          <p:cNvPr id="3" name="Content Placeholder 2"/>
          <p:cNvSpPr>
            <a:spLocks noGrp="1"/>
          </p:cNvSpPr>
          <p:nvPr>
            <p:ph idx="1"/>
          </p:nvPr>
        </p:nvSpPr>
        <p:spPr/>
        <p:txBody>
          <a:bodyPr/>
          <a:lstStyle/>
          <a:p>
            <a:pPr marL="0" indent="0">
              <a:buNone/>
            </a:pPr>
            <a:r>
              <a:rPr lang="id-ID" dirty="0"/>
              <a:t>b. </a:t>
            </a:r>
            <a:r>
              <a:rPr lang="id-ID" sz="2000" dirty="0"/>
              <a:t>Standar Baku Mutu Biologi</a:t>
            </a:r>
          </a:p>
          <a:p>
            <a:pPr marL="0" indent="0">
              <a:buNone/>
            </a:pPr>
            <a:r>
              <a:rPr lang="id-ID" sz="2000" dirty="0"/>
              <a:t>	standar baku mutu  biologi pangan siap saji terdiri dari paa\rameter wajib  yang harus diperiksa untuk semua pangan siap saji dan berbagai kategori industri, sedangkan parameter tambahan bakteri pathogen hanya diwajibkan untuk industri besar.</a:t>
            </a:r>
          </a:p>
          <a:p>
            <a:pPr marL="0" indent="0">
              <a:buNone/>
            </a:pPr>
            <a:r>
              <a:rPr lang="id-ID" sz="2000" dirty="0"/>
              <a:t>c. Standar Baku Mutu Kimia </a:t>
            </a:r>
          </a:p>
          <a:p>
            <a:pPr marL="0" indent="0">
              <a:buNone/>
            </a:pPr>
            <a:r>
              <a:rPr lang="id-ID" sz="2000" dirty="0"/>
              <a:t>	parameter SBM kimia pangan dalam kelompok logam berat (arasen, kadmium, timah, timbal, dan merkuri</a:t>
            </a:r>
            <a:r>
              <a:rPr lang="id-ID" dirty="0"/>
              <a:t>)</a:t>
            </a:r>
          </a:p>
        </p:txBody>
      </p:sp>
    </p:spTree>
    <p:extLst>
      <p:ext uri="{BB962C8B-B14F-4D97-AF65-F5344CB8AC3E}">
        <p14:creationId xmlns:p14="http://schemas.microsoft.com/office/powerpoint/2010/main" val="2943560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lowchart: Process 4"/>
          <p:cNvSpPr/>
          <p:nvPr/>
        </p:nvSpPr>
        <p:spPr>
          <a:xfrm>
            <a:off x="0" y="2285992"/>
            <a:ext cx="9144000" cy="457200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marL="342900" indent="-342900"/>
            <a:r>
              <a:rPr lang="id-ID" sz="2000" b="1" dirty="0">
                <a:latin typeface="Arial" panose="020B0604020202020204" pitchFamily="34" charset="0"/>
                <a:cs typeface="Arial" panose="020B0604020202020204" pitchFamily="34" charset="0"/>
              </a:rPr>
              <a:t>1. Tujuan Umum</a:t>
            </a:r>
          </a:p>
          <a:p>
            <a:r>
              <a:rPr lang="id-ID" sz="2000" b="1" dirty="0">
                <a:latin typeface="Arial" panose="020B0604020202020204" pitchFamily="34" charset="0"/>
                <a:cs typeface="Arial" panose="020B0604020202020204" pitchFamily="34" charset="0"/>
              </a:rPr>
              <a:t> Memberikan acuan standar dan persyaratan kesehatan lingkungan kerja industri yang dapat digunakan dalam manajemen risiko keselamatan dan kesehatan kerja di tempat kerja.</a:t>
            </a:r>
          </a:p>
          <a:p>
            <a:endParaRPr lang="id-ID" sz="2000" b="1" dirty="0">
              <a:latin typeface="Arial" panose="020B0604020202020204" pitchFamily="34" charset="0"/>
              <a:cs typeface="Arial" panose="020B0604020202020204" pitchFamily="34" charset="0"/>
            </a:endParaRPr>
          </a:p>
          <a:p>
            <a:pPr marL="342900" indent="-342900"/>
            <a:r>
              <a:rPr lang="id-ID" sz="2000" b="1" dirty="0">
                <a:latin typeface="Arial" panose="020B0604020202020204" pitchFamily="34" charset="0"/>
                <a:cs typeface="Arial" panose="020B0604020202020204" pitchFamily="34" charset="0"/>
              </a:rPr>
              <a:t>2. Tujuan Khusus</a:t>
            </a:r>
          </a:p>
          <a:p>
            <a:pPr marL="457200" indent="-457200">
              <a:buFont typeface="+mj-lt"/>
              <a:buAutoNum type="alphaLcPeriod"/>
            </a:pPr>
            <a:r>
              <a:rPr lang="id-ID" sz="2000" b="1" dirty="0">
                <a:latin typeface="Arial" panose="020B0604020202020204" pitchFamily="34" charset="0"/>
                <a:cs typeface="Arial" panose="020B0604020202020204" pitchFamily="34" charset="0"/>
              </a:rPr>
              <a:t> memberikan acuan nilai ambang batas yang terdiri dari bahaya fisik dan kimia.</a:t>
            </a:r>
          </a:p>
          <a:p>
            <a:pPr marL="457200" indent="-457200">
              <a:buFont typeface="+mj-lt"/>
              <a:buAutoNum type="alphaLcPeriod"/>
            </a:pPr>
            <a:r>
              <a:rPr lang="id-ID" sz="2000" b="1" dirty="0">
                <a:latin typeface="Arial" panose="020B0604020202020204" pitchFamily="34" charset="0"/>
                <a:cs typeface="Arial" panose="020B0604020202020204" pitchFamily="34" charset="0"/>
              </a:rPr>
              <a:t>memberikan acuan indikator pajanan biologi.</a:t>
            </a:r>
          </a:p>
          <a:p>
            <a:pPr marL="457200" indent="-457200">
              <a:buFont typeface="+mj-lt"/>
              <a:buAutoNum type="alphaLcPeriod"/>
            </a:pPr>
            <a:r>
              <a:rPr lang="id-ID" sz="2000" b="1" dirty="0">
                <a:latin typeface="Arial" panose="020B0604020202020204" pitchFamily="34" charset="0"/>
                <a:cs typeface="Arial" panose="020B0604020202020204" pitchFamily="34" charset="0"/>
              </a:rPr>
              <a:t>memberikan acuan persyaratan kesehatan lingkungan kerja yang terdiri dari bahaya fisik, biologi, dan penanganan beban manual.</a:t>
            </a:r>
          </a:p>
        </p:txBody>
      </p:sp>
      <p:sp>
        <p:nvSpPr>
          <p:cNvPr id="8" name="Horizontal Scroll 7"/>
          <p:cNvSpPr/>
          <p:nvPr/>
        </p:nvSpPr>
        <p:spPr>
          <a:xfrm>
            <a:off x="571472" y="0"/>
            <a:ext cx="7929618" cy="15001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1332780" y="1500174"/>
            <a:ext cx="6335564" cy="571504"/>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id-ID" b="1" dirty="0">
                <a:latin typeface="Arial" panose="020B0604020202020204" pitchFamily="34" charset="0"/>
                <a:cs typeface="Arial" panose="020B0604020202020204" pitchFamily="34" charset="0"/>
              </a:rPr>
              <a:t>Tujuan</a:t>
            </a:r>
          </a:p>
        </p:txBody>
      </p:sp>
    </p:spTree>
    <p:extLst>
      <p:ext uri="{BB962C8B-B14F-4D97-AF65-F5344CB8AC3E}">
        <p14:creationId xmlns:p14="http://schemas.microsoft.com/office/powerpoint/2010/main" val="165981261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D" dirty="0"/>
              <a:t>STANDAR BAKU MUTU BIOLOGI PANGAN SIAP SAJI</a:t>
            </a:r>
            <a:endParaRPr lang="en-US" dirty="0"/>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4093" t="9355" r="31879" b="10050"/>
          <a:stretch/>
        </p:blipFill>
        <p:spPr bwMode="auto">
          <a:xfrm>
            <a:off x="3162300" y="1047750"/>
            <a:ext cx="450532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31277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D" dirty="0"/>
              <a:t>STANDAR BAKU MUTU BIOLOGI PANGAN SIAP SAJI</a:t>
            </a:r>
            <a:endParaRPr lang="en-US" dirty="0"/>
          </a:p>
        </p:txBody>
      </p:sp>
      <p:pic>
        <p:nvPicPr>
          <p:cNvPr id="205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3747" t="20781" r="32399" b="15608"/>
          <a:stretch/>
        </p:blipFill>
        <p:spPr bwMode="auto">
          <a:xfrm>
            <a:off x="3714750" y="1350988"/>
            <a:ext cx="4076700" cy="4139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043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SARANA DAN BANGUNAN</a:t>
            </a:r>
            <a:br>
              <a:rPr lang="id-ID" dirty="0"/>
            </a:br>
            <a:endParaRPr lang="id-ID" dirty="0"/>
          </a:p>
        </p:txBody>
      </p:sp>
      <p:sp>
        <p:nvSpPr>
          <p:cNvPr id="3" name="Content Placeholder 2"/>
          <p:cNvSpPr>
            <a:spLocks noGrp="1"/>
          </p:cNvSpPr>
          <p:nvPr>
            <p:ph idx="1"/>
          </p:nvPr>
        </p:nvSpPr>
        <p:spPr/>
        <p:txBody>
          <a:bodyPr/>
          <a:lstStyle/>
          <a:p>
            <a:pPr marL="0" indent="0">
              <a:buNone/>
            </a:pPr>
            <a:endParaRPr lang="id-ID" dirty="0"/>
          </a:p>
          <a:p>
            <a:pPr marL="0" indent="0">
              <a:buNone/>
            </a:pPr>
            <a:r>
              <a:rPr lang="id-ID" sz="2400" dirty="0"/>
              <a:t>Meliputi :</a:t>
            </a:r>
            <a:br>
              <a:rPr lang="id-ID" sz="2400" dirty="0"/>
            </a:br>
            <a:r>
              <a:rPr lang="id-ID" sz="2400" dirty="0"/>
              <a:t>a. Standar Baku Mutu Ruang Kerja</a:t>
            </a:r>
          </a:p>
          <a:p>
            <a:pPr marL="0" indent="0">
              <a:buNone/>
            </a:pPr>
            <a:r>
              <a:rPr lang="id-ID" sz="2400" dirty="0"/>
              <a:t>b. Standar Baku Mutu  Sarana Higiene dan Sanitasi</a:t>
            </a:r>
          </a:p>
          <a:p>
            <a:pPr marL="0" indent="0">
              <a:buNone/>
            </a:pPr>
            <a:r>
              <a:rPr lang="id-ID" sz="2400" dirty="0"/>
              <a:t>c. Standar Baku Mutu Limbah Cair</a:t>
            </a:r>
          </a:p>
        </p:txBody>
      </p:sp>
    </p:spTree>
    <p:extLst>
      <p:ext uri="{BB962C8B-B14F-4D97-AF65-F5344CB8AC3E}">
        <p14:creationId xmlns:p14="http://schemas.microsoft.com/office/powerpoint/2010/main" val="33840128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Standar Baku Mutu  Sarana Higiene dan Sanitasi</a:t>
            </a:r>
            <a:br>
              <a:rPr lang="id-ID" dirty="0"/>
            </a:br>
            <a:endParaRPr lang="en-US" dirty="0"/>
          </a:p>
        </p:txBody>
      </p:sp>
      <p:pic>
        <p:nvPicPr>
          <p:cNvPr id="409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8780" t="33750" r="32921" b="11593"/>
          <a:stretch/>
        </p:blipFill>
        <p:spPr bwMode="auto">
          <a:xfrm>
            <a:off x="3438525" y="1196876"/>
            <a:ext cx="4333875" cy="470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44631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D" dirty="0"/>
              <a:t>STANDAR BAKU MUTU RUANG KERJA</a:t>
            </a:r>
            <a:endParaRPr lang="en-US" dirty="0"/>
          </a:p>
        </p:txBody>
      </p:sp>
      <p:pic>
        <p:nvPicPr>
          <p:cNvPr id="307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7392" t="56910" r="32053" b="8505"/>
          <a:stretch/>
        </p:blipFill>
        <p:spPr bwMode="auto">
          <a:xfrm>
            <a:off x="2959552" y="1885950"/>
            <a:ext cx="4640036"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1798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D" dirty="0"/>
              <a:t>STANDAR BAKU MUTU LIMBAH CAIR</a:t>
            </a:r>
            <a:endParaRPr lang="en-US" dirty="0"/>
          </a:p>
        </p:txBody>
      </p:sp>
      <p:sp>
        <p:nvSpPr>
          <p:cNvPr id="3" name="Content Placeholder 2"/>
          <p:cNvSpPr>
            <a:spLocks noGrp="1"/>
          </p:cNvSpPr>
          <p:nvPr>
            <p:ph idx="1"/>
          </p:nvPr>
        </p:nvSpPr>
        <p:spPr/>
        <p:txBody>
          <a:bodyPr/>
          <a:lstStyle/>
          <a:p>
            <a:r>
              <a:rPr lang="sv-SE" sz="2800" dirty="0"/>
              <a:t>Standar Baku Mutu Limbah Cair dari 35 jenis Industri mengacu pada Peraturan Menteri Lingkungan Hidup dan Kehutanan Nomor 5 Tahun 2014 tentang Baku Mutu Air Limbah</a:t>
            </a:r>
            <a:r>
              <a:rPr lang="sv-SE" dirty="0"/>
              <a:t>.</a:t>
            </a:r>
            <a:endParaRPr lang="en-US" dirty="0"/>
          </a:p>
        </p:txBody>
      </p:sp>
    </p:spTree>
    <p:extLst>
      <p:ext uri="{BB962C8B-B14F-4D97-AF65-F5344CB8AC3E}">
        <p14:creationId xmlns:p14="http://schemas.microsoft.com/office/powerpoint/2010/main" val="6783944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VEKTOR DAN BINATANG PEMBAWA PENYAKIT</a:t>
            </a:r>
          </a:p>
        </p:txBody>
      </p:sp>
      <p:sp>
        <p:nvSpPr>
          <p:cNvPr id="3" name="Content Placeholder 2"/>
          <p:cNvSpPr>
            <a:spLocks noGrp="1"/>
          </p:cNvSpPr>
          <p:nvPr>
            <p:ph idx="1"/>
          </p:nvPr>
        </p:nvSpPr>
        <p:spPr/>
        <p:txBody>
          <a:bodyPr>
            <a:noAutofit/>
          </a:bodyPr>
          <a:lstStyle/>
          <a:p>
            <a:pPr marL="342900" indent="-342900">
              <a:buFont typeface="+mj-lt"/>
              <a:buAutoNum type="alphaLcParenR"/>
            </a:pPr>
            <a:r>
              <a:rPr lang="id-ID" sz="2400" dirty="0"/>
              <a:t>Standar Baku Mutu Vektor</a:t>
            </a:r>
            <a:r>
              <a:rPr lang="en-ID" sz="2400" dirty="0"/>
              <a:t> </a:t>
            </a:r>
          </a:p>
          <a:p>
            <a:pPr marL="0" indent="0">
              <a:buNone/>
            </a:pPr>
            <a:r>
              <a:rPr lang="en-ID" sz="2400" dirty="0"/>
              <a:t>	</a:t>
            </a:r>
            <a:r>
              <a:rPr lang="en-ID" sz="2400" dirty="0" err="1"/>
              <a:t>Standar</a:t>
            </a:r>
            <a:r>
              <a:rPr lang="en-ID" sz="2400" dirty="0"/>
              <a:t> </a:t>
            </a:r>
            <a:r>
              <a:rPr lang="en-ID" sz="2400" dirty="0" err="1"/>
              <a:t>baku</a:t>
            </a:r>
            <a:r>
              <a:rPr lang="en-ID" sz="2400" dirty="0"/>
              <a:t> </a:t>
            </a:r>
            <a:r>
              <a:rPr lang="en-ID" sz="2400" dirty="0" err="1"/>
              <a:t>mutu</a:t>
            </a:r>
            <a:r>
              <a:rPr lang="en-ID" sz="2400" dirty="0"/>
              <a:t> (SBM) </a:t>
            </a:r>
            <a:r>
              <a:rPr lang="en-ID" sz="2400" dirty="0" err="1"/>
              <a:t>vektor</a:t>
            </a:r>
            <a:r>
              <a:rPr lang="en-ID" sz="2400" dirty="0"/>
              <a:t> </a:t>
            </a:r>
            <a:r>
              <a:rPr lang="en-ID" sz="2400" dirty="0" err="1"/>
              <a:t>meliputi</a:t>
            </a:r>
            <a:r>
              <a:rPr lang="en-ID" sz="2400" dirty="0"/>
              <a:t> </a:t>
            </a:r>
            <a:r>
              <a:rPr lang="en-ID" sz="2400" dirty="0" err="1"/>
              <a:t>vektor</a:t>
            </a:r>
            <a:r>
              <a:rPr lang="en-ID" sz="2400" dirty="0"/>
              <a:t> malaria (Anopheles </a:t>
            </a:r>
            <a:r>
              <a:rPr lang="en-ID" sz="2400" dirty="0" err="1"/>
              <a:t>spp</a:t>
            </a:r>
            <a:r>
              <a:rPr lang="en-ID" sz="2400" dirty="0"/>
              <a:t>), </a:t>
            </a:r>
            <a:r>
              <a:rPr lang="en-ID" sz="2400" dirty="0" err="1"/>
              <a:t>Aedes</a:t>
            </a:r>
            <a:r>
              <a:rPr lang="en-ID" sz="2400" dirty="0"/>
              <a:t> </a:t>
            </a:r>
            <a:r>
              <a:rPr lang="en-ID" sz="2400" dirty="0" err="1"/>
              <a:t>aegypti</a:t>
            </a:r>
            <a:r>
              <a:rPr lang="en-ID" sz="2400" dirty="0"/>
              <a:t>, </a:t>
            </a:r>
            <a:r>
              <a:rPr lang="en-ID" sz="2400" dirty="0" err="1"/>
              <a:t>dan</a:t>
            </a:r>
            <a:r>
              <a:rPr lang="en-ID" sz="2400" dirty="0"/>
              <a:t> </a:t>
            </a:r>
            <a:r>
              <a:rPr lang="en-ID" sz="2400" dirty="0" err="1"/>
              <a:t>Culex</a:t>
            </a:r>
            <a:r>
              <a:rPr lang="en-ID" sz="2400" dirty="0"/>
              <a:t> sp. </a:t>
            </a:r>
            <a:r>
              <a:rPr lang="en-ID" sz="2400" dirty="0" err="1"/>
              <a:t>Untuk</a:t>
            </a:r>
            <a:r>
              <a:rPr lang="en-ID" sz="2400" dirty="0"/>
              <a:t> </a:t>
            </a:r>
            <a:r>
              <a:rPr lang="en-ID" sz="2400" dirty="0" err="1"/>
              <a:t>vektor</a:t>
            </a:r>
            <a:r>
              <a:rPr lang="en-ID" sz="2400" dirty="0"/>
              <a:t> malaria, </a:t>
            </a:r>
            <a:r>
              <a:rPr lang="en-ID" sz="2400" dirty="0" err="1"/>
              <a:t>ada</a:t>
            </a:r>
            <a:r>
              <a:rPr lang="en-ID" sz="2400" dirty="0"/>
              <a:t> 5 parameter yang </a:t>
            </a:r>
            <a:r>
              <a:rPr lang="en-ID" sz="2400" dirty="0" err="1"/>
              <a:t>terdiri</a:t>
            </a:r>
            <a:r>
              <a:rPr lang="en-ID" sz="2400" dirty="0"/>
              <a:t> </a:t>
            </a:r>
            <a:r>
              <a:rPr lang="en-ID" sz="2400" dirty="0" err="1"/>
              <a:t>dari</a:t>
            </a:r>
            <a:r>
              <a:rPr lang="en-ID" sz="2400" dirty="0"/>
              <a:t> </a:t>
            </a:r>
            <a:r>
              <a:rPr lang="en-ID" sz="2400" dirty="0" err="1"/>
              <a:t>jumlah</a:t>
            </a:r>
            <a:r>
              <a:rPr lang="en-ID" sz="2400" dirty="0"/>
              <a:t> </a:t>
            </a:r>
            <a:r>
              <a:rPr lang="en-ID" sz="2400" dirty="0" err="1"/>
              <a:t>gigitan</a:t>
            </a:r>
            <a:r>
              <a:rPr lang="en-ID" sz="2400" dirty="0"/>
              <a:t> </a:t>
            </a:r>
            <a:r>
              <a:rPr lang="en-ID" sz="2400" dirty="0" err="1"/>
              <a:t>nyamuk</a:t>
            </a:r>
            <a:r>
              <a:rPr lang="en-ID" sz="2400" dirty="0"/>
              <a:t> </a:t>
            </a:r>
            <a:r>
              <a:rPr lang="en-ID" sz="2400" dirty="0" err="1"/>
              <a:t>permalam</a:t>
            </a:r>
            <a:r>
              <a:rPr lang="en-ID" sz="2400" dirty="0"/>
              <a:t>, </a:t>
            </a:r>
            <a:r>
              <a:rPr lang="en-ID" sz="2400" dirty="0" err="1"/>
              <a:t>angka</a:t>
            </a:r>
            <a:r>
              <a:rPr lang="en-ID" sz="2400" dirty="0"/>
              <a:t> </a:t>
            </a:r>
            <a:r>
              <a:rPr lang="en-ID" sz="2400" dirty="0" err="1"/>
              <a:t>paritas</a:t>
            </a:r>
            <a:r>
              <a:rPr lang="en-ID" sz="2400" dirty="0"/>
              <a:t>, </a:t>
            </a:r>
            <a:r>
              <a:rPr lang="en-ID" sz="2400" dirty="0" err="1"/>
              <a:t>kapasitas</a:t>
            </a:r>
            <a:r>
              <a:rPr lang="en-ID" sz="2400" dirty="0"/>
              <a:t> </a:t>
            </a:r>
            <a:r>
              <a:rPr lang="en-ID" sz="2400" dirty="0" err="1"/>
              <a:t>vektor</a:t>
            </a:r>
            <a:r>
              <a:rPr lang="en-ID" sz="2400" dirty="0"/>
              <a:t>, </a:t>
            </a:r>
            <a:r>
              <a:rPr lang="en-ID" sz="2400" dirty="0" err="1"/>
              <a:t>kemampuan</a:t>
            </a:r>
            <a:r>
              <a:rPr lang="en-ID" sz="2400" dirty="0"/>
              <a:t> </a:t>
            </a:r>
            <a:r>
              <a:rPr lang="en-ID" sz="2400" dirty="0" err="1"/>
              <a:t>nyamuk</a:t>
            </a:r>
            <a:r>
              <a:rPr lang="en-ID" sz="2400" dirty="0"/>
              <a:t> </a:t>
            </a:r>
            <a:r>
              <a:rPr lang="en-ID" sz="2400" dirty="0" err="1"/>
              <a:t>menginfeksi</a:t>
            </a:r>
            <a:r>
              <a:rPr lang="en-ID" sz="2400" dirty="0"/>
              <a:t> </a:t>
            </a:r>
            <a:r>
              <a:rPr lang="en-ID" sz="2400" dirty="0" err="1"/>
              <a:t>perorang</a:t>
            </a:r>
            <a:r>
              <a:rPr lang="en-ID" sz="2400" dirty="0"/>
              <a:t> </a:t>
            </a:r>
            <a:r>
              <a:rPr lang="en-ID" sz="2400" dirty="0" err="1"/>
              <a:t>permalam</a:t>
            </a:r>
            <a:r>
              <a:rPr lang="en-ID" sz="2400" dirty="0"/>
              <a:t> </a:t>
            </a:r>
            <a:r>
              <a:rPr lang="en-ID" sz="2400" dirty="0" err="1"/>
              <a:t>dan</a:t>
            </a:r>
            <a:r>
              <a:rPr lang="en-ID" sz="2400" dirty="0"/>
              <a:t> </a:t>
            </a:r>
            <a:r>
              <a:rPr lang="en-ID" sz="2400" dirty="0" err="1"/>
              <a:t>indeks</a:t>
            </a:r>
            <a:r>
              <a:rPr lang="en-ID" sz="2400" dirty="0"/>
              <a:t> habitat </a:t>
            </a:r>
            <a:r>
              <a:rPr lang="en-ID" sz="2400" dirty="0" err="1"/>
              <a:t>dengan</a:t>
            </a:r>
            <a:r>
              <a:rPr lang="en-ID" sz="2400" dirty="0"/>
              <a:t> larva yang </a:t>
            </a:r>
            <a:r>
              <a:rPr lang="en-ID" sz="2400" dirty="0" err="1"/>
              <a:t>kesemuanya</a:t>
            </a:r>
            <a:r>
              <a:rPr lang="en-ID" sz="2400" dirty="0"/>
              <a:t> </a:t>
            </a:r>
            <a:r>
              <a:rPr lang="en-ID" sz="2400" dirty="0" err="1"/>
              <a:t>dikategorikan</a:t>
            </a:r>
            <a:r>
              <a:rPr lang="en-ID" sz="2400" dirty="0"/>
              <a:t> </a:t>
            </a:r>
            <a:r>
              <a:rPr lang="en-ID" sz="2400" dirty="0" err="1"/>
              <a:t>rendah</a:t>
            </a:r>
            <a:r>
              <a:rPr lang="en-ID" sz="2400" dirty="0"/>
              <a:t> </a:t>
            </a:r>
            <a:r>
              <a:rPr lang="en-ID" sz="2400" dirty="0" err="1"/>
              <a:t>dan</a:t>
            </a:r>
            <a:r>
              <a:rPr lang="en-ID" sz="2400" dirty="0"/>
              <a:t> </a:t>
            </a:r>
            <a:r>
              <a:rPr lang="en-ID" sz="2400" dirty="0" err="1"/>
              <a:t>tinggi</a:t>
            </a:r>
            <a:endParaRPr lang="en-ID" sz="2400" dirty="0"/>
          </a:p>
        </p:txBody>
      </p:sp>
    </p:spTree>
    <p:extLst>
      <p:ext uri="{BB962C8B-B14F-4D97-AF65-F5344CB8AC3E}">
        <p14:creationId xmlns:p14="http://schemas.microsoft.com/office/powerpoint/2010/main" val="397179219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VEKTOR DAN BINATANG PEMBAWA PENYAKIT</a:t>
            </a:r>
            <a:endParaRPr lang="en-US" dirty="0"/>
          </a:p>
        </p:txBody>
      </p:sp>
      <p:pic>
        <p:nvPicPr>
          <p:cNvPr id="512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2184" t="21398" r="32400" b="21475"/>
          <a:stretch/>
        </p:blipFill>
        <p:spPr bwMode="auto">
          <a:xfrm>
            <a:off x="2971800" y="1447799"/>
            <a:ext cx="4800600" cy="435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37494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VEKTOR DAN BINATANG PEMBAWA PENYAKIT</a:t>
            </a:r>
            <a:endParaRPr lang="en-US" dirty="0"/>
          </a:p>
        </p:txBody>
      </p:sp>
      <p:sp>
        <p:nvSpPr>
          <p:cNvPr id="3" name="Content Placeholder 2"/>
          <p:cNvSpPr>
            <a:spLocks noGrp="1"/>
          </p:cNvSpPr>
          <p:nvPr>
            <p:ph idx="1"/>
          </p:nvPr>
        </p:nvSpPr>
        <p:spPr/>
        <p:txBody>
          <a:bodyPr>
            <a:normAutofit/>
          </a:bodyPr>
          <a:lstStyle/>
          <a:p>
            <a:r>
              <a:rPr lang="en-ID" sz="2400" dirty="0"/>
              <a:t>B. </a:t>
            </a:r>
            <a:r>
              <a:rPr lang="en-ID" sz="2400" dirty="0" err="1"/>
              <a:t>Standar</a:t>
            </a:r>
            <a:r>
              <a:rPr lang="en-ID" sz="2400" dirty="0"/>
              <a:t> Baku </a:t>
            </a:r>
            <a:r>
              <a:rPr lang="en-ID" sz="2400" dirty="0" err="1"/>
              <a:t>Mutu</a:t>
            </a:r>
            <a:r>
              <a:rPr lang="en-ID" sz="2400" dirty="0"/>
              <a:t> </a:t>
            </a:r>
            <a:r>
              <a:rPr lang="en-ID" sz="2400" dirty="0" err="1"/>
              <a:t>Binatang</a:t>
            </a:r>
            <a:r>
              <a:rPr lang="en-ID" sz="2400" dirty="0"/>
              <a:t> </a:t>
            </a:r>
            <a:r>
              <a:rPr lang="en-ID" sz="2400" dirty="0" err="1"/>
              <a:t>Pembawa</a:t>
            </a:r>
            <a:r>
              <a:rPr lang="en-ID" sz="2400" dirty="0"/>
              <a:t> </a:t>
            </a:r>
            <a:r>
              <a:rPr lang="en-ID" sz="2400" dirty="0" err="1"/>
              <a:t>Penyakit</a:t>
            </a:r>
            <a:endParaRPr lang="en-ID" sz="2400" dirty="0"/>
          </a:p>
          <a:p>
            <a:r>
              <a:rPr lang="en-US" sz="2400" dirty="0" err="1"/>
              <a:t>Standar</a:t>
            </a:r>
            <a:r>
              <a:rPr lang="en-US" sz="2400" dirty="0"/>
              <a:t> </a:t>
            </a:r>
            <a:r>
              <a:rPr lang="en-US" sz="2400" dirty="0" err="1"/>
              <a:t>baku</a:t>
            </a:r>
            <a:r>
              <a:rPr lang="en-US" sz="2400" dirty="0"/>
              <a:t> </a:t>
            </a:r>
            <a:r>
              <a:rPr lang="en-US" sz="2400" dirty="0" err="1"/>
              <a:t>mutu</a:t>
            </a:r>
            <a:r>
              <a:rPr lang="en-US" sz="2400" dirty="0"/>
              <a:t> (SBM) </a:t>
            </a:r>
            <a:r>
              <a:rPr lang="en-US" sz="2400" dirty="0" err="1"/>
              <a:t>binatang</a:t>
            </a:r>
            <a:r>
              <a:rPr lang="en-US" sz="2400" dirty="0"/>
              <a:t> </a:t>
            </a:r>
            <a:r>
              <a:rPr lang="en-US" sz="2400" dirty="0" err="1"/>
              <a:t>pembawa</a:t>
            </a:r>
            <a:r>
              <a:rPr lang="en-US" sz="2400" dirty="0"/>
              <a:t> </a:t>
            </a:r>
            <a:r>
              <a:rPr lang="en-US" sz="2400" dirty="0" err="1"/>
              <a:t>penyakit</a:t>
            </a:r>
            <a:r>
              <a:rPr lang="en-US" sz="2400" dirty="0"/>
              <a:t> </a:t>
            </a:r>
            <a:r>
              <a:rPr lang="en-US" sz="2400" dirty="0" err="1"/>
              <a:t>meliputi</a:t>
            </a:r>
            <a:r>
              <a:rPr lang="en-US" sz="2400" dirty="0"/>
              <a:t> SBM </a:t>
            </a:r>
            <a:r>
              <a:rPr lang="en-US" sz="2400" dirty="0" err="1"/>
              <a:t>tikus</a:t>
            </a:r>
            <a:r>
              <a:rPr lang="en-US" sz="2400" dirty="0"/>
              <a:t>, </a:t>
            </a:r>
            <a:r>
              <a:rPr lang="en-US" sz="2400" dirty="0" err="1"/>
              <a:t>lalat</a:t>
            </a:r>
            <a:r>
              <a:rPr lang="en-US" sz="2400" dirty="0"/>
              <a:t>, </a:t>
            </a:r>
            <a:r>
              <a:rPr lang="en-US" sz="2400" dirty="0" err="1"/>
              <a:t>dan</a:t>
            </a:r>
            <a:r>
              <a:rPr lang="en-US" sz="2400" dirty="0"/>
              <a:t> </a:t>
            </a:r>
            <a:r>
              <a:rPr lang="en-US" sz="2400" dirty="0" err="1"/>
              <a:t>lipas</a:t>
            </a:r>
            <a:r>
              <a:rPr lang="en-US" sz="2400" dirty="0"/>
              <a:t>. </a:t>
            </a:r>
            <a:r>
              <a:rPr lang="en-US" sz="2400" dirty="0" err="1"/>
              <a:t>Setiap</a:t>
            </a:r>
            <a:r>
              <a:rPr lang="en-US" sz="2400" dirty="0"/>
              <a:t> </a:t>
            </a:r>
            <a:r>
              <a:rPr lang="en-US" sz="2400" dirty="0" err="1"/>
              <a:t>jenis</a:t>
            </a:r>
            <a:r>
              <a:rPr lang="en-US" sz="2400" dirty="0"/>
              <a:t> </a:t>
            </a:r>
            <a:r>
              <a:rPr lang="en-US" sz="2400" dirty="0" err="1"/>
              <a:t>binatang</a:t>
            </a:r>
            <a:r>
              <a:rPr lang="en-US" sz="2400" dirty="0"/>
              <a:t> </a:t>
            </a:r>
            <a:r>
              <a:rPr lang="en-US" sz="2400" dirty="0" err="1"/>
              <a:t>pembawa</a:t>
            </a:r>
            <a:r>
              <a:rPr lang="en-US" sz="2400" dirty="0"/>
              <a:t> </a:t>
            </a:r>
            <a:r>
              <a:rPr lang="en-US" sz="2400" dirty="0" err="1"/>
              <a:t>penyakit</a:t>
            </a:r>
            <a:r>
              <a:rPr lang="en-US" sz="2400" dirty="0"/>
              <a:t> </a:t>
            </a:r>
            <a:r>
              <a:rPr lang="en-US" sz="2400" dirty="0" err="1"/>
              <a:t>dikategorikan</a:t>
            </a:r>
            <a:r>
              <a:rPr lang="en-US" sz="2400" dirty="0"/>
              <a:t> </a:t>
            </a:r>
            <a:r>
              <a:rPr lang="en-US" sz="2400" dirty="0" err="1"/>
              <a:t>SBMnya</a:t>
            </a:r>
            <a:r>
              <a:rPr lang="en-US" sz="2400" dirty="0"/>
              <a:t> </a:t>
            </a:r>
            <a:r>
              <a:rPr lang="en-US" sz="2400" dirty="0" err="1"/>
              <a:t>rendah</a:t>
            </a:r>
            <a:r>
              <a:rPr lang="en-US" sz="2400" dirty="0"/>
              <a:t> </a:t>
            </a:r>
            <a:r>
              <a:rPr lang="en-US" sz="2400" dirty="0" err="1"/>
              <a:t>atau</a:t>
            </a:r>
            <a:r>
              <a:rPr lang="en-US" sz="2400" dirty="0"/>
              <a:t> </a:t>
            </a:r>
            <a:r>
              <a:rPr lang="en-US" sz="2400" dirty="0" err="1"/>
              <a:t>tinggi</a:t>
            </a:r>
            <a:r>
              <a:rPr lang="en-US" sz="2400" dirty="0"/>
              <a:t> </a:t>
            </a:r>
            <a:r>
              <a:rPr lang="en-US" sz="2400" dirty="0" err="1"/>
              <a:t>berdasarkan</a:t>
            </a:r>
            <a:r>
              <a:rPr lang="en-US" sz="2400" dirty="0"/>
              <a:t> </a:t>
            </a:r>
            <a:r>
              <a:rPr lang="en-US" sz="2400" dirty="0" err="1"/>
              <a:t>persentase</a:t>
            </a:r>
            <a:r>
              <a:rPr lang="en-US" sz="2400" dirty="0"/>
              <a:t> </a:t>
            </a:r>
            <a:r>
              <a:rPr lang="en-US" sz="2400" dirty="0" err="1"/>
              <a:t>binatang</a:t>
            </a:r>
            <a:r>
              <a:rPr lang="en-US" sz="2400" dirty="0"/>
              <a:t> yang </a:t>
            </a:r>
            <a:r>
              <a:rPr lang="en-US" sz="2400" dirty="0" err="1"/>
              <a:t>dapat</a:t>
            </a:r>
            <a:r>
              <a:rPr lang="en-US" sz="2400" dirty="0"/>
              <a:t> </a:t>
            </a:r>
            <a:r>
              <a:rPr lang="en-US" sz="2400" dirty="0" err="1"/>
              <a:t>ditangkap</a:t>
            </a:r>
            <a:r>
              <a:rPr lang="en-US" sz="2400" dirty="0"/>
              <a:t> </a:t>
            </a:r>
            <a:r>
              <a:rPr lang="en-US" sz="2400" dirty="0" err="1"/>
              <a:t>sesuai</a:t>
            </a:r>
            <a:r>
              <a:rPr lang="en-US" sz="2400" dirty="0"/>
              <a:t> </a:t>
            </a:r>
            <a:r>
              <a:rPr lang="en-US" sz="2400" dirty="0" err="1"/>
              <a:t>jenis</a:t>
            </a:r>
            <a:r>
              <a:rPr lang="en-US" sz="2400" dirty="0"/>
              <a:t> </a:t>
            </a:r>
            <a:r>
              <a:rPr lang="en-US" sz="2400" dirty="0" err="1"/>
              <a:t>perangkapnya</a:t>
            </a:r>
            <a:r>
              <a:rPr lang="en-US" sz="2400" dirty="0"/>
              <a:t>. </a:t>
            </a:r>
          </a:p>
        </p:txBody>
      </p:sp>
    </p:spTree>
    <p:extLst>
      <p:ext uri="{BB962C8B-B14F-4D97-AF65-F5344CB8AC3E}">
        <p14:creationId xmlns:p14="http://schemas.microsoft.com/office/powerpoint/2010/main" val="410232656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D" dirty="0"/>
              <a:t>STANDAR BAKU MUTU BINATANG PEMBAWA PENYAKIT</a:t>
            </a:r>
            <a:endParaRPr lang="en-US" dirty="0"/>
          </a:p>
        </p:txBody>
      </p:sp>
      <p:pic>
        <p:nvPicPr>
          <p:cNvPr id="7171"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4961" t="60615" r="32574" b="19005"/>
          <a:stretch/>
        </p:blipFill>
        <p:spPr bwMode="auto">
          <a:xfrm>
            <a:off x="2971800" y="1104900"/>
            <a:ext cx="4129088"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141" t="23683" r="38580" b="17535"/>
          <a:stretch/>
        </p:blipFill>
        <p:spPr bwMode="auto">
          <a:xfrm>
            <a:off x="2962275" y="2581275"/>
            <a:ext cx="4133851" cy="349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784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lowchart: Process 4"/>
          <p:cNvSpPr/>
          <p:nvPr/>
        </p:nvSpPr>
        <p:spPr>
          <a:xfrm>
            <a:off x="0" y="2285992"/>
            <a:ext cx="9144000" cy="457200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lvl="0"/>
            <a:r>
              <a:rPr lang="id-ID" sz="2000" b="1" dirty="0">
                <a:latin typeface="Arial" panose="020B0604020202020204" pitchFamily="34" charset="0"/>
                <a:cs typeface="Arial" panose="020B0604020202020204" pitchFamily="34" charset="0"/>
              </a:rPr>
              <a:t>Sasaran :</a:t>
            </a:r>
          </a:p>
          <a:p>
            <a:r>
              <a:rPr lang="id-ID" sz="2000" b="1" dirty="0">
                <a:latin typeface="Arial" panose="020B0604020202020204" pitchFamily="34" charset="0"/>
                <a:cs typeface="Arial" panose="020B0604020202020204" pitchFamily="34" charset="0"/>
              </a:rPr>
              <a:t>- industri usaha besar, menengah, mikro dan kecil;</a:t>
            </a:r>
          </a:p>
          <a:p>
            <a:pPr>
              <a:buFontTx/>
              <a:buChar char="-"/>
            </a:pPr>
            <a:r>
              <a:rPr lang="id-ID" sz="2000" b="1" dirty="0">
                <a:latin typeface="Arial" panose="020B0604020202020204" pitchFamily="34" charset="0"/>
                <a:cs typeface="Arial" panose="020B0604020202020204" pitchFamily="34" charset="0"/>
              </a:rPr>
              <a:t> pemerintah pusat dan pemerintah daerah;</a:t>
            </a:r>
          </a:p>
          <a:p>
            <a:pPr>
              <a:buFontTx/>
              <a:buChar char="-"/>
            </a:pPr>
            <a:r>
              <a:rPr lang="id-ID" sz="2000" b="1" dirty="0">
                <a:latin typeface="Arial" panose="020B0604020202020204" pitchFamily="34" charset="0"/>
                <a:cs typeface="Arial" panose="020B0604020202020204" pitchFamily="34" charset="0"/>
              </a:rPr>
              <a:t>penyedia jasa keselamatan dan kesehatan kerja;</a:t>
            </a:r>
          </a:p>
          <a:p>
            <a:pPr>
              <a:buFontTx/>
              <a:buChar char="-"/>
            </a:pPr>
            <a:r>
              <a:rPr lang="id-ID" sz="2000" b="1" dirty="0">
                <a:latin typeface="Arial" panose="020B0604020202020204" pitchFamily="34" charset="0"/>
                <a:cs typeface="Arial" panose="020B0604020202020204" pitchFamily="34" charset="0"/>
              </a:rPr>
              <a:t> perguruan tinggi; dan</a:t>
            </a:r>
          </a:p>
          <a:p>
            <a:pPr>
              <a:buFontTx/>
              <a:buChar char="-"/>
            </a:pPr>
            <a:r>
              <a:rPr lang="id-ID" sz="2000" b="1" dirty="0">
                <a:latin typeface="Arial" panose="020B0604020202020204" pitchFamily="34" charset="0"/>
                <a:cs typeface="Arial" panose="020B0604020202020204" pitchFamily="34" charset="0"/>
              </a:rPr>
              <a:t>pihak lain yang berkepentingan.</a:t>
            </a:r>
          </a:p>
          <a:p>
            <a:r>
              <a:rPr lang="id-ID" sz="2000" b="1" dirty="0">
                <a:latin typeface="Arial" panose="020B0604020202020204" pitchFamily="34" charset="0"/>
                <a:cs typeface="Arial" panose="020B0604020202020204" pitchFamily="34" charset="0"/>
              </a:rPr>
              <a:t> </a:t>
            </a:r>
          </a:p>
          <a:p>
            <a:r>
              <a:rPr lang="id-ID" sz="2000" b="1" dirty="0">
                <a:latin typeface="Arial" panose="020B0604020202020204" pitchFamily="34" charset="0"/>
                <a:cs typeface="Arial" panose="020B0604020202020204" pitchFamily="34" charset="0"/>
              </a:rPr>
              <a:t> </a:t>
            </a:r>
          </a:p>
          <a:p>
            <a:pPr lvl="0"/>
            <a:r>
              <a:rPr lang="id-ID" sz="2000" b="1" dirty="0">
                <a:latin typeface="Arial" panose="020B0604020202020204" pitchFamily="34" charset="0"/>
                <a:cs typeface="Arial" panose="020B0604020202020204" pitchFamily="34" charset="0"/>
              </a:rPr>
              <a:t>Ruang Lingkup :</a:t>
            </a:r>
          </a:p>
          <a:p>
            <a:r>
              <a:rPr lang="id-ID" sz="2000" b="1" dirty="0">
                <a:latin typeface="Arial" panose="020B0604020202020204" pitchFamily="34" charset="0"/>
                <a:cs typeface="Arial" panose="020B0604020202020204" pitchFamily="34" charset="0"/>
              </a:rPr>
              <a:t> Ruang lingkup standar dan persyaratan kesehatan lingkungan kerja industri terdiri dari nilai ambang batas, indikator pajanan biologi, serta persyaratan lingkungan kerja industri.</a:t>
            </a:r>
          </a:p>
        </p:txBody>
      </p:sp>
      <p:sp>
        <p:nvSpPr>
          <p:cNvPr id="8" name="Horizontal Scroll 7"/>
          <p:cNvSpPr/>
          <p:nvPr/>
        </p:nvSpPr>
        <p:spPr>
          <a:xfrm>
            <a:off x="571472" y="0"/>
            <a:ext cx="7929618" cy="15001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1332780" y="1500174"/>
            <a:ext cx="6335564" cy="571504"/>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id-ID" b="1" dirty="0">
                <a:latin typeface="Arial" panose="020B0604020202020204" pitchFamily="34" charset="0"/>
                <a:cs typeface="Arial" panose="020B0604020202020204" pitchFamily="34" charset="0"/>
              </a:rPr>
              <a:t>Sasaran dan Ruang Lingkup</a:t>
            </a:r>
          </a:p>
        </p:txBody>
      </p:sp>
    </p:spTree>
    <p:extLst>
      <p:ext uri="{BB962C8B-B14F-4D97-AF65-F5344CB8AC3E}">
        <p14:creationId xmlns:p14="http://schemas.microsoft.com/office/powerpoint/2010/main" val="215412212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2400" dirty="0"/>
              <a:t>PERSYARATAN KESEHATAN LINGKUNGAN KERJA INDUSTRI</a:t>
            </a:r>
          </a:p>
        </p:txBody>
      </p:sp>
      <p:sp>
        <p:nvSpPr>
          <p:cNvPr id="3" name="Content Placeholder 2"/>
          <p:cNvSpPr>
            <a:spLocks noGrp="1"/>
          </p:cNvSpPr>
          <p:nvPr>
            <p:ph idx="1"/>
          </p:nvPr>
        </p:nvSpPr>
        <p:spPr/>
        <p:txBody>
          <a:bodyPr>
            <a:normAutofit/>
          </a:bodyPr>
          <a:lstStyle/>
          <a:p>
            <a:pPr marL="342900" indent="-342900">
              <a:buFont typeface="+mj-lt"/>
              <a:buAutoNum type="arabicPeriod"/>
            </a:pPr>
            <a:r>
              <a:rPr lang="id-ID" sz="2400" dirty="0"/>
              <a:t>Persyaratan faktor pencahayaan</a:t>
            </a:r>
            <a:endParaRPr lang="en-ID" sz="2400" dirty="0"/>
          </a:p>
          <a:p>
            <a:pPr marL="0" indent="0">
              <a:buNone/>
            </a:pPr>
            <a:r>
              <a:rPr lang="en-ID" sz="2400" dirty="0"/>
              <a:t>	</a:t>
            </a:r>
            <a:r>
              <a:rPr lang="en-ID" sz="2400" dirty="0" err="1"/>
              <a:t>Persyaratan</a:t>
            </a:r>
            <a:r>
              <a:rPr lang="en-ID" sz="2400" dirty="0"/>
              <a:t> </a:t>
            </a:r>
            <a:r>
              <a:rPr lang="en-ID" sz="2400" dirty="0" err="1"/>
              <a:t>Faktor</a:t>
            </a:r>
            <a:r>
              <a:rPr lang="en-ID" sz="2400" dirty="0"/>
              <a:t> </a:t>
            </a:r>
            <a:r>
              <a:rPr lang="en-ID" sz="2400" dirty="0" err="1"/>
              <a:t>Pencahayaan</a:t>
            </a:r>
            <a:r>
              <a:rPr lang="en-ID" sz="2400" dirty="0"/>
              <a:t> </a:t>
            </a:r>
            <a:r>
              <a:rPr lang="en-ID" sz="2400" dirty="0" err="1"/>
              <a:t>Persyaratan</a:t>
            </a:r>
            <a:r>
              <a:rPr lang="en-ID" sz="2400" dirty="0"/>
              <a:t> </a:t>
            </a:r>
            <a:r>
              <a:rPr lang="en-ID" sz="2400" dirty="0" err="1"/>
              <a:t>pencahayaan</a:t>
            </a:r>
            <a:r>
              <a:rPr lang="en-ID" sz="2400" dirty="0"/>
              <a:t> </a:t>
            </a:r>
            <a:r>
              <a:rPr lang="en-ID" sz="2400" dirty="0" err="1"/>
              <a:t>lingkungan</a:t>
            </a:r>
            <a:r>
              <a:rPr lang="en-ID" sz="2400" dirty="0"/>
              <a:t> </a:t>
            </a:r>
            <a:r>
              <a:rPr lang="en-ID" sz="2400" dirty="0" err="1"/>
              <a:t>kerja</a:t>
            </a:r>
            <a:r>
              <a:rPr lang="en-ID" sz="2400" dirty="0"/>
              <a:t> </a:t>
            </a:r>
            <a:r>
              <a:rPr lang="en-ID" sz="2400" dirty="0" err="1"/>
              <a:t>industri</a:t>
            </a:r>
            <a:r>
              <a:rPr lang="en-ID" sz="2400" dirty="0"/>
              <a:t> </a:t>
            </a:r>
            <a:r>
              <a:rPr lang="en-ID" sz="2400" dirty="0" err="1"/>
              <a:t>merupakan</a:t>
            </a:r>
            <a:r>
              <a:rPr lang="en-ID" sz="2400" dirty="0"/>
              <a:t> </a:t>
            </a:r>
            <a:r>
              <a:rPr lang="en-ID" sz="2400" dirty="0" err="1"/>
              <a:t>nilai</a:t>
            </a:r>
            <a:r>
              <a:rPr lang="en-ID" sz="2400" dirty="0"/>
              <a:t> </a:t>
            </a:r>
            <a:r>
              <a:rPr lang="en-ID" sz="2400" dirty="0" err="1"/>
              <a:t>tingkat</a:t>
            </a:r>
            <a:r>
              <a:rPr lang="en-ID" sz="2400" dirty="0"/>
              <a:t> </a:t>
            </a:r>
            <a:r>
              <a:rPr lang="en-ID" sz="2400" dirty="0" err="1"/>
              <a:t>pencahayaan</a:t>
            </a:r>
            <a:r>
              <a:rPr lang="en-ID" sz="2400" dirty="0"/>
              <a:t> yang </a:t>
            </a:r>
            <a:r>
              <a:rPr lang="en-ID" sz="2400" dirty="0" err="1"/>
              <a:t>disarankan</a:t>
            </a:r>
            <a:r>
              <a:rPr lang="en-ID" sz="2400" dirty="0"/>
              <a:t> </a:t>
            </a:r>
            <a:r>
              <a:rPr lang="en-ID" sz="2400" dirty="0" err="1"/>
              <a:t>berdasarkan</a:t>
            </a:r>
            <a:r>
              <a:rPr lang="en-ID" sz="2400" dirty="0"/>
              <a:t> </a:t>
            </a:r>
            <a:r>
              <a:rPr lang="en-ID" sz="2400" dirty="0" err="1"/>
              <a:t>jenis</a:t>
            </a:r>
            <a:r>
              <a:rPr lang="en-ID" sz="2400" dirty="0"/>
              <a:t> area, </a:t>
            </a:r>
            <a:r>
              <a:rPr lang="en-ID" sz="2400" dirty="0" err="1"/>
              <a:t>pekerjaan</a:t>
            </a:r>
            <a:r>
              <a:rPr lang="en-ID" sz="2400" dirty="0"/>
              <a:t> </a:t>
            </a:r>
            <a:r>
              <a:rPr lang="en-ID" sz="2400" dirty="0" err="1"/>
              <a:t>atau</a:t>
            </a:r>
            <a:r>
              <a:rPr lang="en-ID" sz="2400" dirty="0"/>
              <a:t> </a:t>
            </a:r>
            <a:r>
              <a:rPr lang="en-ID" sz="2400" dirty="0" err="1"/>
              <a:t>aktivitas</a:t>
            </a:r>
            <a:r>
              <a:rPr lang="en-ID" sz="2400" dirty="0"/>
              <a:t> </a:t>
            </a:r>
            <a:r>
              <a:rPr lang="en-ID" sz="2400" dirty="0" err="1"/>
              <a:t>tertentu</a:t>
            </a:r>
            <a:r>
              <a:rPr lang="en-ID" sz="2400" dirty="0"/>
              <a:t>. </a:t>
            </a:r>
            <a:r>
              <a:rPr lang="en-ID" sz="2400" dirty="0" err="1"/>
              <a:t>Persyaratan</a:t>
            </a:r>
            <a:r>
              <a:rPr lang="en-ID" sz="2400" dirty="0"/>
              <a:t> </a:t>
            </a:r>
            <a:r>
              <a:rPr lang="en-ID" sz="2400" dirty="0" err="1"/>
              <a:t>pencahayaan</a:t>
            </a:r>
            <a:r>
              <a:rPr lang="en-ID" sz="2400" dirty="0"/>
              <a:t> </a:t>
            </a:r>
            <a:r>
              <a:rPr lang="en-ID" sz="2400" dirty="0" err="1"/>
              <a:t>lingkungan</a:t>
            </a:r>
            <a:r>
              <a:rPr lang="en-ID" sz="2400" dirty="0"/>
              <a:t> </a:t>
            </a:r>
            <a:r>
              <a:rPr lang="en-ID" sz="2400" dirty="0" err="1"/>
              <a:t>kerja</a:t>
            </a:r>
            <a:r>
              <a:rPr lang="en-ID" sz="2400" dirty="0"/>
              <a:t> </a:t>
            </a:r>
            <a:r>
              <a:rPr lang="en-ID" sz="2400" dirty="0" err="1"/>
              <a:t>dikelompokkan</a:t>
            </a:r>
            <a:r>
              <a:rPr lang="en-ID" sz="2400" dirty="0"/>
              <a:t> </a:t>
            </a:r>
            <a:r>
              <a:rPr lang="en-ID" sz="2400" dirty="0" err="1"/>
              <a:t>menjadi</a:t>
            </a:r>
            <a:r>
              <a:rPr lang="en-ID" sz="2400" dirty="0"/>
              <a:t>: a. </a:t>
            </a:r>
            <a:r>
              <a:rPr lang="en-ID" sz="2400" dirty="0" err="1"/>
              <a:t>Persyaratan</a:t>
            </a:r>
            <a:r>
              <a:rPr lang="en-ID" sz="2400" dirty="0"/>
              <a:t> </a:t>
            </a:r>
            <a:r>
              <a:rPr lang="en-ID" sz="2400" dirty="0" err="1"/>
              <a:t>pencahayaan</a:t>
            </a:r>
            <a:r>
              <a:rPr lang="en-ID" sz="2400" dirty="0"/>
              <a:t> </a:t>
            </a:r>
            <a:r>
              <a:rPr lang="en-ID" sz="2400" dirty="0" err="1"/>
              <a:t>dalam</a:t>
            </a:r>
            <a:r>
              <a:rPr lang="en-ID" sz="2400" dirty="0"/>
              <a:t> </a:t>
            </a:r>
            <a:r>
              <a:rPr lang="en-ID" sz="2400" dirty="0" err="1"/>
              <a:t>gedung</a:t>
            </a:r>
            <a:r>
              <a:rPr lang="en-ID" sz="2400" dirty="0"/>
              <a:t> </a:t>
            </a:r>
            <a:r>
              <a:rPr lang="en-ID" sz="2400" dirty="0" err="1"/>
              <a:t>industri</a:t>
            </a:r>
            <a:r>
              <a:rPr lang="en-ID" sz="2400" dirty="0"/>
              <a:t> b. </a:t>
            </a:r>
            <a:r>
              <a:rPr lang="en-ID" sz="2400" dirty="0" err="1"/>
              <a:t>Persyaratan</a:t>
            </a:r>
            <a:r>
              <a:rPr lang="en-ID" sz="2400" dirty="0"/>
              <a:t> </a:t>
            </a:r>
            <a:r>
              <a:rPr lang="en-ID" sz="2400" dirty="0" err="1"/>
              <a:t>pencahayaan</a:t>
            </a:r>
            <a:r>
              <a:rPr lang="en-ID" sz="2400" dirty="0"/>
              <a:t> di </a:t>
            </a:r>
            <a:r>
              <a:rPr lang="en-ID" sz="2400" dirty="0" err="1"/>
              <a:t>luar</a:t>
            </a:r>
            <a:r>
              <a:rPr lang="en-ID" sz="2400" dirty="0"/>
              <a:t> </a:t>
            </a:r>
            <a:r>
              <a:rPr lang="en-ID" sz="2400" dirty="0" err="1"/>
              <a:t>gedung</a:t>
            </a:r>
            <a:r>
              <a:rPr lang="en-ID" sz="2400" dirty="0"/>
              <a:t> </a:t>
            </a:r>
            <a:r>
              <a:rPr lang="en-ID" sz="2400" dirty="0" err="1"/>
              <a:t>industri</a:t>
            </a:r>
            <a:r>
              <a:rPr lang="en-ID" sz="2400" dirty="0"/>
              <a:t> </a:t>
            </a:r>
            <a:r>
              <a:rPr lang="en-ID" sz="2400" dirty="0" err="1"/>
              <a:t>Persyaratan</a:t>
            </a:r>
            <a:r>
              <a:rPr lang="en-ID" sz="2400" dirty="0"/>
              <a:t> </a:t>
            </a:r>
            <a:r>
              <a:rPr lang="en-ID" sz="2400" dirty="0" err="1"/>
              <a:t>pencahayaan</a:t>
            </a:r>
            <a:r>
              <a:rPr lang="en-ID" sz="2400" dirty="0"/>
              <a:t> </a:t>
            </a:r>
            <a:r>
              <a:rPr lang="en-ID" sz="2400" dirty="0" err="1"/>
              <a:t>lingkungan</a:t>
            </a:r>
            <a:r>
              <a:rPr lang="en-ID" sz="2400" dirty="0"/>
              <a:t> </a:t>
            </a:r>
            <a:r>
              <a:rPr lang="en-ID" sz="2400" dirty="0" err="1"/>
              <a:t>kerja</a:t>
            </a:r>
            <a:r>
              <a:rPr lang="en-ID" sz="2400" dirty="0"/>
              <a:t> </a:t>
            </a:r>
            <a:r>
              <a:rPr lang="en-ID" sz="2400" dirty="0" err="1"/>
              <a:t>dinyatakan</a:t>
            </a:r>
            <a:r>
              <a:rPr lang="en-ID" sz="2400" dirty="0"/>
              <a:t> </a:t>
            </a:r>
            <a:r>
              <a:rPr lang="en-ID" sz="2400" dirty="0" err="1"/>
              <a:t>dalam</a:t>
            </a:r>
            <a:r>
              <a:rPr lang="en-ID" sz="2400" dirty="0"/>
              <a:t> </a:t>
            </a:r>
            <a:r>
              <a:rPr lang="en-ID" sz="2400" dirty="0" err="1"/>
              <a:t>satuan</a:t>
            </a:r>
            <a:r>
              <a:rPr lang="en-ID" sz="2400" dirty="0"/>
              <a:t> Lux. </a:t>
            </a:r>
            <a:endParaRPr lang="id-ID" sz="2400" dirty="0"/>
          </a:p>
        </p:txBody>
      </p:sp>
    </p:spTree>
    <p:extLst>
      <p:ext uri="{BB962C8B-B14F-4D97-AF65-F5344CB8AC3E}">
        <p14:creationId xmlns:p14="http://schemas.microsoft.com/office/powerpoint/2010/main" val="389477948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2400" dirty="0"/>
              <a:t>PERSYARATAN KESEHATAN LINGKUNGAN KERJA INDUSTRI</a:t>
            </a:r>
            <a:endParaRPr lang="en-US" sz="2400" dirty="0"/>
          </a:p>
        </p:txBody>
      </p:sp>
      <p:sp>
        <p:nvSpPr>
          <p:cNvPr id="3" name="Content Placeholder 2"/>
          <p:cNvSpPr>
            <a:spLocks noGrp="1"/>
          </p:cNvSpPr>
          <p:nvPr>
            <p:ph idx="1"/>
          </p:nvPr>
        </p:nvSpPr>
        <p:spPr/>
        <p:txBody>
          <a:bodyPr/>
          <a:lstStyle/>
          <a:p>
            <a:pPr marL="0" indent="0">
              <a:buNone/>
            </a:pPr>
            <a:r>
              <a:rPr lang="en-ID" dirty="0"/>
              <a:t>2. </a:t>
            </a:r>
            <a:r>
              <a:rPr lang="id-ID" sz="3200" dirty="0"/>
              <a:t>Persyaratan pencahayaan dalam gedung industri</a:t>
            </a:r>
          </a:p>
          <a:p>
            <a:r>
              <a:rPr lang="en-US" sz="3200" dirty="0" err="1"/>
              <a:t>Persyaratan</a:t>
            </a:r>
            <a:r>
              <a:rPr lang="en-US" sz="3200" dirty="0"/>
              <a:t> </a:t>
            </a:r>
            <a:r>
              <a:rPr lang="en-US" sz="3200" dirty="0" err="1"/>
              <a:t>pencahayaan</a:t>
            </a:r>
            <a:r>
              <a:rPr lang="en-US" sz="3200" dirty="0"/>
              <a:t> </a:t>
            </a:r>
            <a:r>
              <a:rPr lang="en-US" sz="3200" dirty="0" err="1"/>
              <a:t>dalam</a:t>
            </a:r>
            <a:r>
              <a:rPr lang="en-US" sz="3200" dirty="0"/>
              <a:t> </a:t>
            </a:r>
            <a:r>
              <a:rPr lang="en-US" sz="3200" dirty="0" err="1"/>
              <a:t>gedung</a:t>
            </a:r>
            <a:r>
              <a:rPr lang="en-US" sz="3200" dirty="0"/>
              <a:t> </a:t>
            </a:r>
            <a:r>
              <a:rPr lang="en-US" sz="3200" dirty="0" err="1"/>
              <a:t>lingkungan</a:t>
            </a:r>
            <a:r>
              <a:rPr lang="en-US" sz="3200" dirty="0"/>
              <a:t> </a:t>
            </a:r>
            <a:r>
              <a:rPr lang="en-US" sz="3200" dirty="0" err="1"/>
              <a:t>kerja</a:t>
            </a:r>
            <a:r>
              <a:rPr lang="en-US" sz="3200" dirty="0"/>
              <a:t> </a:t>
            </a:r>
            <a:r>
              <a:rPr lang="en-US" sz="3200" dirty="0" err="1"/>
              <a:t>industri</a:t>
            </a:r>
            <a:r>
              <a:rPr lang="en-US" sz="3200" dirty="0"/>
              <a:t> </a:t>
            </a:r>
            <a:r>
              <a:rPr lang="en-US" sz="3200" dirty="0" err="1"/>
              <a:t>dikelompokkan</a:t>
            </a:r>
            <a:r>
              <a:rPr lang="en-US" sz="3200" dirty="0"/>
              <a:t> </a:t>
            </a:r>
            <a:r>
              <a:rPr lang="en-US" sz="3200" dirty="0" err="1"/>
              <a:t>menjadi</a:t>
            </a:r>
            <a:r>
              <a:rPr lang="en-US" sz="3200" dirty="0"/>
              <a:t> area </a:t>
            </a:r>
            <a:r>
              <a:rPr lang="en-US" sz="3200" dirty="0" err="1"/>
              <a:t>umum</a:t>
            </a:r>
            <a:r>
              <a:rPr lang="en-US" sz="3200" dirty="0"/>
              <a:t> </a:t>
            </a:r>
            <a:r>
              <a:rPr lang="en-US" sz="3200" dirty="0" err="1"/>
              <a:t>dalam</a:t>
            </a:r>
            <a:r>
              <a:rPr lang="en-US" sz="3200" dirty="0"/>
              <a:t> </a:t>
            </a:r>
            <a:r>
              <a:rPr lang="en-US" sz="3200" dirty="0" err="1"/>
              <a:t>gedung</a:t>
            </a:r>
            <a:r>
              <a:rPr lang="en-US" sz="3200" dirty="0"/>
              <a:t> </a:t>
            </a:r>
            <a:r>
              <a:rPr lang="en-US" sz="3200" dirty="0" err="1"/>
              <a:t>industri</a:t>
            </a:r>
            <a:r>
              <a:rPr lang="en-US" sz="3200" dirty="0"/>
              <a:t> </a:t>
            </a:r>
            <a:r>
              <a:rPr lang="en-US" sz="3200" dirty="0" err="1"/>
              <a:t>dan</a:t>
            </a:r>
            <a:r>
              <a:rPr lang="en-US" sz="3200" dirty="0"/>
              <a:t> </a:t>
            </a:r>
            <a:r>
              <a:rPr lang="en-US" sz="3200" dirty="0" err="1"/>
              <a:t>berdasarkan</a:t>
            </a:r>
            <a:r>
              <a:rPr lang="en-US" sz="3200" dirty="0"/>
              <a:t> </a:t>
            </a:r>
            <a:r>
              <a:rPr lang="en-US" sz="3200" dirty="0" err="1"/>
              <a:t>jenis</a:t>
            </a:r>
            <a:r>
              <a:rPr lang="en-US" sz="3200" dirty="0"/>
              <a:t> area, </a:t>
            </a:r>
            <a:r>
              <a:rPr lang="en-US" sz="3200" dirty="0" err="1"/>
              <a:t>pekerjaan</a:t>
            </a:r>
            <a:r>
              <a:rPr lang="en-US" sz="3200" dirty="0"/>
              <a:t> </a:t>
            </a:r>
            <a:r>
              <a:rPr lang="en-US" sz="3200" dirty="0" err="1"/>
              <a:t>atau</a:t>
            </a:r>
            <a:r>
              <a:rPr lang="en-US" sz="3200" dirty="0"/>
              <a:t> </a:t>
            </a:r>
            <a:r>
              <a:rPr lang="en-US" sz="3200" dirty="0" err="1"/>
              <a:t>aktivitas</a:t>
            </a:r>
            <a:r>
              <a:rPr lang="en-US" sz="3200" dirty="0"/>
              <a:t> </a:t>
            </a:r>
            <a:r>
              <a:rPr lang="en-US" sz="3200" dirty="0" err="1"/>
              <a:t>pada</a:t>
            </a:r>
            <a:r>
              <a:rPr lang="en-US" sz="3200" dirty="0"/>
              <a:t> </a:t>
            </a:r>
            <a:r>
              <a:rPr lang="en-US" sz="3200" dirty="0" err="1"/>
              <a:t>masing-masing</a:t>
            </a:r>
            <a:r>
              <a:rPr lang="en-US" sz="3200" dirty="0"/>
              <a:t> </a:t>
            </a:r>
            <a:r>
              <a:rPr lang="en-US" sz="3200" dirty="0" err="1"/>
              <a:t>jenis</a:t>
            </a:r>
            <a:r>
              <a:rPr lang="en-US" sz="3200" dirty="0"/>
              <a:t> </a:t>
            </a:r>
            <a:r>
              <a:rPr lang="en-US" sz="3200" dirty="0" err="1"/>
              <a:t>industri</a:t>
            </a:r>
            <a:endParaRPr lang="en-US" sz="3200" dirty="0"/>
          </a:p>
        </p:txBody>
      </p:sp>
    </p:spTree>
    <p:extLst>
      <p:ext uri="{BB962C8B-B14F-4D97-AF65-F5344CB8AC3E}">
        <p14:creationId xmlns:p14="http://schemas.microsoft.com/office/powerpoint/2010/main" val="505002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 Zona Lalu Lintas dan Area Umum dalam Gedung Industri</a:t>
            </a:r>
            <a:endParaRPr lang="en-US" dirty="0"/>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48" t="24479" r="33334" b="52430"/>
          <a:stretch/>
        </p:blipFill>
        <p:spPr bwMode="auto">
          <a:xfrm>
            <a:off x="2600325" y="1543050"/>
            <a:ext cx="27146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42426" t="11826" r="38823" b="23636"/>
          <a:stretch/>
        </p:blipFill>
        <p:spPr bwMode="auto">
          <a:xfrm>
            <a:off x="5427346" y="1293841"/>
            <a:ext cx="3716654" cy="431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11708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 Zona Lalu Lintas dan Area Umum dalam Gedung Industri</a:t>
            </a:r>
            <a:endParaRPr lang="en-US" dirty="0"/>
          </a:p>
        </p:txBody>
      </p:sp>
      <p:pic>
        <p:nvPicPr>
          <p:cNvPr id="921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7912" t="22324" r="32574" b="5727"/>
          <a:stretch/>
        </p:blipFill>
        <p:spPr bwMode="auto">
          <a:xfrm>
            <a:off x="3371850" y="1295400"/>
            <a:ext cx="3248025" cy="445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338344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D" dirty="0"/>
              <a:t>KEGIATAN INDUSTRI DAN KERAJINAN KERAMIK, UBIN, KACA</a:t>
            </a:r>
            <a:endParaRPr lang="en-US" dirty="0"/>
          </a:p>
        </p:txBody>
      </p:sp>
      <p:pic>
        <p:nvPicPr>
          <p:cNvPr id="1024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7913" t="20164" r="32746" b="7888"/>
          <a:stretch/>
        </p:blipFill>
        <p:spPr bwMode="auto">
          <a:xfrm>
            <a:off x="3267075" y="952500"/>
            <a:ext cx="3514725" cy="484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88049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D" dirty="0"/>
              <a:t>KEGIATAN INDUSTRI DAN KERAJINAN – KIMIA, PLASTIK DAN KARET</a:t>
            </a:r>
            <a:endParaRPr lang="en-US" dirty="0"/>
          </a:p>
        </p:txBody>
      </p:sp>
      <p:pic>
        <p:nvPicPr>
          <p:cNvPr id="1126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7739" t="10590" r="32226" b="66508"/>
          <a:stretch/>
        </p:blipFill>
        <p:spPr bwMode="auto">
          <a:xfrm>
            <a:off x="2952750" y="1520532"/>
            <a:ext cx="3352800" cy="114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701" t="51388" r="32235" b="14931"/>
          <a:stretch/>
        </p:blipFill>
        <p:spPr bwMode="auto">
          <a:xfrm>
            <a:off x="2962275" y="2676524"/>
            <a:ext cx="3343275" cy="217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75359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1358" t="12280" r="40135" b="15713"/>
          <a:stretch/>
        </p:blipFill>
        <p:spPr>
          <a:xfrm>
            <a:off x="1891320" y="272956"/>
            <a:ext cx="5447764" cy="6387152"/>
          </a:xfrm>
          <a:prstGeom prst="rect">
            <a:avLst/>
          </a:prstGeom>
        </p:spPr>
      </p:pic>
    </p:spTree>
    <p:extLst>
      <p:ext uri="{BB962C8B-B14F-4D97-AF65-F5344CB8AC3E}">
        <p14:creationId xmlns:p14="http://schemas.microsoft.com/office/powerpoint/2010/main" val="1147501923"/>
      </p:ext>
    </p:extLst>
  </p:cSld>
  <p:clrMapOvr>
    <a:masterClrMapping/>
  </p:clrMapOvr>
  <p:transition spd="slow">
    <p:push dir="u"/>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srcRect l="31061" t="23021" r="40234" b="11311"/>
          <a:stretch/>
        </p:blipFill>
        <p:spPr>
          <a:xfrm>
            <a:off x="2176194" y="545911"/>
            <a:ext cx="4927466" cy="5786650"/>
          </a:xfrm>
          <a:prstGeom prst="rect">
            <a:avLst/>
          </a:prstGeom>
        </p:spPr>
      </p:pic>
    </p:spTree>
    <p:extLst>
      <p:ext uri="{BB962C8B-B14F-4D97-AF65-F5344CB8AC3E}">
        <p14:creationId xmlns:p14="http://schemas.microsoft.com/office/powerpoint/2010/main" val="3360007798"/>
      </p:ext>
    </p:extLst>
  </p:cSld>
  <p:clrMapOvr>
    <a:masterClrMapping/>
  </p:clrMapOvr>
  <p:transition spd="slow">
    <p:push dir="u"/>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29576" t="11751" r="38056" b="47755"/>
          <a:stretch/>
        </p:blipFill>
        <p:spPr>
          <a:xfrm>
            <a:off x="714946" y="0"/>
            <a:ext cx="4408229" cy="4134118"/>
          </a:xfrm>
          <a:prstGeom prst="rect">
            <a:avLst/>
          </a:prstGeom>
        </p:spPr>
      </p:pic>
      <p:pic>
        <p:nvPicPr>
          <p:cNvPr id="3" name="Picture 2"/>
          <p:cNvPicPr>
            <a:picLocks noChangeAspect="1"/>
          </p:cNvPicPr>
          <p:nvPr/>
        </p:nvPicPr>
        <p:blipFill rotWithShape="1">
          <a:blip r:embed="rId3" cstate="print"/>
          <a:srcRect l="29378" t="18794" r="37660" b="39480"/>
          <a:stretch/>
        </p:blipFill>
        <p:spPr>
          <a:xfrm>
            <a:off x="5123174" y="3065173"/>
            <a:ext cx="3779725" cy="3792827"/>
          </a:xfrm>
          <a:prstGeom prst="rect">
            <a:avLst/>
          </a:prstGeom>
        </p:spPr>
      </p:pic>
    </p:spTree>
    <p:extLst>
      <p:ext uri="{BB962C8B-B14F-4D97-AF65-F5344CB8AC3E}">
        <p14:creationId xmlns:p14="http://schemas.microsoft.com/office/powerpoint/2010/main" val="6090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29181" t="12456" r="38253" b="51100"/>
          <a:stretch/>
        </p:blipFill>
        <p:spPr>
          <a:xfrm>
            <a:off x="1387458" y="668741"/>
            <a:ext cx="6670094" cy="5595581"/>
          </a:xfrm>
          <a:prstGeom prst="rect">
            <a:avLst/>
          </a:prstGeom>
        </p:spPr>
      </p:pic>
    </p:spTree>
    <p:extLst>
      <p:ext uri="{BB962C8B-B14F-4D97-AF65-F5344CB8AC3E}">
        <p14:creationId xmlns:p14="http://schemas.microsoft.com/office/powerpoint/2010/main" val="6174524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lowchart: Process 4"/>
          <p:cNvSpPr/>
          <p:nvPr/>
        </p:nvSpPr>
        <p:spPr>
          <a:xfrm>
            <a:off x="0" y="2285992"/>
            <a:ext cx="9144000" cy="457200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marL="800100" lvl="1" indent="-342900" algn="just">
              <a:buFont typeface="+mj-lt"/>
              <a:buAutoNum type="arabicPeriod"/>
            </a:pPr>
            <a:r>
              <a:rPr lang="id-ID" b="1" dirty="0">
                <a:latin typeface="Arial" panose="020B0604020202020204" pitchFamily="34" charset="0"/>
                <a:cs typeface="Arial" panose="020B0604020202020204" pitchFamily="34" charset="0"/>
              </a:rPr>
              <a:t>Kesehatan Lingkungan Kerja Industri adalah upaya pencegahan penyakit dan/atau gangguan kesehatan dari faktor risiko lingkungan kerja industri yang terdiri dari faktor bahaya fisik, kimia, biologi, ergonomi, dan sanitasi untuk mewujudkan kualitas lingkungan kerja industri yang sehat.</a:t>
            </a:r>
          </a:p>
          <a:p>
            <a:pPr marL="800100" lvl="1" indent="-342900" algn="just">
              <a:buFont typeface="+mj-lt"/>
              <a:buAutoNum type="arabicPeriod"/>
            </a:pPr>
            <a:r>
              <a:rPr lang="id-ID" b="1" dirty="0">
                <a:latin typeface="Arial" panose="020B0604020202020204" pitchFamily="34" charset="0"/>
                <a:cs typeface="Arial" panose="020B0604020202020204" pitchFamily="34" charset="0"/>
              </a:rPr>
              <a:t>Persyaratan Kesehatan adalah kriteria dan ketentuan teknis kesehatan pada media lingkungan.</a:t>
            </a:r>
          </a:p>
          <a:p>
            <a:pPr marL="800100" lvl="1" indent="-342900" algn="just">
              <a:buFont typeface="+mj-lt"/>
              <a:buAutoNum type="arabicPeriod"/>
            </a:pPr>
            <a:r>
              <a:rPr lang="id-ID" b="1" dirty="0">
                <a:latin typeface="Arial" panose="020B0604020202020204" pitchFamily="34" charset="0"/>
                <a:cs typeface="Arial" panose="020B0604020202020204" pitchFamily="34" charset="0"/>
              </a:rPr>
              <a:t>Persyaratan Kesehatan Lingkungan Kerja merupakan nilai atau pedoman yang harus dipenuhi dan dilaksanakan di tempat kerja.</a:t>
            </a:r>
          </a:p>
        </p:txBody>
      </p:sp>
      <p:sp>
        <p:nvSpPr>
          <p:cNvPr id="8" name="Horizontal Scroll 7"/>
          <p:cNvSpPr/>
          <p:nvPr/>
        </p:nvSpPr>
        <p:spPr>
          <a:xfrm>
            <a:off x="571472" y="0"/>
            <a:ext cx="7929618" cy="15001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1332780" y="1500174"/>
            <a:ext cx="6335564" cy="571504"/>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id-ID" b="1" dirty="0">
                <a:latin typeface="Arial" panose="020B0604020202020204" pitchFamily="34" charset="0"/>
                <a:cs typeface="Arial" panose="020B0604020202020204" pitchFamily="34" charset="0"/>
              </a:rPr>
              <a:t>Pengertian</a:t>
            </a:r>
          </a:p>
        </p:txBody>
      </p:sp>
    </p:spTree>
    <p:extLst>
      <p:ext uri="{BB962C8B-B14F-4D97-AF65-F5344CB8AC3E}">
        <p14:creationId xmlns:p14="http://schemas.microsoft.com/office/powerpoint/2010/main" val="33274340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29532" t="50835" r="38072" b="16066"/>
          <a:stretch/>
        </p:blipFill>
        <p:spPr>
          <a:xfrm>
            <a:off x="936937" y="463641"/>
            <a:ext cx="4331000" cy="3309869"/>
          </a:xfrm>
          <a:prstGeom prst="rect">
            <a:avLst/>
          </a:prstGeom>
        </p:spPr>
      </p:pic>
      <p:pic>
        <p:nvPicPr>
          <p:cNvPr id="3" name="Picture 2"/>
          <p:cNvPicPr>
            <a:picLocks noChangeAspect="1"/>
          </p:cNvPicPr>
          <p:nvPr/>
        </p:nvPicPr>
        <p:blipFill rotWithShape="1">
          <a:blip r:embed="rId3" cstate="print"/>
          <a:srcRect l="29873" t="12764" r="38254" b="73503"/>
          <a:stretch/>
        </p:blipFill>
        <p:spPr>
          <a:xfrm>
            <a:off x="4433551" y="4185634"/>
            <a:ext cx="4346372" cy="2150772"/>
          </a:xfrm>
          <a:prstGeom prst="rect">
            <a:avLst/>
          </a:prstGeom>
        </p:spPr>
      </p:pic>
    </p:spTree>
    <p:extLst>
      <p:ext uri="{BB962C8B-B14F-4D97-AF65-F5344CB8AC3E}">
        <p14:creationId xmlns:p14="http://schemas.microsoft.com/office/powerpoint/2010/main" val="273157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29774" t="28653" r="38155" b="13072"/>
          <a:stretch/>
        </p:blipFill>
        <p:spPr>
          <a:xfrm>
            <a:off x="1306149" y="641445"/>
            <a:ext cx="6697072" cy="5691116"/>
          </a:xfrm>
          <a:prstGeom prst="rect">
            <a:avLst/>
          </a:prstGeom>
        </p:spPr>
      </p:pic>
    </p:spTree>
    <p:extLst>
      <p:ext uri="{BB962C8B-B14F-4D97-AF65-F5344CB8AC3E}">
        <p14:creationId xmlns:p14="http://schemas.microsoft.com/office/powerpoint/2010/main" val="3787663433"/>
      </p:ext>
    </p:extLst>
  </p:cSld>
  <p:clrMapOvr>
    <a:masterClrMapping/>
  </p:clrMapOvr>
  <p:transition spd="slow">
    <p:push dir="u"/>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29874" t="11399" r="38254" b="48460"/>
          <a:stretch/>
        </p:blipFill>
        <p:spPr>
          <a:xfrm>
            <a:off x="757990" y="231819"/>
            <a:ext cx="3660969" cy="6535038"/>
          </a:xfrm>
          <a:prstGeom prst="rect">
            <a:avLst/>
          </a:prstGeom>
        </p:spPr>
      </p:pic>
      <p:pic>
        <p:nvPicPr>
          <p:cNvPr id="4" name="Picture 3"/>
          <p:cNvPicPr>
            <a:picLocks noChangeAspect="1"/>
          </p:cNvPicPr>
          <p:nvPr/>
        </p:nvPicPr>
        <p:blipFill rotWithShape="1">
          <a:blip r:embed="rId3" cstate="print"/>
          <a:srcRect l="33833" t="18618" r="44391" b="14304"/>
          <a:stretch/>
        </p:blipFill>
        <p:spPr>
          <a:xfrm>
            <a:off x="4539800" y="231819"/>
            <a:ext cx="4201736" cy="6535038"/>
          </a:xfrm>
          <a:prstGeom prst="rect">
            <a:avLst/>
          </a:prstGeom>
        </p:spPr>
      </p:pic>
    </p:spTree>
    <p:extLst>
      <p:ext uri="{BB962C8B-B14F-4D97-AF65-F5344CB8AC3E}">
        <p14:creationId xmlns:p14="http://schemas.microsoft.com/office/powerpoint/2010/main" val="325426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4823" t="17561" r="45776" b="54446"/>
          <a:stretch/>
        </p:blipFill>
        <p:spPr>
          <a:xfrm>
            <a:off x="792050" y="167425"/>
            <a:ext cx="3931277" cy="4252196"/>
          </a:xfrm>
          <a:prstGeom prst="rect">
            <a:avLst/>
          </a:prstGeom>
        </p:spPr>
      </p:pic>
      <p:pic>
        <p:nvPicPr>
          <p:cNvPr id="3" name="Picture 2"/>
          <p:cNvPicPr>
            <a:picLocks noChangeAspect="1"/>
          </p:cNvPicPr>
          <p:nvPr/>
        </p:nvPicPr>
        <p:blipFill rotWithShape="1">
          <a:blip r:embed="rId2" cstate="print"/>
          <a:srcRect l="34426" t="46831" r="45975" b="12500"/>
          <a:stretch/>
        </p:blipFill>
        <p:spPr>
          <a:xfrm>
            <a:off x="4935828" y="1584101"/>
            <a:ext cx="3873322" cy="5183745"/>
          </a:xfrm>
          <a:prstGeom prst="rect">
            <a:avLst/>
          </a:prstGeom>
        </p:spPr>
      </p:pic>
    </p:spTree>
    <p:extLst>
      <p:ext uri="{BB962C8B-B14F-4D97-AF65-F5344CB8AC3E}">
        <p14:creationId xmlns:p14="http://schemas.microsoft.com/office/powerpoint/2010/main" val="104493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4526" t="17782" r="45678" b="46831"/>
          <a:stretch/>
        </p:blipFill>
        <p:spPr>
          <a:xfrm>
            <a:off x="1294326" y="1022485"/>
            <a:ext cx="3313090" cy="4439540"/>
          </a:xfrm>
          <a:prstGeom prst="rect">
            <a:avLst/>
          </a:prstGeom>
        </p:spPr>
      </p:pic>
      <p:pic>
        <p:nvPicPr>
          <p:cNvPr id="3" name="Picture 2"/>
          <p:cNvPicPr>
            <a:picLocks noChangeAspect="1"/>
          </p:cNvPicPr>
          <p:nvPr/>
        </p:nvPicPr>
        <p:blipFill rotWithShape="1">
          <a:blip r:embed="rId2" cstate="print"/>
          <a:srcRect l="34723" t="54225" r="45777" b="12324"/>
          <a:stretch/>
        </p:blipFill>
        <p:spPr>
          <a:xfrm>
            <a:off x="5071056" y="112470"/>
            <a:ext cx="3077284" cy="3957254"/>
          </a:xfrm>
          <a:prstGeom prst="rect">
            <a:avLst/>
          </a:prstGeom>
        </p:spPr>
      </p:pic>
      <p:pic>
        <p:nvPicPr>
          <p:cNvPr id="4" name="Picture 3"/>
          <p:cNvPicPr>
            <a:picLocks noChangeAspect="1"/>
          </p:cNvPicPr>
          <p:nvPr/>
        </p:nvPicPr>
        <p:blipFill rotWithShape="1">
          <a:blip r:embed="rId3" cstate="print"/>
          <a:srcRect l="34724" t="17606" r="45875" b="59859"/>
          <a:stretch/>
        </p:blipFill>
        <p:spPr>
          <a:xfrm>
            <a:off x="5071056" y="4252796"/>
            <a:ext cx="3069434" cy="2418461"/>
          </a:xfrm>
          <a:prstGeom prst="rect">
            <a:avLst/>
          </a:prstGeom>
        </p:spPr>
      </p:pic>
    </p:spTree>
    <p:extLst>
      <p:ext uri="{BB962C8B-B14F-4D97-AF65-F5344CB8AC3E}">
        <p14:creationId xmlns:p14="http://schemas.microsoft.com/office/powerpoint/2010/main" val="205929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4426" t="40977" r="45282" b="12896"/>
          <a:stretch/>
        </p:blipFill>
        <p:spPr>
          <a:xfrm>
            <a:off x="840346" y="244699"/>
            <a:ext cx="3670480" cy="4641674"/>
          </a:xfrm>
          <a:prstGeom prst="rect">
            <a:avLst/>
          </a:prstGeom>
        </p:spPr>
      </p:pic>
      <p:pic>
        <p:nvPicPr>
          <p:cNvPr id="3" name="Picture 2"/>
          <p:cNvPicPr>
            <a:picLocks noChangeAspect="1"/>
          </p:cNvPicPr>
          <p:nvPr/>
        </p:nvPicPr>
        <p:blipFill rotWithShape="1">
          <a:blip r:embed="rId3" cstate="print"/>
          <a:srcRect l="34724" t="17957" r="45579" b="56338"/>
          <a:stretch/>
        </p:blipFill>
        <p:spPr>
          <a:xfrm>
            <a:off x="4819919" y="2859112"/>
            <a:ext cx="3923337" cy="3837902"/>
          </a:xfrm>
          <a:prstGeom prst="rect">
            <a:avLst/>
          </a:prstGeom>
        </p:spPr>
      </p:pic>
    </p:spTree>
    <p:extLst>
      <p:ext uri="{BB962C8B-B14F-4D97-AF65-F5344CB8AC3E}">
        <p14:creationId xmlns:p14="http://schemas.microsoft.com/office/powerpoint/2010/main" val="31035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4624" t="44322" r="45777" b="18178"/>
          <a:stretch/>
        </p:blipFill>
        <p:spPr>
          <a:xfrm>
            <a:off x="2005645" y="300251"/>
            <a:ext cx="5292497" cy="6264347"/>
          </a:xfrm>
          <a:prstGeom prst="rect">
            <a:avLst/>
          </a:prstGeom>
        </p:spPr>
      </p:pic>
    </p:spTree>
    <p:extLst>
      <p:ext uri="{BB962C8B-B14F-4D97-AF65-F5344CB8AC3E}">
        <p14:creationId xmlns:p14="http://schemas.microsoft.com/office/powerpoint/2010/main" val="451667135"/>
      </p:ext>
    </p:extLst>
  </p:cSld>
  <p:clrMapOvr>
    <a:masterClrMapping/>
  </p:clrMapOvr>
  <p:transition spd="slow">
    <p:push dir="u"/>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4525" t="18089" r="45678" b="33671"/>
          <a:stretch/>
        </p:blipFill>
        <p:spPr>
          <a:xfrm>
            <a:off x="1825149" y="226439"/>
            <a:ext cx="5657237" cy="6362027"/>
          </a:xfrm>
          <a:prstGeom prst="rect">
            <a:avLst/>
          </a:prstGeom>
        </p:spPr>
      </p:pic>
    </p:spTree>
    <p:extLst>
      <p:ext uri="{BB962C8B-B14F-4D97-AF65-F5344CB8AC3E}">
        <p14:creationId xmlns:p14="http://schemas.microsoft.com/office/powerpoint/2010/main" val="2719542825"/>
      </p:ext>
    </p:extLst>
  </p:cSld>
  <p:clrMapOvr>
    <a:masterClrMapping/>
  </p:clrMapOvr>
  <p:transition spd="slow">
    <p:push dir="u"/>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rgbClr val="000000"/>
                </a:solidFill>
                <a:latin typeface="Bookman Old Style" panose="02050604050505020204" pitchFamily="18" charset="0"/>
              </a:rPr>
              <a:t>Persyaratan</a:t>
            </a:r>
            <a:r>
              <a:rPr lang="en-US" dirty="0">
                <a:solidFill>
                  <a:srgbClr val="000000"/>
                </a:solidFill>
                <a:latin typeface="Bookman Old Style" panose="02050604050505020204" pitchFamily="18" charset="0"/>
              </a:rPr>
              <a:t> </a:t>
            </a:r>
            <a:r>
              <a:rPr lang="en-US" dirty="0" err="1">
                <a:solidFill>
                  <a:srgbClr val="000000"/>
                </a:solidFill>
                <a:latin typeface="Bookman Old Style" panose="02050604050505020204" pitchFamily="18" charset="0"/>
              </a:rPr>
              <a:t>Pencahayaan</a:t>
            </a:r>
            <a:r>
              <a:rPr lang="en-US" dirty="0">
                <a:solidFill>
                  <a:srgbClr val="000000"/>
                </a:solidFill>
                <a:latin typeface="Bookman Old Style" panose="02050604050505020204" pitchFamily="18" charset="0"/>
              </a:rPr>
              <a:t> di </a:t>
            </a:r>
            <a:r>
              <a:rPr lang="en-US" dirty="0" err="1">
                <a:solidFill>
                  <a:srgbClr val="000000"/>
                </a:solidFill>
                <a:latin typeface="Bookman Old Style" panose="02050604050505020204" pitchFamily="18" charset="0"/>
              </a:rPr>
              <a:t>Luar</a:t>
            </a:r>
            <a:r>
              <a:rPr lang="en-US" dirty="0">
                <a:solidFill>
                  <a:srgbClr val="000000"/>
                </a:solidFill>
                <a:latin typeface="Bookman Old Style" panose="02050604050505020204" pitchFamily="18" charset="0"/>
              </a:rPr>
              <a:t> </a:t>
            </a:r>
            <a:r>
              <a:rPr lang="en-US" dirty="0" err="1">
                <a:solidFill>
                  <a:srgbClr val="000000"/>
                </a:solidFill>
                <a:latin typeface="Bookman Old Style" panose="02050604050505020204" pitchFamily="18" charset="0"/>
              </a:rPr>
              <a:t>Gedung</a:t>
            </a:r>
            <a:r>
              <a:rPr lang="en-US" dirty="0">
                <a:solidFill>
                  <a:srgbClr val="000000"/>
                </a:solidFill>
                <a:latin typeface="Bookman Old Style" panose="02050604050505020204" pitchFamily="18" charset="0"/>
              </a:rPr>
              <a:t> </a:t>
            </a:r>
            <a:r>
              <a:rPr lang="en-US" dirty="0" err="1">
                <a:solidFill>
                  <a:srgbClr val="000000"/>
                </a:solidFill>
                <a:latin typeface="Bookman Old Style" panose="02050604050505020204" pitchFamily="18" charset="0"/>
              </a:rPr>
              <a:t>Industri</a:t>
            </a:r>
            <a:r>
              <a:rPr lang="en-US" dirty="0">
                <a:solidFill>
                  <a:srgbClr val="000000"/>
                </a:solidFill>
                <a:latin typeface="Bookman Old Style" panose="02050604050505020204" pitchFamily="18" charset="0"/>
              </a:rPr>
              <a:t> </a:t>
            </a:r>
            <a:br>
              <a:rPr lang="en-US" dirty="0">
                <a:solidFill>
                  <a:srgbClr val="000000"/>
                </a:solidFill>
                <a:latin typeface="Bookman Old Style" panose="02050604050505020204" pitchFamily="18" charset="0"/>
              </a:rPr>
            </a:br>
            <a:endParaRPr lang="en-US" dirty="0"/>
          </a:p>
        </p:txBody>
      </p:sp>
      <p:sp>
        <p:nvSpPr>
          <p:cNvPr id="4" name="Rectangle 3"/>
          <p:cNvSpPr/>
          <p:nvPr/>
        </p:nvSpPr>
        <p:spPr>
          <a:xfrm>
            <a:off x="938759" y="1874517"/>
            <a:ext cx="7453267" cy="4278094"/>
          </a:xfrm>
          <a:prstGeom prst="rect">
            <a:avLst/>
          </a:prstGeom>
        </p:spPr>
        <p:txBody>
          <a:bodyPr wrap="square">
            <a:spAutoFit/>
          </a:bodyPr>
          <a:lstStyle/>
          <a:p>
            <a:pPr algn="just"/>
            <a:endParaRPr lang="en-US" sz="2000" dirty="0">
              <a:solidFill>
                <a:srgbClr val="000000"/>
              </a:solidFill>
              <a:latin typeface="Bookman Old Style" panose="02050604050505020204" pitchFamily="18" charset="0"/>
            </a:endParaRPr>
          </a:p>
          <a:p>
            <a:pPr marL="514350" indent="-514350" algn="just">
              <a:buAutoNum type="alphaLcPeriod"/>
            </a:pPr>
            <a:r>
              <a:rPr lang="en-US" sz="2800" b="1" dirty="0" err="1">
                <a:solidFill>
                  <a:srgbClr val="000000"/>
                </a:solidFill>
                <a:latin typeface="Bookman Old Style" panose="02050604050505020204" pitchFamily="18" charset="0"/>
              </a:rPr>
              <a:t>Persyaratan</a:t>
            </a:r>
            <a:r>
              <a:rPr lang="en-US" sz="2800" b="1" dirty="0">
                <a:solidFill>
                  <a:srgbClr val="000000"/>
                </a:solidFill>
                <a:latin typeface="Bookman Old Style" panose="02050604050505020204" pitchFamily="18" charset="0"/>
              </a:rPr>
              <a:t> </a:t>
            </a:r>
            <a:r>
              <a:rPr lang="en-US" sz="2800" b="1" dirty="0" err="1">
                <a:solidFill>
                  <a:srgbClr val="000000"/>
                </a:solidFill>
                <a:latin typeface="Bookman Old Style" panose="02050604050505020204" pitchFamily="18" charset="0"/>
              </a:rPr>
              <a:t>Pencahayaan</a:t>
            </a:r>
            <a:r>
              <a:rPr lang="en-US" sz="2800" b="1" dirty="0">
                <a:solidFill>
                  <a:srgbClr val="000000"/>
                </a:solidFill>
                <a:latin typeface="Bookman Old Style" panose="02050604050505020204" pitchFamily="18" charset="0"/>
              </a:rPr>
              <a:t> Area </a:t>
            </a:r>
            <a:r>
              <a:rPr lang="en-US" sz="2800" b="1" dirty="0" err="1">
                <a:solidFill>
                  <a:srgbClr val="000000"/>
                </a:solidFill>
                <a:latin typeface="Bookman Old Style" panose="02050604050505020204" pitchFamily="18" charset="0"/>
              </a:rPr>
              <a:t>Umum</a:t>
            </a:r>
            <a:r>
              <a:rPr lang="en-US" sz="2800" b="1" dirty="0">
                <a:solidFill>
                  <a:srgbClr val="000000"/>
                </a:solidFill>
                <a:latin typeface="Bookman Old Style" panose="02050604050505020204" pitchFamily="18" charset="0"/>
              </a:rPr>
              <a:t> di </a:t>
            </a:r>
            <a:r>
              <a:rPr lang="en-US" sz="2800" b="1" dirty="0" err="1">
                <a:solidFill>
                  <a:srgbClr val="000000"/>
                </a:solidFill>
                <a:latin typeface="Bookman Old Style" panose="02050604050505020204" pitchFamily="18" charset="0"/>
              </a:rPr>
              <a:t>Luar</a:t>
            </a:r>
            <a:r>
              <a:rPr lang="en-US" sz="2800" b="1" dirty="0">
                <a:solidFill>
                  <a:srgbClr val="000000"/>
                </a:solidFill>
                <a:latin typeface="Bookman Old Style" panose="02050604050505020204" pitchFamily="18" charset="0"/>
              </a:rPr>
              <a:t> </a:t>
            </a:r>
            <a:r>
              <a:rPr lang="en-US" sz="2800" b="1" dirty="0" err="1">
                <a:solidFill>
                  <a:srgbClr val="000000"/>
                </a:solidFill>
                <a:latin typeface="Bookman Old Style" panose="02050604050505020204" pitchFamily="18" charset="0"/>
              </a:rPr>
              <a:t>Gedung</a:t>
            </a:r>
            <a:r>
              <a:rPr lang="en-US" sz="2800" b="1" dirty="0">
                <a:solidFill>
                  <a:srgbClr val="000000"/>
                </a:solidFill>
                <a:latin typeface="Bookman Old Style" panose="02050604050505020204" pitchFamily="18" charset="0"/>
              </a:rPr>
              <a:t> </a:t>
            </a:r>
            <a:r>
              <a:rPr lang="en-US" sz="2800" b="1" dirty="0" err="1">
                <a:solidFill>
                  <a:srgbClr val="000000"/>
                </a:solidFill>
                <a:latin typeface="Bookman Old Style" panose="02050604050505020204" pitchFamily="18" charset="0"/>
              </a:rPr>
              <a:t>Industri</a:t>
            </a:r>
            <a:r>
              <a:rPr lang="en-US" sz="2800" b="1" dirty="0">
                <a:solidFill>
                  <a:srgbClr val="000000"/>
                </a:solidFill>
                <a:latin typeface="Bookman Old Style" panose="02050604050505020204" pitchFamily="18" charset="0"/>
              </a:rPr>
              <a:t> </a:t>
            </a:r>
          </a:p>
          <a:p>
            <a:pPr algn="just"/>
            <a:endParaRPr lang="en-US" sz="2800" b="1" dirty="0">
              <a:solidFill>
                <a:srgbClr val="000000"/>
              </a:solidFill>
              <a:latin typeface="Bookman Old Style" panose="02050604050505020204" pitchFamily="18" charset="0"/>
            </a:endParaRPr>
          </a:p>
          <a:p>
            <a:pPr algn="just"/>
            <a:r>
              <a:rPr lang="en-US" sz="2800" dirty="0" err="1">
                <a:solidFill>
                  <a:srgbClr val="000000"/>
                </a:solidFill>
                <a:latin typeface="Bookman Old Style" panose="02050604050505020204" pitchFamily="18" charset="0"/>
              </a:rPr>
              <a:t>Persyaratan</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tingkat</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pencahayaan</a:t>
            </a:r>
            <a:r>
              <a:rPr lang="en-US" sz="2800" dirty="0">
                <a:solidFill>
                  <a:srgbClr val="000000"/>
                </a:solidFill>
                <a:latin typeface="Bookman Old Style" panose="02050604050505020204" pitchFamily="18" charset="0"/>
              </a:rPr>
              <a:t> di </a:t>
            </a:r>
            <a:r>
              <a:rPr lang="en-US" sz="2800" dirty="0" err="1">
                <a:solidFill>
                  <a:srgbClr val="000000"/>
                </a:solidFill>
                <a:latin typeface="Bookman Old Style" panose="02050604050505020204" pitchFamily="18" charset="0"/>
              </a:rPr>
              <a:t>luar</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gedung</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industri</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sebagaimana</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tercantum</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pada</a:t>
            </a:r>
            <a:r>
              <a:rPr lang="en-US" sz="2800" dirty="0">
                <a:solidFill>
                  <a:srgbClr val="000000"/>
                </a:solidFill>
                <a:latin typeface="Bookman Old Style" panose="02050604050505020204" pitchFamily="18" charset="0"/>
              </a:rPr>
              <a:t> Tabel55 </a:t>
            </a:r>
            <a:r>
              <a:rPr lang="en-US" sz="2800" dirty="0" err="1">
                <a:solidFill>
                  <a:srgbClr val="000000"/>
                </a:solidFill>
                <a:latin typeface="Bookman Old Style" panose="02050604050505020204" pitchFamily="18" charset="0"/>
              </a:rPr>
              <a:t>dapat</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digunakan</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pada</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semua</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jenis</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industri</a:t>
            </a:r>
            <a:r>
              <a:rPr lang="en-US" sz="2800" dirty="0">
                <a:solidFill>
                  <a:srgbClr val="000000"/>
                </a:solidFill>
                <a:latin typeface="Bookman Old Style" panose="02050604050505020204" pitchFamily="18" charset="0"/>
              </a:rPr>
              <a:t> yang </a:t>
            </a:r>
            <a:r>
              <a:rPr lang="en-US" sz="2800" dirty="0" err="1">
                <a:solidFill>
                  <a:srgbClr val="000000"/>
                </a:solidFill>
                <a:latin typeface="Bookman Old Style" panose="02050604050505020204" pitchFamily="18" charset="0"/>
              </a:rPr>
              <a:t>memiliki</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jenis</a:t>
            </a:r>
            <a:r>
              <a:rPr lang="en-US" sz="2800" dirty="0">
                <a:solidFill>
                  <a:srgbClr val="000000"/>
                </a:solidFill>
                <a:latin typeface="Bookman Old Style" panose="02050604050505020204" pitchFamily="18" charset="0"/>
              </a:rPr>
              <a:t> </a:t>
            </a:r>
            <a:r>
              <a:rPr lang="en-US" sz="2800" dirty="0" err="1">
                <a:solidFill>
                  <a:srgbClr val="000000"/>
                </a:solidFill>
                <a:latin typeface="Bookman Old Style" panose="02050604050505020204" pitchFamily="18" charset="0"/>
              </a:rPr>
              <a:t>aktivitas</a:t>
            </a:r>
            <a:r>
              <a:rPr lang="en-US" sz="2800" dirty="0">
                <a:solidFill>
                  <a:srgbClr val="000000"/>
                </a:solidFill>
                <a:latin typeface="Bookman Old Style" panose="02050604050505020204" pitchFamily="18" charset="0"/>
              </a:rPr>
              <a:t>/area </a:t>
            </a:r>
            <a:r>
              <a:rPr lang="en-US" sz="2800" dirty="0" err="1">
                <a:solidFill>
                  <a:srgbClr val="000000"/>
                </a:solidFill>
                <a:latin typeface="Bookman Old Style" panose="02050604050505020204" pitchFamily="18" charset="0"/>
              </a:rPr>
              <a:t>kerja</a:t>
            </a:r>
            <a:r>
              <a:rPr lang="en-US" sz="2800" dirty="0">
                <a:solidFill>
                  <a:srgbClr val="000000"/>
                </a:solidFill>
                <a:latin typeface="Bookman Old Style" panose="02050604050505020204" pitchFamily="18" charset="0"/>
              </a:rPr>
              <a:t>/area </a:t>
            </a:r>
            <a:r>
              <a:rPr lang="en-US" sz="2800" dirty="0" err="1">
                <a:solidFill>
                  <a:srgbClr val="000000"/>
                </a:solidFill>
                <a:latin typeface="Bookman Old Style" panose="02050604050505020204" pitchFamily="18" charset="0"/>
              </a:rPr>
              <a:t>mobilitas</a:t>
            </a:r>
            <a:r>
              <a:rPr lang="en-US" sz="2800" dirty="0">
                <a:solidFill>
                  <a:srgbClr val="000000"/>
                </a:solidFill>
                <a:latin typeface="Bookman Old Style" panose="02050604050505020204" pitchFamily="18" charset="0"/>
              </a:rPr>
              <a:t> yang </a:t>
            </a:r>
            <a:r>
              <a:rPr lang="en-US" sz="2800" dirty="0" err="1">
                <a:solidFill>
                  <a:srgbClr val="000000"/>
                </a:solidFill>
                <a:latin typeface="Bookman Old Style" panose="02050604050505020204" pitchFamily="18" charset="0"/>
              </a:rPr>
              <a:t>serupa</a:t>
            </a:r>
            <a:r>
              <a:rPr lang="en-US" sz="1600" dirty="0">
                <a:solidFill>
                  <a:srgbClr val="000000"/>
                </a:solidFill>
                <a:latin typeface="Bookman Old Style" panose="02050604050505020204" pitchFamily="18" charset="0"/>
              </a:rPr>
              <a:t>. </a:t>
            </a:r>
            <a:endParaRPr lang="en-US" sz="1600" dirty="0"/>
          </a:p>
        </p:txBody>
      </p:sp>
    </p:spTree>
    <p:extLst>
      <p:ext uri="{BB962C8B-B14F-4D97-AF65-F5344CB8AC3E}">
        <p14:creationId xmlns:p14="http://schemas.microsoft.com/office/powerpoint/2010/main" val="205280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srcRect l="34894" t="12175" r="44022" b="8083"/>
          <a:stretch/>
        </p:blipFill>
        <p:spPr>
          <a:xfrm>
            <a:off x="2630606" y="367715"/>
            <a:ext cx="3807726" cy="5923902"/>
          </a:xfrm>
          <a:prstGeom prst="rect">
            <a:avLst/>
          </a:prstGeom>
        </p:spPr>
      </p:pic>
    </p:spTree>
    <p:extLst>
      <p:ext uri="{BB962C8B-B14F-4D97-AF65-F5344CB8AC3E}">
        <p14:creationId xmlns:p14="http://schemas.microsoft.com/office/powerpoint/2010/main" val="215032447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lowchart: Process 4"/>
          <p:cNvSpPr/>
          <p:nvPr/>
        </p:nvSpPr>
        <p:spPr>
          <a:xfrm>
            <a:off x="0" y="2285992"/>
            <a:ext cx="9144000" cy="457200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just">
              <a:lnSpc>
                <a:spcPct val="150000"/>
              </a:lnSpc>
            </a:pPr>
            <a:r>
              <a:rPr lang="id-ID" b="1" spc="150" dirty="0">
                <a:ln w="11430"/>
                <a:solidFill>
                  <a:srgbClr val="F8F8F8"/>
                </a:solidFill>
                <a:latin typeface="Arial" pitchFamily="34" charset="0"/>
                <a:cs typeface="Arial" pitchFamily="34" charset="0"/>
              </a:rPr>
              <a:t>Pengaturan standar dan persyaratan kesehatan lingkungan kerja industri bertujuan untuk:</a:t>
            </a:r>
          </a:p>
          <a:p>
            <a:pPr algn="just">
              <a:lnSpc>
                <a:spcPct val="150000"/>
              </a:lnSpc>
            </a:pPr>
            <a:r>
              <a:rPr lang="id-ID" b="1" spc="150" dirty="0">
                <a:ln w="11430"/>
                <a:solidFill>
                  <a:srgbClr val="F8F8F8"/>
                </a:solidFill>
                <a:latin typeface="Arial" pitchFamily="34" charset="0"/>
                <a:cs typeface="Arial" pitchFamily="34" charset="0"/>
              </a:rPr>
              <a:t> </a:t>
            </a:r>
          </a:p>
          <a:p>
            <a:pPr marL="342900" indent="-342900" algn="just">
              <a:lnSpc>
                <a:spcPct val="150000"/>
              </a:lnSpc>
              <a:buAutoNum type="alphaLcPeriod"/>
            </a:pPr>
            <a:r>
              <a:rPr lang="id-ID" b="1" spc="150" dirty="0">
                <a:ln w="11430"/>
                <a:solidFill>
                  <a:srgbClr val="F8F8F8"/>
                </a:solidFill>
                <a:latin typeface="Arial" pitchFamily="34" charset="0"/>
                <a:cs typeface="Arial" pitchFamily="34" charset="0"/>
              </a:rPr>
              <a:t>mewujudkan kualitas lingkungan kerja industri yang sehat dalam rangka menciptakan pekerja yang sehat dan produktif</a:t>
            </a:r>
          </a:p>
          <a:p>
            <a:pPr marL="342900" indent="-342900" algn="just">
              <a:lnSpc>
                <a:spcPct val="150000"/>
              </a:lnSpc>
            </a:pPr>
            <a:endParaRPr lang="id-ID" b="1" spc="150" dirty="0">
              <a:ln w="11430"/>
              <a:solidFill>
                <a:srgbClr val="F8F8F8"/>
              </a:solidFill>
              <a:latin typeface="Arial" pitchFamily="34" charset="0"/>
              <a:cs typeface="Arial" pitchFamily="34" charset="0"/>
            </a:endParaRPr>
          </a:p>
          <a:p>
            <a:pPr algn="just">
              <a:lnSpc>
                <a:spcPct val="150000"/>
              </a:lnSpc>
            </a:pPr>
            <a:r>
              <a:rPr lang="id-ID" b="1" spc="150" dirty="0">
                <a:ln w="11430"/>
                <a:solidFill>
                  <a:srgbClr val="F8F8F8"/>
                </a:solidFill>
                <a:latin typeface="Arial" pitchFamily="34" charset="0"/>
                <a:cs typeface="Arial" pitchFamily="34" charset="0"/>
              </a:rPr>
              <a:t>b. mencegah timbulnya gangguan kesehatan, penyakit akibat kerja, dan kecelakaan kerja</a:t>
            </a:r>
          </a:p>
          <a:p>
            <a:pPr algn="just">
              <a:lnSpc>
                <a:spcPct val="150000"/>
              </a:lnSpc>
            </a:pPr>
            <a:r>
              <a:rPr lang="id-ID" b="1" spc="150" dirty="0">
                <a:ln w="11430"/>
                <a:solidFill>
                  <a:srgbClr val="F8F8F8"/>
                </a:solidFill>
                <a:latin typeface="Arial" pitchFamily="34" charset="0"/>
                <a:cs typeface="Arial" pitchFamily="34" charset="0"/>
              </a:rPr>
              <a:t> </a:t>
            </a:r>
          </a:p>
          <a:p>
            <a:pPr algn="just">
              <a:lnSpc>
                <a:spcPct val="150000"/>
              </a:lnSpc>
            </a:pPr>
            <a:r>
              <a:rPr lang="id-ID" b="1" spc="150" dirty="0">
                <a:ln w="11430"/>
                <a:solidFill>
                  <a:srgbClr val="F8F8F8"/>
                </a:solidFill>
                <a:latin typeface="Arial" pitchFamily="34" charset="0"/>
                <a:cs typeface="Arial" pitchFamily="34" charset="0"/>
              </a:rPr>
              <a:t>c. mencegah timbulnya pencemaran lingkungan akibat kegiatan industri. </a:t>
            </a:r>
          </a:p>
        </p:txBody>
      </p:sp>
      <p:sp>
        <p:nvSpPr>
          <p:cNvPr id="8" name="Horizontal Scroll 7"/>
          <p:cNvSpPr/>
          <p:nvPr/>
        </p:nvSpPr>
        <p:spPr>
          <a:xfrm>
            <a:off x="571472" y="0"/>
            <a:ext cx="7929618" cy="15001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3571868" y="1500174"/>
            <a:ext cx="1857388" cy="5715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bg1"/>
                </a:solidFill>
                <a:latin typeface="Arial" pitchFamily="34" charset="0"/>
                <a:cs typeface="Arial" pitchFamily="34" charset="0"/>
              </a:rPr>
              <a:t>Pasal 1</a:t>
            </a:r>
          </a:p>
        </p:txBody>
      </p:sp>
    </p:spTree>
    <p:extLst>
      <p:ext uri="{BB962C8B-B14F-4D97-AF65-F5344CB8AC3E}">
        <p14:creationId xmlns:p14="http://schemas.microsoft.com/office/powerpoint/2010/main" val="3962226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1844824"/>
            <a:ext cx="9144000" cy="501317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lvl="1"/>
            <a:endParaRPr lang="id-ID" sz="1200" dirty="0">
              <a:latin typeface="Arial" panose="020B0604020202020204" pitchFamily="34" charset="0"/>
              <a:cs typeface="Arial" panose="020B0604020202020204" pitchFamily="34" charset="0"/>
            </a:endParaRPr>
          </a:p>
        </p:txBody>
      </p:sp>
      <p:sp>
        <p:nvSpPr>
          <p:cNvPr id="6" name="Pentagon 5"/>
          <p:cNvSpPr/>
          <p:nvPr/>
        </p:nvSpPr>
        <p:spPr>
          <a:xfrm>
            <a:off x="3571868" y="642918"/>
            <a:ext cx="4286280" cy="10001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id-ID" sz="32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Lanjutan</a:t>
            </a:r>
          </a:p>
        </p:txBody>
      </p:sp>
      <p:sp>
        <p:nvSpPr>
          <p:cNvPr id="7" name="Flowchart: Connector 6"/>
          <p:cNvSpPr/>
          <p:nvPr/>
        </p:nvSpPr>
        <p:spPr>
          <a:xfrm>
            <a:off x="357158"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lowchart: Connector 8"/>
          <p:cNvSpPr/>
          <p:nvPr/>
        </p:nvSpPr>
        <p:spPr>
          <a:xfrm>
            <a:off x="135729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lowchart: Connector 9"/>
          <p:cNvSpPr/>
          <p:nvPr/>
        </p:nvSpPr>
        <p:spPr>
          <a:xfrm>
            <a:off x="242886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Box 1"/>
          <p:cNvSpPr txBox="1"/>
          <p:nvPr/>
        </p:nvSpPr>
        <p:spPr>
          <a:xfrm>
            <a:off x="573584" y="1830983"/>
            <a:ext cx="7920880" cy="5027017"/>
          </a:xfrm>
          <a:prstGeom prst="rect">
            <a:avLst/>
          </a:prstGeom>
          <a:noFill/>
        </p:spPr>
        <p:txBody>
          <a:bodyPr wrap="square" rtlCol="0">
            <a:spAutoFit/>
          </a:bodyPr>
          <a:lstStyle/>
          <a:p>
            <a:pPr lvl="1">
              <a:lnSpc>
                <a:spcPct val="150000"/>
              </a:lnSpc>
            </a:pPr>
            <a:r>
              <a:rPr lang="id-ID" b="1" dirty="0">
                <a:solidFill>
                  <a:schemeClr val="bg1"/>
                </a:solidFill>
                <a:latin typeface="Arial" panose="020B0604020202020204" pitchFamily="34" charset="0"/>
                <a:cs typeface="Arial" panose="020B0604020202020204" pitchFamily="34" charset="0"/>
              </a:rPr>
              <a:t>Nilai Ambang Batas (NAB) faktor fisik/kimia adalah intensitas/konsentrasi rata-rata pajanan bahaya fisik/kimia yang dapat diterima oleh hampir semua pekerja tanpa mengakibatkan gangguan kesehatan atau penyakit dalam pekerjaan sehari-hari untuk waktu tidak melebihi 8 jam perhari dan 40 jam perminggu, yang terdiri dari TWA (</a:t>
            </a:r>
            <a:r>
              <a:rPr lang="id-ID" b="1" i="1" dirty="0">
                <a:solidFill>
                  <a:schemeClr val="bg1"/>
                </a:solidFill>
                <a:latin typeface="Arial" panose="020B0604020202020204" pitchFamily="34" charset="0"/>
                <a:cs typeface="Arial" panose="020B0604020202020204" pitchFamily="34" charset="0"/>
              </a:rPr>
              <a:t>Time Weighted Average</a:t>
            </a:r>
            <a:r>
              <a:rPr lang="id-ID" b="1" dirty="0">
                <a:solidFill>
                  <a:schemeClr val="bg1"/>
                </a:solidFill>
                <a:latin typeface="Arial" panose="020B0604020202020204" pitchFamily="34" charset="0"/>
                <a:cs typeface="Arial" panose="020B0604020202020204" pitchFamily="34" charset="0"/>
              </a:rPr>
              <a:t>), STEL (</a:t>
            </a:r>
            <a:r>
              <a:rPr lang="id-ID" b="1" i="1" dirty="0">
                <a:solidFill>
                  <a:schemeClr val="bg1"/>
                </a:solidFill>
                <a:latin typeface="Arial" panose="020B0604020202020204" pitchFamily="34" charset="0"/>
                <a:cs typeface="Arial" panose="020B0604020202020204" pitchFamily="34" charset="0"/>
              </a:rPr>
              <a:t>Short Term</a:t>
            </a:r>
            <a:r>
              <a:rPr lang="id-ID" b="1" dirty="0">
                <a:solidFill>
                  <a:schemeClr val="bg1"/>
                </a:solidFill>
                <a:latin typeface="Arial" panose="020B0604020202020204" pitchFamily="34" charset="0"/>
                <a:cs typeface="Arial" panose="020B0604020202020204" pitchFamily="34" charset="0"/>
              </a:rPr>
              <a:t> </a:t>
            </a:r>
            <a:r>
              <a:rPr lang="id-ID" b="1" i="1" dirty="0">
                <a:solidFill>
                  <a:schemeClr val="bg1"/>
                </a:solidFill>
                <a:latin typeface="Arial" panose="020B0604020202020204" pitchFamily="34" charset="0"/>
                <a:cs typeface="Arial" panose="020B0604020202020204" pitchFamily="34" charset="0"/>
              </a:rPr>
              <a:t>Exposure Limit</a:t>
            </a:r>
            <a:r>
              <a:rPr lang="id-ID" b="1" dirty="0">
                <a:solidFill>
                  <a:schemeClr val="bg1"/>
                </a:solidFill>
                <a:latin typeface="Arial" panose="020B0604020202020204" pitchFamily="34" charset="0"/>
                <a:cs typeface="Arial" panose="020B0604020202020204" pitchFamily="34" charset="0"/>
              </a:rPr>
              <a:t>), dan</a:t>
            </a:r>
            <a:r>
              <a:rPr lang="id-ID" b="1" i="1" dirty="0">
                <a:solidFill>
                  <a:schemeClr val="bg1"/>
                </a:solidFill>
                <a:latin typeface="Arial" panose="020B0604020202020204" pitchFamily="34" charset="0"/>
                <a:cs typeface="Arial" panose="020B0604020202020204" pitchFamily="34" charset="0"/>
              </a:rPr>
              <a:t> Ceiling</a:t>
            </a:r>
          </a:p>
          <a:p>
            <a:pPr lvl="1">
              <a:lnSpc>
                <a:spcPct val="150000"/>
              </a:lnSpc>
            </a:pPr>
            <a:r>
              <a:rPr lang="id-ID" b="1" dirty="0">
                <a:solidFill>
                  <a:schemeClr val="bg1"/>
                </a:solidFill>
                <a:latin typeface="Arial" panose="020B0604020202020204" pitchFamily="34" charset="0"/>
                <a:cs typeface="Arial" panose="020B0604020202020204" pitchFamily="34" charset="0"/>
              </a:rPr>
              <a:t>TWA (</a:t>
            </a:r>
            <a:r>
              <a:rPr lang="id-ID" b="1" i="1" dirty="0">
                <a:solidFill>
                  <a:schemeClr val="bg1"/>
                </a:solidFill>
                <a:latin typeface="Arial" panose="020B0604020202020204" pitchFamily="34" charset="0"/>
                <a:cs typeface="Arial" panose="020B0604020202020204" pitchFamily="34" charset="0"/>
              </a:rPr>
              <a:t>Time Weighted Average</a:t>
            </a:r>
            <a:r>
              <a:rPr lang="id-ID" b="1" dirty="0">
                <a:solidFill>
                  <a:schemeClr val="bg1"/>
                </a:solidFill>
                <a:latin typeface="Arial" panose="020B0604020202020204" pitchFamily="34" charset="0"/>
                <a:cs typeface="Arial" panose="020B0604020202020204" pitchFamily="34" charset="0"/>
              </a:rPr>
              <a:t>) adalah nilai pajanan atau intensitas rata-rata tertimbang waktu di tempat kerja yang dapat diterima oleh hampir semua pekerja tanpa mengakibatkan gangguan kesehatan atau penyakit, dalam pekerjaan sehari-hari untuk waktu tidak melebihi 8 jam perhari dan 40 jam perminggu.</a:t>
            </a:r>
          </a:p>
        </p:txBody>
      </p:sp>
      <p:sp>
        <p:nvSpPr>
          <p:cNvPr id="3" name="TextBox 2"/>
          <p:cNvSpPr txBox="1"/>
          <p:nvPr/>
        </p:nvSpPr>
        <p:spPr>
          <a:xfrm>
            <a:off x="539552" y="1844824"/>
            <a:ext cx="398418"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4.</a:t>
            </a:r>
          </a:p>
        </p:txBody>
      </p:sp>
      <p:sp>
        <p:nvSpPr>
          <p:cNvPr id="11" name="TextBox 10"/>
          <p:cNvSpPr txBox="1"/>
          <p:nvPr/>
        </p:nvSpPr>
        <p:spPr>
          <a:xfrm>
            <a:off x="640239" y="4725144"/>
            <a:ext cx="398418"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347911104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4301" t="12640" r="44616" b="9002"/>
          <a:stretch/>
        </p:blipFill>
        <p:spPr>
          <a:xfrm>
            <a:off x="1835696" y="-56167"/>
            <a:ext cx="5256584" cy="6942657"/>
          </a:xfrm>
          <a:prstGeom prst="rect">
            <a:avLst/>
          </a:prstGeom>
        </p:spPr>
      </p:pic>
    </p:spTree>
    <p:extLst>
      <p:ext uri="{BB962C8B-B14F-4D97-AF65-F5344CB8AC3E}">
        <p14:creationId xmlns:p14="http://schemas.microsoft.com/office/powerpoint/2010/main" val="328271005"/>
      </p:ext>
    </p:extLst>
  </p:cSld>
  <p:clrMapOvr>
    <a:masterClrMapping/>
  </p:clrMapOvr>
  <p:transition spd="slow">
    <p:push dir="u"/>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4092" t="16371" r="44510" b="5644"/>
          <a:stretch/>
        </p:blipFill>
        <p:spPr>
          <a:xfrm>
            <a:off x="2599898" y="128049"/>
            <a:ext cx="4196687" cy="6627594"/>
          </a:xfrm>
          <a:prstGeom prst="rect">
            <a:avLst/>
          </a:prstGeom>
        </p:spPr>
      </p:pic>
    </p:spTree>
    <p:extLst>
      <p:ext uri="{BB962C8B-B14F-4D97-AF65-F5344CB8AC3E}">
        <p14:creationId xmlns:p14="http://schemas.microsoft.com/office/powerpoint/2010/main" val="1792874837"/>
      </p:ext>
    </p:extLst>
  </p:cSld>
  <p:clrMapOvr>
    <a:masterClrMapping/>
  </p:clrMapOvr>
  <p:transition spd="slow">
    <p:push dir="u"/>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4301" t="13946" r="44301" b="9375"/>
          <a:stretch/>
        </p:blipFill>
        <p:spPr>
          <a:xfrm>
            <a:off x="2814851" y="281585"/>
            <a:ext cx="3920320" cy="6296636"/>
          </a:xfrm>
          <a:prstGeom prst="rect">
            <a:avLst/>
          </a:prstGeom>
        </p:spPr>
      </p:pic>
    </p:spTree>
    <p:extLst>
      <p:ext uri="{BB962C8B-B14F-4D97-AF65-F5344CB8AC3E}">
        <p14:creationId xmlns:p14="http://schemas.microsoft.com/office/powerpoint/2010/main" val="348088174"/>
      </p:ext>
    </p:extLst>
  </p:cSld>
  <p:clrMapOvr>
    <a:masterClrMapping/>
  </p:clrMapOvr>
  <p:transition spd="slow">
    <p:push dir="u"/>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2403" y="1296538"/>
            <a:ext cx="7369791" cy="4093428"/>
          </a:xfrm>
          <a:prstGeom prst="rect">
            <a:avLst/>
          </a:prstGeom>
        </p:spPr>
        <p:txBody>
          <a:bodyPr wrap="square">
            <a:spAutoFit/>
          </a:bodyPr>
          <a:lstStyle/>
          <a:p>
            <a:endParaRPr lang="en-US" sz="2000" dirty="0">
              <a:solidFill>
                <a:srgbClr val="000000"/>
              </a:solidFill>
              <a:latin typeface="Bookman Old Style" panose="02050604050505020204" pitchFamily="18" charset="0"/>
            </a:endParaRPr>
          </a:p>
          <a:p>
            <a:r>
              <a:rPr lang="nn-NO" dirty="0">
                <a:solidFill>
                  <a:srgbClr val="000000"/>
                </a:solidFill>
                <a:latin typeface="Bookman Old Style" panose="02050604050505020204" pitchFamily="18" charset="0"/>
              </a:rPr>
              <a:t>b. </a:t>
            </a:r>
            <a:r>
              <a:rPr lang="nn-NO" sz="2400" b="1" dirty="0">
                <a:solidFill>
                  <a:srgbClr val="000000"/>
                </a:solidFill>
                <a:latin typeface="Bookman Old Style" panose="02050604050505020204" pitchFamily="18" charset="0"/>
              </a:rPr>
              <a:t>Persyaratan Pencahayaan di Luar Gedung Berdasarkan Jenis Industri</a:t>
            </a:r>
            <a:r>
              <a:rPr lang="nn-NO" sz="2400" dirty="0">
                <a:solidFill>
                  <a:srgbClr val="000000"/>
                </a:solidFill>
                <a:latin typeface="Bookman Old Style" panose="02050604050505020204" pitchFamily="18" charset="0"/>
              </a:rPr>
              <a:t> </a:t>
            </a:r>
          </a:p>
          <a:p>
            <a:endParaRPr lang="en-US" sz="2400" dirty="0">
              <a:solidFill>
                <a:srgbClr val="000000"/>
              </a:solidFill>
              <a:latin typeface="Bookman Old Style" panose="02050604050505020204" pitchFamily="18" charset="0"/>
            </a:endParaRPr>
          </a:p>
          <a:p>
            <a:r>
              <a:rPr lang="en-US" sz="2400" dirty="0" err="1">
                <a:solidFill>
                  <a:srgbClr val="000000"/>
                </a:solidFill>
                <a:latin typeface="Bookman Old Style" panose="02050604050505020204" pitchFamily="18" charset="0"/>
              </a:rPr>
              <a:t>Persyaratan</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pencahayaan</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luar</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gedung</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untuk</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jenis</a:t>
            </a:r>
            <a:r>
              <a:rPr lang="en-US" sz="2400" dirty="0">
                <a:solidFill>
                  <a:srgbClr val="000000"/>
                </a:solidFill>
                <a:latin typeface="Bookman Old Style" panose="02050604050505020204" pitchFamily="18" charset="0"/>
              </a:rPr>
              <a:t> area, </a:t>
            </a:r>
            <a:r>
              <a:rPr lang="en-US" sz="2400" dirty="0" err="1">
                <a:solidFill>
                  <a:srgbClr val="000000"/>
                </a:solidFill>
                <a:latin typeface="Bookman Old Style" panose="02050604050505020204" pitchFamily="18" charset="0"/>
              </a:rPr>
              <a:t>pekerjaan</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atau</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aktivitas</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pada</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fasilitas</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anjungan</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pengeboran</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lepas</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pantai</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minyak</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dan</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gak</a:t>
            </a:r>
            <a:r>
              <a:rPr lang="en-US" sz="2400" dirty="0">
                <a:solidFill>
                  <a:srgbClr val="000000"/>
                </a:solidFill>
                <a:latin typeface="Bookman Old Style" panose="02050604050505020204" pitchFamily="18" charset="0"/>
              </a:rPr>
              <a:t> (Tabel56), </a:t>
            </a:r>
            <a:r>
              <a:rPr lang="en-US" sz="2400" dirty="0" err="1">
                <a:solidFill>
                  <a:srgbClr val="000000"/>
                </a:solidFill>
                <a:latin typeface="Bookman Old Style" panose="02050604050505020204" pitchFamily="18" charset="0"/>
              </a:rPr>
              <a:t>industri</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petrokimia</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dan</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bahan</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kimia</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berbahaya</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lainnya</a:t>
            </a:r>
            <a:r>
              <a:rPr lang="en-US" sz="2400" dirty="0">
                <a:solidFill>
                  <a:srgbClr val="000000"/>
                </a:solidFill>
                <a:latin typeface="Bookman Old Style" panose="02050604050505020204" pitchFamily="18" charset="0"/>
              </a:rPr>
              <a:t> (Tabel57) </a:t>
            </a:r>
            <a:r>
              <a:rPr lang="en-US" sz="2400" dirty="0" err="1">
                <a:solidFill>
                  <a:srgbClr val="000000"/>
                </a:solidFill>
                <a:latin typeface="Bookman Old Style" panose="02050604050505020204" pitchFamily="18" charset="0"/>
              </a:rPr>
              <a:t>dan</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instalasi</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pembangkit</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tenaga</a:t>
            </a:r>
            <a:r>
              <a:rPr lang="en-US" sz="2400" dirty="0">
                <a:solidFill>
                  <a:srgbClr val="000000"/>
                </a:solidFill>
                <a:latin typeface="Bookman Old Style" panose="02050604050505020204" pitchFamily="18" charset="0"/>
              </a:rPr>
              <a:t> </a:t>
            </a:r>
            <a:r>
              <a:rPr lang="en-US" sz="2400" dirty="0" err="1">
                <a:solidFill>
                  <a:srgbClr val="000000"/>
                </a:solidFill>
                <a:latin typeface="Bookman Old Style" panose="02050604050505020204" pitchFamily="18" charset="0"/>
              </a:rPr>
              <a:t>listrik</a:t>
            </a:r>
            <a:r>
              <a:rPr lang="en-US" sz="2400" dirty="0">
                <a:solidFill>
                  <a:srgbClr val="000000"/>
                </a:solidFill>
                <a:latin typeface="Bookman Old Style" panose="02050604050505020204" pitchFamily="18" charset="0"/>
              </a:rPr>
              <a:t> (Tabel58). </a:t>
            </a:r>
            <a:endParaRPr lang="en-US" sz="2400" dirty="0"/>
          </a:p>
        </p:txBody>
      </p:sp>
    </p:spTree>
    <p:extLst>
      <p:ext uri="{BB962C8B-B14F-4D97-AF65-F5344CB8AC3E}">
        <p14:creationId xmlns:p14="http://schemas.microsoft.com/office/powerpoint/2010/main" val="170557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3987" t="13199" r="43671" b="35495"/>
          <a:stretch/>
        </p:blipFill>
        <p:spPr>
          <a:xfrm>
            <a:off x="438803" y="554878"/>
            <a:ext cx="3989181" cy="5538418"/>
          </a:xfrm>
          <a:prstGeom prst="rect">
            <a:avLst/>
          </a:prstGeom>
        </p:spPr>
      </p:pic>
      <p:pic>
        <p:nvPicPr>
          <p:cNvPr id="3" name="Picture 2"/>
          <p:cNvPicPr>
            <a:picLocks noChangeAspect="1"/>
          </p:cNvPicPr>
          <p:nvPr/>
        </p:nvPicPr>
        <p:blipFill rotWithShape="1">
          <a:blip r:embed="rId3" cstate="print"/>
          <a:srcRect l="33882" t="13946" r="43986" b="46129"/>
          <a:stretch/>
        </p:blipFill>
        <p:spPr>
          <a:xfrm>
            <a:off x="4657298" y="548680"/>
            <a:ext cx="4235182" cy="5396808"/>
          </a:xfrm>
          <a:prstGeom prst="rect">
            <a:avLst/>
          </a:prstGeom>
        </p:spPr>
      </p:pic>
    </p:spTree>
    <p:extLst>
      <p:ext uri="{BB962C8B-B14F-4D97-AF65-F5344CB8AC3E}">
        <p14:creationId xmlns:p14="http://schemas.microsoft.com/office/powerpoint/2010/main" val="2883598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4301" t="54991" r="44616" b="7323"/>
          <a:stretch/>
        </p:blipFill>
        <p:spPr>
          <a:xfrm>
            <a:off x="531138" y="657061"/>
            <a:ext cx="3680822" cy="4932179"/>
          </a:xfrm>
          <a:prstGeom prst="rect">
            <a:avLst/>
          </a:prstGeom>
        </p:spPr>
      </p:pic>
      <p:pic>
        <p:nvPicPr>
          <p:cNvPr id="3" name="Picture 2"/>
          <p:cNvPicPr>
            <a:picLocks noChangeAspect="1"/>
          </p:cNvPicPr>
          <p:nvPr/>
        </p:nvPicPr>
        <p:blipFill rotWithShape="1">
          <a:blip r:embed="rId3" cstate="print"/>
          <a:srcRect l="34162" t="14595" r="44289" b="51242"/>
          <a:stretch/>
        </p:blipFill>
        <p:spPr>
          <a:xfrm>
            <a:off x="4809599" y="836712"/>
            <a:ext cx="4014839" cy="4752528"/>
          </a:xfrm>
          <a:prstGeom prst="rect">
            <a:avLst/>
          </a:prstGeom>
        </p:spPr>
      </p:pic>
    </p:spTree>
    <p:extLst>
      <p:ext uri="{BB962C8B-B14F-4D97-AF65-F5344CB8AC3E}">
        <p14:creationId xmlns:p14="http://schemas.microsoft.com/office/powerpoint/2010/main" val="141981545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3777" t="49207" r="44510" b="17771"/>
          <a:stretch/>
        </p:blipFill>
        <p:spPr>
          <a:xfrm>
            <a:off x="2555776" y="1052736"/>
            <a:ext cx="4176464" cy="4761574"/>
          </a:xfrm>
          <a:prstGeom prst="rect">
            <a:avLst/>
          </a:prstGeo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4. Pedoman Penggunaan Persyaratan Pencahayaan</a:t>
            </a:r>
          </a:p>
        </p:txBody>
      </p:sp>
      <p:sp>
        <p:nvSpPr>
          <p:cNvPr id="4" name="Rounded Rectangle 3"/>
          <p:cNvSpPr/>
          <p:nvPr/>
        </p:nvSpPr>
        <p:spPr>
          <a:xfrm>
            <a:off x="2279560" y="3416926"/>
            <a:ext cx="4781282" cy="155512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id-ID" sz="1350">
                <a:solidFill>
                  <a:prstClr val="white"/>
                </a:solidFill>
              </a:rPr>
              <a:t>Nilai persyaratan tingkat pencahayaan di lingkungan kerja industri merupakan nilai yang mungkin dipenuhi oleh industri sesuai dengan jenis area dan pekerjaan yang dilakukan. Pencahayaan memenuhi persyaratan maksimal 10%.</a:t>
            </a:r>
            <a:endParaRPr lang="id-ID" sz="1350" dirty="0">
              <a:solidFill>
                <a:prstClr val="white"/>
              </a:solidFill>
            </a:endParaRPr>
          </a:p>
        </p:txBody>
      </p:sp>
    </p:spTree>
    <p:extLst>
      <p:ext uri="{BB962C8B-B14F-4D97-AF65-F5344CB8AC3E}">
        <p14:creationId xmlns:p14="http://schemas.microsoft.com/office/powerpoint/2010/main" val="37255606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16" y="1456117"/>
            <a:ext cx="6571060" cy="661607"/>
          </a:xfrm>
        </p:spPr>
        <p:txBody>
          <a:bodyPr/>
          <a:lstStyle/>
          <a:p>
            <a:r>
              <a:rPr lang="id-ID" sz="2400" dirty="0"/>
              <a:t>5. Persyaratan Pajanan Getaran seluruh Tubuh dalam periode 24 jam dengan </a:t>
            </a:r>
            <a:r>
              <a:rPr lang="id-ID" sz="2400" i="1" dirty="0"/>
              <a:t>crest factor</a:t>
            </a:r>
            <a:r>
              <a:rPr lang="id-ID" sz="2400" dirty="0"/>
              <a:t> ≤ 9</a:t>
            </a:r>
          </a:p>
        </p:txBody>
      </p:sp>
      <p:sp>
        <p:nvSpPr>
          <p:cNvPr id="7" name="Rounded Rectangle 6"/>
          <p:cNvSpPr/>
          <p:nvPr/>
        </p:nvSpPr>
        <p:spPr>
          <a:xfrm>
            <a:off x="866216" y="3030560"/>
            <a:ext cx="3171311" cy="210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id-ID" sz="1350" dirty="0">
                <a:solidFill>
                  <a:prstClr val="black"/>
                </a:solidFill>
              </a:rPr>
              <a:t>nilai ekuivalen akselerasi berdasarkan pembebanan pada setiap aksis x, y dan z dapat dihitung  </a:t>
            </a:r>
          </a:p>
        </p:txBody>
      </p:sp>
      <p:sp>
        <p:nvSpPr>
          <p:cNvPr id="9" name="Rectangle 6"/>
          <p:cNvSpPr>
            <a:spLocks noChangeArrowheads="1"/>
          </p:cNvSpPr>
          <p:nvPr/>
        </p:nvSpPr>
        <p:spPr bwMode="auto">
          <a:xfrm>
            <a:off x="5298727" y="1496326"/>
            <a:ext cx="170560"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ctr" eaLnBrk="0" fontAlgn="base" hangingPunct="0">
              <a:spcBef>
                <a:spcPct val="0"/>
              </a:spcBef>
              <a:spcAft>
                <a:spcPct val="0"/>
              </a:spcAft>
            </a:pPr>
            <a:r>
              <a:rPr lang="id-ID" sz="900">
                <a:solidFill>
                  <a:srgbClr val="000000"/>
                </a:solidFill>
                <a:latin typeface="Arial" panose="020B0604020202020204" pitchFamily="34" charset="0"/>
                <a:ea typeface="Bookman Old Style" panose="02050604050505020204" pitchFamily="18" charset="0"/>
                <a:cs typeface="Bookman Old Style" panose="02050604050505020204" pitchFamily="18" charset="0"/>
              </a:rPr>
              <a:t> </a:t>
            </a:r>
            <a:endParaRPr lang="id-ID" sz="1350">
              <a:solidFill>
                <a:prstClr val="black"/>
              </a:solidFill>
              <a:latin typeface="Arial" panose="020B0604020202020204" pitchFamily="34" charset="0"/>
            </a:endParaRPr>
          </a:p>
        </p:txBody>
      </p:sp>
      <p:pic>
        <p:nvPicPr>
          <p:cNvPr id="16" name="Picture 15"/>
          <p:cNvPicPr/>
          <p:nvPr/>
        </p:nvPicPr>
        <p:blipFill>
          <a:blip r:embed="rId2" cstate="print"/>
          <a:stretch>
            <a:fillRect/>
          </a:stretch>
        </p:blipFill>
        <p:spPr>
          <a:xfrm>
            <a:off x="2025315" y="4297754"/>
            <a:ext cx="1384367" cy="577704"/>
          </a:xfrm>
          <a:prstGeom prst="rect">
            <a:avLst/>
          </a:prstGeom>
        </p:spPr>
      </p:pic>
      <p:sp>
        <p:nvSpPr>
          <p:cNvPr id="10" name="Round Diagonal Corner Rectangle 9"/>
          <p:cNvSpPr/>
          <p:nvPr/>
        </p:nvSpPr>
        <p:spPr>
          <a:xfrm>
            <a:off x="5071057" y="3030559"/>
            <a:ext cx="3313092" cy="2105696"/>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id-ID" sz="1200" dirty="0">
                <a:solidFill>
                  <a:prstClr val="black"/>
                </a:solidFill>
              </a:rPr>
              <a:t>Resultan untuk pajanan getaran seluruh tubuh yang memiliki besaran dan durasi yang bervariasi dalam periode pajanan 24 jam untuk 3 aksis (x, y, dan z) dihitung dengan rumus</a:t>
            </a:r>
          </a:p>
        </p:txBody>
      </p:sp>
      <p:pic>
        <p:nvPicPr>
          <p:cNvPr id="18" name="Picture 17"/>
          <p:cNvPicPr/>
          <p:nvPr/>
        </p:nvPicPr>
        <p:blipFill>
          <a:blip r:embed="rId3" cstate="print"/>
          <a:stretch>
            <a:fillRect/>
          </a:stretch>
        </p:blipFill>
        <p:spPr>
          <a:xfrm>
            <a:off x="5595484" y="4613521"/>
            <a:ext cx="2325023" cy="416484"/>
          </a:xfrm>
          <a:prstGeom prst="rect">
            <a:avLst/>
          </a:prstGeom>
        </p:spPr>
      </p:pic>
    </p:spTree>
    <p:extLst>
      <p:ext uri="{BB962C8B-B14F-4D97-AF65-F5344CB8AC3E}">
        <p14:creationId xmlns:p14="http://schemas.microsoft.com/office/powerpoint/2010/main" val="26886165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942" y="3649602"/>
            <a:ext cx="3728160" cy="1138069"/>
          </a:xfrm>
        </p:spPr>
        <p:txBody>
          <a:bodyPr/>
          <a:lstStyle/>
          <a:p>
            <a:pPr algn="just"/>
            <a:r>
              <a:rPr lang="id-ID" sz="1200" dirty="0">
                <a:solidFill>
                  <a:schemeClr val="tx1"/>
                </a:solidFill>
              </a:rPr>
              <a:t>Hasil perhitungan resultan pajanan getaran seluruh tubuh yang memiliki besaran dan durasi yang bervariasi dalam periode pajanan 24 jam untuk 3 aksis (x, y, dan z) dibandingkan dengan Nilai Ambang Batas pajanan </a:t>
            </a:r>
          </a:p>
        </p:txBody>
      </p:sp>
      <p:sp>
        <p:nvSpPr>
          <p:cNvPr id="4" name="Rectangle 3"/>
          <p:cNvSpPr/>
          <p:nvPr/>
        </p:nvSpPr>
        <p:spPr>
          <a:xfrm>
            <a:off x="764016" y="3141299"/>
            <a:ext cx="3219608" cy="21546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id-ID" sz="1200" dirty="0">
                <a:solidFill>
                  <a:prstClr val="black"/>
                </a:solidFill>
              </a:rPr>
              <a:t>Untuk menghitung getaran seluruh tubuh dalam periode 24 jam dengan standar pajanan 8 jam per hari, akselerasi getaran seluruh tubuh dapat dihitung dengan rumus</a:t>
            </a:r>
          </a:p>
        </p:txBody>
      </p:sp>
      <p:pic>
        <p:nvPicPr>
          <p:cNvPr id="5" name="Picture 4"/>
          <p:cNvPicPr/>
          <p:nvPr/>
        </p:nvPicPr>
        <p:blipFill>
          <a:blip r:embed="rId2" cstate="print"/>
          <a:stretch>
            <a:fillRect/>
          </a:stretch>
        </p:blipFill>
        <p:spPr>
          <a:xfrm>
            <a:off x="2161318" y="4516445"/>
            <a:ext cx="1625071" cy="639130"/>
          </a:xfrm>
          <a:prstGeom prst="rect">
            <a:avLst/>
          </a:prstGeom>
        </p:spPr>
      </p:pic>
    </p:spTree>
    <p:extLst>
      <p:ext uri="{BB962C8B-B14F-4D97-AF65-F5344CB8AC3E}">
        <p14:creationId xmlns:p14="http://schemas.microsoft.com/office/powerpoint/2010/main" val="3743997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1988840"/>
            <a:ext cx="9144000" cy="48691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lvl="1"/>
            <a:endParaRPr lang="id-ID" sz="1200" dirty="0">
              <a:latin typeface="Arial" panose="020B0604020202020204" pitchFamily="34" charset="0"/>
              <a:cs typeface="Arial" panose="020B0604020202020204" pitchFamily="34" charset="0"/>
            </a:endParaRPr>
          </a:p>
        </p:txBody>
      </p:sp>
      <p:sp>
        <p:nvSpPr>
          <p:cNvPr id="6" name="Pentagon 5"/>
          <p:cNvSpPr/>
          <p:nvPr/>
        </p:nvSpPr>
        <p:spPr>
          <a:xfrm>
            <a:off x="3571868" y="642918"/>
            <a:ext cx="4286280" cy="10001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id-ID" sz="32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Lanjutan</a:t>
            </a:r>
          </a:p>
        </p:txBody>
      </p:sp>
      <p:sp>
        <p:nvSpPr>
          <p:cNvPr id="7" name="Flowchart: Connector 6"/>
          <p:cNvSpPr/>
          <p:nvPr/>
        </p:nvSpPr>
        <p:spPr>
          <a:xfrm>
            <a:off x="357158"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lowchart: Connector 8"/>
          <p:cNvSpPr/>
          <p:nvPr/>
        </p:nvSpPr>
        <p:spPr>
          <a:xfrm>
            <a:off x="135729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lowchart: Connector 9"/>
          <p:cNvSpPr/>
          <p:nvPr/>
        </p:nvSpPr>
        <p:spPr>
          <a:xfrm>
            <a:off x="242886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Box 1"/>
          <p:cNvSpPr txBox="1"/>
          <p:nvPr/>
        </p:nvSpPr>
        <p:spPr>
          <a:xfrm>
            <a:off x="1043608" y="1909911"/>
            <a:ext cx="7522462" cy="5027017"/>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STEL (</a:t>
            </a:r>
            <a:r>
              <a:rPr lang="id-ID" b="1" i="1" dirty="0">
                <a:solidFill>
                  <a:schemeClr val="bg1"/>
                </a:solidFill>
                <a:latin typeface="Arial" panose="020B0604020202020204" pitchFamily="34" charset="0"/>
                <a:cs typeface="Arial" panose="020B0604020202020204" pitchFamily="34" charset="0"/>
              </a:rPr>
              <a:t>Short Term Exposure Limit</a:t>
            </a:r>
            <a:r>
              <a:rPr lang="id-ID" b="1" dirty="0">
                <a:solidFill>
                  <a:schemeClr val="bg1"/>
                </a:solidFill>
                <a:latin typeface="Arial" panose="020B0604020202020204" pitchFamily="34" charset="0"/>
                <a:cs typeface="Arial" panose="020B0604020202020204" pitchFamily="34" charset="0"/>
              </a:rPr>
              <a:t>) adalah nilai pajanan rata-rata tertinggi dalam waktu 15 menit yang diperkenankan dan tidak boleh terjadi lebih dari 4 kali, dengan periode antar pajanan minimal 60 menit selama pekerja melakukan pekerjaannya dalam 8 jam kerja perhari.</a:t>
            </a:r>
          </a:p>
          <a:p>
            <a:pPr lvl="0">
              <a:lnSpc>
                <a:spcPct val="150000"/>
              </a:lnSpc>
            </a:pPr>
            <a:r>
              <a:rPr lang="id-ID" b="1" i="1" dirty="0">
                <a:solidFill>
                  <a:schemeClr val="bg1"/>
                </a:solidFill>
                <a:latin typeface="Arial" panose="020B0604020202020204" pitchFamily="34" charset="0"/>
                <a:cs typeface="Arial" panose="020B0604020202020204" pitchFamily="34" charset="0"/>
              </a:rPr>
              <a:t>Ceiling </a:t>
            </a:r>
            <a:r>
              <a:rPr lang="id-ID" b="1" dirty="0">
                <a:solidFill>
                  <a:schemeClr val="bg1"/>
                </a:solidFill>
                <a:latin typeface="Arial" panose="020B0604020202020204" pitchFamily="34" charset="0"/>
                <a:cs typeface="Arial" panose="020B0604020202020204" pitchFamily="34" charset="0"/>
              </a:rPr>
              <a:t>adalah nilai pajanan atau intensitas factor bahaya di</a:t>
            </a:r>
            <a:r>
              <a:rPr lang="id-ID" b="1" i="1" dirty="0">
                <a:solidFill>
                  <a:schemeClr val="bg1"/>
                </a:solidFill>
                <a:latin typeface="Arial" panose="020B0604020202020204" pitchFamily="34" charset="0"/>
                <a:cs typeface="Arial" panose="020B0604020202020204" pitchFamily="34" charset="0"/>
              </a:rPr>
              <a:t> </a:t>
            </a:r>
            <a:r>
              <a:rPr lang="id-ID" b="1" dirty="0">
                <a:solidFill>
                  <a:schemeClr val="bg1"/>
                </a:solidFill>
                <a:latin typeface="Arial" panose="020B0604020202020204" pitchFamily="34" charset="0"/>
                <a:cs typeface="Arial" panose="020B0604020202020204" pitchFamily="34" charset="0"/>
              </a:rPr>
              <a:t>tempat kerja yang tidak boleh dilampaui selama jam kerja.</a:t>
            </a:r>
          </a:p>
          <a:p>
            <a:pPr lvl="0">
              <a:lnSpc>
                <a:spcPct val="150000"/>
              </a:lnSpc>
            </a:pPr>
            <a:r>
              <a:rPr lang="id-ID" b="1" dirty="0">
                <a:solidFill>
                  <a:schemeClr val="bg1"/>
                </a:solidFill>
                <a:latin typeface="Arial" panose="020B0604020202020204" pitchFamily="34" charset="0"/>
                <a:cs typeface="Arial" panose="020B0604020202020204" pitchFamily="34" charset="0"/>
              </a:rPr>
              <a:t>Indikator Pajanan Biologi (IPB) adalah nilai acuan konsentrasi bahan kimia yang terabsorpsi, hasil metabolisme (metabolit) bahan kimia yang terabsorpsi, atau efek yang ditimbulkan oleh bahan kimia tersebut yang digunakan untuk mengevaluasi pajanan biologi dan potensi risiko kesehatan pekerja.</a:t>
            </a:r>
          </a:p>
        </p:txBody>
      </p:sp>
      <p:sp>
        <p:nvSpPr>
          <p:cNvPr id="3" name="TextBox 2"/>
          <p:cNvSpPr txBox="1"/>
          <p:nvPr/>
        </p:nvSpPr>
        <p:spPr>
          <a:xfrm>
            <a:off x="592371" y="1922322"/>
            <a:ext cx="398418"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5.</a:t>
            </a:r>
          </a:p>
        </p:txBody>
      </p:sp>
      <p:sp>
        <p:nvSpPr>
          <p:cNvPr id="11" name="TextBox 10"/>
          <p:cNvSpPr txBox="1"/>
          <p:nvPr/>
        </p:nvSpPr>
        <p:spPr>
          <a:xfrm>
            <a:off x="539552" y="3933056"/>
            <a:ext cx="398418"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197295793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16" y="1417482"/>
            <a:ext cx="6571060" cy="767857"/>
          </a:xfrm>
        </p:spPr>
        <p:txBody>
          <a:bodyPr/>
          <a:lstStyle/>
          <a:p>
            <a:r>
              <a:rPr lang="id-ID" dirty="0"/>
              <a:t>6. Persyaratan Radiasi Radio dan Gelombang Mikro (30Hz – 300 GHz)</a:t>
            </a:r>
          </a:p>
        </p:txBody>
      </p:sp>
      <p:sp>
        <p:nvSpPr>
          <p:cNvPr id="4" name="Rounded Rectangle 3"/>
          <p:cNvSpPr/>
          <p:nvPr/>
        </p:nvSpPr>
        <p:spPr>
          <a:xfrm>
            <a:off x="5186966" y="3078856"/>
            <a:ext cx="3361386" cy="186421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id-ID" sz="1200" u="sng" dirty="0">
                <a:solidFill>
                  <a:prstClr val="white"/>
                </a:solidFill>
              </a:rPr>
              <a:t>Catatan:</a:t>
            </a:r>
            <a:r>
              <a:rPr lang="id-ID" sz="1200" dirty="0">
                <a:solidFill>
                  <a:prstClr val="white"/>
                </a:solidFill>
              </a:rPr>
              <a:t> </a:t>
            </a:r>
          </a:p>
          <a:p>
            <a:r>
              <a:rPr lang="id-ID" sz="1200" dirty="0">
                <a:solidFill>
                  <a:prstClr val="white"/>
                </a:solidFill>
              </a:rPr>
              <a:t>Nilai pajanan kekuatan medan listrik dan magnet adalah nilai rata-rata pajanan pada area atau bagian tubuh yang terpajan. Pada frekuensi lebih dari 30 GHz, persyaratan nilai </a:t>
            </a:r>
            <a:r>
              <a:rPr lang="id-ID" sz="1200" i="1" dirty="0">
                <a:solidFill>
                  <a:prstClr val="white"/>
                </a:solidFill>
              </a:rPr>
              <a:t>power density </a:t>
            </a:r>
            <a:r>
              <a:rPr lang="id-ID" sz="1200" dirty="0">
                <a:solidFill>
                  <a:prstClr val="white"/>
                </a:solidFill>
              </a:rPr>
              <a:t>hanya boleh memajan permukaan tubuh dengan luas  10 cm</a:t>
            </a:r>
            <a:r>
              <a:rPr lang="id-ID" sz="1200" baseline="30000" dirty="0">
                <a:solidFill>
                  <a:prstClr val="white"/>
                </a:solidFill>
              </a:rPr>
              <a:t>2</a:t>
            </a:r>
            <a:r>
              <a:rPr lang="id-ID" sz="1200" dirty="0">
                <a:solidFill>
                  <a:prstClr val="white"/>
                </a:solidFill>
              </a:rPr>
              <a:t> </a:t>
            </a:r>
          </a:p>
        </p:txBody>
      </p:sp>
      <p:sp>
        <p:nvSpPr>
          <p:cNvPr id="6" name="Rounded Rectangle 5"/>
          <p:cNvSpPr/>
          <p:nvPr/>
        </p:nvSpPr>
        <p:spPr>
          <a:xfrm>
            <a:off x="866215" y="3078856"/>
            <a:ext cx="3139226" cy="186421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id-ID" sz="1350" dirty="0">
                <a:solidFill>
                  <a:prstClr val="white"/>
                </a:solidFill>
              </a:rPr>
              <a:t>Persyaratan radiasi frekuensi radio </a:t>
            </a:r>
            <a:r>
              <a:rPr lang="id-ID" sz="1350" i="1" dirty="0">
                <a:solidFill>
                  <a:prstClr val="white"/>
                </a:solidFill>
              </a:rPr>
              <a:t>(radio frequency/RF) </a:t>
            </a:r>
            <a:r>
              <a:rPr lang="id-ID" sz="1350" dirty="0">
                <a:solidFill>
                  <a:prstClr val="white"/>
                </a:solidFill>
              </a:rPr>
              <a:t>dangelombangmikro </a:t>
            </a:r>
            <a:r>
              <a:rPr lang="id-ID" sz="1350" i="1" dirty="0">
                <a:solidFill>
                  <a:prstClr val="white"/>
                </a:solidFill>
              </a:rPr>
              <a:t>(microwave) </a:t>
            </a:r>
            <a:r>
              <a:rPr lang="id-ID" sz="1350" dirty="0">
                <a:solidFill>
                  <a:prstClr val="white"/>
                </a:solidFill>
              </a:rPr>
              <a:t>mengatur tentang batas pajanan  </a:t>
            </a:r>
            <a:r>
              <a:rPr lang="id-ID" sz="1350" i="1" dirty="0">
                <a:solidFill>
                  <a:prstClr val="white"/>
                </a:solidFill>
              </a:rPr>
              <a:t>power  density</a:t>
            </a:r>
            <a:r>
              <a:rPr lang="id-ID" sz="1350" dirty="0">
                <a:solidFill>
                  <a:prstClr val="white"/>
                </a:solidFill>
              </a:rPr>
              <a:t>,  kekuatan  medanlistrik, medan magnet dan waktu berdasarkan rentang frekuensi</a:t>
            </a:r>
          </a:p>
        </p:txBody>
      </p:sp>
      <p:sp>
        <p:nvSpPr>
          <p:cNvPr id="7" name="Right Arrow 6"/>
          <p:cNvSpPr/>
          <p:nvPr/>
        </p:nvSpPr>
        <p:spPr>
          <a:xfrm>
            <a:off x="4336961" y="3880566"/>
            <a:ext cx="676141" cy="26079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sz="1350">
              <a:solidFill>
                <a:prstClr val="white"/>
              </a:solidFill>
            </a:endParaRPr>
          </a:p>
        </p:txBody>
      </p:sp>
    </p:spTree>
    <p:extLst>
      <p:ext uri="{BB962C8B-B14F-4D97-AF65-F5344CB8AC3E}">
        <p14:creationId xmlns:p14="http://schemas.microsoft.com/office/powerpoint/2010/main" val="15959195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608525" y="1668620"/>
          <a:ext cx="7949485" cy="4073254"/>
        </p:xfrm>
        <a:graphic>
          <a:graphicData uri="http://schemas.openxmlformats.org/drawingml/2006/table">
            <a:tbl>
              <a:tblPr firstRow="1" bandRow="1">
                <a:tableStyleId>{5C22544A-7EE6-4342-B048-85BDC9FD1C3A}</a:tableStyleId>
              </a:tblPr>
              <a:tblGrid>
                <a:gridCol w="1589897">
                  <a:extLst>
                    <a:ext uri="{9D8B030D-6E8A-4147-A177-3AD203B41FA5}">
                      <a16:colId xmlns:a16="http://schemas.microsoft.com/office/drawing/2014/main" val="20000"/>
                    </a:ext>
                  </a:extLst>
                </a:gridCol>
                <a:gridCol w="1589897">
                  <a:extLst>
                    <a:ext uri="{9D8B030D-6E8A-4147-A177-3AD203B41FA5}">
                      <a16:colId xmlns:a16="http://schemas.microsoft.com/office/drawing/2014/main" val="20001"/>
                    </a:ext>
                  </a:extLst>
                </a:gridCol>
                <a:gridCol w="1589897">
                  <a:extLst>
                    <a:ext uri="{9D8B030D-6E8A-4147-A177-3AD203B41FA5}">
                      <a16:colId xmlns:a16="http://schemas.microsoft.com/office/drawing/2014/main" val="20002"/>
                    </a:ext>
                  </a:extLst>
                </a:gridCol>
                <a:gridCol w="1589897">
                  <a:extLst>
                    <a:ext uri="{9D8B030D-6E8A-4147-A177-3AD203B41FA5}">
                      <a16:colId xmlns:a16="http://schemas.microsoft.com/office/drawing/2014/main" val="20003"/>
                    </a:ext>
                  </a:extLst>
                </a:gridCol>
                <a:gridCol w="1589897">
                  <a:extLst>
                    <a:ext uri="{9D8B030D-6E8A-4147-A177-3AD203B41FA5}">
                      <a16:colId xmlns:a16="http://schemas.microsoft.com/office/drawing/2014/main" val="20004"/>
                    </a:ext>
                  </a:extLst>
                </a:gridCol>
              </a:tblGrid>
              <a:tr h="891540">
                <a:tc>
                  <a:txBody>
                    <a:bodyPr/>
                    <a:lstStyle/>
                    <a:p>
                      <a:pPr algn="ctr"/>
                      <a:r>
                        <a:rPr lang="id-ID" sz="1400" b="1" kern="1200" dirty="0">
                          <a:solidFill>
                            <a:schemeClr val="lt1"/>
                          </a:solidFill>
                          <a:effectLst/>
                          <a:latin typeface="+mn-lt"/>
                          <a:ea typeface="+mn-ea"/>
                          <a:cs typeface="+mn-cs"/>
                        </a:rPr>
                        <a:t>Frekuensi</a:t>
                      </a:r>
                      <a:endParaRPr lang="id-ID" sz="1000" dirty="0"/>
                    </a:p>
                  </a:txBody>
                  <a:tcPr marL="68580" marR="68580" marT="34290" marB="34290" anchor="ctr"/>
                </a:tc>
                <a:tc>
                  <a:txBody>
                    <a:bodyPr/>
                    <a:lstStyle/>
                    <a:p>
                      <a:pPr algn="ctr"/>
                      <a:r>
                        <a:rPr lang="id-ID" sz="1400" b="1" i="1" kern="1200" dirty="0">
                          <a:solidFill>
                            <a:schemeClr val="lt1"/>
                          </a:solidFill>
                          <a:effectLst/>
                          <a:latin typeface="+mn-lt"/>
                          <a:ea typeface="+mn-ea"/>
                          <a:cs typeface="+mn-cs"/>
                        </a:rPr>
                        <a:t>Power</a:t>
                      </a:r>
                      <a:r>
                        <a:rPr lang="id-ID" sz="1400" b="1" i="1" kern="1200" baseline="0" dirty="0">
                          <a:solidFill>
                            <a:schemeClr val="lt1"/>
                          </a:solidFill>
                          <a:effectLst/>
                          <a:latin typeface="+mn-lt"/>
                          <a:ea typeface="+mn-ea"/>
                          <a:cs typeface="+mn-cs"/>
                        </a:rPr>
                        <a:t> </a:t>
                      </a:r>
                      <a:r>
                        <a:rPr lang="id-ID" sz="1400" b="1" i="1" kern="1200" dirty="0">
                          <a:solidFill>
                            <a:schemeClr val="lt1"/>
                          </a:solidFill>
                          <a:effectLst/>
                          <a:latin typeface="+mn-lt"/>
                          <a:ea typeface="+mn-ea"/>
                          <a:cs typeface="+mn-cs"/>
                        </a:rPr>
                        <a:t>Density </a:t>
                      </a:r>
                      <a:endParaRPr lang="id-ID" sz="1400" b="1" kern="1200" dirty="0">
                        <a:solidFill>
                          <a:schemeClr val="lt1"/>
                        </a:solidFill>
                        <a:effectLst/>
                        <a:latin typeface="+mn-lt"/>
                        <a:ea typeface="+mn-ea"/>
                        <a:cs typeface="+mn-cs"/>
                      </a:endParaRPr>
                    </a:p>
                    <a:p>
                      <a:pPr algn="ctr"/>
                      <a:r>
                        <a:rPr lang="id-ID" sz="1400" b="1" kern="1200" dirty="0">
                          <a:solidFill>
                            <a:schemeClr val="lt1"/>
                          </a:solidFill>
                          <a:effectLst/>
                          <a:latin typeface="+mn-lt"/>
                          <a:ea typeface="+mn-ea"/>
                          <a:cs typeface="+mn-cs"/>
                        </a:rPr>
                        <a:t>S(W/m</a:t>
                      </a:r>
                      <a:r>
                        <a:rPr lang="id-ID" sz="1400" b="1" kern="1200" baseline="30000" dirty="0">
                          <a:solidFill>
                            <a:schemeClr val="lt1"/>
                          </a:solidFill>
                          <a:effectLst/>
                          <a:latin typeface="+mn-lt"/>
                          <a:ea typeface="+mn-ea"/>
                          <a:cs typeface="+mn-cs"/>
                        </a:rPr>
                        <a:t>2</a:t>
                      </a:r>
                      <a:r>
                        <a:rPr lang="id-ID" sz="1400" b="1" kern="1200" dirty="0">
                          <a:solidFill>
                            <a:schemeClr val="lt1"/>
                          </a:solidFill>
                          <a:effectLst/>
                          <a:latin typeface="+mn-lt"/>
                          <a:ea typeface="+mn-ea"/>
                          <a:cs typeface="+mn-cs"/>
                        </a:rPr>
                        <a:t>) </a:t>
                      </a:r>
                      <a:endParaRPr lang="id-ID" sz="1000" dirty="0"/>
                    </a:p>
                  </a:txBody>
                  <a:tcPr marL="68580" marR="68580" marT="34290" marB="34290" anchor="ctr"/>
                </a:tc>
                <a:tc>
                  <a:txBody>
                    <a:bodyPr/>
                    <a:lstStyle/>
                    <a:p>
                      <a:pPr algn="ctr"/>
                      <a:r>
                        <a:rPr lang="id-ID" sz="1400" b="1" kern="1200" dirty="0">
                          <a:solidFill>
                            <a:schemeClr val="lt1"/>
                          </a:solidFill>
                          <a:effectLst/>
                          <a:latin typeface="+mn-lt"/>
                          <a:ea typeface="+mn-ea"/>
                          <a:cs typeface="+mn-cs"/>
                        </a:rPr>
                        <a:t>Kekuatan </a:t>
                      </a:r>
                    </a:p>
                    <a:p>
                      <a:pPr algn="ctr"/>
                      <a:r>
                        <a:rPr lang="id-ID" sz="1400" b="1" kern="1200" dirty="0">
                          <a:solidFill>
                            <a:schemeClr val="lt1"/>
                          </a:solidFill>
                          <a:effectLst/>
                          <a:latin typeface="+mn-lt"/>
                          <a:ea typeface="+mn-ea"/>
                          <a:cs typeface="+mn-cs"/>
                        </a:rPr>
                        <a:t>Medan </a:t>
                      </a:r>
                    </a:p>
                    <a:p>
                      <a:pPr algn="ctr"/>
                      <a:r>
                        <a:rPr lang="id-ID" sz="1400" b="1" kern="1200" dirty="0">
                          <a:solidFill>
                            <a:schemeClr val="lt1"/>
                          </a:solidFill>
                          <a:effectLst/>
                          <a:latin typeface="+mn-lt"/>
                          <a:ea typeface="+mn-ea"/>
                          <a:cs typeface="+mn-cs"/>
                        </a:rPr>
                        <a:t>Listrik </a:t>
                      </a:r>
                    </a:p>
                    <a:p>
                      <a:pPr algn="ctr"/>
                      <a:r>
                        <a:rPr lang="id-ID" sz="1400" b="1" kern="1200" dirty="0">
                          <a:solidFill>
                            <a:schemeClr val="lt1"/>
                          </a:solidFill>
                          <a:effectLst/>
                          <a:latin typeface="+mn-lt"/>
                          <a:ea typeface="+mn-ea"/>
                          <a:cs typeface="+mn-cs"/>
                        </a:rPr>
                        <a:t>E (V/m) </a:t>
                      </a:r>
                      <a:endParaRPr lang="id-ID" sz="1000" dirty="0"/>
                    </a:p>
                  </a:txBody>
                  <a:tcPr marL="68580" marR="68580" marT="34290" marB="34290" anchor="ctr"/>
                </a:tc>
                <a:tc>
                  <a:txBody>
                    <a:bodyPr/>
                    <a:lstStyle/>
                    <a:p>
                      <a:pPr algn="ctr"/>
                      <a:r>
                        <a:rPr lang="id-ID" sz="1400" b="1" kern="1200" dirty="0">
                          <a:solidFill>
                            <a:schemeClr val="lt1"/>
                          </a:solidFill>
                          <a:effectLst/>
                          <a:latin typeface="+mn-lt"/>
                          <a:ea typeface="+mn-ea"/>
                          <a:cs typeface="+mn-cs"/>
                        </a:rPr>
                        <a:t>Kekuatan </a:t>
                      </a:r>
                    </a:p>
                    <a:p>
                      <a:pPr algn="ctr"/>
                      <a:r>
                        <a:rPr lang="id-ID" sz="1400" b="1" kern="1200" dirty="0">
                          <a:solidFill>
                            <a:schemeClr val="lt1"/>
                          </a:solidFill>
                          <a:effectLst/>
                          <a:latin typeface="+mn-lt"/>
                          <a:ea typeface="+mn-ea"/>
                          <a:cs typeface="+mn-cs"/>
                        </a:rPr>
                        <a:t>Medan </a:t>
                      </a:r>
                    </a:p>
                    <a:p>
                      <a:pPr algn="ctr"/>
                      <a:r>
                        <a:rPr lang="id-ID" sz="1400" b="1" kern="1200" dirty="0">
                          <a:solidFill>
                            <a:schemeClr val="lt1"/>
                          </a:solidFill>
                          <a:effectLst/>
                          <a:latin typeface="+mn-lt"/>
                          <a:ea typeface="+mn-ea"/>
                          <a:cs typeface="+mn-cs"/>
                        </a:rPr>
                        <a:t>Magnet </a:t>
                      </a:r>
                    </a:p>
                    <a:p>
                      <a:pPr algn="ctr"/>
                      <a:r>
                        <a:rPr lang="id-ID" sz="1400" b="1" kern="1200" dirty="0">
                          <a:solidFill>
                            <a:schemeClr val="lt1"/>
                          </a:solidFill>
                          <a:effectLst/>
                          <a:latin typeface="+mn-lt"/>
                          <a:ea typeface="+mn-ea"/>
                          <a:cs typeface="+mn-cs"/>
                        </a:rPr>
                        <a:t>H (A/m) </a:t>
                      </a:r>
                      <a:endParaRPr lang="id-ID" sz="1000" dirty="0"/>
                    </a:p>
                  </a:txBody>
                  <a:tcPr marL="68580" marR="68580" marT="34290" marB="34290" anchor="ctr"/>
                </a:tc>
                <a:tc>
                  <a:txBody>
                    <a:bodyPr/>
                    <a:lstStyle/>
                    <a:p>
                      <a:pPr algn="ctr"/>
                      <a:r>
                        <a:rPr lang="id-ID" sz="1400" b="1" kern="1200" dirty="0">
                          <a:solidFill>
                            <a:schemeClr val="lt1"/>
                          </a:solidFill>
                          <a:effectLst/>
                          <a:latin typeface="+mn-lt"/>
                          <a:ea typeface="+mn-ea"/>
                          <a:cs typeface="+mn-cs"/>
                        </a:rPr>
                        <a:t>Waktu </a:t>
                      </a:r>
                    </a:p>
                    <a:p>
                      <a:pPr algn="ctr"/>
                      <a:r>
                        <a:rPr lang="id-ID" sz="1400" b="1" kern="1200" dirty="0">
                          <a:solidFill>
                            <a:schemeClr val="lt1"/>
                          </a:solidFill>
                          <a:effectLst/>
                          <a:latin typeface="+mn-lt"/>
                          <a:ea typeface="+mn-ea"/>
                          <a:cs typeface="+mn-cs"/>
                        </a:rPr>
                        <a:t>Pajanan </a:t>
                      </a:r>
                    </a:p>
                    <a:p>
                      <a:pPr algn="ctr"/>
                      <a:r>
                        <a:rPr lang="id-ID" sz="1400" b="1" kern="1200" dirty="0">
                          <a:solidFill>
                            <a:schemeClr val="lt1"/>
                          </a:solidFill>
                          <a:effectLst/>
                          <a:latin typeface="+mn-lt"/>
                          <a:ea typeface="+mn-ea"/>
                          <a:cs typeface="+mn-cs"/>
                        </a:rPr>
                        <a:t>E, H atau S </a:t>
                      </a:r>
                    </a:p>
                    <a:p>
                      <a:pPr algn="ctr"/>
                      <a:r>
                        <a:rPr lang="id-ID" sz="1400" b="1" kern="1200" dirty="0">
                          <a:solidFill>
                            <a:schemeClr val="lt1"/>
                          </a:solidFill>
                          <a:effectLst/>
                          <a:latin typeface="+mn-lt"/>
                          <a:ea typeface="+mn-ea"/>
                          <a:cs typeface="+mn-cs"/>
                        </a:rPr>
                        <a:t>(menit) </a:t>
                      </a:r>
                      <a:endParaRPr lang="id-ID" sz="1000" dirty="0"/>
                    </a:p>
                  </a:txBody>
                  <a:tcPr marL="68580" marR="68580" marT="34290" marB="34290" anchor="ctr"/>
                </a:tc>
                <a:extLst>
                  <a:ext uri="{0D108BD9-81ED-4DB2-BD59-A6C34878D82A}">
                    <a16:rowId xmlns:a16="http://schemas.microsoft.com/office/drawing/2014/main" val="10000"/>
                  </a:ext>
                </a:extLst>
              </a:tr>
              <a:tr h="306194">
                <a:tc>
                  <a:txBody>
                    <a:bodyPr/>
                    <a:lstStyle/>
                    <a:p>
                      <a:pPr algn="ctr"/>
                      <a:r>
                        <a:rPr lang="id-ID" sz="1400" kern="1200" dirty="0">
                          <a:solidFill>
                            <a:schemeClr val="dk1"/>
                          </a:solidFill>
                          <a:effectLst/>
                          <a:latin typeface="+mn-lt"/>
                          <a:ea typeface="+mn-ea"/>
                          <a:cs typeface="+mn-cs"/>
                        </a:rPr>
                        <a:t>30 kHz – 100 kHz </a:t>
                      </a:r>
                      <a:endParaRPr lang="id-ID" sz="1000" dirty="0"/>
                    </a:p>
                  </a:txBody>
                  <a:tcPr marL="68580" marR="68580" marT="34290" marB="34290" anchor="ctr"/>
                </a:tc>
                <a:tc>
                  <a:txBody>
                    <a:bodyPr/>
                    <a:lstStyle/>
                    <a:p>
                      <a:pPr algn="ct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1842</a:t>
                      </a: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163 </a:t>
                      </a:r>
                      <a:endParaRPr lang="id-ID" sz="1000" dirty="0"/>
                    </a:p>
                  </a:txBody>
                  <a:tcPr marL="68580" marR="68580" marT="34290" marB="34290" anchor="ctr"/>
                </a:tc>
                <a:tc>
                  <a:txBody>
                    <a:bodyPr/>
                    <a:lstStyle/>
                    <a:p>
                      <a:pPr algn="ctr"/>
                      <a:r>
                        <a:rPr lang="id-ID" sz="1000" dirty="0"/>
                        <a:t>6</a:t>
                      </a:r>
                    </a:p>
                  </a:txBody>
                  <a:tcPr marL="68580" marR="68580" marT="34290" marB="34290" anchor="ctr"/>
                </a:tc>
                <a:extLst>
                  <a:ext uri="{0D108BD9-81ED-4DB2-BD59-A6C34878D82A}">
                    <a16:rowId xmlns:a16="http://schemas.microsoft.com/office/drawing/2014/main" val="10001"/>
                  </a:ext>
                </a:extLst>
              </a:tr>
              <a:tr h="310322">
                <a:tc>
                  <a:txBody>
                    <a:bodyPr/>
                    <a:lstStyle/>
                    <a:p>
                      <a:pPr algn="ctr"/>
                      <a:r>
                        <a:rPr lang="id-ID" sz="1400" kern="1200" dirty="0">
                          <a:solidFill>
                            <a:schemeClr val="dk1"/>
                          </a:solidFill>
                          <a:effectLst/>
                          <a:latin typeface="+mn-lt"/>
                          <a:ea typeface="+mn-ea"/>
                          <a:cs typeface="+mn-cs"/>
                        </a:rPr>
                        <a:t>100 kHz – 1 MHz </a:t>
                      </a:r>
                      <a:endParaRPr lang="id-ID" sz="1000" dirty="0"/>
                    </a:p>
                  </a:txBody>
                  <a:tcPr marL="68580" marR="68580" marT="34290" marB="34290" anchor="ctr"/>
                </a:tc>
                <a:tc>
                  <a:txBody>
                    <a:bodyPr/>
                    <a:lstStyle/>
                    <a:p>
                      <a:pPr algn="ct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1842 </a:t>
                      </a: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16,3/f </a:t>
                      </a:r>
                      <a:endParaRPr lang="id-ID" sz="1000" dirty="0"/>
                    </a:p>
                  </a:txBody>
                  <a:tcPr marL="68580" marR="68580" marT="34290" marB="34290" anchor="ctr"/>
                </a:tc>
                <a:tc>
                  <a:txBody>
                    <a:bodyPr/>
                    <a:lstStyle/>
                    <a:p>
                      <a:pPr algn="ctr"/>
                      <a:r>
                        <a:rPr lang="id-ID" sz="1000" dirty="0"/>
                        <a:t>6</a:t>
                      </a:r>
                    </a:p>
                  </a:txBody>
                  <a:tcPr marL="68580" marR="68580" marT="34290" marB="34290" anchor="ctr"/>
                </a:tc>
                <a:extLst>
                  <a:ext uri="{0D108BD9-81ED-4DB2-BD59-A6C34878D82A}">
                    <a16:rowId xmlns:a16="http://schemas.microsoft.com/office/drawing/2014/main" val="10002"/>
                  </a:ext>
                </a:extLst>
              </a:tr>
              <a:tr h="332538">
                <a:tc>
                  <a:txBody>
                    <a:bodyPr/>
                    <a:lstStyle/>
                    <a:p>
                      <a:pPr algn="ctr"/>
                      <a:r>
                        <a:rPr lang="id-ID" sz="1400" kern="1200" dirty="0">
                          <a:solidFill>
                            <a:schemeClr val="dk1"/>
                          </a:solidFill>
                          <a:effectLst/>
                          <a:latin typeface="+mn-lt"/>
                          <a:ea typeface="+mn-ea"/>
                          <a:cs typeface="+mn-cs"/>
                        </a:rPr>
                        <a:t>1 MHz – 30 MHz </a:t>
                      </a:r>
                      <a:endParaRPr lang="id-ID" sz="1000" dirty="0"/>
                    </a:p>
                  </a:txBody>
                  <a:tcPr marL="68580" marR="68580" marT="34290" marB="34290" anchor="ctr"/>
                </a:tc>
                <a:tc>
                  <a:txBody>
                    <a:bodyPr/>
                    <a:lstStyle/>
                    <a:p>
                      <a:pPr algn="ct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1842/f </a:t>
                      </a: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16,3/f </a:t>
                      </a:r>
                      <a:endParaRPr lang="id-ID" sz="1000" dirty="0"/>
                    </a:p>
                  </a:txBody>
                  <a:tcPr marL="68580" marR="68580" marT="34290" marB="34290" anchor="ctr"/>
                </a:tc>
                <a:tc>
                  <a:txBody>
                    <a:bodyPr/>
                    <a:lstStyle/>
                    <a:p>
                      <a:pPr algn="ctr"/>
                      <a:r>
                        <a:rPr lang="id-ID" sz="1000" dirty="0"/>
                        <a:t>6</a:t>
                      </a:r>
                    </a:p>
                  </a:txBody>
                  <a:tcPr marL="68580" marR="68580" marT="34290" marB="34290" anchor="ctr"/>
                </a:tc>
                <a:extLst>
                  <a:ext uri="{0D108BD9-81ED-4DB2-BD59-A6C34878D82A}">
                    <a16:rowId xmlns:a16="http://schemas.microsoft.com/office/drawing/2014/main" val="10003"/>
                  </a:ext>
                </a:extLst>
              </a:tr>
              <a:tr h="303737">
                <a:tc>
                  <a:txBody>
                    <a:bodyPr/>
                    <a:lstStyle/>
                    <a:p>
                      <a:pPr algn="ctr"/>
                      <a:r>
                        <a:rPr lang="id-ID" sz="1400" kern="1200" dirty="0">
                          <a:solidFill>
                            <a:schemeClr val="dk1"/>
                          </a:solidFill>
                          <a:effectLst/>
                          <a:latin typeface="+mn-lt"/>
                          <a:ea typeface="+mn-ea"/>
                          <a:cs typeface="+mn-cs"/>
                        </a:rPr>
                        <a:t>30 MHz – 100 MHz </a:t>
                      </a:r>
                      <a:endParaRPr lang="id-ID" sz="1000" dirty="0"/>
                    </a:p>
                  </a:txBody>
                  <a:tcPr marL="68580" marR="68580" marT="34290" marB="34290" anchor="ctr"/>
                </a:tc>
                <a:tc>
                  <a:txBody>
                    <a:bodyPr/>
                    <a:lstStyle/>
                    <a:p>
                      <a:pPr algn="ct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61,4 </a:t>
                      </a: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16,3/f </a:t>
                      </a:r>
                      <a:endParaRPr lang="id-ID" sz="1000" dirty="0"/>
                    </a:p>
                  </a:txBody>
                  <a:tcPr marL="68580" marR="68580" marT="34290" marB="34290" anchor="ctr"/>
                </a:tc>
                <a:tc>
                  <a:txBody>
                    <a:bodyPr/>
                    <a:lstStyle/>
                    <a:p>
                      <a:pPr algn="ctr"/>
                      <a:r>
                        <a:rPr lang="id-ID" sz="1000" dirty="0"/>
                        <a:t>6</a:t>
                      </a:r>
                    </a:p>
                  </a:txBody>
                  <a:tcPr marL="68580" marR="68580" marT="34290" marB="34290" anchor="ctr"/>
                </a:tc>
                <a:extLst>
                  <a:ext uri="{0D108BD9-81ED-4DB2-BD59-A6C34878D82A}">
                    <a16:rowId xmlns:a16="http://schemas.microsoft.com/office/drawing/2014/main" val="10004"/>
                  </a:ext>
                </a:extLst>
              </a:tr>
              <a:tr h="480060">
                <a:tc>
                  <a:txBody>
                    <a:bodyPr/>
                    <a:lstStyle/>
                    <a:p>
                      <a:pPr algn="ctr"/>
                      <a:r>
                        <a:rPr lang="id-ID" sz="1400" kern="1200" dirty="0">
                          <a:solidFill>
                            <a:schemeClr val="dk1"/>
                          </a:solidFill>
                          <a:effectLst/>
                          <a:latin typeface="+mn-lt"/>
                          <a:ea typeface="+mn-ea"/>
                          <a:cs typeface="+mn-cs"/>
                        </a:rPr>
                        <a:t>100 MHz – 300</a:t>
                      </a:r>
                      <a:r>
                        <a:rPr lang="id-ID" sz="1400" kern="1200" baseline="0" dirty="0">
                          <a:solidFill>
                            <a:schemeClr val="dk1"/>
                          </a:solidFill>
                          <a:effectLst/>
                          <a:latin typeface="+mn-lt"/>
                          <a:ea typeface="+mn-ea"/>
                          <a:cs typeface="+mn-cs"/>
                        </a:rPr>
                        <a:t> </a:t>
                      </a:r>
                      <a:r>
                        <a:rPr lang="id-ID" sz="1400" kern="1200" dirty="0">
                          <a:solidFill>
                            <a:schemeClr val="dk1"/>
                          </a:solidFill>
                          <a:effectLst/>
                          <a:latin typeface="+mn-lt"/>
                          <a:ea typeface="+mn-ea"/>
                          <a:cs typeface="+mn-cs"/>
                        </a:rPr>
                        <a:t>MHz </a:t>
                      </a: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10</a:t>
                      </a: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61,4 </a:t>
                      </a: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0,163 </a:t>
                      </a:r>
                      <a:endParaRPr lang="id-ID" sz="1000" dirty="0"/>
                    </a:p>
                  </a:txBody>
                  <a:tcPr marL="68580" marR="68580" marT="34290" marB="34290" anchor="ctr"/>
                </a:tc>
                <a:tc>
                  <a:txBody>
                    <a:bodyPr/>
                    <a:lstStyle/>
                    <a:p>
                      <a:pPr algn="ctr"/>
                      <a:r>
                        <a:rPr lang="id-ID" sz="1000" dirty="0"/>
                        <a:t>6</a:t>
                      </a:r>
                    </a:p>
                  </a:txBody>
                  <a:tcPr marL="68580" marR="68580" marT="34290" marB="34290" anchor="ctr"/>
                </a:tc>
                <a:extLst>
                  <a:ext uri="{0D108BD9-81ED-4DB2-BD59-A6C34878D82A}">
                    <a16:rowId xmlns:a16="http://schemas.microsoft.com/office/drawing/2014/main" val="10005"/>
                  </a:ext>
                </a:extLst>
              </a:tr>
              <a:tr h="274320">
                <a:tc>
                  <a:txBody>
                    <a:bodyPr/>
                    <a:lstStyle/>
                    <a:p>
                      <a:pPr algn="ctr"/>
                      <a:r>
                        <a:rPr lang="id-ID" sz="1400" kern="1200" dirty="0">
                          <a:solidFill>
                            <a:schemeClr val="dk1"/>
                          </a:solidFill>
                          <a:effectLst/>
                          <a:latin typeface="+mn-lt"/>
                          <a:ea typeface="+mn-ea"/>
                          <a:cs typeface="+mn-cs"/>
                        </a:rPr>
                        <a:t>300 MHz – 3 GHz </a:t>
                      </a: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f/30 </a:t>
                      </a:r>
                      <a:endParaRPr lang="id-ID" sz="1000" dirty="0"/>
                    </a:p>
                  </a:txBody>
                  <a:tcPr marL="68580" marR="68580" marT="34290" marB="34290" anchor="ctr"/>
                </a:tc>
                <a:tc>
                  <a:txBody>
                    <a:bodyPr/>
                    <a:lstStyle/>
                    <a:p>
                      <a:pPr algn="ctr"/>
                      <a:endParaRPr lang="id-ID" sz="1000"/>
                    </a:p>
                  </a:txBody>
                  <a:tcPr marL="68580" marR="68580" marT="34290" marB="34290" anchor="ctr"/>
                </a:tc>
                <a:tc>
                  <a:txBody>
                    <a:bodyPr/>
                    <a:lstStyle/>
                    <a:p>
                      <a:pPr algn="ctr"/>
                      <a:endParaRPr lang="id-ID" sz="1000" dirty="0"/>
                    </a:p>
                  </a:txBody>
                  <a:tcPr marL="68580" marR="68580" marT="34290" marB="34290" anchor="ctr"/>
                </a:tc>
                <a:tc>
                  <a:txBody>
                    <a:bodyPr/>
                    <a:lstStyle/>
                    <a:p>
                      <a:pPr algn="ctr"/>
                      <a:r>
                        <a:rPr lang="id-ID" sz="1000" dirty="0"/>
                        <a:t>6</a:t>
                      </a:r>
                    </a:p>
                  </a:txBody>
                  <a:tcPr marL="68580" marR="68580" marT="34290" marB="34290" anchor="ctr"/>
                </a:tc>
                <a:extLst>
                  <a:ext uri="{0D108BD9-81ED-4DB2-BD59-A6C34878D82A}">
                    <a16:rowId xmlns:a16="http://schemas.microsoft.com/office/drawing/2014/main" val="10006"/>
                  </a:ext>
                </a:extLst>
              </a:tr>
              <a:tr h="428625">
                <a:tc>
                  <a:txBody>
                    <a:bodyPr/>
                    <a:lstStyle/>
                    <a:p>
                      <a:pPr algn="ctr"/>
                      <a:r>
                        <a:rPr lang="id-ID" sz="1400" kern="1200" dirty="0">
                          <a:solidFill>
                            <a:schemeClr val="dk1"/>
                          </a:solidFill>
                          <a:effectLst/>
                          <a:latin typeface="+mn-lt"/>
                          <a:ea typeface="+mn-ea"/>
                          <a:cs typeface="+mn-cs"/>
                        </a:rPr>
                        <a:t>3 GHz – 30 GHz </a:t>
                      </a: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100 </a:t>
                      </a:r>
                      <a:endParaRPr lang="id-ID" sz="1000" dirty="0"/>
                    </a:p>
                  </a:txBody>
                  <a:tcPr marL="68580" marR="68580" marT="34290" marB="34290" anchor="ctr"/>
                </a:tc>
                <a:tc>
                  <a:txBody>
                    <a:bodyPr/>
                    <a:lstStyle/>
                    <a:p>
                      <a:pPr algn="ctr"/>
                      <a:endParaRPr lang="id-ID" sz="1000"/>
                    </a:p>
                  </a:txBody>
                  <a:tcPr marL="68580" marR="68580" marT="34290" marB="34290" anchor="ctr"/>
                </a:tc>
                <a:tc>
                  <a:txBody>
                    <a:bodyPr/>
                    <a:lstStyle/>
                    <a:p>
                      <a:pPr algn="ctr"/>
                      <a:endParaRPr lang="id-ID" sz="1000"/>
                    </a:p>
                  </a:txBody>
                  <a:tcPr marL="68580" marR="68580" marT="34290" marB="34290" anchor="ctr"/>
                </a:tc>
                <a:tc>
                  <a:txBody>
                    <a:bodyPr/>
                    <a:lstStyle/>
                    <a:p>
                      <a:pPr algn="ctr"/>
                      <a:r>
                        <a:rPr lang="id-ID" sz="1400" kern="1200" dirty="0">
                          <a:solidFill>
                            <a:schemeClr val="dk1"/>
                          </a:solidFill>
                          <a:effectLst/>
                          <a:latin typeface="+mn-lt"/>
                          <a:ea typeface="+mn-ea"/>
                          <a:cs typeface="+mn-cs"/>
                        </a:rPr>
                        <a:t>33.878,2 /f1,079</a:t>
                      </a:r>
                    </a:p>
                    <a:p>
                      <a:pPr algn="ctr"/>
                      <a:endParaRPr lang="id-ID" sz="1000" dirty="0"/>
                    </a:p>
                  </a:txBody>
                  <a:tcPr marL="68580" marR="68580" marT="34290" marB="34290" anchor="ctr"/>
                </a:tc>
                <a:extLst>
                  <a:ext uri="{0D108BD9-81ED-4DB2-BD59-A6C34878D82A}">
                    <a16:rowId xmlns:a16="http://schemas.microsoft.com/office/drawing/2014/main" val="10007"/>
                  </a:ext>
                </a:extLst>
              </a:tr>
              <a:tr h="480060">
                <a:tc>
                  <a:txBody>
                    <a:bodyPr/>
                    <a:lstStyle/>
                    <a:p>
                      <a:pPr algn="ctr"/>
                      <a:r>
                        <a:rPr lang="id-ID" sz="1400" kern="1200" dirty="0">
                          <a:solidFill>
                            <a:schemeClr val="dk1"/>
                          </a:solidFill>
                          <a:effectLst/>
                          <a:latin typeface="+mn-lt"/>
                          <a:ea typeface="+mn-ea"/>
                          <a:cs typeface="+mn-cs"/>
                        </a:rPr>
                        <a:t>30 GHz – 300 GHz </a:t>
                      </a:r>
                      <a:endParaRPr lang="id-ID" sz="1000" dirty="0"/>
                    </a:p>
                  </a:txBody>
                  <a:tcPr marL="68580" marR="68580" marT="34290" marB="34290" anchor="ctr"/>
                </a:tc>
                <a:tc>
                  <a:txBody>
                    <a:bodyPr/>
                    <a:lstStyle/>
                    <a:p>
                      <a:pPr algn="ctr"/>
                      <a:r>
                        <a:rPr lang="id-ID" sz="1400" kern="1200" dirty="0">
                          <a:solidFill>
                            <a:schemeClr val="dk1"/>
                          </a:solidFill>
                          <a:effectLst/>
                          <a:latin typeface="+mn-lt"/>
                          <a:ea typeface="+mn-ea"/>
                          <a:cs typeface="+mn-cs"/>
                        </a:rPr>
                        <a:t>100 </a:t>
                      </a:r>
                      <a:endParaRPr lang="id-ID" sz="1000" dirty="0"/>
                    </a:p>
                  </a:txBody>
                  <a:tcPr marL="68580" marR="68580" marT="34290" marB="34290" anchor="ctr"/>
                </a:tc>
                <a:tc>
                  <a:txBody>
                    <a:bodyPr/>
                    <a:lstStyle/>
                    <a:p>
                      <a:pPr algn="ctr"/>
                      <a:endParaRPr lang="id-ID" sz="1000"/>
                    </a:p>
                  </a:txBody>
                  <a:tcPr marL="68580" marR="68580" marT="34290" marB="34290" anchor="ctr"/>
                </a:tc>
                <a:tc>
                  <a:txBody>
                    <a:bodyPr/>
                    <a:lstStyle/>
                    <a:p>
                      <a:pPr algn="ctr"/>
                      <a:endParaRPr lang="id-ID" sz="1000"/>
                    </a:p>
                  </a:txBody>
                  <a:tcPr marL="68580" marR="68580" marT="34290" marB="34290" anchor="ctr"/>
                </a:tc>
                <a:tc>
                  <a:txBody>
                    <a:bodyPr/>
                    <a:lstStyle/>
                    <a:p>
                      <a:pPr algn="ctr"/>
                      <a:r>
                        <a:rPr lang="id-ID" sz="1400" kern="1200" dirty="0">
                          <a:solidFill>
                            <a:schemeClr val="dk1"/>
                          </a:solidFill>
                          <a:effectLst/>
                          <a:latin typeface="+mn-lt"/>
                          <a:ea typeface="+mn-ea"/>
                          <a:cs typeface="+mn-cs"/>
                        </a:rPr>
                        <a:t>67,62/f0 , 476</a:t>
                      </a:r>
                    </a:p>
                    <a:p>
                      <a:pPr algn="ctr"/>
                      <a:endParaRPr lang="id-ID" sz="1400" kern="1200" dirty="0">
                        <a:solidFill>
                          <a:schemeClr val="dk1"/>
                        </a:solidFill>
                        <a:effectLst/>
                        <a:latin typeface="+mn-lt"/>
                        <a:ea typeface="+mn-ea"/>
                        <a:cs typeface="+mn-cs"/>
                      </a:endParaRPr>
                    </a:p>
                  </a:txBody>
                  <a:tcPr marL="68580" marR="68580" marT="34290" marB="3429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644382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7. Persyaratan Radiasi Laser</a:t>
            </a:r>
          </a:p>
        </p:txBody>
      </p:sp>
      <p:sp>
        <p:nvSpPr>
          <p:cNvPr id="3" name="Content Placeholder 2"/>
          <p:cNvSpPr>
            <a:spLocks noGrp="1"/>
          </p:cNvSpPr>
          <p:nvPr>
            <p:ph idx="1"/>
          </p:nvPr>
        </p:nvSpPr>
        <p:spPr>
          <a:xfrm>
            <a:off x="866215" y="3001583"/>
            <a:ext cx="3007106" cy="1970468"/>
          </a:xfrm>
        </p:spPr>
        <p:txBody>
          <a:bodyPr>
            <a:normAutofit/>
          </a:bodyPr>
          <a:lstStyle/>
          <a:p>
            <a:pPr marL="0" indent="0" algn="just">
              <a:buNone/>
            </a:pPr>
            <a:r>
              <a:rPr lang="id-ID" dirty="0"/>
              <a:t>Laser dapat dioperasikan dalam dua mode utama yaitu </a:t>
            </a:r>
            <a:r>
              <a:rPr lang="id-ID" i="1" dirty="0"/>
              <a:t>pulse </a:t>
            </a:r>
            <a:r>
              <a:rPr lang="id-ID" dirty="0"/>
              <a:t>dan gelombang kontinyu. Persyaratan nilai pajanan untuk laser yang berbentuk </a:t>
            </a:r>
            <a:r>
              <a:rPr lang="id-ID" i="1" dirty="0"/>
              <a:t>pulse </a:t>
            </a:r>
            <a:r>
              <a:rPr lang="id-ID" dirty="0"/>
              <a:t>dan pajanan yang singkat dinyatakan dalam J/cm</a:t>
            </a:r>
            <a:r>
              <a:rPr lang="id-ID" baseline="30000" dirty="0"/>
              <a:t>2</a:t>
            </a:r>
            <a:r>
              <a:rPr lang="id-ID" dirty="0"/>
              <a:t>area terpajan. </a:t>
            </a:r>
          </a:p>
        </p:txBody>
      </p:sp>
      <p:sp>
        <p:nvSpPr>
          <p:cNvPr id="4" name="Rectangle 3"/>
          <p:cNvSpPr/>
          <p:nvPr/>
        </p:nvSpPr>
        <p:spPr>
          <a:xfrm>
            <a:off x="5157989" y="3223743"/>
            <a:ext cx="3023315" cy="1526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350">
                <a:solidFill>
                  <a:prstClr val="white"/>
                </a:solidFill>
              </a:rPr>
              <a:t>Persyaratan ini merupakan pedoman untuk mengevaluasi pajanan radiasi </a:t>
            </a:r>
            <a:r>
              <a:rPr lang="id-ID" sz="1350" i="1">
                <a:solidFill>
                  <a:prstClr val="white"/>
                </a:solidFill>
              </a:rPr>
              <a:t>pulse </a:t>
            </a:r>
            <a:r>
              <a:rPr lang="id-ID" sz="1350">
                <a:solidFill>
                  <a:prstClr val="white"/>
                </a:solidFill>
              </a:rPr>
              <a:t>yang repetitif yang digunakan bila laju </a:t>
            </a:r>
            <a:r>
              <a:rPr lang="id-ID" sz="1350" i="1">
                <a:solidFill>
                  <a:prstClr val="white"/>
                </a:solidFill>
              </a:rPr>
              <a:t>pulse </a:t>
            </a:r>
            <a:r>
              <a:rPr lang="id-ID" sz="1350">
                <a:solidFill>
                  <a:prstClr val="white"/>
                </a:solidFill>
              </a:rPr>
              <a:t>melebihi 1 pulse per detik</a:t>
            </a:r>
          </a:p>
        </p:txBody>
      </p:sp>
    </p:spTree>
    <p:extLst>
      <p:ext uri="{BB962C8B-B14F-4D97-AF65-F5344CB8AC3E}">
        <p14:creationId xmlns:p14="http://schemas.microsoft.com/office/powerpoint/2010/main" val="38463413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524001" y="1348704"/>
          <a:ext cx="6096000" cy="475869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480060">
                <a:tc>
                  <a:txBody>
                    <a:bodyPr/>
                    <a:lstStyle/>
                    <a:p>
                      <a:pPr algn="ctr"/>
                      <a:r>
                        <a:rPr lang="id-ID" sz="1400" kern="1200" dirty="0">
                          <a:effectLst/>
                        </a:rPr>
                        <a:t>Panjang Gelombang </a:t>
                      </a:r>
                    </a:p>
                    <a:p>
                      <a:pPr algn="ctr"/>
                      <a:r>
                        <a:rPr lang="id-ID" sz="1400" kern="1200" dirty="0">
                          <a:effectLst/>
                        </a:rPr>
                        <a:t>(µm) </a:t>
                      </a:r>
                      <a:endParaRPr lang="id-ID" sz="1000" dirty="0"/>
                    </a:p>
                  </a:txBody>
                  <a:tcPr marL="68580" marR="68580" marT="34290" marB="34290" anchor="ctr"/>
                </a:tc>
                <a:tc>
                  <a:txBody>
                    <a:bodyPr/>
                    <a:lstStyle/>
                    <a:p>
                      <a:pPr algn="ctr"/>
                      <a:r>
                        <a:rPr lang="id-ID" sz="1400" kern="1200" dirty="0">
                          <a:effectLst/>
                        </a:rPr>
                        <a:t>Durasi Pajanan </a:t>
                      </a:r>
                      <a:endParaRPr lang="id-ID" sz="1000" dirty="0"/>
                    </a:p>
                  </a:txBody>
                  <a:tcPr marL="68580" marR="68580" marT="34290" marB="34290" anchor="ctr"/>
                </a:tc>
                <a:tc>
                  <a:txBody>
                    <a:bodyPr/>
                    <a:lstStyle/>
                    <a:p>
                      <a:pPr algn="ctr"/>
                      <a:r>
                        <a:rPr lang="id-ID" sz="1400" kern="1200" dirty="0">
                          <a:effectLst/>
                        </a:rPr>
                        <a:t>Nilai Maksimal yang </a:t>
                      </a:r>
                    </a:p>
                    <a:p>
                      <a:pPr algn="ctr"/>
                      <a:r>
                        <a:rPr lang="id-ID" sz="1400" kern="1200" dirty="0">
                          <a:effectLst/>
                        </a:rPr>
                        <a:t>Dipersyaratkan(J/cm</a:t>
                      </a:r>
                      <a:r>
                        <a:rPr lang="id-ID" sz="1400" kern="1200" baseline="30000" dirty="0">
                          <a:effectLst/>
                        </a:rPr>
                        <a:t>2</a:t>
                      </a:r>
                      <a:r>
                        <a:rPr lang="id-ID" sz="1400" kern="1200" dirty="0">
                          <a:effectLst/>
                        </a:rPr>
                        <a:t>)</a:t>
                      </a:r>
                      <a:endParaRPr lang="id-ID" sz="1000" dirty="0"/>
                    </a:p>
                  </a:txBody>
                  <a:tcPr marL="68580" marR="68580" marT="34290" marB="34290" anchor="ctr"/>
                </a:tc>
                <a:extLst>
                  <a:ext uri="{0D108BD9-81ED-4DB2-BD59-A6C34878D82A}">
                    <a16:rowId xmlns:a16="http://schemas.microsoft.com/office/drawing/2014/main" val="10000"/>
                  </a:ext>
                </a:extLst>
              </a:tr>
              <a:tr h="278130">
                <a:tc>
                  <a:txBody>
                    <a:bodyPr/>
                    <a:lstStyle/>
                    <a:p>
                      <a:pPr algn="l"/>
                      <a:r>
                        <a:rPr lang="id-ID" sz="1200" kern="1200" dirty="0">
                          <a:effectLst/>
                        </a:rPr>
                        <a:t>0,180 – 0,302 </a:t>
                      </a:r>
                      <a:endParaRPr lang="id-ID" sz="1200" dirty="0"/>
                    </a:p>
                  </a:txBody>
                  <a:tcPr marL="68580" marR="68580" marT="34290" marB="34290" anchor="ctr"/>
                </a:tc>
                <a:tc>
                  <a:txBody>
                    <a:bodyPr/>
                    <a:lstStyle/>
                    <a:p>
                      <a:pPr algn="l"/>
                      <a:r>
                        <a:rPr lang="id-ID" sz="1200" kern="1200" dirty="0">
                          <a:effectLst/>
                        </a:rPr>
                        <a:t>1 nanodetik – 30</a:t>
                      </a:r>
                      <a:r>
                        <a:rPr lang="id-ID" sz="1200" kern="1200" baseline="0" dirty="0">
                          <a:effectLst/>
                        </a:rPr>
                        <a:t> </a:t>
                      </a:r>
                      <a:r>
                        <a:rPr lang="id-ID" sz="1200" kern="1200" dirty="0">
                          <a:effectLst/>
                        </a:rPr>
                        <a:t>kilodetik </a:t>
                      </a:r>
                      <a:endParaRPr lang="id-ID" sz="1200" dirty="0"/>
                    </a:p>
                  </a:txBody>
                  <a:tcPr marL="68580" marR="68580" marT="34290" marB="34290" anchor="ctr"/>
                </a:tc>
                <a:tc>
                  <a:txBody>
                    <a:bodyPr/>
                    <a:lstStyle/>
                    <a:p>
                      <a:pPr algn="l"/>
                      <a:r>
                        <a:rPr lang="id-ID" sz="1200" kern="1200" dirty="0">
                          <a:effectLst/>
                        </a:rPr>
                        <a:t>3 × 10</a:t>
                      </a:r>
                      <a:r>
                        <a:rPr lang="id-ID" sz="1200" kern="1200" baseline="30000" dirty="0">
                          <a:effectLst/>
                        </a:rPr>
                        <a:t>-3</a:t>
                      </a:r>
                      <a:r>
                        <a:rPr lang="id-ID" sz="1200" kern="1200" dirty="0">
                          <a:effectLst/>
                        </a:rPr>
                        <a:t> </a:t>
                      </a:r>
                      <a:endParaRPr lang="id-ID" sz="1200" dirty="0"/>
                    </a:p>
                  </a:txBody>
                  <a:tcPr marL="68580" marR="68580" marT="34290" marB="34290" anchor="ctr"/>
                </a:tc>
                <a:extLst>
                  <a:ext uri="{0D108BD9-81ED-4DB2-BD59-A6C34878D82A}">
                    <a16:rowId xmlns:a16="http://schemas.microsoft.com/office/drawing/2014/main" val="10001"/>
                  </a:ext>
                </a:extLst>
              </a:tr>
              <a:tr h="278130">
                <a:tc>
                  <a:txBody>
                    <a:bodyPr/>
                    <a:lstStyle/>
                    <a:p>
                      <a:pPr algn="l"/>
                      <a:r>
                        <a:rPr lang="id-ID" sz="1200" kern="1200" dirty="0">
                          <a:effectLst/>
                        </a:rPr>
                        <a:t>0,303 </a:t>
                      </a:r>
                      <a:endParaRPr lang="id-ID" sz="1200" dirty="0"/>
                    </a:p>
                  </a:txBody>
                  <a:tcPr marL="68580" marR="68580" marT="34290" marB="34290" anchor="ctr"/>
                </a:tc>
                <a:tc>
                  <a:txBody>
                    <a:bodyPr/>
                    <a:lstStyle/>
                    <a:p>
                      <a:pPr algn="l"/>
                      <a:r>
                        <a:rPr lang="id-ID" sz="1200" kern="1200" dirty="0">
                          <a:effectLst/>
                        </a:rPr>
                        <a:t>1 nanodetik – 30 kilodetik </a:t>
                      </a:r>
                      <a:endParaRPr lang="id-ID" sz="1200" dirty="0"/>
                    </a:p>
                  </a:txBody>
                  <a:tcPr marL="68580" marR="68580" marT="34290" marB="34290" anchor="ctr"/>
                </a:tc>
                <a:tc>
                  <a:txBody>
                    <a:bodyPr/>
                    <a:lstStyle/>
                    <a:p>
                      <a:pPr algn="l"/>
                      <a:r>
                        <a:rPr lang="id-ID" sz="1200" kern="1200" dirty="0">
                          <a:effectLst/>
                        </a:rPr>
                        <a:t>4 × 10</a:t>
                      </a:r>
                      <a:r>
                        <a:rPr lang="id-ID" sz="1200" kern="1200" baseline="30000" dirty="0">
                          <a:effectLst/>
                        </a:rPr>
                        <a:t>-3</a:t>
                      </a:r>
                      <a:r>
                        <a:rPr lang="id-ID" sz="1200" kern="1200" dirty="0">
                          <a:effectLst/>
                        </a:rPr>
                        <a:t> </a:t>
                      </a:r>
                      <a:endParaRPr lang="id-ID" sz="1200" dirty="0"/>
                    </a:p>
                  </a:txBody>
                  <a:tcPr marL="68580" marR="68580" marT="34290" marB="34290" anchor="ctr"/>
                </a:tc>
                <a:extLst>
                  <a:ext uri="{0D108BD9-81ED-4DB2-BD59-A6C34878D82A}">
                    <a16:rowId xmlns:a16="http://schemas.microsoft.com/office/drawing/2014/main" val="10002"/>
                  </a:ext>
                </a:extLst>
              </a:tr>
              <a:tr h="278130">
                <a:tc>
                  <a:txBody>
                    <a:bodyPr/>
                    <a:lstStyle/>
                    <a:p>
                      <a:pPr algn="l"/>
                      <a:r>
                        <a:rPr lang="id-ID" sz="1200" kern="1200" dirty="0">
                          <a:effectLst/>
                        </a:rPr>
                        <a:t>0,304 </a:t>
                      </a:r>
                      <a:endParaRPr lang="id-ID" sz="1200" dirty="0"/>
                    </a:p>
                  </a:txBody>
                  <a:tcPr marL="68580" marR="68580" marT="34290" marB="34290" anchor="ctr"/>
                </a:tc>
                <a:tc>
                  <a:txBody>
                    <a:bodyPr/>
                    <a:lstStyle/>
                    <a:p>
                      <a:pPr algn="l"/>
                      <a:r>
                        <a:rPr lang="id-ID" sz="1200" kern="1200" dirty="0">
                          <a:effectLst/>
                        </a:rPr>
                        <a:t>1 nanodetik – 30 kilodetik </a:t>
                      </a:r>
                      <a:endParaRPr lang="id-ID" sz="1200" dirty="0"/>
                    </a:p>
                  </a:txBody>
                  <a:tcPr marL="68580" marR="68580" marT="34290" marB="34290" anchor="ctr"/>
                </a:tc>
                <a:tc>
                  <a:txBody>
                    <a:bodyPr/>
                    <a:lstStyle/>
                    <a:p>
                      <a:pPr algn="l"/>
                      <a:r>
                        <a:rPr lang="id-ID" sz="1200" kern="1200" dirty="0">
                          <a:effectLst/>
                        </a:rPr>
                        <a:t>6 × 10</a:t>
                      </a:r>
                      <a:r>
                        <a:rPr lang="id-ID" sz="1200" kern="1200" baseline="30000" dirty="0">
                          <a:effectLst/>
                        </a:rPr>
                        <a:t>-3</a:t>
                      </a:r>
                      <a:r>
                        <a:rPr lang="id-ID" sz="1200" kern="1200" dirty="0">
                          <a:effectLst/>
                        </a:rPr>
                        <a:t> </a:t>
                      </a:r>
                      <a:endParaRPr lang="id-ID" sz="1200" dirty="0"/>
                    </a:p>
                  </a:txBody>
                  <a:tcPr marL="68580" marR="68580" marT="34290" marB="34290" anchor="ctr"/>
                </a:tc>
                <a:extLst>
                  <a:ext uri="{0D108BD9-81ED-4DB2-BD59-A6C34878D82A}">
                    <a16:rowId xmlns:a16="http://schemas.microsoft.com/office/drawing/2014/main" val="10003"/>
                  </a:ext>
                </a:extLst>
              </a:tr>
              <a:tr h="278130">
                <a:tc>
                  <a:txBody>
                    <a:bodyPr/>
                    <a:lstStyle/>
                    <a:p>
                      <a:pPr algn="l"/>
                      <a:r>
                        <a:rPr lang="id-ID" sz="1200" kern="1200" dirty="0">
                          <a:effectLst/>
                        </a:rPr>
                        <a:t>0,305 </a:t>
                      </a:r>
                      <a:endParaRPr lang="id-ID" sz="1200" dirty="0"/>
                    </a:p>
                  </a:txBody>
                  <a:tcPr marL="68580" marR="68580" marT="34290" marB="34290" anchor="ctr"/>
                </a:tc>
                <a:tc>
                  <a:txBody>
                    <a:bodyPr/>
                    <a:lstStyle/>
                    <a:p>
                      <a:pPr algn="l"/>
                      <a:r>
                        <a:rPr lang="id-ID" sz="1200" kern="1200" dirty="0">
                          <a:effectLst/>
                        </a:rPr>
                        <a:t>1 nanodetik – 30 kilodetik </a:t>
                      </a:r>
                      <a:endParaRPr lang="id-ID" sz="1200" dirty="0"/>
                    </a:p>
                  </a:txBody>
                  <a:tcPr marL="68580" marR="68580" marT="34290" marB="34290" anchor="ctr"/>
                </a:tc>
                <a:tc>
                  <a:txBody>
                    <a:bodyPr/>
                    <a:lstStyle/>
                    <a:p>
                      <a:pPr algn="l"/>
                      <a:r>
                        <a:rPr lang="id-ID" sz="1200" kern="1200" dirty="0">
                          <a:effectLst/>
                        </a:rPr>
                        <a:t>10 × 10</a:t>
                      </a:r>
                      <a:r>
                        <a:rPr lang="id-ID" sz="1200" kern="1200" baseline="30000" dirty="0">
                          <a:effectLst/>
                        </a:rPr>
                        <a:t>-3</a:t>
                      </a:r>
                      <a:r>
                        <a:rPr lang="id-ID" sz="1200" kern="1200" dirty="0">
                          <a:effectLst/>
                        </a:rPr>
                        <a:t> </a:t>
                      </a:r>
                      <a:endParaRPr lang="id-ID" sz="1200" dirty="0"/>
                    </a:p>
                  </a:txBody>
                  <a:tcPr marL="68580" marR="68580" marT="34290" marB="34290" anchor="ctr"/>
                </a:tc>
                <a:extLst>
                  <a:ext uri="{0D108BD9-81ED-4DB2-BD59-A6C34878D82A}">
                    <a16:rowId xmlns:a16="http://schemas.microsoft.com/office/drawing/2014/main" val="10004"/>
                  </a:ext>
                </a:extLst>
              </a:tr>
              <a:tr h="278130">
                <a:tc>
                  <a:txBody>
                    <a:bodyPr/>
                    <a:lstStyle/>
                    <a:p>
                      <a:pPr algn="l"/>
                      <a:r>
                        <a:rPr lang="id-ID" sz="1200" kern="1200" dirty="0">
                          <a:effectLst/>
                        </a:rPr>
                        <a:t>0,306 </a:t>
                      </a:r>
                      <a:endParaRPr lang="id-ID" sz="1200" dirty="0"/>
                    </a:p>
                  </a:txBody>
                  <a:tcPr marL="68580" marR="68580" marT="34290" marB="34290" anchor="ctr"/>
                </a:tc>
                <a:tc>
                  <a:txBody>
                    <a:bodyPr/>
                    <a:lstStyle/>
                    <a:p>
                      <a:pPr algn="l"/>
                      <a:r>
                        <a:rPr lang="id-ID" sz="1200" kern="1200" dirty="0">
                          <a:effectLst/>
                        </a:rPr>
                        <a:t>1 nanodetik – 30 kilodetik </a:t>
                      </a:r>
                      <a:endParaRPr lang="id-ID" sz="1200" dirty="0"/>
                    </a:p>
                  </a:txBody>
                  <a:tcPr marL="68580" marR="68580" marT="34290" marB="34290" anchor="ctr"/>
                </a:tc>
                <a:tc>
                  <a:txBody>
                    <a:bodyPr/>
                    <a:lstStyle/>
                    <a:p>
                      <a:pPr algn="l"/>
                      <a:r>
                        <a:rPr lang="id-ID" sz="1200" kern="1200" dirty="0">
                          <a:effectLst/>
                        </a:rPr>
                        <a:t>10 × 10</a:t>
                      </a:r>
                      <a:r>
                        <a:rPr lang="id-ID" sz="1200" kern="1200" baseline="30000" dirty="0">
                          <a:effectLst/>
                        </a:rPr>
                        <a:t>-3</a:t>
                      </a:r>
                      <a:r>
                        <a:rPr lang="id-ID" sz="1200" kern="1200" dirty="0">
                          <a:effectLst/>
                        </a:rPr>
                        <a:t> </a:t>
                      </a:r>
                      <a:endParaRPr lang="id-ID" sz="1200" dirty="0"/>
                    </a:p>
                  </a:txBody>
                  <a:tcPr marL="68580" marR="68580" marT="34290" marB="34290" anchor="ctr"/>
                </a:tc>
                <a:extLst>
                  <a:ext uri="{0D108BD9-81ED-4DB2-BD59-A6C34878D82A}">
                    <a16:rowId xmlns:a16="http://schemas.microsoft.com/office/drawing/2014/main" val="10005"/>
                  </a:ext>
                </a:extLst>
              </a:tr>
              <a:tr h="278130">
                <a:tc>
                  <a:txBody>
                    <a:bodyPr/>
                    <a:lstStyle/>
                    <a:p>
                      <a:pPr algn="l"/>
                      <a:r>
                        <a:rPr lang="id-ID" sz="1200" kern="1200" dirty="0">
                          <a:effectLst/>
                        </a:rPr>
                        <a:t>0,307 </a:t>
                      </a:r>
                      <a:endParaRPr lang="id-ID" sz="1200" dirty="0"/>
                    </a:p>
                  </a:txBody>
                  <a:tcPr marL="68580" marR="68580" marT="34290" marB="34290" anchor="ctr"/>
                </a:tc>
                <a:tc>
                  <a:txBody>
                    <a:bodyPr/>
                    <a:lstStyle/>
                    <a:p>
                      <a:pPr algn="l"/>
                      <a:r>
                        <a:rPr lang="id-ID" sz="1200" kern="1200" dirty="0">
                          <a:effectLst/>
                        </a:rPr>
                        <a:t>1 nanodetik – 30 kilodetik </a:t>
                      </a:r>
                      <a:endParaRPr lang="id-ID" sz="1200" dirty="0"/>
                    </a:p>
                  </a:txBody>
                  <a:tcPr marL="68580" marR="68580" marT="34290" marB="34290" anchor="ctr"/>
                </a:tc>
                <a:tc>
                  <a:txBody>
                    <a:bodyPr/>
                    <a:lstStyle/>
                    <a:p>
                      <a:pPr algn="l"/>
                      <a:r>
                        <a:rPr lang="id-ID" sz="1200" kern="1200" dirty="0">
                          <a:effectLst/>
                        </a:rPr>
                        <a:t>25 × 10</a:t>
                      </a:r>
                      <a:r>
                        <a:rPr lang="id-ID" sz="1200" kern="1200" baseline="30000" dirty="0">
                          <a:effectLst/>
                        </a:rPr>
                        <a:t>-3</a:t>
                      </a:r>
                      <a:r>
                        <a:rPr lang="id-ID" sz="1200" kern="1200" dirty="0">
                          <a:effectLst/>
                        </a:rPr>
                        <a:t> </a:t>
                      </a:r>
                      <a:endParaRPr lang="id-ID" sz="1200" dirty="0"/>
                    </a:p>
                  </a:txBody>
                  <a:tcPr marL="68580" marR="68580" marT="34290" marB="34290" anchor="ctr"/>
                </a:tc>
                <a:extLst>
                  <a:ext uri="{0D108BD9-81ED-4DB2-BD59-A6C34878D82A}">
                    <a16:rowId xmlns:a16="http://schemas.microsoft.com/office/drawing/2014/main" val="10006"/>
                  </a:ext>
                </a:extLst>
              </a:tr>
              <a:tr h="278130">
                <a:tc>
                  <a:txBody>
                    <a:bodyPr/>
                    <a:lstStyle/>
                    <a:p>
                      <a:pPr algn="l"/>
                      <a:r>
                        <a:rPr lang="id-ID" sz="1200" kern="1200" dirty="0">
                          <a:effectLst/>
                        </a:rPr>
                        <a:t>0,308 </a:t>
                      </a:r>
                      <a:endParaRPr lang="id-ID" sz="1200" dirty="0"/>
                    </a:p>
                  </a:txBody>
                  <a:tcPr marL="68580" marR="68580" marT="34290" marB="34290" anchor="ctr"/>
                </a:tc>
                <a:tc>
                  <a:txBody>
                    <a:bodyPr/>
                    <a:lstStyle/>
                    <a:p>
                      <a:pPr algn="l"/>
                      <a:r>
                        <a:rPr lang="id-ID" sz="1200" kern="1200" dirty="0">
                          <a:effectLst/>
                        </a:rPr>
                        <a:t>1 nanodetik – 30 kilodetik </a:t>
                      </a:r>
                      <a:endParaRPr lang="id-ID" sz="1200" dirty="0"/>
                    </a:p>
                  </a:txBody>
                  <a:tcPr marL="68580" marR="68580" marT="34290" marB="34290" anchor="ctr"/>
                </a:tc>
                <a:tc>
                  <a:txBody>
                    <a:bodyPr/>
                    <a:lstStyle/>
                    <a:p>
                      <a:pPr algn="l"/>
                      <a:r>
                        <a:rPr lang="id-ID" sz="1200" kern="1200" dirty="0">
                          <a:effectLst/>
                        </a:rPr>
                        <a:t>40 × 10</a:t>
                      </a:r>
                      <a:r>
                        <a:rPr lang="id-ID" sz="1200" kern="1200" baseline="30000" dirty="0">
                          <a:effectLst/>
                        </a:rPr>
                        <a:t>-3</a:t>
                      </a:r>
                      <a:r>
                        <a:rPr lang="id-ID" sz="1200" kern="1200" dirty="0">
                          <a:effectLst/>
                        </a:rPr>
                        <a:t> </a:t>
                      </a:r>
                      <a:endParaRPr lang="id-ID" sz="1200" dirty="0"/>
                    </a:p>
                  </a:txBody>
                  <a:tcPr marL="68580" marR="68580" marT="34290" marB="34290" anchor="ctr"/>
                </a:tc>
                <a:extLst>
                  <a:ext uri="{0D108BD9-81ED-4DB2-BD59-A6C34878D82A}">
                    <a16:rowId xmlns:a16="http://schemas.microsoft.com/office/drawing/2014/main" val="10007"/>
                  </a:ext>
                </a:extLst>
              </a:tr>
              <a:tr h="278130">
                <a:tc>
                  <a:txBody>
                    <a:bodyPr/>
                    <a:lstStyle/>
                    <a:p>
                      <a:pPr algn="l"/>
                      <a:r>
                        <a:rPr lang="id-ID" sz="1200" kern="1200" dirty="0">
                          <a:effectLst/>
                        </a:rPr>
                        <a:t>0,309 </a:t>
                      </a:r>
                      <a:endParaRPr lang="id-ID" sz="1200" dirty="0"/>
                    </a:p>
                  </a:txBody>
                  <a:tcPr marL="68580" marR="68580" marT="34290" marB="34290" anchor="ctr"/>
                </a:tc>
                <a:tc>
                  <a:txBody>
                    <a:bodyPr/>
                    <a:lstStyle/>
                    <a:p>
                      <a:pPr algn="l"/>
                      <a:r>
                        <a:rPr lang="id-ID" sz="1200" kern="1200" dirty="0">
                          <a:effectLst/>
                        </a:rPr>
                        <a:t>1 nanodetik – 30 kilodetik </a:t>
                      </a:r>
                      <a:endParaRPr lang="id-ID" sz="1200" dirty="0"/>
                    </a:p>
                  </a:txBody>
                  <a:tcPr marL="68580" marR="68580" marT="34290" marB="34290" anchor="ctr"/>
                </a:tc>
                <a:tc>
                  <a:txBody>
                    <a:bodyPr/>
                    <a:lstStyle/>
                    <a:p>
                      <a:pPr algn="l"/>
                      <a:r>
                        <a:rPr lang="id-ID" sz="1200" kern="1200" dirty="0">
                          <a:effectLst/>
                        </a:rPr>
                        <a:t>63 × 10</a:t>
                      </a:r>
                      <a:r>
                        <a:rPr lang="id-ID" sz="1200" kern="1200" baseline="30000" dirty="0">
                          <a:effectLst/>
                        </a:rPr>
                        <a:t>-3</a:t>
                      </a:r>
                      <a:r>
                        <a:rPr lang="id-ID" sz="1200" kern="1200" dirty="0">
                          <a:effectLst/>
                        </a:rPr>
                        <a:t> </a:t>
                      </a:r>
                      <a:endParaRPr lang="id-ID" sz="1200" dirty="0"/>
                    </a:p>
                  </a:txBody>
                  <a:tcPr marL="68580" marR="68580" marT="34290" marB="34290" anchor="ctr"/>
                </a:tc>
                <a:extLst>
                  <a:ext uri="{0D108BD9-81ED-4DB2-BD59-A6C34878D82A}">
                    <a16:rowId xmlns:a16="http://schemas.microsoft.com/office/drawing/2014/main" val="10008"/>
                  </a:ext>
                </a:extLst>
              </a:tr>
              <a:tr h="278130">
                <a:tc>
                  <a:txBody>
                    <a:bodyPr/>
                    <a:lstStyle/>
                    <a:p>
                      <a:pPr algn="l"/>
                      <a:r>
                        <a:rPr lang="id-ID" sz="1200" kern="1200" dirty="0">
                          <a:effectLst/>
                        </a:rPr>
                        <a:t>0,310 </a:t>
                      </a:r>
                      <a:endParaRPr lang="id-ID" sz="1200" dirty="0"/>
                    </a:p>
                  </a:txBody>
                  <a:tcPr marL="68580" marR="68580" marT="34290" marB="34290" anchor="ctr"/>
                </a:tc>
                <a:tc>
                  <a:txBody>
                    <a:bodyPr/>
                    <a:lstStyle/>
                    <a:p>
                      <a:pPr algn="l"/>
                      <a:r>
                        <a:rPr lang="id-ID" sz="1200" kern="1200" dirty="0">
                          <a:effectLst/>
                        </a:rPr>
                        <a:t>1 nanodetik – 30 kilodetik </a:t>
                      </a:r>
                      <a:endParaRPr lang="id-ID" sz="1200" dirty="0"/>
                    </a:p>
                  </a:txBody>
                  <a:tcPr marL="68580" marR="68580" marT="34290" marB="34290" anchor="ctr"/>
                </a:tc>
                <a:tc>
                  <a:txBody>
                    <a:bodyPr/>
                    <a:lstStyle/>
                    <a:p>
                      <a:pPr algn="l"/>
                      <a:r>
                        <a:rPr lang="id-ID" sz="1200" kern="1200" dirty="0">
                          <a:effectLst/>
                        </a:rPr>
                        <a:t>0,1 </a:t>
                      </a:r>
                      <a:endParaRPr lang="id-ID" sz="1200" dirty="0"/>
                    </a:p>
                  </a:txBody>
                  <a:tcPr marL="68580" marR="68580" marT="34290" marB="34290" anchor="ctr"/>
                </a:tc>
                <a:extLst>
                  <a:ext uri="{0D108BD9-81ED-4DB2-BD59-A6C34878D82A}">
                    <a16:rowId xmlns:a16="http://schemas.microsoft.com/office/drawing/2014/main" val="10009"/>
                  </a:ext>
                </a:extLst>
              </a:tr>
              <a:tr h="278130">
                <a:tc>
                  <a:txBody>
                    <a:bodyPr/>
                    <a:lstStyle/>
                    <a:p>
                      <a:pPr algn="l"/>
                      <a:r>
                        <a:rPr lang="id-ID" sz="1200" kern="1200" dirty="0">
                          <a:effectLst/>
                        </a:rPr>
                        <a:t>0,311 </a:t>
                      </a:r>
                      <a:endParaRPr lang="id-ID" sz="1200" dirty="0"/>
                    </a:p>
                  </a:txBody>
                  <a:tcPr marL="68580" marR="68580" marT="34290" marB="34290" anchor="ctr"/>
                </a:tc>
                <a:tc>
                  <a:txBody>
                    <a:bodyPr/>
                    <a:lstStyle/>
                    <a:p>
                      <a:pPr algn="l"/>
                      <a:r>
                        <a:rPr lang="id-ID" sz="1200" kern="1200" dirty="0">
                          <a:effectLst/>
                        </a:rPr>
                        <a:t>1 nanodetik – 30 kilodetik  </a:t>
                      </a:r>
                      <a:endParaRPr lang="id-ID" sz="1200" dirty="0"/>
                    </a:p>
                  </a:txBody>
                  <a:tcPr marL="68580" marR="68580" marT="34290" marB="34290" anchor="ctr"/>
                </a:tc>
                <a:tc>
                  <a:txBody>
                    <a:bodyPr/>
                    <a:lstStyle/>
                    <a:p>
                      <a:pPr algn="l"/>
                      <a:r>
                        <a:rPr lang="id-ID" sz="1200" kern="1200" dirty="0">
                          <a:effectLst/>
                        </a:rPr>
                        <a:t>0,16 </a:t>
                      </a:r>
                      <a:endParaRPr lang="id-ID" sz="1200" dirty="0"/>
                    </a:p>
                  </a:txBody>
                  <a:tcPr marL="68580" marR="68580" marT="34290" marB="34290" anchor="ctr"/>
                </a:tc>
                <a:extLst>
                  <a:ext uri="{0D108BD9-81ED-4DB2-BD59-A6C34878D82A}">
                    <a16:rowId xmlns:a16="http://schemas.microsoft.com/office/drawing/2014/main" val="10010"/>
                  </a:ext>
                </a:extLst>
              </a:tr>
              <a:tr h="278130">
                <a:tc>
                  <a:txBody>
                    <a:bodyPr/>
                    <a:lstStyle/>
                    <a:p>
                      <a:pPr algn="l"/>
                      <a:r>
                        <a:rPr lang="id-ID" sz="1200" kern="1200" dirty="0">
                          <a:effectLst/>
                        </a:rPr>
                        <a:t>0,312 </a:t>
                      </a:r>
                      <a:endParaRPr lang="id-ID" sz="1200" dirty="0"/>
                    </a:p>
                  </a:txBody>
                  <a:tcPr marL="68580" marR="68580" marT="34290" marB="34290" anchor="ctr"/>
                </a:tc>
                <a:tc>
                  <a:txBody>
                    <a:bodyPr/>
                    <a:lstStyle/>
                    <a:p>
                      <a:pPr algn="l"/>
                      <a:r>
                        <a:rPr lang="id-ID" sz="1200" kern="1200" dirty="0">
                          <a:effectLst/>
                        </a:rPr>
                        <a:t>1 nanodetik – 30 kilodetik </a:t>
                      </a:r>
                      <a:endParaRPr lang="id-ID" sz="1200" dirty="0"/>
                    </a:p>
                  </a:txBody>
                  <a:tcPr marL="68580" marR="68580" marT="34290" marB="34290" anchor="ctr"/>
                </a:tc>
                <a:tc>
                  <a:txBody>
                    <a:bodyPr/>
                    <a:lstStyle/>
                    <a:p>
                      <a:pPr algn="l"/>
                      <a:r>
                        <a:rPr lang="id-ID" sz="1200" kern="1200" dirty="0">
                          <a:effectLst/>
                        </a:rPr>
                        <a:t>0,25 </a:t>
                      </a:r>
                      <a:endParaRPr lang="id-ID" sz="1200" dirty="0"/>
                    </a:p>
                  </a:txBody>
                  <a:tcPr marL="68580" marR="68580" marT="34290" marB="34290" anchor="ctr"/>
                </a:tc>
                <a:extLst>
                  <a:ext uri="{0D108BD9-81ED-4DB2-BD59-A6C34878D82A}">
                    <a16:rowId xmlns:a16="http://schemas.microsoft.com/office/drawing/2014/main" val="10011"/>
                  </a:ext>
                </a:extLst>
              </a:tr>
              <a:tr h="278130">
                <a:tc>
                  <a:txBody>
                    <a:bodyPr/>
                    <a:lstStyle/>
                    <a:p>
                      <a:pPr algn="l"/>
                      <a:r>
                        <a:rPr lang="id-ID" sz="1200" kern="1200" dirty="0">
                          <a:effectLst/>
                        </a:rPr>
                        <a:t>0,313 </a:t>
                      </a:r>
                      <a:endParaRPr lang="id-ID" sz="1200" dirty="0"/>
                    </a:p>
                  </a:txBody>
                  <a:tcPr marL="68580" marR="68580" marT="34290" marB="34290" anchor="ctr"/>
                </a:tc>
                <a:tc>
                  <a:txBody>
                    <a:bodyPr/>
                    <a:lstStyle/>
                    <a:p>
                      <a:pPr algn="l"/>
                      <a:r>
                        <a:rPr lang="id-ID" sz="1200" kern="1200" dirty="0">
                          <a:effectLst/>
                        </a:rPr>
                        <a:t>1 nanodetik – 30 kilodetik </a:t>
                      </a:r>
                      <a:endParaRPr lang="id-ID" sz="1200" dirty="0"/>
                    </a:p>
                  </a:txBody>
                  <a:tcPr marL="68580" marR="68580" marT="34290" marB="34290" anchor="ctr"/>
                </a:tc>
                <a:tc>
                  <a:txBody>
                    <a:bodyPr/>
                    <a:lstStyle/>
                    <a:p>
                      <a:pPr algn="l"/>
                      <a:r>
                        <a:rPr lang="id-ID" sz="1200" kern="1200" dirty="0">
                          <a:effectLst/>
                        </a:rPr>
                        <a:t>0,40 </a:t>
                      </a:r>
                      <a:endParaRPr lang="id-ID" sz="1200" dirty="0"/>
                    </a:p>
                  </a:txBody>
                  <a:tcPr marL="68580" marR="68580" marT="34290" marB="34290" anchor="ctr"/>
                </a:tc>
                <a:extLst>
                  <a:ext uri="{0D108BD9-81ED-4DB2-BD59-A6C34878D82A}">
                    <a16:rowId xmlns:a16="http://schemas.microsoft.com/office/drawing/2014/main" val="10012"/>
                  </a:ext>
                </a:extLst>
              </a:tr>
              <a:tr h="278130">
                <a:tc>
                  <a:txBody>
                    <a:bodyPr/>
                    <a:lstStyle/>
                    <a:p>
                      <a:pPr algn="l"/>
                      <a:r>
                        <a:rPr lang="id-ID" sz="1200" kern="1200" dirty="0">
                          <a:effectLst/>
                        </a:rPr>
                        <a:t>0,314 </a:t>
                      </a:r>
                      <a:endParaRPr lang="id-ID" sz="1200" dirty="0"/>
                    </a:p>
                  </a:txBody>
                  <a:tcPr marL="68580" marR="68580" marT="34290" marB="34290" anchor="ctr"/>
                </a:tc>
                <a:tc>
                  <a:txBody>
                    <a:bodyPr/>
                    <a:lstStyle/>
                    <a:p>
                      <a:pPr algn="l"/>
                      <a:r>
                        <a:rPr lang="id-ID" sz="1200" kern="1200" dirty="0">
                          <a:effectLst/>
                        </a:rPr>
                        <a:t>1 nanodetik – 30 kilodetik </a:t>
                      </a:r>
                      <a:endParaRPr lang="id-ID" sz="1200" dirty="0"/>
                    </a:p>
                  </a:txBody>
                  <a:tcPr marL="68580" marR="68580" marT="34290" marB="34290" anchor="ctr"/>
                </a:tc>
                <a:tc>
                  <a:txBody>
                    <a:bodyPr/>
                    <a:lstStyle/>
                    <a:p>
                      <a:pPr algn="l"/>
                      <a:r>
                        <a:rPr lang="id-ID" sz="1200" kern="1200" dirty="0">
                          <a:effectLst/>
                        </a:rPr>
                        <a:t>0,63 </a:t>
                      </a:r>
                      <a:endParaRPr lang="id-ID" sz="1200" dirty="0"/>
                    </a:p>
                  </a:txBody>
                  <a:tcPr marL="68580" marR="68580" marT="34290" marB="34290" anchor="ctr"/>
                </a:tc>
                <a:extLst>
                  <a:ext uri="{0D108BD9-81ED-4DB2-BD59-A6C34878D82A}">
                    <a16:rowId xmlns:a16="http://schemas.microsoft.com/office/drawing/2014/main" val="10013"/>
                  </a:ext>
                </a:extLst>
              </a:tr>
              <a:tr h="434340">
                <a:tc>
                  <a:txBody>
                    <a:bodyPr/>
                    <a:lstStyle/>
                    <a:p>
                      <a:pPr algn="l"/>
                      <a:r>
                        <a:rPr lang="id-ID" sz="1200" kern="1200" dirty="0">
                          <a:effectLst/>
                        </a:rPr>
                        <a:t>0,315 – 0,400 </a:t>
                      </a:r>
                      <a:endParaRPr lang="id-ID" sz="1200" dirty="0"/>
                    </a:p>
                  </a:txBody>
                  <a:tcPr marL="68580" marR="68580" marT="34290" marB="34290" anchor="ctr"/>
                </a:tc>
                <a:tc>
                  <a:txBody>
                    <a:bodyPr/>
                    <a:lstStyle/>
                    <a:p>
                      <a:pPr algn="l"/>
                      <a:r>
                        <a:rPr lang="id-ID" sz="1200" kern="1200" dirty="0">
                          <a:effectLst/>
                        </a:rPr>
                        <a:t>1 nanodetik – 30 kilodetik </a:t>
                      </a:r>
                    </a:p>
                    <a:p>
                      <a:pPr algn="l"/>
                      <a:r>
                        <a:rPr lang="id-ID" sz="1200" kern="1200" dirty="0">
                          <a:effectLst/>
                        </a:rPr>
                        <a:t>10 detik – 30 kilodetik </a:t>
                      </a:r>
                      <a:endParaRPr lang="id-ID" sz="1200" dirty="0"/>
                    </a:p>
                  </a:txBody>
                  <a:tcPr marL="68580" marR="68580" marT="34290" marB="34290" anchor="ctr"/>
                </a:tc>
                <a:tc>
                  <a:txBody>
                    <a:bodyPr/>
                    <a:lstStyle/>
                    <a:p>
                      <a:pPr algn="l"/>
                      <a:r>
                        <a:rPr lang="id-ID" sz="1200" kern="1200" dirty="0">
                          <a:effectLst/>
                        </a:rPr>
                        <a:t>0,56 t1/4 1,0 </a:t>
                      </a:r>
                      <a:endParaRPr lang="id-ID" sz="1200" dirty="0"/>
                    </a:p>
                  </a:txBody>
                  <a:tcPr marL="68580" marR="68580" marT="34290" marB="34290" anchor="ct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852884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524000" y="1561202"/>
          <a:ext cx="6212984" cy="3961423"/>
        </p:xfrm>
        <a:graphic>
          <a:graphicData uri="http://schemas.openxmlformats.org/drawingml/2006/table">
            <a:tbl>
              <a:tblPr firstRow="1" bandRow="1">
                <a:tableStyleId>{7DF18680-E054-41AD-8BC1-D1AEF772440D}</a:tableStyleId>
              </a:tblPr>
              <a:tblGrid>
                <a:gridCol w="1553246">
                  <a:extLst>
                    <a:ext uri="{9D8B030D-6E8A-4147-A177-3AD203B41FA5}">
                      <a16:colId xmlns:a16="http://schemas.microsoft.com/office/drawing/2014/main" val="20000"/>
                    </a:ext>
                  </a:extLst>
                </a:gridCol>
                <a:gridCol w="1553246">
                  <a:extLst>
                    <a:ext uri="{9D8B030D-6E8A-4147-A177-3AD203B41FA5}">
                      <a16:colId xmlns:a16="http://schemas.microsoft.com/office/drawing/2014/main" val="20001"/>
                    </a:ext>
                  </a:extLst>
                </a:gridCol>
                <a:gridCol w="1553246">
                  <a:extLst>
                    <a:ext uri="{9D8B030D-6E8A-4147-A177-3AD203B41FA5}">
                      <a16:colId xmlns:a16="http://schemas.microsoft.com/office/drawing/2014/main" val="20002"/>
                    </a:ext>
                  </a:extLst>
                </a:gridCol>
                <a:gridCol w="1553246">
                  <a:extLst>
                    <a:ext uri="{9D8B030D-6E8A-4147-A177-3AD203B41FA5}">
                      <a16:colId xmlns:a16="http://schemas.microsoft.com/office/drawing/2014/main" val="20003"/>
                    </a:ext>
                  </a:extLst>
                </a:gridCol>
              </a:tblGrid>
              <a:tr h="540194">
                <a:tc>
                  <a:txBody>
                    <a:bodyPr/>
                    <a:lstStyle/>
                    <a:p>
                      <a:pPr algn="ctr"/>
                      <a:r>
                        <a:rPr lang="id-ID" sz="1400" kern="1200" dirty="0">
                          <a:effectLst/>
                        </a:rPr>
                        <a:t>Rentang Spektrum </a:t>
                      </a:r>
                      <a:endParaRPr lang="id-ID" sz="1000" dirty="0"/>
                    </a:p>
                  </a:txBody>
                  <a:tcPr marL="68580" marR="68580" marT="34290" marB="34290" anchor="ctr"/>
                </a:tc>
                <a:tc>
                  <a:txBody>
                    <a:bodyPr/>
                    <a:lstStyle/>
                    <a:p>
                      <a:pPr algn="ctr"/>
                      <a:r>
                        <a:rPr lang="id-ID" sz="1400" kern="1200" dirty="0">
                          <a:effectLst/>
                        </a:rPr>
                        <a:t>Durasi </a:t>
                      </a:r>
                      <a:endParaRPr lang="id-ID" sz="1000" dirty="0"/>
                    </a:p>
                  </a:txBody>
                  <a:tcPr marL="68580" marR="68580" marT="34290" marB="34290" anchor="ctr"/>
                </a:tc>
                <a:tc>
                  <a:txBody>
                    <a:bodyPr/>
                    <a:lstStyle/>
                    <a:p>
                      <a:pPr algn="ctr"/>
                      <a:r>
                        <a:rPr lang="id-ID" sz="1400" kern="1200" dirty="0">
                          <a:effectLst/>
                        </a:rPr>
                        <a:t>Mata </a:t>
                      </a:r>
                      <a:endParaRPr lang="id-ID" sz="1000" dirty="0"/>
                    </a:p>
                  </a:txBody>
                  <a:tcPr marL="68580" marR="68580" marT="34290" marB="34290" anchor="ctr"/>
                </a:tc>
                <a:tc>
                  <a:txBody>
                    <a:bodyPr/>
                    <a:lstStyle/>
                    <a:p>
                      <a:pPr algn="ctr"/>
                      <a:r>
                        <a:rPr lang="id-ID" sz="1400" kern="1200" dirty="0">
                          <a:effectLst/>
                        </a:rPr>
                        <a:t>Kulit</a:t>
                      </a:r>
                      <a:endParaRPr lang="id-ID" sz="1000" dirty="0"/>
                    </a:p>
                  </a:txBody>
                  <a:tcPr marL="68580" marR="68580" marT="34290" marB="34290" anchor="ctr"/>
                </a:tc>
                <a:extLst>
                  <a:ext uri="{0D108BD9-81ED-4DB2-BD59-A6C34878D82A}">
                    <a16:rowId xmlns:a16="http://schemas.microsoft.com/office/drawing/2014/main" val="10000"/>
                  </a:ext>
                </a:extLst>
              </a:tr>
              <a:tr h="488747">
                <a:tc>
                  <a:txBody>
                    <a:bodyPr/>
                    <a:lstStyle/>
                    <a:p>
                      <a:r>
                        <a:rPr lang="id-ID" sz="1200" kern="1200" dirty="0">
                          <a:effectLst/>
                        </a:rPr>
                        <a:t>180 nm – 400 nm </a:t>
                      </a:r>
                      <a:endParaRPr lang="id-ID" sz="1200" dirty="0"/>
                    </a:p>
                  </a:txBody>
                  <a:tcPr marL="68580" marR="68580" marT="34290" marB="34290" anchor="ctr"/>
                </a:tc>
                <a:tc>
                  <a:txBody>
                    <a:bodyPr/>
                    <a:lstStyle/>
                    <a:p>
                      <a:r>
                        <a:rPr lang="id-ID" sz="1200" kern="1200" dirty="0">
                          <a:effectLst/>
                        </a:rPr>
                        <a:t>1 nanodetik – 0,25 detik </a:t>
                      </a:r>
                      <a:endParaRPr lang="id-ID" sz="1200" dirty="0"/>
                    </a:p>
                  </a:txBody>
                  <a:tcPr marL="68580" marR="68580" marT="34290" marB="34290" anchor="ctr"/>
                </a:tc>
                <a:tc>
                  <a:txBody>
                    <a:bodyPr/>
                    <a:lstStyle/>
                    <a:p>
                      <a:r>
                        <a:rPr lang="id-ID" sz="1200" kern="1200" dirty="0">
                          <a:effectLst/>
                        </a:rPr>
                        <a:t>1 mm </a:t>
                      </a:r>
                      <a:endParaRPr lang="id-ID" sz="1200" dirty="0"/>
                    </a:p>
                  </a:txBody>
                  <a:tcPr marL="68580" marR="68580" marT="34290" marB="34290" anchor="ctr"/>
                </a:tc>
                <a:tc>
                  <a:txBody>
                    <a:bodyPr/>
                    <a:lstStyle/>
                    <a:p>
                      <a:r>
                        <a:rPr lang="id-ID" sz="1200" kern="1200" dirty="0">
                          <a:effectLst/>
                        </a:rPr>
                        <a:t>3,5 mm </a:t>
                      </a:r>
                      <a:endParaRPr lang="id-ID" sz="1200" dirty="0"/>
                    </a:p>
                  </a:txBody>
                  <a:tcPr marL="68580" marR="68580" marT="34290" marB="34290" anchor="ctr"/>
                </a:tc>
                <a:extLst>
                  <a:ext uri="{0D108BD9-81ED-4DB2-BD59-A6C34878D82A}">
                    <a16:rowId xmlns:a16="http://schemas.microsoft.com/office/drawing/2014/main" val="10001"/>
                  </a:ext>
                </a:extLst>
              </a:tr>
              <a:tr h="488747">
                <a:tc>
                  <a:txBody>
                    <a:bodyPr/>
                    <a:lstStyle/>
                    <a:p>
                      <a:r>
                        <a:rPr lang="id-ID" sz="1200" kern="1200" dirty="0">
                          <a:effectLst/>
                        </a:rPr>
                        <a:t>180 nm – 400 nm </a:t>
                      </a:r>
                      <a:endParaRPr lang="id-ID" sz="1200" dirty="0"/>
                    </a:p>
                  </a:txBody>
                  <a:tcPr marL="68580" marR="68580" marT="34290" marB="34290" anchor="ctr"/>
                </a:tc>
                <a:tc>
                  <a:txBody>
                    <a:bodyPr/>
                    <a:lstStyle/>
                    <a:p>
                      <a:r>
                        <a:rPr lang="id-ID" sz="1200" kern="1200" dirty="0">
                          <a:effectLst/>
                        </a:rPr>
                        <a:t>0,25 detik – 30 kilodetik </a:t>
                      </a:r>
                      <a:endParaRPr lang="id-ID" sz="1200" dirty="0"/>
                    </a:p>
                  </a:txBody>
                  <a:tcPr marL="68580" marR="68580" marT="34290" marB="34290" anchor="ctr"/>
                </a:tc>
                <a:tc>
                  <a:txBody>
                    <a:bodyPr/>
                    <a:lstStyle/>
                    <a:p>
                      <a:r>
                        <a:rPr lang="id-ID" sz="1200" kern="1200" dirty="0">
                          <a:effectLst/>
                        </a:rPr>
                        <a:t>3,5 mm </a:t>
                      </a:r>
                      <a:endParaRPr lang="id-ID" sz="1200" dirty="0"/>
                    </a:p>
                  </a:txBody>
                  <a:tcPr marL="68580" marR="68580" marT="34290" marB="34290" anchor="ctr"/>
                </a:tc>
                <a:tc>
                  <a:txBody>
                    <a:bodyPr/>
                    <a:lstStyle/>
                    <a:p>
                      <a:r>
                        <a:rPr lang="id-ID" sz="1200" kern="1200" dirty="0">
                          <a:effectLst/>
                        </a:rPr>
                        <a:t>3,5 mm </a:t>
                      </a:r>
                      <a:endParaRPr lang="id-ID" sz="1200" dirty="0"/>
                    </a:p>
                  </a:txBody>
                  <a:tcPr marL="68580" marR="68580" marT="34290" marB="34290" anchor="ctr"/>
                </a:tc>
                <a:extLst>
                  <a:ext uri="{0D108BD9-81ED-4DB2-BD59-A6C34878D82A}">
                    <a16:rowId xmlns:a16="http://schemas.microsoft.com/office/drawing/2014/main" val="10002"/>
                  </a:ext>
                </a:extLst>
              </a:tr>
              <a:tr h="488747">
                <a:tc>
                  <a:txBody>
                    <a:bodyPr/>
                    <a:lstStyle/>
                    <a:p>
                      <a:r>
                        <a:rPr lang="id-ID" sz="1200" kern="1200" dirty="0">
                          <a:effectLst/>
                        </a:rPr>
                        <a:t>400 nm – 1400 nm </a:t>
                      </a:r>
                      <a:endParaRPr lang="id-ID" sz="1200" dirty="0"/>
                    </a:p>
                  </a:txBody>
                  <a:tcPr marL="68580" marR="68580" marT="34290" marB="34290" anchor="ctr"/>
                </a:tc>
                <a:tc>
                  <a:txBody>
                    <a:bodyPr/>
                    <a:lstStyle/>
                    <a:p>
                      <a:r>
                        <a:rPr lang="id-ID" sz="1200" kern="1200" dirty="0">
                          <a:effectLst/>
                        </a:rPr>
                        <a:t>10</a:t>
                      </a:r>
                      <a:r>
                        <a:rPr lang="id-ID" sz="1200" kern="1200" baseline="30000" dirty="0">
                          <a:effectLst/>
                        </a:rPr>
                        <a:t>-4</a:t>
                      </a:r>
                      <a:r>
                        <a:rPr lang="id-ID" sz="1200" kern="1200" dirty="0">
                          <a:effectLst/>
                        </a:rPr>
                        <a:t> nanodetik – 0,25 detik </a:t>
                      </a:r>
                      <a:endParaRPr lang="id-ID" sz="1200" dirty="0"/>
                    </a:p>
                  </a:txBody>
                  <a:tcPr marL="68580" marR="68580" marT="34290" marB="34290" anchor="ctr"/>
                </a:tc>
                <a:tc>
                  <a:txBody>
                    <a:bodyPr/>
                    <a:lstStyle/>
                    <a:p>
                      <a:r>
                        <a:rPr lang="id-ID" sz="1200" kern="1200" dirty="0">
                          <a:effectLst/>
                        </a:rPr>
                        <a:t>7 mm </a:t>
                      </a:r>
                      <a:endParaRPr lang="id-ID" sz="1200" dirty="0"/>
                    </a:p>
                  </a:txBody>
                  <a:tcPr marL="68580" marR="68580" marT="34290" marB="34290" anchor="ctr"/>
                </a:tc>
                <a:tc>
                  <a:txBody>
                    <a:bodyPr/>
                    <a:lstStyle/>
                    <a:p>
                      <a:r>
                        <a:rPr lang="id-ID" sz="1200" kern="1200" dirty="0">
                          <a:effectLst/>
                        </a:rPr>
                        <a:t>3,5 mm </a:t>
                      </a:r>
                      <a:endParaRPr lang="id-ID" sz="1200" dirty="0"/>
                    </a:p>
                  </a:txBody>
                  <a:tcPr marL="68580" marR="68580" marT="34290" marB="34290" anchor="ctr"/>
                </a:tc>
                <a:extLst>
                  <a:ext uri="{0D108BD9-81ED-4DB2-BD59-A6C34878D82A}">
                    <a16:rowId xmlns:a16="http://schemas.microsoft.com/office/drawing/2014/main" val="10003"/>
                  </a:ext>
                </a:extLst>
              </a:tr>
              <a:tr h="488747">
                <a:tc>
                  <a:txBody>
                    <a:bodyPr/>
                    <a:lstStyle/>
                    <a:p>
                      <a:r>
                        <a:rPr lang="id-ID" sz="1200" kern="1200" dirty="0">
                          <a:effectLst/>
                        </a:rPr>
                        <a:t>400 nm – 1400 nm </a:t>
                      </a:r>
                      <a:endParaRPr lang="id-ID" sz="1200" dirty="0"/>
                    </a:p>
                  </a:txBody>
                  <a:tcPr marL="68580" marR="68580" marT="34290" marB="34290" anchor="ctr"/>
                </a:tc>
                <a:tc>
                  <a:txBody>
                    <a:bodyPr/>
                    <a:lstStyle/>
                    <a:p>
                      <a:r>
                        <a:rPr lang="id-ID" sz="1200" kern="1200" dirty="0">
                          <a:effectLst/>
                        </a:rPr>
                        <a:t>0,25 detik – 30 kilodetik </a:t>
                      </a:r>
                      <a:endParaRPr lang="id-ID" sz="1200" dirty="0"/>
                    </a:p>
                  </a:txBody>
                  <a:tcPr marL="68580" marR="68580" marT="34290" marB="34290" anchor="ctr"/>
                </a:tc>
                <a:tc>
                  <a:txBody>
                    <a:bodyPr/>
                    <a:lstStyle/>
                    <a:p>
                      <a:r>
                        <a:rPr lang="id-ID" sz="1200" kern="1200" dirty="0">
                          <a:effectLst/>
                        </a:rPr>
                        <a:t>7 mm </a:t>
                      </a:r>
                      <a:endParaRPr lang="id-ID" sz="1200" dirty="0"/>
                    </a:p>
                  </a:txBody>
                  <a:tcPr marL="68580" marR="68580" marT="34290" marB="34290" anchor="ctr"/>
                </a:tc>
                <a:tc>
                  <a:txBody>
                    <a:bodyPr/>
                    <a:lstStyle/>
                    <a:p>
                      <a:r>
                        <a:rPr lang="id-ID" sz="1200" kern="1200" dirty="0">
                          <a:effectLst/>
                        </a:rPr>
                        <a:t>3,5 mm </a:t>
                      </a:r>
                      <a:endParaRPr lang="id-ID" sz="1200" dirty="0"/>
                    </a:p>
                  </a:txBody>
                  <a:tcPr marL="68580" marR="68580" marT="34290" marB="34290" anchor="ctr"/>
                </a:tc>
                <a:extLst>
                  <a:ext uri="{0D108BD9-81ED-4DB2-BD59-A6C34878D82A}">
                    <a16:rowId xmlns:a16="http://schemas.microsoft.com/office/drawing/2014/main" val="10004"/>
                  </a:ext>
                </a:extLst>
              </a:tr>
              <a:tr h="488747">
                <a:tc>
                  <a:txBody>
                    <a:bodyPr/>
                    <a:lstStyle/>
                    <a:p>
                      <a:r>
                        <a:rPr lang="id-ID" sz="1200" kern="1200" dirty="0">
                          <a:effectLst/>
                        </a:rPr>
                        <a:t>1400 nm – 0,1</a:t>
                      </a:r>
                      <a:r>
                        <a:rPr lang="id-ID" sz="1200" kern="1200" baseline="0" dirty="0">
                          <a:effectLst/>
                        </a:rPr>
                        <a:t> </a:t>
                      </a:r>
                      <a:r>
                        <a:rPr lang="id-ID" sz="1200" kern="1200" dirty="0">
                          <a:effectLst/>
                        </a:rPr>
                        <a:t>mm </a:t>
                      </a:r>
                      <a:endParaRPr lang="id-ID" sz="1200" dirty="0"/>
                    </a:p>
                  </a:txBody>
                  <a:tcPr marL="68580" marR="68580" marT="34290" marB="34290" anchor="ctr"/>
                </a:tc>
                <a:tc>
                  <a:txBody>
                    <a:bodyPr/>
                    <a:lstStyle/>
                    <a:p>
                      <a:r>
                        <a:rPr lang="id-ID" sz="1200" kern="1200" dirty="0">
                          <a:effectLst/>
                        </a:rPr>
                        <a:t>10</a:t>
                      </a:r>
                      <a:r>
                        <a:rPr lang="id-ID" sz="1200" kern="1200" baseline="30000" dirty="0">
                          <a:effectLst/>
                        </a:rPr>
                        <a:t>-5 </a:t>
                      </a:r>
                      <a:r>
                        <a:rPr lang="id-ID" sz="1200" kern="1200" dirty="0">
                          <a:effectLst/>
                        </a:rPr>
                        <a:t>nanodetik – 0,25 detik </a:t>
                      </a:r>
                      <a:endParaRPr lang="id-ID" sz="1200" dirty="0"/>
                    </a:p>
                  </a:txBody>
                  <a:tcPr marL="68580" marR="68580" marT="34290" marB="34290" anchor="ctr"/>
                </a:tc>
                <a:tc>
                  <a:txBody>
                    <a:bodyPr/>
                    <a:lstStyle/>
                    <a:p>
                      <a:r>
                        <a:rPr lang="id-ID" sz="1200" kern="1200" dirty="0">
                          <a:effectLst/>
                        </a:rPr>
                        <a:t>1 mm </a:t>
                      </a:r>
                      <a:endParaRPr lang="id-ID" sz="1200" dirty="0"/>
                    </a:p>
                  </a:txBody>
                  <a:tcPr marL="68580" marR="68580" marT="34290" marB="34290" anchor="ctr"/>
                </a:tc>
                <a:tc>
                  <a:txBody>
                    <a:bodyPr/>
                    <a:lstStyle/>
                    <a:p>
                      <a:r>
                        <a:rPr lang="id-ID" sz="1200" kern="1200" dirty="0">
                          <a:effectLst/>
                        </a:rPr>
                        <a:t>3,5 mm </a:t>
                      </a:r>
                      <a:endParaRPr lang="id-ID" sz="1200" dirty="0"/>
                    </a:p>
                  </a:txBody>
                  <a:tcPr marL="68580" marR="68580" marT="34290" marB="34290" anchor="ctr"/>
                </a:tc>
                <a:extLst>
                  <a:ext uri="{0D108BD9-81ED-4DB2-BD59-A6C34878D82A}">
                    <a16:rowId xmlns:a16="http://schemas.microsoft.com/office/drawing/2014/main" val="10005"/>
                  </a:ext>
                </a:extLst>
              </a:tr>
              <a:tr h="488747">
                <a:tc>
                  <a:txBody>
                    <a:bodyPr/>
                    <a:lstStyle/>
                    <a:p>
                      <a:r>
                        <a:rPr lang="id-ID" sz="1200" kern="1200" dirty="0">
                          <a:effectLst/>
                        </a:rPr>
                        <a:t>1400 nm – 0,1 mm </a:t>
                      </a:r>
                      <a:endParaRPr lang="id-ID" sz="1200" dirty="0"/>
                    </a:p>
                  </a:txBody>
                  <a:tcPr marL="68580" marR="68580" marT="34290" marB="34290" anchor="ctr"/>
                </a:tc>
                <a:tc>
                  <a:txBody>
                    <a:bodyPr/>
                    <a:lstStyle/>
                    <a:p>
                      <a:r>
                        <a:rPr lang="id-ID" sz="1200" kern="1200" dirty="0">
                          <a:effectLst/>
                        </a:rPr>
                        <a:t>0,25 detik – 30 kilodetik </a:t>
                      </a:r>
                      <a:endParaRPr lang="id-ID" sz="1200" dirty="0"/>
                    </a:p>
                  </a:txBody>
                  <a:tcPr marL="68580" marR="68580" marT="34290" marB="34290" anchor="ctr"/>
                </a:tc>
                <a:tc>
                  <a:txBody>
                    <a:bodyPr/>
                    <a:lstStyle/>
                    <a:p>
                      <a:r>
                        <a:rPr lang="id-ID" sz="1200" kern="1200" dirty="0">
                          <a:effectLst/>
                        </a:rPr>
                        <a:t>3,5 mm </a:t>
                      </a:r>
                      <a:endParaRPr lang="id-ID" sz="1200" dirty="0"/>
                    </a:p>
                  </a:txBody>
                  <a:tcPr marL="68580" marR="68580" marT="34290" marB="34290" anchor="ctr"/>
                </a:tc>
                <a:tc>
                  <a:txBody>
                    <a:bodyPr/>
                    <a:lstStyle/>
                    <a:p>
                      <a:r>
                        <a:rPr lang="id-ID" sz="1200" kern="1200" dirty="0">
                          <a:effectLst/>
                        </a:rPr>
                        <a:t>3,5 mm </a:t>
                      </a:r>
                      <a:endParaRPr lang="id-ID" sz="1200" dirty="0"/>
                    </a:p>
                  </a:txBody>
                  <a:tcPr marL="68580" marR="68580" marT="34290" marB="34290" anchor="ctr"/>
                </a:tc>
                <a:extLst>
                  <a:ext uri="{0D108BD9-81ED-4DB2-BD59-A6C34878D82A}">
                    <a16:rowId xmlns:a16="http://schemas.microsoft.com/office/drawing/2014/main" val="10006"/>
                  </a:ext>
                </a:extLst>
              </a:tr>
              <a:tr h="488747">
                <a:tc>
                  <a:txBody>
                    <a:bodyPr/>
                    <a:lstStyle/>
                    <a:p>
                      <a:r>
                        <a:rPr lang="id-ID" sz="1200" kern="1200" dirty="0">
                          <a:effectLst/>
                        </a:rPr>
                        <a:t>0,1 mm – 1,0 mm </a:t>
                      </a:r>
                      <a:endParaRPr lang="id-ID" sz="1200" dirty="0"/>
                    </a:p>
                  </a:txBody>
                  <a:tcPr marL="68580" marR="68580" marT="34290" marB="34290" anchor="ctr"/>
                </a:tc>
                <a:tc>
                  <a:txBody>
                    <a:bodyPr/>
                    <a:lstStyle/>
                    <a:p>
                      <a:r>
                        <a:rPr lang="id-ID" sz="1200" kern="1200" dirty="0">
                          <a:effectLst/>
                        </a:rPr>
                        <a:t>10</a:t>
                      </a:r>
                      <a:r>
                        <a:rPr lang="id-ID" sz="1200" kern="1200" baseline="30000" dirty="0">
                          <a:effectLst/>
                        </a:rPr>
                        <a:t>-5 </a:t>
                      </a:r>
                      <a:r>
                        <a:rPr lang="id-ID" sz="1200" kern="1200" dirty="0">
                          <a:effectLst/>
                        </a:rPr>
                        <a:t>nanodetik – 30 kilodetik </a:t>
                      </a:r>
                      <a:endParaRPr lang="id-ID" sz="1200" dirty="0"/>
                    </a:p>
                  </a:txBody>
                  <a:tcPr marL="68580" marR="68580" marT="34290" marB="34290" anchor="ctr"/>
                </a:tc>
                <a:tc>
                  <a:txBody>
                    <a:bodyPr/>
                    <a:lstStyle/>
                    <a:p>
                      <a:r>
                        <a:rPr lang="id-ID" sz="1200" kern="1200" dirty="0">
                          <a:effectLst/>
                        </a:rPr>
                        <a:t>11 mm </a:t>
                      </a:r>
                      <a:endParaRPr lang="id-ID" sz="1200" dirty="0"/>
                    </a:p>
                  </a:txBody>
                  <a:tcPr marL="68580" marR="68580" marT="34290" marB="34290" anchor="ctr"/>
                </a:tc>
                <a:tc>
                  <a:txBody>
                    <a:bodyPr/>
                    <a:lstStyle/>
                    <a:p>
                      <a:r>
                        <a:rPr lang="id-ID" sz="1200" kern="1200" dirty="0">
                          <a:effectLst/>
                        </a:rPr>
                        <a:t>11 mm </a:t>
                      </a:r>
                      <a:endParaRPr lang="id-ID" sz="1200" dirty="0"/>
                    </a:p>
                  </a:txBody>
                  <a:tcPr marL="68580" marR="68580" marT="34290" marB="3429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579098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B. Persyatan Faktor Biologi</a:t>
            </a:r>
          </a:p>
        </p:txBody>
      </p:sp>
      <p:sp>
        <p:nvSpPr>
          <p:cNvPr id="3" name="Content Placeholder 2"/>
          <p:cNvSpPr>
            <a:spLocks noGrp="1"/>
          </p:cNvSpPr>
          <p:nvPr>
            <p:ph idx="1"/>
          </p:nvPr>
        </p:nvSpPr>
        <p:spPr>
          <a:xfrm>
            <a:off x="866216" y="2962946"/>
            <a:ext cx="2340624" cy="1757966"/>
          </a:xfrm>
        </p:spPr>
        <p:txBody>
          <a:bodyPr/>
          <a:lstStyle/>
          <a:p>
            <a:pPr marL="0" indent="0" algn="just">
              <a:buNone/>
            </a:pPr>
            <a:r>
              <a:rPr lang="id-ID" dirty="0"/>
              <a:t>Persyaratan faktor biologi merupakan nilai maksimal bakteri dan jamur yang terdapat di udara ruang kantor industri</a:t>
            </a:r>
          </a:p>
        </p:txBody>
      </p:sp>
      <p:graphicFrame>
        <p:nvGraphicFramePr>
          <p:cNvPr id="4" name="Table 3"/>
          <p:cNvGraphicFramePr>
            <a:graphicFrameLocks noGrp="1"/>
          </p:cNvGraphicFramePr>
          <p:nvPr>
            <p:extLst/>
          </p:nvPr>
        </p:nvGraphicFramePr>
        <p:xfrm>
          <a:off x="931172" y="4378112"/>
          <a:ext cx="4551334" cy="1007091"/>
        </p:xfrm>
        <a:graphic>
          <a:graphicData uri="http://schemas.openxmlformats.org/drawingml/2006/table">
            <a:tbl>
              <a:tblPr firstRow="1" bandRow="1">
                <a:tableStyleId>{073A0DAA-6AF3-43AB-8588-CEC1D06C72B9}</a:tableStyleId>
              </a:tblPr>
              <a:tblGrid>
                <a:gridCol w="2275667">
                  <a:extLst>
                    <a:ext uri="{9D8B030D-6E8A-4147-A177-3AD203B41FA5}">
                      <a16:colId xmlns:a16="http://schemas.microsoft.com/office/drawing/2014/main" val="20000"/>
                    </a:ext>
                  </a:extLst>
                </a:gridCol>
                <a:gridCol w="2275667">
                  <a:extLst>
                    <a:ext uri="{9D8B030D-6E8A-4147-A177-3AD203B41FA5}">
                      <a16:colId xmlns:a16="http://schemas.microsoft.com/office/drawing/2014/main" val="20001"/>
                    </a:ext>
                  </a:extLst>
                </a:gridCol>
              </a:tblGrid>
              <a:tr h="335697">
                <a:tc>
                  <a:txBody>
                    <a:bodyPr/>
                    <a:lstStyle/>
                    <a:p>
                      <a:pPr algn="ctr"/>
                      <a:r>
                        <a:rPr lang="id-ID" sz="1400" kern="1200" dirty="0">
                          <a:effectLst/>
                        </a:rPr>
                        <a:t>Parameter</a:t>
                      </a:r>
                      <a:endParaRPr lang="id-ID" sz="1000" dirty="0"/>
                    </a:p>
                  </a:txBody>
                  <a:tcPr marL="68580" marR="68580" marT="34290" marB="34290" anchor="ctr"/>
                </a:tc>
                <a:tc>
                  <a:txBody>
                    <a:bodyPr/>
                    <a:lstStyle/>
                    <a:p>
                      <a:pPr algn="ctr"/>
                      <a:r>
                        <a:rPr lang="id-ID" sz="1400" kern="1200" dirty="0">
                          <a:effectLst/>
                        </a:rPr>
                        <a:t>Persyaratan (cfu/m</a:t>
                      </a:r>
                      <a:r>
                        <a:rPr lang="id-ID" sz="1400" kern="1200" baseline="30000" dirty="0">
                          <a:effectLst/>
                        </a:rPr>
                        <a:t>3</a:t>
                      </a:r>
                      <a:r>
                        <a:rPr lang="id-ID" sz="1400" kern="1200" dirty="0">
                          <a:effectLst/>
                        </a:rPr>
                        <a:t>)</a:t>
                      </a:r>
                      <a:endParaRPr lang="id-ID" sz="1000" dirty="0"/>
                    </a:p>
                  </a:txBody>
                  <a:tcPr marL="68580" marR="68580" marT="34290" marB="34290" anchor="ctr"/>
                </a:tc>
                <a:extLst>
                  <a:ext uri="{0D108BD9-81ED-4DB2-BD59-A6C34878D82A}">
                    <a16:rowId xmlns:a16="http://schemas.microsoft.com/office/drawing/2014/main" val="10000"/>
                  </a:ext>
                </a:extLst>
              </a:tr>
              <a:tr h="335697">
                <a:tc>
                  <a:txBody>
                    <a:bodyPr/>
                    <a:lstStyle/>
                    <a:p>
                      <a:pPr algn="ctr"/>
                      <a:r>
                        <a:rPr lang="id-ID" sz="1400" kern="1200" dirty="0">
                          <a:effectLst/>
                        </a:rPr>
                        <a:t>Jamur</a:t>
                      </a:r>
                      <a:endParaRPr lang="id-ID" sz="1000" dirty="0"/>
                    </a:p>
                  </a:txBody>
                  <a:tcPr marL="68580" marR="68580" marT="34290" marB="34290" anchor="ctr"/>
                </a:tc>
                <a:tc>
                  <a:txBody>
                    <a:bodyPr/>
                    <a:lstStyle/>
                    <a:p>
                      <a:pPr algn="ctr"/>
                      <a:r>
                        <a:rPr lang="id-ID" sz="1400" kern="1200" dirty="0">
                          <a:effectLst/>
                        </a:rPr>
                        <a:t>1000 </a:t>
                      </a:r>
                      <a:endParaRPr lang="id-ID" sz="1000" dirty="0"/>
                    </a:p>
                  </a:txBody>
                  <a:tcPr marL="68580" marR="68580" marT="34290" marB="34290" anchor="ctr"/>
                </a:tc>
                <a:extLst>
                  <a:ext uri="{0D108BD9-81ED-4DB2-BD59-A6C34878D82A}">
                    <a16:rowId xmlns:a16="http://schemas.microsoft.com/office/drawing/2014/main" val="10001"/>
                  </a:ext>
                </a:extLst>
              </a:tr>
              <a:tr h="335697">
                <a:tc>
                  <a:txBody>
                    <a:bodyPr/>
                    <a:lstStyle/>
                    <a:p>
                      <a:pPr algn="ctr"/>
                      <a:r>
                        <a:rPr lang="id-ID" sz="1400" kern="1200" dirty="0">
                          <a:effectLst/>
                        </a:rPr>
                        <a:t>Bakteri</a:t>
                      </a:r>
                      <a:endParaRPr lang="id-ID" sz="1000" dirty="0"/>
                    </a:p>
                  </a:txBody>
                  <a:tcPr marL="68580" marR="68580" marT="34290" marB="34290" anchor="ctr"/>
                </a:tc>
                <a:tc>
                  <a:txBody>
                    <a:bodyPr/>
                    <a:lstStyle/>
                    <a:p>
                      <a:pPr algn="ctr"/>
                      <a:r>
                        <a:rPr lang="id-ID" sz="1000" dirty="0"/>
                        <a:t>500</a:t>
                      </a:r>
                    </a:p>
                  </a:txBody>
                  <a:tcPr marL="68580" marR="68580" marT="34290" marB="34290" anchor="ctr"/>
                </a:tc>
                <a:extLst>
                  <a:ext uri="{0D108BD9-81ED-4DB2-BD59-A6C34878D82A}">
                    <a16:rowId xmlns:a16="http://schemas.microsoft.com/office/drawing/2014/main" val="10002"/>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7044" y="2890602"/>
            <a:ext cx="2748807" cy="2058952"/>
          </a:xfrm>
          <a:prstGeom prst="rect">
            <a:avLst/>
          </a:prstGeom>
        </p:spPr>
      </p:pic>
    </p:spTree>
    <p:extLst>
      <p:ext uri="{BB962C8B-B14F-4D97-AF65-F5344CB8AC3E}">
        <p14:creationId xmlns:p14="http://schemas.microsoft.com/office/powerpoint/2010/main" val="4085157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16" y="1427140"/>
            <a:ext cx="6571060" cy="690584"/>
          </a:xfrm>
        </p:spPr>
        <p:txBody>
          <a:bodyPr/>
          <a:lstStyle/>
          <a:p>
            <a:r>
              <a:rPr lang="id-ID" dirty="0"/>
              <a:t>C. Persyaratan Penanganan Beban Manual</a:t>
            </a:r>
          </a:p>
        </p:txBody>
      </p:sp>
      <p:sp>
        <p:nvSpPr>
          <p:cNvPr id="4" name="Round Diagonal Corner Rectangle 3"/>
          <p:cNvSpPr/>
          <p:nvPr/>
        </p:nvSpPr>
        <p:spPr>
          <a:xfrm>
            <a:off x="1101144" y="3117492"/>
            <a:ext cx="3342068" cy="203808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d-ID" sz="1350">
                <a:solidFill>
                  <a:prstClr val="white"/>
                </a:solidFill>
              </a:rPr>
              <a:t>Persyaratan penangangan beban manual merupakan hal-hal atau kondisi yang harus dipenuhi oleh setiap tempat kerja dalam rangka mencegah atau mengurangi risiko terjadinya cedera pada tulang belakang ataupun bagian tubuh lain akibat aktivitas penanganan beban manual. </a:t>
            </a:r>
            <a:endParaRPr lang="id-ID" sz="1350" dirty="0">
              <a:solidFill>
                <a:prstClr val="white"/>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7716" y="3282100"/>
            <a:ext cx="3353648" cy="1708865"/>
          </a:xfrm>
          <a:prstGeom prst="rect">
            <a:avLst/>
          </a:prstGeom>
        </p:spPr>
      </p:pic>
    </p:spTree>
    <p:extLst>
      <p:ext uri="{BB962C8B-B14F-4D97-AF65-F5344CB8AC3E}">
        <p14:creationId xmlns:p14="http://schemas.microsoft.com/office/powerpoint/2010/main" val="90601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Persyaratan penanganan beban manual adalah sebagai berikut: </a:t>
            </a:r>
          </a:p>
        </p:txBody>
      </p:sp>
      <p:sp>
        <p:nvSpPr>
          <p:cNvPr id="3" name="Content Placeholder 2"/>
          <p:cNvSpPr>
            <a:spLocks noGrp="1"/>
          </p:cNvSpPr>
          <p:nvPr>
            <p:ph idx="1"/>
          </p:nvPr>
        </p:nvSpPr>
        <p:spPr>
          <a:xfrm>
            <a:off x="558868" y="2276872"/>
            <a:ext cx="8261604" cy="4581128"/>
          </a:xfrm>
        </p:spPr>
        <p:txBody>
          <a:bodyPr>
            <a:normAutofit fontScale="85000" lnSpcReduction="20000"/>
          </a:bodyPr>
          <a:lstStyle/>
          <a:p>
            <a:pPr marL="600075" lvl="1" indent="-257175" fontAlgn="base">
              <a:buFont typeface="+mj-lt"/>
              <a:buAutoNum type="arabicPeriod"/>
            </a:pPr>
            <a:r>
              <a:rPr lang="id-ID" sz="1900" dirty="0"/>
              <a:t>Sedapat mungkin hindari melakukan aktivitas penanganan beban secara manual di tempat kerja yang dapat menyebabkan risiko cedera; atau </a:t>
            </a:r>
          </a:p>
          <a:p>
            <a:pPr marL="600075" lvl="1" indent="-257175" fontAlgn="base">
              <a:buFont typeface="+mj-lt"/>
              <a:buAutoNum type="arabicPeriod"/>
            </a:pPr>
            <a:r>
              <a:rPr lang="id-ID" sz="1900" dirty="0"/>
              <a:t>Apabila tidak memungkinkan, maka  </a:t>
            </a:r>
          </a:p>
          <a:p>
            <a:pPr lvl="2" fontAlgn="base"/>
            <a:r>
              <a:rPr lang="id-ID" sz="1900" dirty="0"/>
              <a:t>lakukan penilaian risiko yang sesuai dan memadai pada semua aktivitas penanganan beban manual yang dilakukan oleh karyawan, dengan memperhatikan faktor-faktor yang ditentukan pada Tabel 62. </a:t>
            </a:r>
          </a:p>
          <a:p>
            <a:pPr lvl="2" fontAlgn="base"/>
            <a:r>
              <a:rPr lang="id-ID" sz="1900" dirty="0"/>
              <a:t>Lakukan pengendalian yang tepat untuk mengurangi risiko cedera pada karyawan yang mungkin timbul akibat melakukan aktivitas penanganan beban manual ke tingkat risiko yang dapat diterima.  </a:t>
            </a:r>
          </a:p>
          <a:p>
            <a:pPr lvl="2" fontAlgn="base"/>
            <a:r>
              <a:rPr lang="id-ID" sz="1900" dirty="0"/>
              <a:t>Memberikan informasi yang tepat kepada setiap karyawan yang melakukan aktivitas penanganan beban manual berupa: </a:t>
            </a:r>
          </a:p>
          <a:p>
            <a:pPr lvl="2" fontAlgn="base"/>
            <a:r>
              <a:rPr lang="id-ID" sz="1900" dirty="0"/>
              <a:t>1) Berat dari setiap beban atau benda yang akan ditangani </a:t>
            </a:r>
          </a:p>
          <a:p>
            <a:pPr lvl="2" fontAlgn="base"/>
            <a:r>
              <a:rPr lang="id-ID" sz="1900" dirty="0"/>
              <a:t>2) Bagian atau sisi terberat dari beban atau benda yang akan diangkat yang menyebabkan pusat gravitasi tidak berada di sentral </a:t>
            </a:r>
          </a:p>
          <a:p>
            <a:pPr marL="600075" lvl="1" indent="-257175" fontAlgn="base">
              <a:buFont typeface="+mj-lt"/>
              <a:buAutoNum type="arabicPeriod"/>
            </a:pPr>
            <a:r>
              <a:rPr lang="id-ID" sz="1900" dirty="0"/>
              <a:t>Ulangi penilaian risiko jika: </a:t>
            </a:r>
          </a:p>
          <a:p>
            <a:pPr lvl="2" fontAlgn="base"/>
            <a:r>
              <a:rPr lang="id-ID" sz="1900" dirty="0"/>
              <a:t>Adanya dugaan bahwa penilaian tersebut tidak lagi sesuai </a:t>
            </a:r>
          </a:p>
          <a:p>
            <a:pPr lvl="2" fontAlgn="base"/>
            <a:r>
              <a:rPr lang="id-ID" sz="1900" dirty="0"/>
              <a:t>Terdapat perubahan bermakna pada aktivitas penanganan beban manual yang dimaksud </a:t>
            </a:r>
          </a:p>
          <a:p>
            <a:pPr marL="0" indent="0">
              <a:buNone/>
            </a:pPr>
            <a:endParaRPr lang="id-ID" dirty="0"/>
          </a:p>
        </p:txBody>
      </p:sp>
    </p:spTree>
    <p:extLst>
      <p:ext uri="{BB962C8B-B14F-4D97-AF65-F5344CB8AC3E}">
        <p14:creationId xmlns:p14="http://schemas.microsoft.com/office/powerpoint/2010/main" val="2521380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16" y="1398163"/>
            <a:ext cx="6571060" cy="719561"/>
          </a:xfrm>
        </p:spPr>
        <p:txBody>
          <a:bodyPr/>
          <a:lstStyle/>
          <a:p>
            <a:r>
              <a:rPr lang="id-ID" sz="2400" dirty="0"/>
              <a:t>Faktor-faktor Aspek Penilaian Persyaratan Penanganan Beban Manual</a:t>
            </a:r>
          </a:p>
        </p:txBody>
      </p:sp>
      <p:sp>
        <p:nvSpPr>
          <p:cNvPr id="3" name="Content Placeholder 2"/>
          <p:cNvSpPr>
            <a:spLocks noGrp="1"/>
          </p:cNvSpPr>
          <p:nvPr>
            <p:ph idx="1"/>
          </p:nvPr>
        </p:nvSpPr>
        <p:spPr/>
        <p:txBody>
          <a:bodyPr>
            <a:normAutofit/>
          </a:bodyPr>
          <a:lstStyle/>
          <a:p>
            <a:r>
              <a:rPr lang="id-ID" sz="2400" dirty="0"/>
              <a:t>1. Faktor Karateristik beban atau benda</a:t>
            </a:r>
          </a:p>
          <a:p>
            <a:r>
              <a:rPr lang="id-ID" sz="2400" dirty="0"/>
              <a:t>2. Faktor Pekerjaan (postur, frekuensi, dan durasi)</a:t>
            </a:r>
          </a:p>
          <a:p>
            <a:r>
              <a:rPr lang="id-ID" sz="2400" dirty="0"/>
              <a:t>3. Faktor Lingkungan Kerja</a:t>
            </a:r>
          </a:p>
          <a:p>
            <a:r>
              <a:rPr lang="id-ID" sz="2400" dirty="0"/>
              <a:t>4. Faktor Kemampuan Individu</a:t>
            </a:r>
          </a:p>
          <a:p>
            <a:r>
              <a:rPr lang="id-ID" sz="2400" dirty="0"/>
              <a:t>5. Faktor Lain-lain</a:t>
            </a:r>
          </a:p>
        </p:txBody>
      </p:sp>
    </p:spTree>
    <p:extLst>
      <p:ext uri="{BB962C8B-B14F-4D97-AF65-F5344CB8AC3E}">
        <p14:creationId xmlns:p14="http://schemas.microsoft.com/office/powerpoint/2010/main" val="37989242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268760"/>
            <a:ext cx="6571060" cy="767857"/>
          </a:xfrm>
        </p:spPr>
        <p:txBody>
          <a:bodyPr/>
          <a:lstStyle/>
          <a:p>
            <a:r>
              <a:rPr lang="id-ID" dirty="0"/>
              <a:t>Pedoman Penggunaan Persyaratan Beban Manual</a:t>
            </a:r>
          </a:p>
        </p:txBody>
      </p:sp>
      <p:sp>
        <p:nvSpPr>
          <p:cNvPr id="6" name="Up Arrow Callout 5"/>
          <p:cNvSpPr/>
          <p:nvPr/>
        </p:nvSpPr>
        <p:spPr>
          <a:xfrm>
            <a:off x="2117646" y="3204424"/>
            <a:ext cx="6126761" cy="2744856"/>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prstClr val="white"/>
                </a:solidFill>
              </a:rPr>
              <a:t>Pedoman ini menjelaskan setiap aspek yang disyaratkan pada Permenkes Nomor 48 Tahun 2016 tentang Standar Keselamatan dan Kesehatan Kerja Perkantoran dan alternatif pengendaliannya, dengan tujuan mengurangi risiko cedera ke tingkat yang dapat diterima</a:t>
            </a:r>
          </a:p>
        </p:txBody>
      </p:sp>
    </p:spTree>
    <p:extLst>
      <p:ext uri="{BB962C8B-B14F-4D97-AF65-F5344CB8AC3E}">
        <p14:creationId xmlns:p14="http://schemas.microsoft.com/office/powerpoint/2010/main" val="47983205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1988840"/>
            <a:ext cx="9144000" cy="48691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lvl="1"/>
            <a:endParaRPr lang="id-ID" sz="1200" dirty="0">
              <a:latin typeface="Arial" panose="020B0604020202020204" pitchFamily="34" charset="0"/>
              <a:cs typeface="Arial" panose="020B0604020202020204" pitchFamily="34" charset="0"/>
            </a:endParaRPr>
          </a:p>
        </p:txBody>
      </p:sp>
      <p:sp>
        <p:nvSpPr>
          <p:cNvPr id="6" name="Pentagon 5"/>
          <p:cNvSpPr/>
          <p:nvPr/>
        </p:nvSpPr>
        <p:spPr>
          <a:xfrm>
            <a:off x="3571868" y="642918"/>
            <a:ext cx="4286280" cy="10001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id-ID" sz="32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Lanjutan</a:t>
            </a:r>
          </a:p>
        </p:txBody>
      </p:sp>
      <p:sp>
        <p:nvSpPr>
          <p:cNvPr id="7" name="Flowchart: Connector 6"/>
          <p:cNvSpPr/>
          <p:nvPr/>
        </p:nvSpPr>
        <p:spPr>
          <a:xfrm>
            <a:off x="357158"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lowchart: Connector 8"/>
          <p:cNvSpPr/>
          <p:nvPr/>
        </p:nvSpPr>
        <p:spPr>
          <a:xfrm>
            <a:off x="135729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lowchart: Connector 9"/>
          <p:cNvSpPr/>
          <p:nvPr/>
        </p:nvSpPr>
        <p:spPr>
          <a:xfrm>
            <a:off x="242886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Box 1"/>
          <p:cNvSpPr txBox="1"/>
          <p:nvPr/>
        </p:nvSpPr>
        <p:spPr>
          <a:xfrm>
            <a:off x="1043608" y="1909911"/>
            <a:ext cx="7522462" cy="3831818"/>
          </a:xfrm>
          <a:prstGeom prst="rect">
            <a:avLst/>
          </a:prstGeom>
          <a:noFill/>
        </p:spPr>
        <p:txBody>
          <a:bodyPr wrap="square" rtlCol="0">
            <a:spAutoFit/>
          </a:bodyPr>
          <a:lstStyle/>
          <a:p>
            <a:pPr lvl="0">
              <a:lnSpc>
                <a:spcPct val="150000"/>
              </a:lnSpc>
            </a:pPr>
            <a:r>
              <a:rPr lang="id-ID" b="1" dirty="0">
                <a:solidFill>
                  <a:schemeClr val="bg1"/>
                </a:solidFill>
                <a:latin typeface="Arial" panose="020B0604020202020204" pitchFamily="34" charset="0"/>
                <a:cs typeface="Arial" panose="020B0604020202020204" pitchFamily="34" charset="0"/>
              </a:rPr>
              <a:t>Indikator Pajanan Biologi (IPB) adalah nilai acuan konsentrasi bahan kimia yang terabsorpsi, hasil metabolisme (metabolit) bahan kimia yang terabsorpsi, atau efek yang ditimbulkan oleh bahan kimia tersebut yang digunakan untuk mengevaluasi pajanan biologi dan potensi risiko kesehatan pekerja.</a:t>
            </a:r>
          </a:p>
          <a:p>
            <a:pPr lvl="0">
              <a:lnSpc>
                <a:spcPct val="150000"/>
              </a:lnSpc>
            </a:pPr>
            <a:r>
              <a:rPr lang="id-ID" b="1" dirty="0">
                <a:solidFill>
                  <a:schemeClr val="bg1"/>
                </a:solidFill>
                <a:latin typeface="Arial" panose="020B0604020202020204" pitchFamily="34" charset="0"/>
                <a:cs typeface="Arial" panose="020B0604020202020204" pitchFamily="34" charset="0"/>
              </a:rPr>
              <a:t>Penanganan Beban manual adalah setiap aktivitas pengangkutan atau pemindahan beban oleh satu atau lebih pekerja secara manual, termasuk mengangkat meletakkan mendorong menarik atau membawa beban.</a:t>
            </a:r>
          </a:p>
        </p:txBody>
      </p:sp>
      <p:sp>
        <p:nvSpPr>
          <p:cNvPr id="3" name="TextBox 2"/>
          <p:cNvSpPr txBox="1"/>
          <p:nvPr/>
        </p:nvSpPr>
        <p:spPr>
          <a:xfrm>
            <a:off x="592371" y="1922322"/>
            <a:ext cx="398418"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7.</a:t>
            </a:r>
          </a:p>
        </p:txBody>
      </p:sp>
      <p:sp>
        <p:nvSpPr>
          <p:cNvPr id="11" name="TextBox 10"/>
          <p:cNvSpPr txBox="1"/>
          <p:nvPr/>
        </p:nvSpPr>
        <p:spPr>
          <a:xfrm>
            <a:off x="539552" y="3933056"/>
            <a:ext cx="398418"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230642401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57430"/>
            <a:ext cx="8229600" cy="1143000"/>
          </a:xfrm>
        </p:spPr>
        <p:style>
          <a:lnRef idx="1">
            <a:schemeClr val="dk1"/>
          </a:lnRef>
          <a:fillRef idx="2">
            <a:schemeClr val="dk1"/>
          </a:fillRef>
          <a:effectRef idx="1">
            <a:schemeClr val="dk1"/>
          </a:effectRef>
          <a:fontRef idx="minor">
            <a:schemeClr val="dk1"/>
          </a:fontRef>
        </p:style>
        <p:txBody>
          <a:bodyPr>
            <a:normAutofit fontScale="90000"/>
          </a:bodyPr>
          <a:lstStyle/>
          <a:p>
            <a:r>
              <a:rPr lang="id-ID" dirty="0">
                <a:latin typeface="Times New Roman" pitchFamily="18" charset="0"/>
                <a:cs typeface="Times New Roman" pitchFamily="18" charset="0"/>
              </a:rPr>
              <a:t>Faktor Karakteristik Beban atau Benda</a:t>
            </a:r>
          </a:p>
        </p:txBody>
      </p:sp>
    </p:spTree>
    <p:extLst>
      <p:ext uri="{BB962C8B-B14F-4D97-AF65-F5344CB8AC3E}">
        <p14:creationId xmlns:p14="http://schemas.microsoft.com/office/powerpoint/2010/main" val="81571090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p:spPr>
        <p:style>
          <a:lnRef idx="3">
            <a:schemeClr val="lt1"/>
          </a:lnRef>
          <a:fillRef idx="1">
            <a:schemeClr val="dk1"/>
          </a:fillRef>
          <a:effectRef idx="1">
            <a:schemeClr val="dk1"/>
          </a:effectRef>
          <a:fontRef idx="minor">
            <a:schemeClr val="lt1"/>
          </a:fontRef>
        </p:style>
        <p:txBody>
          <a:bodyPr>
            <a:normAutofit fontScale="90000"/>
          </a:bodyPr>
          <a:lstStyle/>
          <a:p>
            <a:r>
              <a:rPr lang="id-ID" dirty="0">
                <a:latin typeface="Times New Roman" pitchFamily="18" charset="0"/>
                <a:cs typeface="Times New Roman" pitchFamily="18" charset="0"/>
              </a:rPr>
              <a:t>ASPEK YANG DI NILAI</a:t>
            </a:r>
          </a:p>
        </p:txBody>
      </p:sp>
      <p:sp>
        <p:nvSpPr>
          <p:cNvPr id="3" name="Content Placeholder 2"/>
          <p:cNvSpPr>
            <a:spLocks noGrp="1"/>
          </p:cNvSpPr>
          <p:nvPr>
            <p:ph idx="1"/>
          </p:nvPr>
        </p:nvSpPr>
        <p:spPr>
          <a:xfrm>
            <a:off x="457200" y="1071546"/>
            <a:ext cx="8229600" cy="5357850"/>
          </a:xfrm>
        </p:spPr>
        <p:txBody>
          <a:bodyPr>
            <a:normAutofit fontScale="92500" lnSpcReduction="10000"/>
          </a:bodyPr>
          <a:lstStyle/>
          <a:p>
            <a:pPr marL="514350" indent="-514350" algn="just">
              <a:buFont typeface="+mj-lt"/>
              <a:buAutoNum type="alphaLcPeriod"/>
            </a:pPr>
            <a:r>
              <a:rPr lang="id-ID" sz="3500" dirty="0">
                <a:latin typeface="Times New Roman" pitchFamily="18" charset="0"/>
                <a:cs typeface="Times New Roman" pitchFamily="18" charset="0"/>
              </a:rPr>
              <a:t>Apakah beban atau benda tersebut lebih dari 3 kg untuk wanita dan lebih dari 5 kg untuk pria?</a:t>
            </a:r>
          </a:p>
          <a:p>
            <a:pPr marL="514350" indent="-514350" algn="just">
              <a:buNone/>
            </a:pPr>
            <a:r>
              <a:rPr lang="id-ID" sz="3500" dirty="0">
                <a:solidFill>
                  <a:srgbClr val="FF0000"/>
                </a:solidFill>
                <a:latin typeface="Times New Roman" pitchFamily="18" charset="0"/>
                <a:cs typeface="Times New Roman" pitchFamily="18" charset="0"/>
              </a:rPr>
              <a:t>PENJELASAN :</a:t>
            </a:r>
          </a:p>
          <a:p>
            <a:pPr marL="514350" indent="-514350" algn="just">
              <a:buNone/>
            </a:pPr>
            <a:r>
              <a:rPr lang="id-ID" sz="3500" dirty="0">
                <a:latin typeface="Times New Roman" pitchFamily="18" charset="0"/>
                <a:cs typeface="Times New Roman" pitchFamily="18" charset="0"/>
              </a:rPr>
              <a:t>	jika beban atau benda yang akan diangkat lebih dari 3 kg untuk wanita dan lebih dari 5 kg untuk pria dapat meningkatkan risiko cedera. </a:t>
            </a:r>
          </a:p>
          <a:p>
            <a:pPr marL="514350" indent="-514350" algn="just">
              <a:buNone/>
            </a:pPr>
            <a:r>
              <a:rPr lang="id-ID" sz="3500" dirty="0">
                <a:latin typeface="Times New Roman" pitchFamily="18" charset="0"/>
                <a:cs typeface="Times New Roman" pitchFamily="18" charset="0"/>
              </a:rPr>
              <a:t>	Maka untuk mengurangi risiko terjadinya cedera, perlu diperhatikan posisi awal peletakkan beban atau benda.</a:t>
            </a:r>
            <a:endParaRPr lang="id-ID" dirty="0">
              <a:latin typeface="Times New Roman" pitchFamily="18" charset="0"/>
              <a:cs typeface="Times New Roman" pitchFamily="18" charset="0"/>
            </a:endParaRPr>
          </a:p>
        </p:txBody>
      </p:sp>
    </p:spTree>
    <p:extLst>
      <p:ext uri="{BB962C8B-B14F-4D97-AF65-F5344CB8AC3E}">
        <p14:creationId xmlns:p14="http://schemas.microsoft.com/office/powerpoint/2010/main" val="363743815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l="17014" t="8501" r="23090" b="14300"/>
          <a:stretch>
            <a:fillRect/>
          </a:stretch>
        </p:blipFill>
        <p:spPr bwMode="auto">
          <a:xfrm>
            <a:off x="642910" y="1643050"/>
            <a:ext cx="4929222" cy="4572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928662" y="285728"/>
            <a:ext cx="7286676" cy="107157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id-ID" sz="2400" dirty="0">
                <a:solidFill>
                  <a:prstClr val="black"/>
                </a:solidFill>
                <a:latin typeface="Times New Roman" pitchFamily="18" charset="0"/>
                <a:cs typeface="Times New Roman" pitchFamily="18" charset="0"/>
              </a:rPr>
              <a:t>Gambar peletakkan awal beban atau benda sesuai dengan berat maksimal beban atau benda</a:t>
            </a:r>
          </a:p>
        </p:txBody>
      </p:sp>
      <p:sp>
        <p:nvSpPr>
          <p:cNvPr id="12" name="Rectangle 11"/>
          <p:cNvSpPr/>
          <p:nvPr/>
        </p:nvSpPr>
        <p:spPr>
          <a:xfrm>
            <a:off x="5929322" y="1643050"/>
            <a:ext cx="2500330" cy="47149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id-ID" sz="2000" dirty="0">
                <a:solidFill>
                  <a:srgbClr val="0070C0"/>
                </a:solidFill>
                <a:latin typeface="Times New Roman" pitchFamily="18" charset="0"/>
                <a:cs typeface="Times New Roman" pitchFamily="18" charset="0"/>
              </a:rPr>
              <a:t>Keterangan: </a:t>
            </a:r>
          </a:p>
          <a:p>
            <a:r>
              <a:rPr lang="id-ID" sz="2000" dirty="0">
                <a:solidFill>
                  <a:prstClr val="black"/>
                </a:solidFill>
                <a:latin typeface="Times New Roman" pitchFamily="18" charset="0"/>
                <a:cs typeface="Times New Roman" pitchFamily="18" charset="0"/>
              </a:rPr>
              <a:t>A = jarak horizontal antara tulang belakang dengan genggaman tangan saat siku menekuk </a:t>
            </a:r>
          </a:p>
          <a:p>
            <a:endParaRPr lang="id-ID" sz="2000" dirty="0">
              <a:solidFill>
                <a:prstClr val="black"/>
              </a:solidFill>
              <a:latin typeface="Times New Roman" pitchFamily="18" charset="0"/>
              <a:cs typeface="Times New Roman" pitchFamily="18" charset="0"/>
            </a:endParaRPr>
          </a:p>
          <a:p>
            <a:r>
              <a:rPr lang="id-ID" sz="2000" dirty="0">
                <a:solidFill>
                  <a:prstClr val="black"/>
                </a:solidFill>
                <a:latin typeface="Times New Roman" pitchFamily="18" charset="0"/>
                <a:cs typeface="Times New Roman" pitchFamily="18" charset="0"/>
              </a:rPr>
              <a:t>B = jarak horizontal antara genggaman tangan saat siku menekuk dengan genggaman tangan saat posisi menjangkau ke depan</a:t>
            </a:r>
          </a:p>
          <a:p>
            <a:pPr algn="ctr"/>
            <a:endParaRPr lang="id-ID" dirty="0">
              <a:solidFill>
                <a:prstClr val="black"/>
              </a:solidFill>
            </a:endParaRPr>
          </a:p>
        </p:txBody>
      </p:sp>
    </p:spTree>
    <p:extLst>
      <p:ext uri="{BB962C8B-B14F-4D97-AF65-F5344CB8AC3E}">
        <p14:creationId xmlns:p14="http://schemas.microsoft.com/office/powerpoint/2010/main" val="121545505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57200" y="214290"/>
            <a:ext cx="4040188" cy="639762"/>
          </a:xfrm>
        </p:spPr>
        <p:style>
          <a:lnRef idx="1">
            <a:schemeClr val="dk1"/>
          </a:lnRef>
          <a:fillRef idx="2">
            <a:schemeClr val="dk1"/>
          </a:fillRef>
          <a:effectRef idx="1">
            <a:schemeClr val="dk1"/>
          </a:effectRef>
          <a:fontRef idx="minor">
            <a:schemeClr val="dk1"/>
          </a:fontRef>
        </p:style>
        <p:txBody>
          <a:bodyPr>
            <a:noAutofit/>
          </a:bodyPr>
          <a:lstStyle/>
          <a:p>
            <a:pPr algn="ctr"/>
            <a:r>
              <a:rPr lang="id-ID" sz="3600" dirty="0">
                <a:latin typeface="Times New Roman" pitchFamily="18" charset="0"/>
                <a:cs typeface="Times New Roman" pitchFamily="18" charset="0"/>
              </a:rPr>
              <a:t>Contoh 1</a:t>
            </a:r>
          </a:p>
        </p:txBody>
      </p:sp>
      <p:sp>
        <p:nvSpPr>
          <p:cNvPr id="3" name="Content Placeholder 2"/>
          <p:cNvSpPr>
            <a:spLocks noGrp="1"/>
          </p:cNvSpPr>
          <p:nvPr>
            <p:ph sz="half" idx="2"/>
          </p:nvPr>
        </p:nvSpPr>
        <p:spPr>
          <a:xfrm>
            <a:off x="457200" y="928670"/>
            <a:ext cx="4040188" cy="5715040"/>
          </a:xfrm>
        </p:spPr>
        <p:style>
          <a:lnRef idx="2">
            <a:schemeClr val="dk1"/>
          </a:lnRef>
          <a:fillRef idx="1">
            <a:schemeClr val="lt1"/>
          </a:fillRef>
          <a:effectRef idx="0">
            <a:schemeClr val="dk1"/>
          </a:effectRef>
          <a:fontRef idx="minor">
            <a:schemeClr val="dk1"/>
          </a:fontRef>
        </p:style>
        <p:txBody>
          <a:bodyPr>
            <a:noAutofit/>
          </a:bodyPr>
          <a:lstStyle/>
          <a:p>
            <a:pPr>
              <a:buNone/>
            </a:pPr>
            <a:r>
              <a:rPr lang="id-ID" sz="2600" dirty="0">
                <a:latin typeface="Times New Roman" pitchFamily="18" charset="0"/>
                <a:cs typeface="Times New Roman" pitchFamily="18" charset="0"/>
              </a:rPr>
              <a:t>	Pada karyawan pria, jika beban atau benda yang akan diangkat memiliki berat maksimal 20 kg, maka beban atau benda tersebut harus diletakkan antara setinggi betis dan bahu, dan benda atau beban terletak dekat dengan tubuh. (yaitu jarak horizontal ‘a’ - antara tulang belakang dengan genggaman tangan saat siku menekuk)</a:t>
            </a:r>
          </a:p>
        </p:txBody>
      </p:sp>
      <p:sp>
        <p:nvSpPr>
          <p:cNvPr id="9" name="Text Placeholder 8"/>
          <p:cNvSpPr>
            <a:spLocks noGrp="1"/>
          </p:cNvSpPr>
          <p:nvPr>
            <p:ph type="body" sz="quarter" idx="3"/>
          </p:nvPr>
        </p:nvSpPr>
        <p:spPr>
          <a:xfrm>
            <a:off x="4645025" y="214290"/>
            <a:ext cx="4041775" cy="639762"/>
          </a:xfrm>
        </p:spPr>
        <p:style>
          <a:lnRef idx="1">
            <a:schemeClr val="dk1"/>
          </a:lnRef>
          <a:fillRef idx="2">
            <a:schemeClr val="dk1"/>
          </a:fillRef>
          <a:effectRef idx="1">
            <a:schemeClr val="dk1"/>
          </a:effectRef>
          <a:fontRef idx="minor">
            <a:schemeClr val="dk1"/>
          </a:fontRef>
        </p:style>
        <p:txBody>
          <a:bodyPr>
            <a:noAutofit/>
          </a:bodyPr>
          <a:lstStyle/>
          <a:p>
            <a:pPr algn="ctr"/>
            <a:r>
              <a:rPr lang="id-ID" sz="3600" dirty="0">
                <a:latin typeface="Times New Roman" pitchFamily="18" charset="0"/>
                <a:cs typeface="Times New Roman" pitchFamily="18" charset="0"/>
              </a:rPr>
              <a:t>Contoh 2</a:t>
            </a:r>
          </a:p>
        </p:txBody>
      </p:sp>
      <p:sp>
        <p:nvSpPr>
          <p:cNvPr id="10" name="Content Placeholder 9"/>
          <p:cNvSpPr>
            <a:spLocks noGrp="1"/>
          </p:cNvSpPr>
          <p:nvPr>
            <p:ph sz="quarter" idx="4"/>
          </p:nvPr>
        </p:nvSpPr>
        <p:spPr>
          <a:xfrm>
            <a:off x="4645025" y="928670"/>
            <a:ext cx="4041775" cy="5715040"/>
          </a:xfrm>
        </p:spPr>
        <p:style>
          <a:lnRef idx="2">
            <a:schemeClr val="dk1"/>
          </a:lnRef>
          <a:fillRef idx="1">
            <a:schemeClr val="lt1"/>
          </a:fillRef>
          <a:effectRef idx="0">
            <a:schemeClr val="dk1"/>
          </a:effectRef>
          <a:fontRef idx="minor">
            <a:schemeClr val="dk1"/>
          </a:fontRef>
        </p:style>
        <p:txBody>
          <a:bodyPr>
            <a:noAutofit/>
          </a:bodyPr>
          <a:lstStyle/>
          <a:p>
            <a:pPr>
              <a:buNone/>
            </a:pPr>
            <a:r>
              <a:rPr lang="id-ID" sz="2600" dirty="0">
                <a:latin typeface="Times New Roman" pitchFamily="18" charset="0"/>
                <a:cs typeface="Times New Roman" pitchFamily="18" charset="0"/>
              </a:rPr>
              <a:t> 	Pada karyawan wanita, jika beban atau benda yang akan diangkat memiliki berat maksimal 3 kg, maka beban atau benda tersebut dapat diletakkan di ketinggian antara lantai dengan kepala, dengan jarak horizontal ‘a’ ataupun ‘b’ - antara tulang belakang dengan genggaman tangan saat posisi menjangkau ke depan</a:t>
            </a:r>
          </a:p>
          <a:p>
            <a:pPr>
              <a:buNone/>
            </a:pPr>
            <a:endParaRPr lang="id-ID" sz="2600" dirty="0">
              <a:latin typeface="Times New Roman" pitchFamily="18" charset="0"/>
              <a:cs typeface="Times New Roman" pitchFamily="18" charset="0"/>
            </a:endParaRPr>
          </a:p>
        </p:txBody>
      </p:sp>
    </p:spTree>
    <p:extLst>
      <p:ext uri="{BB962C8B-B14F-4D97-AF65-F5344CB8AC3E}">
        <p14:creationId xmlns:p14="http://schemas.microsoft.com/office/powerpoint/2010/main" val="401298218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dk1"/>
          </a:fillRef>
          <a:effectRef idx="1">
            <a:schemeClr val="dk1"/>
          </a:effectRef>
          <a:fontRef idx="minor">
            <a:schemeClr val="lt1"/>
          </a:fontRef>
        </p:style>
        <p:txBody>
          <a:bodyPr>
            <a:normAutofit/>
          </a:bodyPr>
          <a:lstStyle/>
          <a:p>
            <a:r>
              <a:rPr lang="id-ID" sz="4000" dirty="0">
                <a:latin typeface="Times New Roman" pitchFamily="18" charset="0"/>
                <a:cs typeface="Times New Roman" pitchFamily="18" charset="0"/>
              </a:rPr>
              <a:t>ALTERNATIF PENGENDALIAN</a:t>
            </a:r>
          </a:p>
        </p:txBody>
      </p:sp>
      <p:sp>
        <p:nvSpPr>
          <p:cNvPr id="3" name="Content Placeholder 2"/>
          <p:cNvSpPr>
            <a:spLocks noGrp="1"/>
          </p:cNvSpPr>
          <p:nvPr>
            <p:ph idx="1"/>
          </p:nvPr>
        </p:nvSpPr>
        <p:spPr/>
        <p:txBody>
          <a:bodyPr>
            <a:noAutofit/>
          </a:bodyPr>
          <a:lstStyle/>
          <a:p>
            <a:pPr marL="514350" indent="-514350">
              <a:buFont typeface="+mj-lt"/>
              <a:buAutoNum type="arabicPeriod"/>
            </a:pPr>
            <a:r>
              <a:rPr lang="id-ID" sz="3600" dirty="0">
                <a:latin typeface="Times New Roman" pitchFamily="18" charset="0"/>
                <a:cs typeface="Times New Roman" pitchFamily="18" charset="0"/>
              </a:rPr>
              <a:t>Menggunakan alat bantu angkat</a:t>
            </a:r>
          </a:p>
          <a:p>
            <a:pPr marL="514350" indent="-514350">
              <a:buFont typeface="+mj-lt"/>
              <a:buAutoNum type="arabicPeriod"/>
            </a:pPr>
            <a:r>
              <a:rPr lang="id-ID" sz="3600" dirty="0">
                <a:latin typeface="Times New Roman" pitchFamily="18" charset="0"/>
                <a:cs typeface="Times New Roman" pitchFamily="18" charset="0"/>
              </a:rPr>
              <a:t>Mengurangi berat beban atau benda yang akan ditangani</a:t>
            </a:r>
          </a:p>
          <a:p>
            <a:pPr marL="514350" indent="-514350">
              <a:buFont typeface="+mj-lt"/>
              <a:buAutoNum type="arabicPeriod"/>
            </a:pPr>
            <a:r>
              <a:rPr lang="id-ID" sz="3600" dirty="0">
                <a:latin typeface="Times New Roman" pitchFamily="18" charset="0"/>
                <a:cs typeface="Times New Roman" pitchFamily="18" charset="0"/>
              </a:rPr>
              <a:t>Mengatur posisi dan jarak beban atau benda terhadap tubuh sesuai dengan berat beban atau benda yang diangkat</a:t>
            </a:r>
          </a:p>
        </p:txBody>
      </p:sp>
    </p:spTree>
    <p:extLst>
      <p:ext uri="{BB962C8B-B14F-4D97-AF65-F5344CB8AC3E}">
        <p14:creationId xmlns:p14="http://schemas.microsoft.com/office/powerpoint/2010/main" val="329043444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p:spPr>
        <p:style>
          <a:lnRef idx="3">
            <a:schemeClr val="lt1"/>
          </a:lnRef>
          <a:fillRef idx="1">
            <a:schemeClr val="dk1"/>
          </a:fillRef>
          <a:effectRef idx="1">
            <a:schemeClr val="dk1"/>
          </a:effectRef>
          <a:fontRef idx="minor">
            <a:schemeClr val="lt1"/>
          </a:fontRef>
        </p:style>
        <p:txBody>
          <a:bodyPr>
            <a:normAutofit/>
          </a:bodyPr>
          <a:lstStyle/>
          <a:p>
            <a:r>
              <a:rPr lang="id-ID" sz="4000" dirty="0">
                <a:latin typeface="Times New Roman" pitchFamily="18" charset="0"/>
                <a:cs typeface="Times New Roman" pitchFamily="18" charset="0"/>
              </a:rPr>
              <a:t>ASPEK YANG DI NILAI</a:t>
            </a:r>
          </a:p>
        </p:txBody>
      </p:sp>
      <p:sp>
        <p:nvSpPr>
          <p:cNvPr id="3" name="Content Placeholder 2"/>
          <p:cNvSpPr>
            <a:spLocks noGrp="1"/>
          </p:cNvSpPr>
          <p:nvPr>
            <p:ph idx="1"/>
          </p:nvPr>
        </p:nvSpPr>
        <p:spPr>
          <a:xfrm>
            <a:off x="457200" y="1000108"/>
            <a:ext cx="8229600" cy="5857892"/>
          </a:xfrm>
        </p:spPr>
        <p:txBody>
          <a:bodyPr/>
          <a:lstStyle/>
          <a:p>
            <a:pPr marL="514350" indent="-514350">
              <a:buFont typeface="+mj-lt"/>
              <a:buAutoNum type="alphaLcPeriod" startAt="2"/>
            </a:pPr>
            <a:r>
              <a:rPr lang="sv-SE" dirty="0">
                <a:latin typeface="Times New Roman" pitchFamily="18" charset="0"/>
                <a:cs typeface="Times New Roman" pitchFamily="18" charset="0"/>
              </a:rPr>
              <a:t>Apakah beban atau benda terletak jauh dari tulang belakang?</a:t>
            </a:r>
            <a:endParaRPr lang="id-ID" dirty="0">
              <a:latin typeface="Times New Roman" pitchFamily="18" charset="0"/>
              <a:cs typeface="Times New Roman" pitchFamily="18" charset="0"/>
            </a:endParaRPr>
          </a:p>
          <a:p>
            <a:pPr marL="514350" indent="-514350">
              <a:buNone/>
            </a:pPr>
            <a:r>
              <a:rPr lang="id-ID" dirty="0">
                <a:solidFill>
                  <a:srgbClr val="FF0000"/>
                </a:solidFill>
                <a:latin typeface="Times New Roman" pitchFamily="18" charset="0"/>
                <a:cs typeface="Times New Roman" pitchFamily="18" charset="0"/>
              </a:rPr>
              <a:t>PENJELASAN </a:t>
            </a:r>
          </a:p>
          <a:p>
            <a:pPr marL="514350" indent="-514350">
              <a:buNone/>
            </a:pPr>
            <a:r>
              <a:rPr lang="id-ID" dirty="0">
                <a:latin typeface="Times New Roman" pitchFamily="18" charset="0"/>
                <a:cs typeface="Times New Roman" pitchFamily="18" charset="0"/>
              </a:rPr>
              <a:t>	Secara umum semakin jauh jarak beban atau benda dengan tulang belakang, maka tekanan pada punggung juga akan meningkat </a:t>
            </a:r>
          </a:p>
          <a:p>
            <a:pPr marL="514350" indent="-514350">
              <a:buNone/>
            </a:pPr>
            <a:endParaRPr lang="id-ID"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cstate="print"/>
          <a:srcRect l="17882" t="20665" r="44791" b="20664"/>
          <a:stretch>
            <a:fillRect/>
          </a:stretch>
        </p:blipFill>
        <p:spPr bwMode="auto">
          <a:xfrm>
            <a:off x="571472" y="4214818"/>
            <a:ext cx="3071834" cy="2500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a:off x="3786182" y="5072074"/>
            <a:ext cx="1071570" cy="64294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d-ID">
              <a:solidFill>
                <a:prstClr val="black"/>
              </a:solidFill>
            </a:endParaRPr>
          </a:p>
        </p:txBody>
      </p:sp>
      <p:sp>
        <p:nvSpPr>
          <p:cNvPr id="8" name="Rectangle 7"/>
          <p:cNvSpPr/>
          <p:nvPr/>
        </p:nvSpPr>
        <p:spPr>
          <a:xfrm>
            <a:off x="4857752" y="4286256"/>
            <a:ext cx="3929090" cy="22860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id-ID" sz="2800" dirty="0">
                <a:solidFill>
                  <a:prstClr val="black"/>
                </a:solidFill>
                <a:latin typeface="Times New Roman" pitchFamily="18" charset="0"/>
                <a:cs typeface="Times New Roman" pitchFamily="18" charset="0"/>
              </a:rPr>
              <a:t>Gambar contoh penanganan beban atau benda yang terletak jauh dari tulang belakang</a:t>
            </a:r>
          </a:p>
        </p:txBody>
      </p:sp>
    </p:spTree>
    <p:extLst>
      <p:ext uri="{BB962C8B-B14F-4D97-AF65-F5344CB8AC3E}">
        <p14:creationId xmlns:p14="http://schemas.microsoft.com/office/powerpoint/2010/main" val="253974417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6357982"/>
          </a:xfrm>
        </p:spPr>
        <p:txBody>
          <a:bodyPr/>
          <a:lstStyle/>
          <a:p>
            <a:pPr>
              <a:buNone/>
            </a:pPr>
            <a:r>
              <a:rPr lang="id-ID" dirty="0"/>
              <a:t>	</a:t>
            </a:r>
            <a:r>
              <a:rPr lang="id-ID" sz="2800" dirty="0">
                <a:latin typeface="Times New Roman" pitchFamily="18" charset="0"/>
                <a:cs typeface="Times New Roman" pitchFamily="18" charset="0"/>
              </a:rPr>
              <a:t>Kapasitas individu saat menangani beban atau benda dipengaruhi oleh jarak objek dengan tulang belakang, seperti terlihat pada gambar berikut:</a:t>
            </a:r>
            <a:endParaRPr lang="id-ID" dirty="0">
              <a:latin typeface="Times New Roman" pitchFamily="18" charset="0"/>
              <a:cs typeface="Times New Roman" pitchFamily="18" charset="0"/>
            </a:endParaRPr>
          </a:p>
          <a:p>
            <a:pPr>
              <a:buNone/>
            </a:pPr>
            <a:r>
              <a:rPr lang="id-ID" dirty="0"/>
              <a:t>						</a:t>
            </a:r>
          </a:p>
          <a:p>
            <a:pPr>
              <a:buNone/>
            </a:pPr>
            <a:r>
              <a:rPr lang="id-ID" dirty="0"/>
              <a:t>						</a:t>
            </a:r>
          </a:p>
        </p:txBody>
      </p:sp>
      <p:pic>
        <p:nvPicPr>
          <p:cNvPr id="6" name="Picture 2"/>
          <p:cNvPicPr>
            <a:picLocks noChangeAspect="1" noChangeArrowheads="1"/>
          </p:cNvPicPr>
          <p:nvPr/>
        </p:nvPicPr>
        <p:blipFill>
          <a:blip r:embed="rId2" cstate="print"/>
          <a:srcRect l="23377" t="10417" r="40239" b="15398"/>
          <a:stretch>
            <a:fillRect/>
          </a:stretch>
        </p:blipFill>
        <p:spPr bwMode="auto">
          <a:xfrm>
            <a:off x="928662" y="3143248"/>
            <a:ext cx="4000528" cy="3357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928662" y="1785926"/>
            <a:ext cx="4071966" cy="12144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id-ID" sz="2400" dirty="0">
                <a:solidFill>
                  <a:prstClr val="black"/>
                </a:solidFill>
                <a:latin typeface="Times New Roman" pitchFamily="18" charset="0"/>
                <a:cs typeface="Times New Roman" pitchFamily="18" charset="0"/>
              </a:rPr>
              <a:t>Gambar kapasitas individu saat mengangkat beban atau benda di berbagai jarak horizontal</a:t>
            </a:r>
          </a:p>
        </p:txBody>
      </p:sp>
      <p:sp>
        <p:nvSpPr>
          <p:cNvPr id="8" name="Rectangle 7"/>
          <p:cNvSpPr/>
          <p:nvPr/>
        </p:nvSpPr>
        <p:spPr>
          <a:xfrm>
            <a:off x="5214942" y="1857364"/>
            <a:ext cx="3429024" cy="47863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id-ID" sz="2800" dirty="0">
                <a:solidFill>
                  <a:prstClr val="black"/>
                </a:solidFill>
                <a:latin typeface="Times New Roman" pitchFamily="18" charset="0"/>
                <a:cs typeface="Times New Roman" pitchFamily="18" charset="0"/>
              </a:rPr>
              <a:t>Contoh:</a:t>
            </a:r>
          </a:p>
          <a:p>
            <a:r>
              <a:rPr lang="id-ID" sz="2800" dirty="0">
                <a:solidFill>
                  <a:prstClr val="black"/>
                </a:solidFill>
                <a:latin typeface="Times New Roman" pitchFamily="18" charset="0"/>
                <a:cs typeface="Times New Roman" pitchFamily="18" charset="0"/>
              </a:rPr>
              <a:t> jika seseorang mengangkat beban atau benda yang terletak pada jarak horizontal 70 cm dari tulang belakang, maka kapasitas individunya menjadi 40%</a:t>
            </a:r>
          </a:p>
        </p:txBody>
      </p:sp>
    </p:spTree>
    <p:extLst>
      <p:ext uri="{BB962C8B-B14F-4D97-AF65-F5344CB8AC3E}">
        <p14:creationId xmlns:p14="http://schemas.microsoft.com/office/powerpoint/2010/main" val="71327398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dk1"/>
          </a:fillRef>
          <a:effectRef idx="1">
            <a:schemeClr val="dk1"/>
          </a:effectRef>
          <a:fontRef idx="minor">
            <a:schemeClr val="lt1"/>
          </a:fontRef>
        </p:style>
        <p:txBody>
          <a:bodyPr>
            <a:normAutofit/>
          </a:bodyPr>
          <a:lstStyle/>
          <a:p>
            <a:r>
              <a:rPr lang="id-ID" sz="4000" dirty="0">
                <a:latin typeface="Times New Roman" pitchFamily="18" charset="0"/>
                <a:cs typeface="Times New Roman" pitchFamily="18" charset="0"/>
              </a:rPr>
              <a:t>ALTERNATIF PENGENDALIAN</a:t>
            </a:r>
          </a:p>
        </p:txBody>
      </p:sp>
      <p:sp>
        <p:nvSpPr>
          <p:cNvPr id="5" name="Content Placeholder 4"/>
          <p:cNvSpPr>
            <a:spLocks noGrp="1"/>
          </p:cNvSpPr>
          <p:nvPr>
            <p:ph idx="1"/>
          </p:nvPr>
        </p:nvSpPr>
        <p:spPr/>
        <p:txBody>
          <a:bodyPr/>
          <a:lstStyle/>
          <a:p>
            <a:pPr marL="514350" indent="-514350">
              <a:buFont typeface="+mj-lt"/>
              <a:buAutoNum type="arabicPeriod"/>
            </a:pPr>
            <a:r>
              <a:rPr lang="id-ID" dirty="0">
                <a:latin typeface="Times New Roman" pitchFamily="18" charset="0"/>
                <a:cs typeface="Times New Roman" pitchFamily="18" charset="0"/>
              </a:rPr>
              <a:t>Letakkan beban atau benda sedekat mungkin dengan tulang belakang (jarak horizontal tidak lebih dari 30 cm dari tulang belakang)</a:t>
            </a:r>
          </a:p>
          <a:p>
            <a:pPr marL="514350" indent="-514350">
              <a:buFont typeface="+mj-lt"/>
              <a:buAutoNum type="arabicPeriod"/>
            </a:pPr>
            <a:r>
              <a:rPr lang="id-ID" dirty="0">
                <a:latin typeface="Times New Roman" pitchFamily="18" charset="0"/>
                <a:cs typeface="Times New Roman" pitchFamily="18" charset="0"/>
              </a:rPr>
              <a:t>Jika hal ini tidak memungkinkan, atur jarak dan berat beban atau benda sesuai dengan ketentuan pada gambar peletakkan awal beban atau benda sesuai dengan berat maksimal beban atau benda</a:t>
            </a:r>
          </a:p>
        </p:txBody>
      </p:sp>
    </p:spTree>
    <p:extLst>
      <p:ext uri="{BB962C8B-B14F-4D97-AF65-F5344CB8AC3E}">
        <p14:creationId xmlns:p14="http://schemas.microsoft.com/office/powerpoint/2010/main" val="149451735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p:spPr>
        <p:style>
          <a:lnRef idx="3">
            <a:schemeClr val="lt1"/>
          </a:lnRef>
          <a:fillRef idx="1">
            <a:schemeClr val="dk1"/>
          </a:fillRef>
          <a:effectRef idx="1">
            <a:schemeClr val="dk1"/>
          </a:effectRef>
          <a:fontRef idx="minor">
            <a:schemeClr val="lt1"/>
          </a:fontRef>
        </p:style>
        <p:txBody>
          <a:bodyPr>
            <a:normAutofit/>
          </a:bodyPr>
          <a:lstStyle/>
          <a:p>
            <a:r>
              <a:rPr lang="id-ID" sz="4000" dirty="0">
                <a:latin typeface="Times New Roman" pitchFamily="18" charset="0"/>
                <a:cs typeface="Times New Roman" pitchFamily="18" charset="0"/>
              </a:rPr>
              <a:t>ASPEK YANG DI NILAI</a:t>
            </a:r>
          </a:p>
        </p:txBody>
      </p:sp>
      <p:sp>
        <p:nvSpPr>
          <p:cNvPr id="3" name="Content Placeholder 2"/>
          <p:cNvSpPr>
            <a:spLocks noGrp="1"/>
          </p:cNvSpPr>
          <p:nvPr>
            <p:ph idx="1"/>
          </p:nvPr>
        </p:nvSpPr>
        <p:spPr>
          <a:xfrm>
            <a:off x="457200" y="928670"/>
            <a:ext cx="8229600" cy="5197493"/>
          </a:xfrm>
        </p:spPr>
        <p:txBody>
          <a:bodyPr/>
          <a:lstStyle/>
          <a:p>
            <a:pPr marL="514350" indent="-514350">
              <a:buFont typeface="+mj-lt"/>
              <a:buAutoNum type="alphaLcPeriod" startAt="3"/>
            </a:pPr>
            <a:r>
              <a:rPr lang="id-ID" dirty="0"/>
              <a:t>Apakah ukuran beban atau benda tersebut besar sehingga sulit untuk ditangani?</a:t>
            </a:r>
          </a:p>
          <a:p>
            <a:pPr marL="514350" indent="-514350">
              <a:buNone/>
            </a:pPr>
            <a:r>
              <a:rPr lang="id-ID" dirty="0">
                <a:solidFill>
                  <a:srgbClr val="FF0000"/>
                </a:solidFill>
              </a:rPr>
              <a:t>PENJELASAN</a:t>
            </a:r>
          </a:p>
          <a:p>
            <a:pPr marL="514350" indent="-514350">
              <a:buNone/>
            </a:pPr>
            <a:r>
              <a:rPr lang="id-ID" dirty="0">
                <a:latin typeface="Times New Roman" pitchFamily="18" charset="0"/>
                <a:cs typeface="Times New Roman" pitchFamily="18" charset="0"/>
              </a:rPr>
              <a:t>	jika salah satu dimensi beban atau benda melebihi 70 cm, maka penanganannya akan lebih sulit sehingga dapat meningkatkan risiko cedera. Risiko cedera akan semakin meningkat jika beban atau benda tidak dilengkapi dengan pengangan yang memadai.</a:t>
            </a:r>
            <a:endParaRPr lang="id-ID"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5875372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9784"/>
          </a:xfrm>
        </p:spPr>
        <p:style>
          <a:lnRef idx="3">
            <a:schemeClr val="lt1"/>
          </a:lnRef>
          <a:fillRef idx="1">
            <a:schemeClr val="dk1"/>
          </a:fillRef>
          <a:effectRef idx="1">
            <a:schemeClr val="dk1"/>
          </a:effectRef>
          <a:fontRef idx="minor">
            <a:schemeClr val="lt1"/>
          </a:fontRef>
        </p:style>
        <p:txBody>
          <a:bodyPr>
            <a:normAutofit/>
          </a:bodyPr>
          <a:lstStyle/>
          <a:p>
            <a:r>
              <a:rPr lang="id-ID" sz="3600" dirty="0">
                <a:latin typeface="Times New Roman" pitchFamily="18" charset="0"/>
                <a:cs typeface="Times New Roman" pitchFamily="18" charset="0"/>
              </a:rPr>
              <a:t>ALTERNATIF PENGENDALIAN</a:t>
            </a:r>
          </a:p>
        </p:txBody>
      </p:sp>
      <p:sp>
        <p:nvSpPr>
          <p:cNvPr id="3" name="Content Placeholder 2"/>
          <p:cNvSpPr>
            <a:spLocks noGrp="1"/>
          </p:cNvSpPr>
          <p:nvPr>
            <p:ph sz="half" idx="1"/>
          </p:nvPr>
        </p:nvSpPr>
        <p:spPr>
          <a:xfrm>
            <a:off x="457200" y="1357298"/>
            <a:ext cx="4038600" cy="4768865"/>
          </a:xfrm>
        </p:spPr>
        <p:txBody>
          <a:bodyPr>
            <a:normAutofit/>
          </a:bodyPr>
          <a:lstStyle/>
          <a:p>
            <a:pPr marL="514350" indent="-514350">
              <a:buFont typeface="+mj-lt"/>
              <a:buAutoNum type="arabicPeriod"/>
            </a:pPr>
            <a:r>
              <a:rPr lang="sv-SE" dirty="0">
                <a:latin typeface="Times New Roman" pitchFamily="18" charset="0"/>
                <a:cs typeface="Times New Roman" pitchFamily="18" charset="0"/>
              </a:rPr>
              <a:t>Menggunakan alat bantu angkat</a:t>
            </a:r>
            <a:endParaRPr lang="id-ID" dirty="0">
              <a:latin typeface="Times New Roman" pitchFamily="18" charset="0"/>
              <a:cs typeface="Times New Roman" pitchFamily="18" charset="0"/>
            </a:endParaRPr>
          </a:p>
          <a:p>
            <a:pPr marL="514350" indent="-514350">
              <a:buFont typeface="+mj-lt"/>
              <a:buAutoNum type="arabicPeriod"/>
            </a:pPr>
            <a:r>
              <a:rPr lang="sv-SE" dirty="0">
                <a:latin typeface="Times New Roman" pitchFamily="18" charset="0"/>
                <a:cs typeface="Times New Roman" pitchFamily="18" charset="0"/>
              </a:rPr>
              <a:t>Sesuaikan dimensi beban atau benda sebagai berikut</a:t>
            </a:r>
            <a:r>
              <a:rPr lang="sv-SE" sz="2400" dirty="0">
                <a:latin typeface="Times New Roman" pitchFamily="18" charset="0"/>
                <a:cs typeface="Times New Roman" pitchFamily="18" charset="0"/>
              </a:rPr>
              <a:t>:</a:t>
            </a:r>
            <a:endParaRPr lang="id-ID" sz="2400" dirty="0">
              <a:latin typeface="Times New Roman" pitchFamily="18" charset="0"/>
              <a:cs typeface="Times New Roman" pitchFamily="18" charset="0"/>
            </a:endParaRPr>
          </a:p>
          <a:p>
            <a:pPr marL="514350" indent="-514350">
              <a:buFont typeface="+mj-lt"/>
              <a:buAutoNum type="arabicPeriod"/>
            </a:pPr>
            <a:endParaRPr lang="id-ID" dirty="0"/>
          </a:p>
          <a:p>
            <a:pPr marL="514350" indent="-514350">
              <a:buNone/>
            </a:pPr>
            <a:endParaRPr lang="id-ID" dirty="0"/>
          </a:p>
          <a:p>
            <a:pPr marL="514350" indent="-514350">
              <a:buFont typeface="+mj-lt"/>
              <a:buAutoNum type="arabicPeriod"/>
            </a:pPr>
            <a:endParaRPr lang="id-ID" dirty="0"/>
          </a:p>
        </p:txBody>
      </p:sp>
      <p:sp>
        <p:nvSpPr>
          <p:cNvPr id="5" name="Content Placeholder 4"/>
          <p:cNvSpPr>
            <a:spLocks noGrp="1"/>
          </p:cNvSpPr>
          <p:nvPr>
            <p:ph sz="half" idx="2"/>
          </p:nvPr>
        </p:nvSpPr>
        <p:spPr>
          <a:xfrm>
            <a:off x="4071934" y="1357298"/>
            <a:ext cx="4786346" cy="5500702"/>
          </a:xfrm>
        </p:spPr>
        <p:txBody>
          <a:bodyPr>
            <a:noAutofit/>
          </a:bodyPr>
          <a:lstStyle/>
          <a:p>
            <a:pPr marL="514350" indent="-514350">
              <a:buFont typeface="+mj-lt"/>
              <a:buAutoNum type="arabicPeriod" startAt="3"/>
            </a:pPr>
            <a:r>
              <a:rPr lang="id-ID" sz="2400" dirty="0">
                <a:latin typeface="Times New Roman" pitchFamily="18" charset="0"/>
                <a:cs typeface="Times New Roman" pitchFamily="18" charset="0"/>
              </a:rPr>
              <a:t>Panjang beban atau benda sebaiknya tidak melebihi lebar bahu (sekitar 35 cm) untuk menghindari abduksi lengan</a:t>
            </a:r>
          </a:p>
          <a:p>
            <a:pPr marL="514350" indent="-514350">
              <a:buFont typeface="+mj-lt"/>
              <a:buAutoNum type="arabicPeriod" startAt="3"/>
            </a:pPr>
            <a:r>
              <a:rPr lang="id-ID" sz="2400" dirty="0">
                <a:latin typeface="Times New Roman" pitchFamily="18" charset="0"/>
                <a:cs typeface="Times New Roman" pitchFamily="18" charset="0"/>
              </a:rPr>
              <a:t>Lebar beban atau benda sebaiknya tidak melebihi 35 cm untuk menghindari fleksi lengan </a:t>
            </a:r>
          </a:p>
          <a:p>
            <a:pPr marL="514350" indent="-514350">
              <a:buFont typeface="+mj-lt"/>
              <a:buAutoNum type="arabicPeriod" startAt="3"/>
            </a:pPr>
            <a:r>
              <a:rPr lang="id-ID" sz="2400" dirty="0">
                <a:latin typeface="Times New Roman" pitchFamily="18" charset="0"/>
                <a:cs typeface="Times New Roman" pitchFamily="18" charset="0"/>
              </a:rPr>
              <a:t>Tinggi beban atau benda sebaiknya tidak melebihi tinggi bahu agar tidak menghalangi penglihatan</a:t>
            </a:r>
          </a:p>
          <a:p>
            <a:pPr marL="514350" indent="-514350">
              <a:buFont typeface="+mj-lt"/>
              <a:buAutoNum type="arabicPeriod" startAt="3"/>
            </a:pPr>
            <a:r>
              <a:rPr lang="id-ID" sz="2400" dirty="0">
                <a:latin typeface="Times New Roman" pitchFamily="18" charset="0"/>
                <a:cs typeface="Times New Roman" pitchFamily="18" charset="0"/>
              </a:rPr>
              <a:t>Beban atau benda ditangani oleh 2 orang atau lebih</a:t>
            </a:r>
          </a:p>
          <a:p>
            <a:pPr marL="514350" indent="-514350">
              <a:buFont typeface="+mj-lt"/>
              <a:buAutoNum type="arabicPeriod" startAt="3"/>
            </a:pPr>
            <a:endParaRPr lang="id-ID" sz="2400" dirty="0">
              <a:latin typeface="Times New Roman" pitchFamily="18" charset="0"/>
              <a:cs typeface="Times New Roman" pitchFamily="18" charset="0"/>
            </a:endParaRPr>
          </a:p>
          <a:p>
            <a:pPr>
              <a:buNone/>
            </a:pPr>
            <a:endParaRPr lang="id-ID" sz="2400"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srcRect l="27814" t="8839" r="13616" b="13819"/>
          <a:stretch>
            <a:fillRect/>
          </a:stretch>
        </p:blipFill>
        <p:spPr bwMode="auto">
          <a:xfrm>
            <a:off x="428596" y="3571876"/>
            <a:ext cx="3714776" cy="3000396"/>
          </a:xfrm>
          <a:prstGeom prst="rect">
            <a:avLst/>
          </a:prstGeom>
          <a:noFill/>
          <a:ln w="9525">
            <a:noFill/>
            <a:miter lim="800000"/>
            <a:headEnd/>
            <a:tailEnd/>
          </a:ln>
          <a:effectLst/>
        </p:spPr>
      </p:pic>
    </p:spTree>
    <p:extLst>
      <p:ext uri="{BB962C8B-B14F-4D97-AF65-F5344CB8AC3E}">
        <p14:creationId xmlns:p14="http://schemas.microsoft.com/office/powerpoint/2010/main" val="1306035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1988840"/>
            <a:ext cx="9144000" cy="48691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lvl="1"/>
            <a:endParaRPr lang="id-ID" sz="1200" dirty="0">
              <a:latin typeface="Arial" panose="020B0604020202020204" pitchFamily="34" charset="0"/>
              <a:cs typeface="Arial" panose="020B0604020202020204" pitchFamily="34" charset="0"/>
            </a:endParaRPr>
          </a:p>
        </p:txBody>
      </p:sp>
      <p:sp>
        <p:nvSpPr>
          <p:cNvPr id="6" name="Pentagon 5"/>
          <p:cNvSpPr/>
          <p:nvPr/>
        </p:nvSpPr>
        <p:spPr>
          <a:xfrm>
            <a:off x="3571868" y="642918"/>
            <a:ext cx="4286280" cy="10001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id-ID" sz="32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Lanjutan</a:t>
            </a:r>
          </a:p>
        </p:txBody>
      </p:sp>
      <p:sp>
        <p:nvSpPr>
          <p:cNvPr id="7" name="Flowchart: Connector 6"/>
          <p:cNvSpPr/>
          <p:nvPr/>
        </p:nvSpPr>
        <p:spPr>
          <a:xfrm>
            <a:off x="357158"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lowchart: Connector 8"/>
          <p:cNvSpPr/>
          <p:nvPr/>
        </p:nvSpPr>
        <p:spPr>
          <a:xfrm>
            <a:off x="135729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lowchart: Connector 9"/>
          <p:cNvSpPr/>
          <p:nvPr/>
        </p:nvSpPr>
        <p:spPr>
          <a:xfrm>
            <a:off x="242886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Box 1"/>
          <p:cNvSpPr txBox="1"/>
          <p:nvPr/>
        </p:nvSpPr>
        <p:spPr>
          <a:xfrm>
            <a:off x="1043608" y="1909911"/>
            <a:ext cx="7522462" cy="466281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Persyaratan faktor fisik merupakan nilai intensitas pajanan bahaya fisik yang disyaratkan di lingkungan kerja industri meliputi pencahayaan, getaran seluruh tubuh dalam periode 24 jam dengan </a:t>
            </a:r>
            <a:r>
              <a:rPr lang="id-ID" b="1" i="1" dirty="0">
                <a:solidFill>
                  <a:schemeClr val="bg1"/>
                </a:solidFill>
                <a:latin typeface="Arial" panose="020B0604020202020204" pitchFamily="34" charset="0"/>
                <a:cs typeface="Arial" panose="020B0604020202020204" pitchFamily="34" charset="0"/>
              </a:rPr>
              <a:t>crest factor</a:t>
            </a:r>
            <a:r>
              <a:rPr lang="id-ID" b="1" dirty="0">
                <a:solidFill>
                  <a:schemeClr val="bg1"/>
                </a:solidFill>
                <a:latin typeface="Arial" panose="020B0604020202020204" pitchFamily="34" charset="0"/>
                <a:cs typeface="Arial" panose="020B0604020202020204" pitchFamily="34" charset="0"/>
              </a:rPr>
              <a:t> 6-9, radiasi radio frekuensi dan gelombang mikro (30 kHz - 300 GHz), dan laser.</a:t>
            </a:r>
          </a:p>
          <a:p>
            <a:pPr>
              <a:lnSpc>
                <a:spcPct val="150000"/>
              </a:lnSpc>
            </a:pPr>
            <a:r>
              <a:rPr lang="id-ID" b="1" dirty="0">
                <a:solidFill>
                  <a:schemeClr val="bg1"/>
                </a:solidFill>
                <a:latin typeface="Arial" panose="020B0604020202020204" pitchFamily="34" charset="0"/>
                <a:cs typeface="Arial" panose="020B0604020202020204" pitchFamily="34" charset="0"/>
              </a:rPr>
              <a:t>Persyaratan faktor biologimerupakan nilai maksimal bakteri dan jamur yang disyaratkan yang terdapat di udara ruang kantor industri.</a:t>
            </a:r>
          </a:p>
          <a:p>
            <a:pPr>
              <a:lnSpc>
                <a:spcPct val="150000"/>
              </a:lnSpc>
            </a:pPr>
            <a:r>
              <a:rPr lang="id-ID" b="1" dirty="0">
                <a:solidFill>
                  <a:schemeClr val="bg1"/>
                </a:solidFill>
                <a:latin typeface="Arial" panose="020B0604020202020204" pitchFamily="34" charset="0"/>
                <a:cs typeface="Arial" panose="020B0604020202020204" pitchFamily="34" charset="0"/>
              </a:rPr>
              <a:t>Persyaratan faktor biologimerupakan nilai maksimal bakteri dan jamur yang disyaratkan yang terdapat di udara ruang kantor industri.</a:t>
            </a:r>
          </a:p>
        </p:txBody>
      </p:sp>
      <p:sp>
        <p:nvSpPr>
          <p:cNvPr id="3" name="TextBox 2"/>
          <p:cNvSpPr txBox="1"/>
          <p:nvPr/>
        </p:nvSpPr>
        <p:spPr>
          <a:xfrm>
            <a:off x="592371" y="1922322"/>
            <a:ext cx="398418"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9.</a:t>
            </a:r>
          </a:p>
        </p:txBody>
      </p:sp>
      <p:sp>
        <p:nvSpPr>
          <p:cNvPr id="11" name="TextBox 10"/>
          <p:cNvSpPr txBox="1"/>
          <p:nvPr/>
        </p:nvSpPr>
        <p:spPr>
          <a:xfrm>
            <a:off x="539552" y="3933056"/>
            <a:ext cx="504056"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10.</a:t>
            </a:r>
          </a:p>
        </p:txBody>
      </p:sp>
      <p:sp>
        <p:nvSpPr>
          <p:cNvPr id="12" name="TextBox 11"/>
          <p:cNvSpPr txBox="1"/>
          <p:nvPr/>
        </p:nvSpPr>
        <p:spPr>
          <a:xfrm>
            <a:off x="539552" y="5204713"/>
            <a:ext cx="504056"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22939895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p:spPr>
        <p:style>
          <a:lnRef idx="3">
            <a:schemeClr val="lt1"/>
          </a:lnRef>
          <a:fillRef idx="1">
            <a:schemeClr val="dk1"/>
          </a:fillRef>
          <a:effectRef idx="1">
            <a:schemeClr val="dk1"/>
          </a:effectRef>
          <a:fontRef idx="minor">
            <a:schemeClr val="lt1"/>
          </a:fontRef>
        </p:style>
        <p:txBody>
          <a:bodyPr>
            <a:normAutofit/>
          </a:bodyPr>
          <a:lstStyle/>
          <a:p>
            <a:r>
              <a:rPr lang="id-ID" sz="3600" dirty="0">
                <a:latin typeface="Times New Roman" pitchFamily="18" charset="0"/>
                <a:cs typeface="Times New Roman" pitchFamily="18" charset="0"/>
              </a:rPr>
              <a:t>ASPEK YANG DI NILAI</a:t>
            </a:r>
          </a:p>
        </p:txBody>
      </p:sp>
      <p:sp>
        <p:nvSpPr>
          <p:cNvPr id="3" name="Content Placeholder 2"/>
          <p:cNvSpPr>
            <a:spLocks noGrp="1"/>
          </p:cNvSpPr>
          <p:nvPr>
            <p:ph idx="1"/>
          </p:nvPr>
        </p:nvSpPr>
        <p:spPr>
          <a:xfrm>
            <a:off x="457200" y="1000108"/>
            <a:ext cx="8229600" cy="5572164"/>
          </a:xfrm>
        </p:spPr>
        <p:txBody>
          <a:bodyPr>
            <a:normAutofit fontScale="92500"/>
          </a:bodyPr>
          <a:lstStyle/>
          <a:p>
            <a:pPr marL="514350" indent="-514350">
              <a:buFont typeface="+mj-lt"/>
              <a:buAutoNum type="alphaLcPeriod" startAt="4"/>
            </a:pPr>
            <a:r>
              <a:rPr lang="id-ID" sz="2800" dirty="0">
                <a:latin typeface="Times New Roman" pitchFamily="18" charset="0"/>
                <a:cs typeface="Times New Roman" pitchFamily="18" charset="0"/>
              </a:rPr>
              <a:t>Apakah beban atau benda tersebut sulit untuk dipegang?</a:t>
            </a:r>
          </a:p>
          <a:p>
            <a:pPr marL="514350" indent="-514350">
              <a:buNone/>
            </a:pPr>
            <a:r>
              <a:rPr lang="id-ID" sz="2800" dirty="0">
                <a:solidFill>
                  <a:srgbClr val="FF0000"/>
                </a:solidFill>
                <a:latin typeface="Times New Roman" pitchFamily="18" charset="0"/>
                <a:cs typeface="Times New Roman" pitchFamily="18" charset="0"/>
              </a:rPr>
              <a:t>PENJELASAN </a:t>
            </a:r>
          </a:p>
          <a:p>
            <a:pPr marL="514350" indent="-514350">
              <a:buNone/>
            </a:pPr>
            <a:r>
              <a:rPr lang="id-ID" sz="2800" dirty="0">
                <a:latin typeface="Times New Roman" pitchFamily="18" charset="0"/>
                <a:cs typeface="Times New Roman" pitchFamily="18" charset="0"/>
              </a:rPr>
              <a:t>Jika beban sulit untuk dipegang, misalnya :</a:t>
            </a:r>
          </a:p>
          <a:p>
            <a:pPr marL="514350" indent="-514350"/>
            <a:r>
              <a:rPr lang="id-ID" sz="2800" dirty="0">
                <a:latin typeface="Times New Roman" pitchFamily="18" charset="0"/>
                <a:cs typeface="Times New Roman" pitchFamily="18" charset="0"/>
              </a:rPr>
              <a:t>ukurannya besar</a:t>
            </a:r>
          </a:p>
          <a:p>
            <a:pPr marL="514350" indent="-514350"/>
            <a:r>
              <a:rPr lang="id-ID" sz="2800" dirty="0">
                <a:latin typeface="Times New Roman" pitchFamily="18" charset="0"/>
                <a:cs typeface="Times New Roman" pitchFamily="18" charset="0"/>
              </a:rPr>
              <a:t>bentuknya bulat</a:t>
            </a:r>
          </a:p>
          <a:p>
            <a:pPr marL="514350" indent="-514350"/>
            <a:r>
              <a:rPr lang="id-ID" sz="2800" dirty="0">
                <a:latin typeface="Times New Roman" pitchFamily="18" charset="0"/>
                <a:cs typeface="Times New Roman" pitchFamily="18" charset="0"/>
              </a:rPr>
              <a:t>teksturnya terlalu halus</a:t>
            </a:r>
          </a:p>
          <a:p>
            <a:pPr marL="514350" indent="-514350"/>
            <a:r>
              <a:rPr lang="id-ID" sz="2800" dirty="0">
                <a:latin typeface="Times New Roman" pitchFamily="18" charset="0"/>
                <a:cs typeface="Times New Roman" pitchFamily="18" charset="0"/>
              </a:rPr>
              <a:t>permukaannya basah atau berminyak</a:t>
            </a:r>
          </a:p>
          <a:p>
            <a:pPr marL="514350" indent="-514350">
              <a:buNone/>
            </a:pPr>
            <a:r>
              <a:rPr lang="id-ID" sz="2800" dirty="0"/>
              <a:t>	</a:t>
            </a:r>
            <a:r>
              <a:rPr lang="id-ID" sz="3000" dirty="0">
                <a:latin typeface="Times New Roman" pitchFamily="18" charset="0"/>
                <a:cs typeface="Times New Roman" pitchFamily="18" charset="0"/>
              </a:rPr>
              <a:t>maka penanganannya akan membutuhkan kekuatan mengenggam ekstra yang melelahkan dan mungkin akan melibatkan perubahan postur sehingga risiko cedera akan meningkat. Selain itu, risiko menjatuhkan beban atau benda akan lebih besar</a:t>
            </a:r>
          </a:p>
        </p:txBody>
      </p:sp>
    </p:spTree>
    <p:extLst>
      <p:ext uri="{BB962C8B-B14F-4D97-AF65-F5344CB8AC3E}">
        <p14:creationId xmlns:p14="http://schemas.microsoft.com/office/powerpoint/2010/main" val="333985409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style>
          <a:lnRef idx="3">
            <a:schemeClr val="lt1"/>
          </a:lnRef>
          <a:fillRef idx="1">
            <a:schemeClr val="dk1"/>
          </a:fillRef>
          <a:effectRef idx="1">
            <a:schemeClr val="dk1"/>
          </a:effectRef>
          <a:fontRef idx="minor">
            <a:schemeClr val="lt1"/>
          </a:fontRef>
        </p:style>
        <p:txBody>
          <a:bodyPr>
            <a:normAutofit/>
          </a:bodyPr>
          <a:lstStyle/>
          <a:p>
            <a:r>
              <a:rPr lang="id-ID" sz="4000" dirty="0">
                <a:latin typeface="Times New Roman" pitchFamily="18" charset="0"/>
                <a:cs typeface="Times New Roman" pitchFamily="18" charset="0"/>
              </a:rPr>
              <a:t>ALTERNATIF PENGENDALIAN</a:t>
            </a:r>
          </a:p>
        </p:txBody>
      </p:sp>
      <p:sp>
        <p:nvSpPr>
          <p:cNvPr id="3" name="Content Placeholder 2"/>
          <p:cNvSpPr>
            <a:spLocks noGrp="1"/>
          </p:cNvSpPr>
          <p:nvPr>
            <p:ph idx="1"/>
          </p:nvPr>
        </p:nvSpPr>
        <p:spPr>
          <a:xfrm>
            <a:off x="457200" y="1142984"/>
            <a:ext cx="8229600" cy="4983179"/>
          </a:xfrm>
        </p:spPr>
        <p:txBody>
          <a:bodyPr/>
          <a:lstStyle/>
          <a:p>
            <a:pPr marL="514350" indent="-514350">
              <a:buFont typeface="+mj-lt"/>
              <a:buAutoNum type="arabicPeriod"/>
            </a:pPr>
            <a:r>
              <a:rPr lang="id-ID" dirty="0">
                <a:latin typeface="Times New Roman" pitchFamily="18" charset="0"/>
                <a:cs typeface="Times New Roman" pitchFamily="18" charset="0"/>
              </a:rPr>
              <a:t>Berikan tambahan pegangan, genggaman tangan, atau fitur lain yang dirancang untuk mempermudah mengangkat benda tersebut</a:t>
            </a:r>
          </a:p>
          <a:p>
            <a:pPr marL="514350" indent="-514350">
              <a:buFont typeface="+mj-lt"/>
              <a:buAutoNum type="arabicPeriod"/>
            </a:pPr>
            <a:r>
              <a:rPr lang="id-ID" dirty="0">
                <a:latin typeface="Times New Roman" pitchFamily="18" charset="0"/>
                <a:cs typeface="Times New Roman" pitchFamily="18" charset="0"/>
              </a:rPr>
              <a:t>Menempatkan beban atau benda dalam wadah yang lebih mudah untuk dipegang</a:t>
            </a:r>
          </a:p>
        </p:txBody>
      </p:sp>
    </p:spTree>
    <p:extLst>
      <p:ext uri="{BB962C8B-B14F-4D97-AF65-F5344CB8AC3E}">
        <p14:creationId xmlns:p14="http://schemas.microsoft.com/office/powerpoint/2010/main" val="102521896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214290"/>
            <a:ext cx="4972056" cy="500066"/>
          </a:xfrm>
        </p:spPr>
        <p:style>
          <a:lnRef idx="1">
            <a:schemeClr val="dk1"/>
          </a:lnRef>
          <a:fillRef idx="2">
            <a:schemeClr val="dk1"/>
          </a:fillRef>
          <a:effectRef idx="1">
            <a:schemeClr val="dk1"/>
          </a:effectRef>
          <a:fontRef idx="minor">
            <a:schemeClr val="dk1"/>
          </a:fontRef>
        </p:style>
        <p:txBody>
          <a:bodyPr>
            <a:normAutofit/>
          </a:bodyPr>
          <a:lstStyle/>
          <a:p>
            <a:pPr algn="ctr"/>
            <a:r>
              <a:rPr lang="id-ID" dirty="0">
                <a:latin typeface="Times New Roman" pitchFamily="18" charset="0"/>
                <a:cs typeface="Times New Roman" pitchFamily="18" charset="0"/>
              </a:rPr>
              <a:t>ASPEK YANG DI NILAI</a:t>
            </a:r>
            <a:endParaRPr lang="id-ID" dirty="0"/>
          </a:p>
        </p:txBody>
      </p:sp>
      <p:sp>
        <p:nvSpPr>
          <p:cNvPr id="3" name="Content Placeholder 2"/>
          <p:cNvSpPr>
            <a:spLocks noGrp="1"/>
          </p:cNvSpPr>
          <p:nvPr>
            <p:ph sz="half" idx="2"/>
          </p:nvPr>
        </p:nvSpPr>
        <p:spPr>
          <a:xfrm>
            <a:off x="457200" y="857232"/>
            <a:ext cx="4972056" cy="5715040"/>
          </a:xfrm>
        </p:spPr>
        <p:style>
          <a:lnRef idx="2">
            <a:schemeClr val="dk1"/>
          </a:lnRef>
          <a:fillRef idx="1">
            <a:schemeClr val="lt1"/>
          </a:fillRef>
          <a:effectRef idx="0">
            <a:schemeClr val="dk1"/>
          </a:effectRef>
          <a:fontRef idx="minor">
            <a:schemeClr val="dk1"/>
          </a:fontRef>
        </p:style>
        <p:txBody>
          <a:bodyPr>
            <a:noAutofit/>
          </a:bodyPr>
          <a:lstStyle/>
          <a:p>
            <a:pPr marL="514350" indent="-514350">
              <a:buFont typeface="+mj-lt"/>
              <a:buAutoNum type="alphaLcPeriod" startAt="5"/>
            </a:pPr>
            <a:r>
              <a:rPr lang="id-ID" dirty="0">
                <a:latin typeface="Times New Roman" pitchFamily="18" charset="0"/>
                <a:cs typeface="Times New Roman" pitchFamily="18" charset="0"/>
              </a:rPr>
              <a:t>Apakah beban atau benda tersebut tidak stabil atau berisi material yang mudah berpindah (misalnya cairan atau serbuk)</a:t>
            </a:r>
          </a:p>
          <a:p>
            <a:pPr marL="514350" indent="-514350">
              <a:buNone/>
            </a:pPr>
            <a:r>
              <a:rPr lang="id-ID" sz="2200" dirty="0">
                <a:solidFill>
                  <a:srgbClr val="FF0000"/>
                </a:solidFill>
                <a:latin typeface="Times New Roman" pitchFamily="18" charset="0"/>
                <a:cs typeface="Times New Roman" pitchFamily="18" charset="0"/>
              </a:rPr>
              <a:t>PENJELASAN</a:t>
            </a:r>
          </a:p>
          <a:p>
            <a:pPr marL="514350" indent="-514350">
              <a:buNone/>
            </a:pPr>
            <a:r>
              <a:rPr lang="id-ID" dirty="0">
                <a:latin typeface="Times New Roman" pitchFamily="18" charset="0"/>
                <a:cs typeface="Times New Roman" pitchFamily="18" charset="0"/>
              </a:rPr>
              <a:t>	Jika beban tidak stabil, misalnya jika tidak memiliki bentuk yang kaku atau berisi material yang mudah berpindah (seperti cairan atau serbuk), maka dapat menyebabkan perubahan postur secara tiba-tiba untuk mencegah agar material ataupun tubuh tetap stabil. Akibatnya risiko cedera akan meningkat. </a:t>
            </a:r>
          </a:p>
        </p:txBody>
      </p:sp>
      <p:sp>
        <p:nvSpPr>
          <p:cNvPr id="5" name="Text Placeholder 4"/>
          <p:cNvSpPr>
            <a:spLocks noGrp="1"/>
          </p:cNvSpPr>
          <p:nvPr>
            <p:ph type="body" sz="quarter" idx="3"/>
          </p:nvPr>
        </p:nvSpPr>
        <p:spPr>
          <a:xfrm>
            <a:off x="5715008" y="142852"/>
            <a:ext cx="2786082" cy="714380"/>
          </a:xfrm>
        </p:spPr>
        <p:style>
          <a:lnRef idx="1">
            <a:schemeClr val="dk1"/>
          </a:lnRef>
          <a:fillRef idx="2">
            <a:schemeClr val="dk1"/>
          </a:fillRef>
          <a:effectRef idx="1">
            <a:schemeClr val="dk1"/>
          </a:effectRef>
          <a:fontRef idx="minor">
            <a:schemeClr val="dk1"/>
          </a:fontRef>
        </p:style>
        <p:txBody>
          <a:bodyPr>
            <a:noAutofit/>
          </a:bodyPr>
          <a:lstStyle/>
          <a:p>
            <a:r>
              <a:rPr lang="id-ID" sz="2200" dirty="0">
                <a:latin typeface="Times New Roman" pitchFamily="18" charset="0"/>
                <a:cs typeface="Times New Roman" pitchFamily="18" charset="0"/>
              </a:rPr>
              <a:t>ALTERNATIF PENGENDALIAN</a:t>
            </a:r>
            <a:endParaRPr lang="id-ID" sz="2200" dirty="0"/>
          </a:p>
        </p:txBody>
      </p:sp>
      <p:sp>
        <p:nvSpPr>
          <p:cNvPr id="6" name="Content Placeholder 5"/>
          <p:cNvSpPr>
            <a:spLocks noGrp="1"/>
          </p:cNvSpPr>
          <p:nvPr>
            <p:ph sz="quarter" idx="4"/>
          </p:nvPr>
        </p:nvSpPr>
        <p:spPr>
          <a:xfrm>
            <a:off x="5715008" y="1000108"/>
            <a:ext cx="2971792" cy="5572164"/>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514350" indent="-514350">
              <a:buFont typeface="+mj-lt"/>
              <a:buAutoNum type="arabicPeriod"/>
            </a:pPr>
            <a:r>
              <a:rPr lang="id-ID" dirty="0">
                <a:latin typeface="Times New Roman" pitchFamily="18" charset="0"/>
                <a:cs typeface="Times New Roman" pitchFamily="18" charset="0"/>
              </a:rPr>
              <a:t>Kemasannya harus dirancang agar material (seperti cairan atau sebuk) tidak bergeser tiba-tiba saat sedang ditangani</a:t>
            </a:r>
          </a:p>
          <a:p>
            <a:pPr marL="514350" indent="-514350">
              <a:buFont typeface="+mj-lt"/>
              <a:buAutoNum type="arabicPeriod"/>
            </a:pPr>
            <a:r>
              <a:rPr lang="id-ID" dirty="0">
                <a:latin typeface="Times New Roman" pitchFamily="18" charset="0"/>
                <a:cs typeface="Times New Roman" pitchFamily="18" charset="0"/>
              </a:rPr>
              <a:t>Gunakan alat bantu lainnya untuk menjaga stabilitas beban atau benda selama penanganan</a:t>
            </a:r>
          </a:p>
          <a:p>
            <a:pPr marL="514350" indent="-514350">
              <a:buFont typeface="+mj-lt"/>
              <a:buAutoNum type="arabicPeriod"/>
            </a:pPr>
            <a:r>
              <a:rPr lang="id-ID" dirty="0">
                <a:latin typeface="Times New Roman" pitchFamily="18" charset="0"/>
                <a:cs typeface="Times New Roman" pitchFamily="18" charset="0"/>
              </a:rPr>
              <a:t>Isi wadah sepadat mungkin sehingga material (seperti cairan atau sebuk) tidak mudah berpindah</a:t>
            </a:r>
          </a:p>
          <a:p>
            <a:pPr>
              <a:buNone/>
            </a:pPr>
            <a:endParaRPr lang="id-ID" dirty="0"/>
          </a:p>
        </p:txBody>
      </p:sp>
    </p:spTree>
    <p:extLst>
      <p:ext uri="{BB962C8B-B14F-4D97-AF65-F5344CB8AC3E}">
        <p14:creationId xmlns:p14="http://schemas.microsoft.com/office/powerpoint/2010/main" val="59468837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214290"/>
            <a:ext cx="4040188" cy="639762"/>
          </a:xfrm>
        </p:spPr>
        <p:style>
          <a:lnRef idx="1">
            <a:schemeClr val="dk1"/>
          </a:lnRef>
          <a:fillRef idx="2">
            <a:schemeClr val="dk1"/>
          </a:fillRef>
          <a:effectRef idx="1">
            <a:schemeClr val="dk1"/>
          </a:effectRef>
          <a:fontRef idx="minor">
            <a:schemeClr val="dk1"/>
          </a:fontRef>
        </p:style>
        <p:txBody>
          <a:bodyPr>
            <a:noAutofit/>
          </a:bodyPr>
          <a:lstStyle/>
          <a:p>
            <a:pPr algn="ctr"/>
            <a:r>
              <a:rPr lang="id-ID" sz="2500" dirty="0">
                <a:latin typeface="Times New Roman" pitchFamily="18" charset="0"/>
                <a:cs typeface="Times New Roman" pitchFamily="18" charset="0"/>
              </a:rPr>
              <a:t>ASPEK YANG DI NILAI</a:t>
            </a:r>
            <a:endParaRPr lang="id-ID" sz="2500" dirty="0"/>
          </a:p>
        </p:txBody>
      </p:sp>
      <p:sp>
        <p:nvSpPr>
          <p:cNvPr id="3" name="Content Placeholder 2"/>
          <p:cNvSpPr>
            <a:spLocks noGrp="1"/>
          </p:cNvSpPr>
          <p:nvPr>
            <p:ph sz="half" idx="2"/>
          </p:nvPr>
        </p:nvSpPr>
        <p:spPr>
          <a:xfrm>
            <a:off x="457200" y="1000108"/>
            <a:ext cx="4040188" cy="5126055"/>
          </a:xfrm>
        </p:spPr>
        <p:style>
          <a:lnRef idx="2">
            <a:schemeClr val="dk1"/>
          </a:lnRef>
          <a:fillRef idx="1">
            <a:schemeClr val="lt1"/>
          </a:fillRef>
          <a:effectRef idx="0">
            <a:schemeClr val="dk1"/>
          </a:effectRef>
          <a:fontRef idx="minor">
            <a:schemeClr val="dk1"/>
          </a:fontRef>
        </p:style>
        <p:txBody>
          <a:bodyPr>
            <a:normAutofit/>
          </a:bodyPr>
          <a:lstStyle/>
          <a:p>
            <a:pPr marL="514350" indent="-514350">
              <a:buFont typeface="+mj-lt"/>
              <a:buAutoNum type="alphaLcPeriod" startAt="6"/>
            </a:pPr>
            <a:r>
              <a:rPr lang="pt-BR" sz="2500" dirty="0">
                <a:latin typeface="Times New Roman" pitchFamily="18" charset="0"/>
                <a:cs typeface="Times New Roman" pitchFamily="18" charset="0"/>
              </a:rPr>
              <a:t>Apakah beban atau benda tersebut memiliki bagian tajam, panas atau dingin?</a:t>
            </a:r>
            <a:endParaRPr lang="id-ID" sz="2500" dirty="0">
              <a:latin typeface="Times New Roman" pitchFamily="18" charset="0"/>
              <a:cs typeface="Times New Roman" pitchFamily="18" charset="0"/>
            </a:endParaRPr>
          </a:p>
          <a:p>
            <a:pPr marL="514350" indent="-514350">
              <a:buNone/>
            </a:pPr>
            <a:r>
              <a:rPr lang="id-ID" sz="2500" dirty="0">
                <a:solidFill>
                  <a:srgbClr val="FF0000"/>
                </a:solidFill>
                <a:latin typeface="Times New Roman" pitchFamily="18" charset="0"/>
                <a:cs typeface="Times New Roman" pitchFamily="18" charset="0"/>
              </a:rPr>
              <a:t>PENJELASAN</a:t>
            </a:r>
          </a:p>
          <a:p>
            <a:pPr marL="514350" indent="-514350">
              <a:buNone/>
            </a:pPr>
            <a:r>
              <a:rPr lang="id-ID" sz="2500" dirty="0">
                <a:latin typeface="Times New Roman" pitchFamily="18" charset="0"/>
                <a:cs typeface="Times New Roman" pitchFamily="18" charset="0"/>
              </a:rPr>
              <a:t>	Benda yang memiliki tepi tajam atau permukaan kasar, atau terlalu panas atau terlalu dingin dapat menyulitkan saat mengenggam dan menangani benda dengan aman</a:t>
            </a:r>
          </a:p>
        </p:txBody>
      </p:sp>
      <p:sp>
        <p:nvSpPr>
          <p:cNvPr id="6" name="Text Placeholder 5"/>
          <p:cNvSpPr>
            <a:spLocks noGrp="1"/>
          </p:cNvSpPr>
          <p:nvPr>
            <p:ph type="body" sz="quarter" idx="3"/>
          </p:nvPr>
        </p:nvSpPr>
        <p:spPr>
          <a:xfrm>
            <a:off x="4645025" y="217470"/>
            <a:ext cx="4041775" cy="711200"/>
          </a:xfrm>
        </p:spPr>
        <p:style>
          <a:lnRef idx="1">
            <a:schemeClr val="dk1"/>
          </a:lnRef>
          <a:fillRef idx="2">
            <a:schemeClr val="dk1"/>
          </a:fillRef>
          <a:effectRef idx="1">
            <a:schemeClr val="dk1"/>
          </a:effectRef>
          <a:fontRef idx="minor">
            <a:schemeClr val="dk1"/>
          </a:fontRef>
        </p:style>
        <p:txBody>
          <a:bodyPr>
            <a:noAutofit/>
          </a:bodyPr>
          <a:lstStyle/>
          <a:p>
            <a:pPr algn="ctr"/>
            <a:r>
              <a:rPr lang="id-ID" sz="2500" dirty="0">
                <a:latin typeface="Times New Roman" pitchFamily="18" charset="0"/>
                <a:cs typeface="Times New Roman" pitchFamily="18" charset="0"/>
              </a:rPr>
              <a:t>ALTERNATIF PENGENDALIAN</a:t>
            </a:r>
          </a:p>
        </p:txBody>
      </p:sp>
      <p:sp>
        <p:nvSpPr>
          <p:cNvPr id="4" name="Content Placeholder 3"/>
          <p:cNvSpPr>
            <a:spLocks noGrp="1"/>
          </p:cNvSpPr>
          <p:nvPr>
            <p:ph sz="quarter" idx="4"/>
          </p:nvPr>
        </p:nvSpPr>
        <p:spPr>
          <a:xfrm>
            <a:off x="4645025" y="1071546"/>
            <a:ext cx="4041775" cy="5054617"/>
          </a:xfrm>
        </p:spPr>
        <p:style>
          <a:lnRef idx="2">
            <a:schemeClr val="dk1"/>
          </a:lnRef>
          <a:fillRef idx="1">
            <a:schemeClr val="lt1"/>
          </a:fillRef>
          <a:effectRef idx="0">
            <a:schemeClr val="dk1"/>
          </a:effectRef>
          <a:fontRef idx="minor">
            <a:schemeClr val="dk1"/>
          </a:fontRef>
        </p:style>
        <p:txBody>
          <a:bodyPr>
            <a:normAutofit fontScale="92500"/>
          </a:bodyPr>
          <a:lstStyle/>
          <a:p>
            <a:pPr marL="514350" indent="-514350">
              <a:buFont typeface="+mj-lt"/>
              <a:buAutoNum type="arabicPeriod"/>
            </a:pPr>
            <a:r>
              <a:rPr lang="id-ID" dirty="0">
                <a:latin typeface="Times New Roman" pitchFamily="18" charset="0"/>
                <a:cs typeface="Times New Roman" pitchFamily="18" charset="0"/>
              </a:rPr>
              <a:t>Lindungi permukaan beban atau benda yang tajam, kasar, panas, atau dingin agar mudah ditangani</a:t>
            </a:r>
          </a:p>
          <a:p>
            <a:pPr marL="514350" indent="-514350">
              <a:buFont typeface="+mj-lt"/>
              <a:buAutoNum type="arabicPeriod"/>
            </a:pPr>
            <a:r>
              <a:rPr lang="id-ID" dirty="0">
                <a:latin typeface="Times New Roman" pitchFamily="18" charset="0"/>
                <a:cs typeface="Times New Roman" pitchFamily="18" charset="0"/>
              </a:rPr>
              <a:t>Gunakan wadah yang mudah diangkat atau dibawa untuk menghindari kontak dengan beban yang tajam, kasar, panas, atau dingin</a:t>
            </a:r>
          </a:p>
          <a:p>
            <a:pPr marL="514350" indent="-514350">
              <a:buFont typeface="+mj-lt"/>
              <a:buAutoNum type="arabicPeriod"/>
            </a:pPr>
            <a:r>
              <a:rPr lang="id-ID" dirty="0">
                <a:latin typeface="Times New Roman" pitchFamily="18" charset="0"/>
                <a:cs typeface="Times New Roman" pitchFamily="18" charset="0"/>
              </a:rPr>
              <a:t>Gunakan alat pelindung diri yang memadai, misalnya dengan sarung tangan</a:t>
            </a:r>
          </a:p>
          <a:p>
            <a:pPr>
              <a:buNone/>
            </a:pPr>
            <a:endParaRPr lang="id-ID" dirty="0"/>
          </a:p>
        </p:txBody>
      </p:sp>
    </p:spTree>
    <p:extLst>
      <p:ext uri="{BB962C8B-B14F-4D97-AF65-F5344CB8AC3E}">
        <p14:creationId xmlns:p14="http://schemas.microsoft.com/office/powerpoint/2010/main" val="186811810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260648"/>
            <a:ext cx="6858000" cy="588569"/>
          </a:xfrm>
        </p:spPr>
        <p:txBody>
          <a:bodyPr>
            <a:normAutofit fontScale="90000"/>
          </a:bodyPr>
          <a:lstStyle/>
          <a:p>
            <a:r>
              <a:rPr lang="id-ID" sz="2700" b="1" dirty="0">
                <a:latin typeface="Times New Roman" panose="02020603050405020304" pitchFamily="18" charset="0"/>
                <a:cs typeface="Times New Roman" panose="02020603050405020304" pitchFamily="18" charset="0"/>
              </a:rPr>
              <a:t>Faktor Pekerjaan</a:t>
            </a:r>
            <a:br>
              <a:rPr lang="id-ID" sz="2700" b="1" dirty="0">
                <a:latin typeface="Times New Roman" panose="02020603050405020304" pitchFamily="18" charset="0"/>
                <a:cs typeface="Times New Roman" panose="02020603050405020304" pitchFamily="18" charset="0"/>
              </a:rPr>
            </a:br>
            <a:endParaRPr lang="id-ID" sz="27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76072" y="1074579"/>
            <a:ext cx="8074152" cy="5450765"/>
          </a:xfrm>
        </p:spPr>
        <p:txBody>
          <a:bodyPr/>
          <a:lstStyle/>
          <a:p>
            <a:pPr algn="l"/>
            <a:endParaRPr lang="id-ID" dirty="0"/>
          </a:p>
        </p:txBody>
      </p:sp>
      <p:sp>
        <p:nvSpPr>
          <p:cNvPr id="5" name="Rounded Rectangle 4"/>
          <p:cNvSpPr/>
          <p:nvPr/>
        </p:nvSpPr>
        <p:spPr>
          <a:xfrm>
            <a:off x="576072" y="1114007"/>
            <a:ext cx="1124712" cy="356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prstClr val="white"/>
                </a:solidFill>
                <a:latin typeface="Times New Roman" panose="02020603050405020304" pitchFamily="18" charset="0"/>
                <a:cs typeface="Times New Roman" panose="02020603050405020304" pitchFamily="18" charset="0"/>
              </a:rPr>
              <a:t>Postur</a:t>
            </a:r>
          </a:p>
        </p:txBody>
      </p:sp>
      <p:sp>
        <p:nvSpPr>
          <p:cNvPr id="6" name="Rounded Rectangle 5"/>
          <p:cNvSpPr/>
          <p:nvPr/>
        </p:nvSpPr>
        <p:spPr>
          <a:xfrm>
            <a:off x="576072" y="4849729"/>
            <a:ext cx="1124712" cy="356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prstClr val="white"/>
                </a:solidFill>
                <a:latin typeface="Times New Roman" panose="02020603050405020304" pitchFamily="18" charset="0"/>
                <a:cs typeface="Times New Roman" panose="02020603050405020304" pitchFamily="18" charset="0"/>
              </a:rPr>
              <a:t>Durasi</a:t>
            </a:r>
          </a:p>
        </p:txBody>
      </p:sp>
      <p:sp>
        <p:nvSpPr>
          <p:cNvPr id="7" name="Rounded Rectangle 6"/>
          <p:cNvSpPr/>
          <p:nvPr/>
        </p:nvSpPr>
        <p:spPr>
          <a:xfrm>
            <a:off x="561636" y="3041736"/>
            <a:ext cx="1124712" cy="356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prstClr val="white"/>
                </a:solidFill>
                <a:latin typeface="Times New Roman" panose="02020603050405020304" pitchFamily="18" charset="0"/>
                <a:cs typeface="Times New Roman" panose="02020603050405020304" pitchFamily="18" charset="0"/>
              </a:rPr>
              <a:t>Frekuensi</a:t>
            </a:r>
          </a:p>
        </p:txBody>
      </p:sp>
      <p:sp>
        <p:nvSpPr>
          <p:cNvPr id="8" name="Rounded Rectangle 7"/>
          <p:cNvSpPr/>
          <p:nvPr/>
        </p:nvSpPr>
        <p:spPr>
          <a:xfrm>
            <a:off x="1705356" y="1131649"/>
            <a:ext cx="6432804" cy="16372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id-ID" sz="2000" dirty="0">
                <a:solidFill>
                  <a:prstClr val="black"/>
                </a:solidFill>
              </a:rPr>
              <a:t>Postur tubuh mengalami deviasi secara signifikan terhadap posisi normal saat melakukan pekerja. Postur janggal akan meningkatkan beban kerja dari otot sehingga merupakan pemberi kontribusi yang signifikan terhadap gangguan otot rangka.</a:t>
            </a:r>
          </a:p>
        </p:txBody>
      </p:sp>
      <p:sp>
        <p:nvSpPr>
          <p:cNvPr id="9" name="Rounded Rectangle 8"/>
          <p:cNvSpPr/>
          <p:nvPr/>
        </p:nvSpPr>
        <p:spPr>
          <a:xfrm>
            <a:off x="1706596" y="2994264"/>
            <a:ext cx="6432804" cy="16532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id-ID" sz="2000" dirty="0">
                <a:solidFill>
                  <a:prstClr val="black"/>
                </a:solidFill>
                <a:latin typeface="Times New Roman" panose="02020603050405020304" pitchFamily="18" charset="0"/>
                <a:cs typeface="Times New Roman" panose="02020603050405020304" pitchFamily="18" charset="0"/>
              </a:rPr>
              <a:t>Frekuensi dapat diartikan sebagai banyaknya gerakan yang dilakukan dalam suatu periode waktu. Posisi/postur yang salah dengan frekuensi pekerjaan yang sering dapat menyebabkan suplai darah berkurang, akumulasi asam laktat, inflamasi, tekanan pada otot, dan trauma mekanis.</a:t>
            </a:r>
          </a:p>
        </p:txBody>
      </p:sp>
      <p:sp>
        <p:nvSpPr>
          <p:cNvPr id="10" name="Rounded Rectangle 9"/>
          <p:cNvSpPr/>
          <p:nvPr/>
        </p:nvSpPr>
        <p:spPr>
          <a:xfrm>
            <a:off x="1705356" y="4872842"/>
            <a:ext cx="6432804" cy="15084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pt-BR" sz="2000" dirty="0">
                <a:solidFill>
                  <a:prstClr val="black"/>
                </a:solidFill>
                <a:latin typeface="Times New Roman" panose="02020603050405020304" pitchFamily="18" charset="0"/>
                <a:cs typeface="Times New Roman" panose="02020603050405020304" pitchFamily="18" charset="0"/>
              </a:rPr>
              <a:t>Durasi adalah lamanya waktu pekerja terpapar secara terus- menerus oleh fa</a:t>
            </a:r>
            <a:r>
              <a:rPr lang="id-ID" sz="2000" dirty="0">
                <a:solidFill>
                  <a:prstClr val="black"/>
                </a:solidFill>
                <a:latin typeface="Times New Roman" panose="02020603050405020304" pitchFamily="18" charset="0"/>
                <a:cs typeface="Times New Roman" panose="02020603050405020304" pitchFamily="18" charset="0"/>
              </a:rPr>
              <a:t>k</a:t>
            </a:r>
            <a:r>
              <a:rPr lang="pt-BR" sz="2000" dirty="0">
                <a:solidFill>
                  <a:prstClr val="black"/>
                </a:solidFill>
                <a:latin typeface="Times New Roman" panose="02020603050405020304" pitchFamily="18" charset="0"/>
                <a:cs typeface="Times New Roman" panose="02020603050405020304" pitchFamily="18" charset="0"/>
              </a:rPr>
              <a:t>tor resiko ergonomi. Secara umum dapat dikatakan, semakin lama durasi pekerjaan beresiko tersebut, maka waktu yang diperlukan untuk pemulihan juga akan semakin lama</a:t>
            </a:r>
            <a:r>
              <a:rPr lang="id-ID" sz="20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47640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548680"/>
            <a:ext cx="7886700" cy="5688632"/>
          </a:xfrm>
        </p:spPr>
        <p:txBody>
          <a:bodyPr numCol="2">
            <a:noAutofit/>
          </a:bodyPr>
          <a:lstStyle/>
          <a:p>
            <a:pPr marL="0" indent="0">
              <a:buNone/>
            </a:pPr>
            <a:r>
              <a:rPr lang="id-ID" dirty="0">
                <a:latin typeface="Times New Roman" panose="02020603050405020304" pitchFamily="18" charset="0"/>
                <a:cs typeface="Times New Roman" panose="02020603050405020304" pitchFamily="18" charset="0"/>
              </a:rPr>
              <a:t>																																																								</a:t>
            </a:r>
            <a:r>
              <a:rPr lang="id-ID" sz="1800" dirty="0">
                <a:latin typeface="Times New Roman" panose="02020603050405020304" pitchFamily="18" charset="0"/>
                <a:cs typeface="Times New Roman" panose="02020603050405020304" pitchFamily="18" charset="0"/>
              </a:rPr>
              <a:t>Alternatif pengendalian:</a:t>
            </a:r>
          </a:p>
          <a:p>
            <a:pPr>
              <a:buFont typeface="Courier New" panose="02070309020205020404" pitchFamily="49" charset="0"/>
              <a:buChar char="o"/>
            </a:pPr>
            <a:r>
              <a:rPr lang="id-ID" sz="1800" dirty="0">
                <a:latin typeface="Times New Roman" panose="02020603050405020304" pitchFamily="18" charset="0"/>
                <a:cs typeface="Times New Roman" panose="02020603050405020304" pitchFamily="18" charset="0"/>
              </a:rPr>
              <a:t>Letakkan beban atau benda yang akan diangkat setinggi siku dan sedekat mungkin dengan tubuh untuk menghindari postur tidak netral. </a:t>
            </a:r>
          </a:p>
          <a:p>
            <a:pPr>
              <a:buFont typeface="Courier New" panose="02070309020205020404" pitchFamily="49" charset="0"/>
              <a:buChar char="o"/>
            </a:pPr>
            <a:r>
              <a:rPr lang="id-ID" sz="1800" dirty="0">
                <a:latin typeface="Times New Roman" panose="02020603050405020304" pitchFamily="18" charset="0"/>
                <a:cs typeface="Times New Roman" panose="02020603050405020304" pitchFamily="18" charset="0"/>
              </a:rPr>
              <a:t>Jika tidak memungkinkan, maka angkat beban atau benda dengan metode yang benar, yaitu punggung tetap lurus, gunakan kekuatan otot paha. </a:t>
            </a:r>
          </a:p>
          <a:p>
            <a:pPr>
              <a:buFont typeface="Courier New" panose="02070309020205020404" pitchFamily="49" charset="0"/>
              <a:buChar char="o"/>
            </a:pPr>
            <a:r>
              <a:rPr lang="fi-FI" sz="1800" dirty="0">
                <a:latin typeface="Times New Roman" panose="02020603050405020304" pitchFamily="18" charset="0"/>
                <a:cs typeface="Times New Roman" panose="02020603050405020304" pitchFamily="18" charset="0"/>
              </a:rPr>
              <a:t>Sediakan pijakan untuk menyesuaikan </a:t>
            </a:r>
            <a:r>
              <a:rPr lang="id-ID" sz="1800" dirty="0">
                <a:latin typeface="Times New Roman" panose="02020603050405020304" pitchFamily="18" charset="0"/>
                <a:cs typeface="Times New Roman" panose="02020603050405020304" pitchFamily="18" charset="0"/>
              </a:rPr>
              <a:t>  </a:t>
            </a:r>
            <a:r>
              <a:rPr lang="fi-FI" sz="1800" dirty="0">
                <a:latin typeface="Times New Roman" panose="02020603050405020304" pitchFamily="18" charset="0"/>
                <a:cs typeface="Times New Roman" panose="02020603050405020304" pitchFamily="18" charset="0"/>
              </a:rPr>
              <a:t>ketinggian</a:t>
            </a:r>
            <a:r>
              <a:rPr lang="id-ID" sz="1800" dirty="0">
                <a:latin typeface="Times New Roman" panose="02020603050405020304" pitchFamily="18" charset="0"/>
                <a:cs typeface="Times New Roman" panose="02020603050405020304" pitchFamily="18" charset="0"/>
              </a:rPr>
              <a:t>. </a:t>
            </a:r>
          </a:p>
          <a:p>
            <a:pPr>
              <a:buFont typeface="Courier New" panose="02070309020205020404" pitchFamily="49" charset="0"/>
              <a:buChar char="o"/>
            </a:pPr>
            <a:r>
              <a:rPr lang="id-ID" sz="1800" dirty="0">
                <a:latin typeface="Times New Roman" panose="02020603050405020304" pitchFamily="18" charset="0"/>
                <a:cs typeface="Times New Roman" panose="02020603050405020304" pitchFamily="18" charset="0"/>
              </a:rPr>
              <a:t>Jika harus mengangkat atau menurunkan beban atau benda di sisi kanan atau kiri tubuh, arahkah tubuh dengan menggeser kaki, bukan memutar tubuh </a:t>
            </a:r>
          </a:p>
          <a:p>
            <a:pPr marL="0" indent="0">
              <a:buNone/>
            </a:pPr>
            <a:endParaRPr lang="id-ID" dirty="0">
              <a:latin typeface="Times New Roman" panose="02020603050405020304" pitchFamily="18" charset="0"/>
              <a:cs typeface="Times New Roman" panose="02020603050405020304" pitchFamily="18" charset="0"/>
            </a:endParaRPr>
          </a:p>
        </p:txBody>
      </p:sp>
      <p:sp>
        <p:nvSpPr>
          <p:cNvPr id="4" name="Oval 3"/>
          <p:cNvSpPr/>
          <p:nvPr/>
        </p:nvSpPr>
        <p:spPr>
          <a:xfrm>
            <a:off x="782348" y="658380"/>
            <a:ext cx="2183152" cy="7200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id-ID" dirty="0">
                <a:solidFill>
                  <a:prstClr val="black"/>
                </a:solidFill>
                <a:latin typeface="Times New Roman" panose="02020603050405020304" pitchFamily="18" charset="0"/>
                <a:cs typeface="Times New Roman" panose="02020603050405020304" pitchFamily="18" charset="0"/>
              </a:rPr>
              <a:t>Penanganan beban</a:t>
            </a:r>
          </a:p>
        </p:txBody>
      </p:sp>
      <p:sp>
        <p:nvSpPr>
          <p:cNvPr id="6" name="Rectangle 5"/>
          <p:cNvSpPr/>
          <p:nvPr/>
        </p:nvSpPr>
        <p:spPr>
          <a:xfrm>
            <a:off x="789740" y="1512568"/>
            <a:ext cx="2825496" cy="356270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id-ID" dirty="0">
                <a:solidFill>
                  <a:srgbClr val="C0504D"/>
                </a:solidFill>
                <a:latin typeface="Times New Roman" panose="02020603050405020304" pitchFamily="18" charset="0"/>
                <a:cs typeface="Times New Roman" panose="02020603050405020304" pitchFamily="18" charset="0"/>
              </a:rPr>
              <a:t>Keterangan :</a:t>
            </a:r>
          </a:p>
          <a:p>
            <a:r>
              <a:rPr lang="id-ID" dirty="0">
                <a:solidFill>
                  <a:srgbClr val="C0504D"/>
                </a:solidFill>
                <a:latin typeface="Times New Roman" panose="02020603050405020304" pitchFamily="18" charset="0"/>
                <a:cs typeface="Times New Roman" panose="02020603050405020304" pitchFamily="18" charset="0"/>
              </a:rPr>
              <a:t>Pada punggung bawah meningkat secara signifikan jika tulang belakang membungkuk dan berputar, dan diperberat saat mengangkat beban atau benda.  Jika aktivitas penanganan beban manual melibatkan postur memutar, maka berat beban atau benda harus dikurangi </a:t>
            </a:r>
          </a:p>
        </p:txBody>
      </p:sp>
    </p:spTree>
    <p:extLst>
      <p:ext uri="{BB962C8B-B14F-4D97-AF65-F5344CB8AC3E}">
        <p14:creationId xmlns:p14="http://schemas.microsoft.com/office/powerpoint/2010/main" val="3956699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476672"/>
            <a:ext cx="7886700" cy="5688632"/>
          </a:xfrm>
        </p:spPr>
        <p:txBody>
          <a:bodyPr numCol="2"/>
          <a:lstStyle/>
          <a:p>
            <a:pPr marL="0" indent="0">
              <a:buNone/>
            </a:pPr>
            <a:r>
              <a:rPr lang="id-ID" sz="2400" dirty="0">
                <a:latin typeface="Times New Roman" panose="02020603050405020304" pitchFamily="18" charset="0"/>
                <a:cs typeface="Times New Roman" panose="02020603050405020304" pitchFamily="18" charset="0"/>
              </a:rPr>
              <a:t>																																																																								</a:t>
            </a:r>
            <a:r>
              <a:rPr lang="id-ID" sz="1800" cap="none" dirty="0">
                <a:latin typeface="Times New Roman" panose="02020603050405020304" pitchFamily="18" charset="0"/>
                <a:cs typeface="Times New Roman" panose="02020603050405020304" pitchFamily="18" charset="0"/>
              </a:rPr>
              <a:t>Alternatif pengendalian :</a:t>
            </a:r>
          </a:p>
          <a:p>
            <a:pPr>
              <a:buFont typeface="Wingdings" panose="05000000000000000000" pitchFamily="2" charset="2"/>
              <a:buChar char="§"/>
            </a:pPr>
            <a:r>
              <a:rPr lang="id-ID" sz="1800" cap="none" dirty="0">
                <a:latin typeface="Times New Roman" panose="02020603050405020304" pitchFamily="18" charset="0"/>
                <a:cs typeface="Times New Roman" panose="02020603050405020304" pitchFamily="18" charset="0"/>
              </a:rPr>
              <a:t>Menggunakan alat bantu mekanik untuk menangani beban.</a:t>
            </a:r>
          </a:p>
          <a:p>
            <a:pPr>
              <a:buFont typeface="Wingdings" panose="05000000000000000000" pitchFamily="2" charset="2"/>
              <a:buChar char="§"/>
            </a:pPr>
            <a:r>
              <a:rPr lang="id-ID" sz="1800" cap="none" dirty="0">
                <a:latin typeface="Times New Roman" panose="02020603050405020304" pitchFamily="18" charset="0"/>
                <a:cs typeface="Times New Roman" panose="02020603050405020304" pitchFamily="18" charset="0"/>
              </a:rPr>
              <a:t>Mengurangi jarak dan memperhitungkan waktu dengan mengatur kembali dan tata letak tempat kerja </a:t>
            </a:r>
          </a:p>
        </p:txBody>
      </p:sp>
      <p:sp>
        <p:nvSpPr>
          <p:cNvPr id="4" name="Oval 3"/>
          <p:cNvSpPr/>
          <p:nvPr/>
        </p:nvSpPr>
        <p:spPr>
          <a:xfrm>
            <a:off x="899592" y="692696"/>
            <a:ext cx="2471168" cy="72008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d-ID" dirty="0">
                <a:solidFill>
                  <a:prstClr val="black"/>
                </a:solidFill>
                <a:latin typeface="Times New Roman" panose="02020603050405020304" pitchFamily="18" charset="0"/>
                <a:cs typeface="Times New Roman" panose="02020603050405020304" pitchFamily="18" charset="0"/>
              </a:rPr>
              <a:t>Membawa beban jarak jauh</a:t>
            </a:r>
          </a:p>
        </p:txBody>
      </p:sp>
      <p:sp>
        <p:nvSpPr>
          <p:cNvPr id="5" name="Rectangle 4"/>
          <p:cNvSpPr/>
          <p:nvPr/>
        </p:nvSpPr>
        <p:spPr>
          <a:xfrm>
            <a:off x="899592" y="1628800"/>
            <a:ext cx="3024336" cy="3168352"/>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r>
              <a:rPr lang="id-ID" dirty="0">
                <a:solidFill>
                  <a:srgbClr val="F79646"/>
                </a:solidFill>
                <a:latin typeface="Times New Roman" panose="02020603050405020304" pitchFamily="18" charset="0"/>
                <a:cs typeface="Times New Roman" panose="02020603050405020304" pitchFamily="18" charset="0"/>
              </a:rPr>
              <a:t>Keterangan :</a:t>
            </a:r>
          </a:p>
          <a:p>
            <a:r>
              <a:rPr lang="id-ID" dirty="0">
                <a:solidFill>
                  <a:srgbClr val="F79646"/>
                </a:solidFill>
                <a:latin typeface="Times New Roman" panose="02020603050405020304" pitchFamily="18" charset="0"/>
                <a:cs typeface="Times New Roman" panose="02020603050405020304" pitchFamily="18" charset="0"/>
              </a:rPr>
              <a:t>Jika beban atau benda dibawa untuk jarak yang jauh (sekitar lebih dari 10 meter), maka tekanan fisik akan terjadi berkepanjangan sehingga menyebabkan kelelahan dan meningkatkan risiko cedera. </a:t>
            </a:r>
          </a:p>
        </p:txBody>
      </p:sp>
    </p:spTree>
    <p:extLst>
      <p:ext uri="{BB962C8B-B14F-4D97-AF65-F5344CB8AC3E}">
        <p14:creationId xmlns:p14="http://schemas.microsoft.com/office/powerpoint/2010/main" val="1353779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476672"/>
            <a:ext cx="7886700" cy="5832648"/>
          </a:xfrm>
        </p:spPr>
        <p:txBody>
          <a:bodyPr numCol="2"/>
          <a:lstStyle/>
          <a:p>
            <a:pPr marL="0" indent="0">
              <a:buNone/>
            </a:pPr>
            <a:r>
              <a:rPr lang="id-ID" dirty="0"/>
              <a:t>																																																					</a:t>
            </a:r>
            <a:r>
              <a:rPr lang="id-ID" sz="3600" dirty="0">
                <a:latin typeface="Times New Roman" panose="02020603050405020304" pitchFamily="18" charset="0"/>
                <a:cs typeface="Times New Roman" panose="02020603050405020304" pitchFamily="18" charset="0"/>
              </a:rPr>
              <a:t>			</a:t>
            </a:r>
            <a:r>
              <a:rPr lang="id-ID" sz="1800" cap="none" dirty="0">
                <a:latin typeface="Times New Roman" panose="02020603050405020304" pitchFamily="18" charset="0"/>
                <a:cs typeface="Times New Roman" panose="02020603050405020304" pitchFamily="18" charset="0"/>
              </a:rPr>
              <a:t>Alternatif pengendalian : </a:t>
            </a:r>
          </a:p>
          <a:p>
            <a:r>
              <a:rPr lang="id-ID" sz="1800" cap="none" dirty="0">
                <a:latin typeface="Times New Roman" panose="02020603050405020304" pitchFamily="18" charset="0"/>
                <a:cs typeface="Times New Roman" panose="02020603050405020304" pitchFamily="18" charset="0"/>
              </a:rPr>
              <a:t>Gunakan alat bantu. </a:t>
            </a:r>
          </a:p>
          <a:p>
            <a:r>
              <a:rPr lang="id-ID" sz="1800" cap="none" dirty="0">
                <a:latin typeface="Times New Roman" panose="02020603050405020304" pitchFamily="18" charset="0"/>
                <a:cs typeface="Times New Roman" panose="02020603050405020304" pitchFamily="18" charset="0"/>
              </a:rPr>
              <a:t>Kurangi berat beban atau benda.</a:t>
            </a:r>
          </a:p>
          <a:p>
            <a:r>
              <a:rPr lang="id-ID" sz="1800" cap="none" dirty="0">
                <a:latin typeface="Times New Roman" panose="02020603050405020304" pitchFamily="18" charset="0"/>
                <a:cs typeface="Times New Roman" panose="02020603050405020304" pitchFamily="18" charset="0"/>
              </a:rPr>
              <a:t>Gunakan roda pada beban atau benda yang akan didorong atau ditarik. </a:t>
            </a:r>
          </a:p>
          <a:p>
            <a:r>
              <a:rPr lang="id-ID" sz="1800" cap="none" dirty="0">
                <a:latin typeface="Times New Roman" panose="02020603050405020304" pitchFamily="18" charset="0"/>
                <a:cs typeface="Times New Roman" panose="02020603050405020304" pitchFamily="18" charset="0"/>
              </a:rPr>
              <a:t>Pertimbangkan jarak dan kondisi rute perjalanan, apakah bebas hambatan, adanya tanjakan atau turunan.</a:t>
            </a:r>
          </a:p>
          <a:p>
            <a:r>
              <a:rPr lang="id-ID" sz="1800" cap="none" dirty="0">
                <a:latin typeface="Times New Roman" panose="02020603050405020304" pitchFamily="18" charset="0"/>
                <a:cs typeface="Times New Roman" panose="02020603050405020304" pitchFamily="18" charset="0"/>
              </a:rPr>
              <a:t>Beban atau benda didorong atau ditarik oleh 2 orang atau lebih </a:t>
            </a:r>
          </a:p>
        </p:txBody>
      </p:sp>
      <p:sp>
        <p:nvSpPr>
          <p:cNvPr id="4" name="Oval 3"/>
          <p:cNvSpPr/>
          <p:nvPr/>
        </p:nvSpPr>
        <p:spPr>
          <a:xfrm>
            <a:off x="835940" y="856704"/>
            <a:ext cx="2799956" cy="106012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d-ID" dirty="0">
                <a:solidFill>
                  <a:prstClr val="black"/>
                </a:solidFill>
                <a:latin typeface="Times New Roman" panose="02020603050405020304" pitchFamily="18" charset="0"/>
                <a:cs typeface="Times New Roman" panose="02020603050405020304" pitchFamily="18" charset="0"/>
              </a:rPr>
              <a:t>Aktivitas mendorong/menarik secara berlebihan</a:t>
            </a:r>
          </a:p>
        </p:txBody>
      </p:sp>
      <p:sp>
        <p:nvSpPr>
          <p:cNvPr id="5" name="Rectangle 4"/>
          <p:cNvSpPr/>
          <p:nvPr/>
        </p:nvSpPr>
        <p:spPr>
          <a:xfrm>
            <a:off x="841248" y="2201418"/>
            <a:ext cx="2938664" cy="353183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r>
              <a:rPr lang="id-ID" dirty="0">
                <a:solidFill>
                  <a:srgbClr val="4F81BD"/>
                </a:solidFill>
                <a:latin typeface="Times New Roman" panose="02020603050405020304" pitchFamily="18" charset="0"/>
                <a:cs typeface="Times New Roman" panose="02020603050405020304" pitchFamily="18" charset="0"/>
              </a:rPr>
              <a:t>Keterangan : </a:t>
            </a:r>
            <a:br>
              <a:rPr lang="id-ID" dirty="0">
                <a:solidFill>
                  <a:srgbClr val="4F81BD"/>
                </a:solidFill>
                <a:latin typeface="Times New Roman" panose="02020603050405020304" pitchFamily="18" charset="0"/>
                <a:cs typeface="Times New Roman" panose="02020603050405020304" pitchFamily="18" charset="0"/>
              </a:rPr>
            </a:br>
            <a:r>
              <a:rPr lang="id-ID" dirty="0">
                <a:solidFill>
                  <a:srgbClr val="4F81BD"/>
                </a:solidFill>
                <a:latin typeface="Times New Roman" panose="02020603050405020304" pitchFamily="18" charset="0"/>
                <a:cs typeface="Times New Roman" panose="02020603050405020304" pitchFamily="18" charset="0"/>
              </a:rPr>
              <a:t>Aktivitas mendorong/menarik beban untuk wanita : maks. 7kg, pria : maks 10 kg berdasarkan asusmsi yang dilakukan tangan,  beban/benda terletak pada ketinggian antara pinggang dan bahu tidak lebih dari 20 meter untuk aktivitas mendorong/menarik.</a:t>
            </a:r>
          </a:p>
        </p:txBody>
      </p:sp>
    </p:spTree>
    <p:extLst>
      <p:ext uri="{BB962C8B-B14F-4D97-AF65-F5344CB8AC3E}">
        <p14:creationId xmlns:p14="http://schemas.microsoft.com/office/powerpoint/2010/main" val="1802120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168" y="548680"/>
            <a:ext cx="8494776" cy="5832648"/>
          </a:xfrm>
        </p:spPr>
        <p:txBody>
          <a:bodyPr numCol="2"/>
          <a:lstStyle/>
          <a:p>
            <a:pPr marL="0" indent="0">
              <a:buNone/>
            </a:pPr>
            <a:r>
              <a:rPr lang="id-ID" sz="1600" dirty="0"/>
              <a:t>																																																																																																																	</a:t>
            </a:r>
            <a:r>
              <a:rPr lang="id-ID" sz="1800" cap="none" dirty="0">
                <a:latin typeface="Times New Roman" panose="02020603050405020304" pitchFamily="18" charset="0"/>
                <a:cs typeface="Times New Roman" panose="02020603050405020304" pitchFamily="18" charset="0"/>
              </a:rPr>
              <a:t>Alternatif penanganan :</a:t>
            </a:r>
          </a:p>
          <a:p>
            <a:pPr>
              <a:buFont typeface="Wingdings" panose="05000000000000000000" pitchFamily="2" charset="2"/>
              <a:buChar char="§"/>
            </a:pPr>
            <a:r>
              <a:rPr lang="id-ID" sz="1800" cap="none" dirty="0">
                <a:latin typeface="Times New Roman" panose="02020603050405020304" pitchFamily="18" charset="0"/>
                <a:cs typeface="Times New Roman" panose="02020603050405020304" pitchFamily="18" charset="0"/>
              </a:rPr>
              <a:t>Mengurangi frekuensi aktivitas mengangkat.</a:t>
            </a:r>
          </a:p>
          <a:p>
            <a:pPr>
              <a:buFont typeface="Wingdings" panose="05000000000000000000" pitchFamily="2" charset="2"/>
              <a:buChar char="§"/>
            </a:pPr>
            <a:r>
              <a:rPr lang="id-ID" sz="1800" cap="none" dirty="0">
                <a:latin typeface="Times New Roman" panose="02020603050405020304" pitchFamily="18" charset="0"/>
                <a:cs typeface="Times New Roman" panose="02020603050405020304" pitchFamily="18" charset="0"/>
              </a:rPr>
              <a:t>Rotasi aktivitas mengangkat, sehingga karyawan dapat menggunakan berbagai jenis otot </a:t>
            </a:r>
            <a:r>
              <a:rPr lang="sv-SE" sz="1800" cap="none" dirty="0">
                <a:latin typeface="Times New Roman" panose="02020603050405020304" pitchFamily="18" charset="0"/>
                <a:cs typeface="Times New Roman" panose="02020603050405020304" pitchFamily="18" charset="0"/>
              </a:rPr>
              <a:t>yang berbeda secara berkala, untuk memberikan kesempatan otot yang lelah untuk pulih</a:t>
            </a:r>
            <a:r>
              <a:rPr lang="id-ID" sz="1800" cap="none" dirty="0">
                <a:latin typeface="Times New Roman" panose="02020603050405020304" pitchFamily="18" charset="0"/>
                <a:cs typeface="Times New Roman" panose="02020603050405020304" pitchFamily="18" charset="0"/>
              </a:rPr>
              <a:t>.</a:t>
            </a:r>
          </a:p>
          <a:p>
            <a:pPr>
              <a:buFont typeface="Wingdings" panose="05000000000000000000" pitchFamily="2" charset="2"/>
              <a:buChar char="§"/>
            </a:pPr>
            <a:r>
              <a:rPr lang="sv-SE" sz="1800" cap="none" dirty="0">
                <a:latin typeface="Times New Roman" panose="02020603050405020304" pitchFamily="18" charset="0"/>
                <a:cs typeface="Times New Roman" panose="02020603050405020304" pitchFamily="18" charset="0"/>
              </a:rPr>
              <a:t>Meminimalkan gerakan yang tidak pelu dan tergesa-gesa</a:t>
            </a:r>
            <a:r>
              <a:rPr lang="id-ID" sz="1800" cap="none" dirty="0">
                <a:latin typeface="Times New Roman" panose="02020603050405020304" pitchFamily="18" charset="0"/>
                <a:cs typeface="Times New Roman" panose="02020603050405020304" pitchFamily="18" charset="0"/>
              </a:rPr>
              <a:t>.</a:t>
            </a:r>
          </a:p>
          <a:p>
            <a:pPr>
              <a:buFont typeface="Wingdings" panose="05000000000000000000" pitchFamily="2" charset="2"/>
              <a:buChar char="§"/>
            </a:pPr>
            <a:r>
              <a:rPr lang="sv-SE" sz="1800" cap="none" dirty="0">
                <a:latin typeface="Times New Roman" panose="02020603050405020304" pitchFamily="18" charset="0"/>
                <a:cs typeface="Times New Roman" panose="02020603050405020304" pitchFamily="18" charset="0"/>
              </a:rPr>
              <a:t>Latihan peregangan sederhana untuk mengendurkan otot</a:t>
            </a:r>
            <a:r>
              <a:rPr lang="id-ID" sz="1800" cap="none" dirty="0">
                <a:latin typeface="Times New Roman" panose="02020603050405020304" pitchFamily="18" charset="0"/>
                <a:cs typeface="Times New Roman" panose="02020603050405020304" pitchFamily="18" charset="0"/>
              </a:rPr>
              <a:t>.</a:t>
            </a:r>
            <a:r>
              <a:rPr lang="id-ID" sz="1800" dirty="0">
                <a:latin typeface="Times New Roman" panose="02020603050405020304" pitchFamily="18" charset="0"/>
                <a:cs typeface="Times New Roman" panose="02020603050405020304" pitchFamily="18" charset="0"/>
              </a:rPr>
              <a:t>					</a:t>
            </a:r>
            <a:r>
              <a:rPr lang="id-ID" sz="1600" dirty="0"/>
              <a:t>		</a:t>
            </a:r>
          </a:p>
        </p:txBody>
      </p:sp>
      <p:sp>
        <p:nvSpPr>
          <p:cNvPr id="4" name="Oval 3"/>
          <p:cNvSpPr/>
          <p:nvPr/>
        </p:nvSpPr>
        <p:spPr>
          <a:xfrm>
            <a:off x="435864" y="739668"/>
            <a:ext cx="2767984" cy="88913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d-ID" dirty="0">
                <a:solidFill>
                  <a:prstClr val="black"/>
                </a:solidFill>
                <a:latin typeface="Times New Roman" panose="02020603050405020304" pitchFamily="18" charset="0"/>
                <a:cs typeface="Times New Roman" panose="02020603050405020304" pitchFamily="18" charset="0"/>
              </a:rPr>
              <a:t>Penanganan beban manual secara berulang</a:t>
            </a:r>
          </a:p>
        </p:txBody>
      </p:sp>
      <p:graphicFrame>
        <p:nvGraphicFramePr>
          <p:cNvPr id="7" name="Table 6"/>
          <p:cNvGraphicFramePr>
            <a:graphicFrameLocks noGrp="1"/>
          </p:cNvGraphicFramePr>
          <p:nvPr>
            <p:extLst/>
          </p:nvPr>
        </p:nvGraphicFramePr>
        <p:xfrm>
          <a:off x="413788" y="1819788"/>
          <a:ext cx="3222108" cy="2545317"/>
        </p:xfrm>
        <a:graphic>
          <a:graphicData uri="http://schemas.openxmlformats.org/drawingml/2006/table">
            <a:tbl>
              <a:tblPr firstRow="1" bandRow="1">
                <a:tableStyleId>{00A15C55-8517-42AA-B614-E9B94910E393}</a:tableStyleId>
              </a:tblPr>
              <a:tblGrid>
                <a:gridCol w="1473979">
                  <a:extLst>
                    <a:ext uri="{9D8B030D-6E8A-4147-A177-3AD203B41FA5}">
                      <a16:colId xmlns:a16="http://schemas.microsoft.com/office/drawing/2014/main" val="2374650967"/>
                    </a:ext>
                  </a:extLst>
                </a:gridCol>
                <a:gridCol w="1748129">
                  <a:extLst>
                    <a:ext uri="{9D8B030D-6E8A-4147-A177-3AD203B41FA5}">
                      <a16:colId xmlns:a16="http://schemas.microsoft.com/office/drawing/2014/main" val="3215778032"/>
                    </a:ext>
                  </a:extLst>
                </a:gridCol>
              </a:tblGrid>
              <a:tr h="824871">
                <a:tc>
                  <a:txBody>
                    <a:bodyPr/>
                    <a:lstStyle/>
                    <a:p>
                      <a:r>
                        <a:rPr lang="id-ID" sz="1600" dirty="0">
                          <a:solidFill>
                            <a:schemeClr val="tx1"/>
                          </a:solidFill>
                          <a:latin typeface="Times New Roman" panose="02020603050405020304" pitchFamily="18" charset="0"/>
                          <a:cs typeface="Times New Roman" panose="02020603050405020304" pitchFamily="18" charset="0"/>
                        </a:rPr>
                        <a:t>Frekuensi mengangkat</a:t>
                      </a:r>
                    </a:p>
                  </a:txBody>
                  <a:tcPr marL="68580" marR="68580" marT="34290" marB="34290"/>
                </a:tc>
                <a:tc>
                  <a:txBody>
                    <a:bodyPr/>
                    <a:lstStyle/>
                    <a:p>
                      <a:r>
                        <a:rPr lang="id-ID" sz="1600" dirty="0">
                          <a:solidFill>
                            <a:schemeClr val="tx1"/>
                          </a:solidFill>
                          <a:latin typeface="Times New Roman" panose="02020603050405020304" pitchFamily="18" charset="0"/>
                          <a:cs typeface="Times New Roman" panose="02020603050405020304" pitchFamily="18" charset="0"/>
                        </a:rPr>
                        <a:t>Berat beban/benda</a:t>
                      </a:r>
                      <a:r>
                        <a:rPr lang="id-ID" sz="1600" baseline="0" dirty="0">
                          <a:solidFill>
                            <a:schemeClr val="tx1"/>
                          </a:solidFill>
                          <a:latin typeface="Times New Roman" panose="02020603050405020304" pitchFamily="18" charset="0"/>
                          <a:cs typeface="Times New Roman" panose="02020603050405020304" pitchFamily="18" charset="0"/>
                        </a:rPr>
                        <a:t> dikurangi</a:t>
                      </a:r>
                      <a:endParaRPr lang="id-ID" sz="16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177331789"/>
                  </a:ext>
                </a:extLst>
              </a:tr>
              <a:tr h="573482">
                <a:tc>
                  <a:txBody>
                    <a:bodyPr/>
                    <a:lstStyle/>
                    <a:p>
                      <a:r>
                        <a:rPr lang="id-ID" sz="1600" dirty="0">
                          <a:latin typeface="Times New Roman" panose="02020603050405020304" pitchFamily="18" charset="0"/>
                          <a:cs typeface="Times New Roman" panose="02020603050405020304" pitchFamily="18" charset="0"/>
                        </a:rPr>
                        <a:t>1-2</a:t>
                      </a:r>
                      <a:r>
                        <a:rPr lang="id-ID" sz="1600" baseline="0" dirty="0">
                          <a:latin typeface="Times New Roman" panose="02020603050405020304" pitchFamily="18" charset="0"/>
                          <a:cs typeface="Times New Roman" panose="02020603050405020304" pitchFamily="18" charset="0"/>
                        </a:rPr>
                        <a:t> kali per menit</a:t>
                      </a:r>
                      <a:endParaRPr lang="id-ID"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id-ID" sz="1600" dirty="0">
                          <a:latin typeface="Times New Roman" panose="02020603050405020304" pitchFamily="18" charset="0"/>
                          <a:cs typeface="Times New Roman" panose="02020603050405020304" pitchFamily="18" charset="0"/>
                        </a:rPr>
                        <a:t>30 %</a:t>
                      </a:r>
                    </a:p>
                  </a:txBody>
                  <a:tcPr marL="68580" marR="68580" marT="34290" marB="34290"/>
                </a:tc>
                <a:extLst>
                  <a:ext uri="{0D108BD9-81ED-4DB2-BD59-A6C34878D82A}">
                    <a16:rowId xmlns:a16="http://schemas.microsoft.com/office/drawing/2014/main" val="2104789566"/>
                  </a:ext>
                </a:extLst>
              </a:tr>
              <a:tr h="573482">
                <a:tc>
                  <a:txBody>
                    <a:bodyPr/>
                    <a:lstStyle/>
                    <a:p>
                      <a:r>
                        <a:rPr lang="id-ID" sz="1600" dirty="0">
                          <a:latin typeface="Times New Roman" panose="02020603050405020304" pitchFamily="18" charset="0"/>
                          <a:cs typeface="Times New Roman" panose="02020603050405020304" pitchFamily="18" charset="0"/>
                        </a:rPr>
                        <a:t>5-8 kali per menit</a:t>
                      </a:r>
                    </a:p>
                  </a:txBody>
                  <a:tcPr marL="68580" marR="68580" marT="34290" marB="34290"/>
                </a:tc>
                <a:tc>
                  <a:txBody>
                    <a:bodyPr/>
                    <a:lstStyle/>
                    <a:p>
                      <a:r>
                        <a:rPr lang="id-ID" sz="1600" dirty="0">
                          <a:latin typeface="Times New Roman" panose="02020603050405020304" pitchFamily="18" charset="0"/>
                          <a:cs typeface="Times New Roman" panose="02020603050405020304" pitchFamily="18" charset="0"/>
                        </a:rPr>
                        <a:t>50 %</a:t>
                      </a:r>
                    </a:p>
                  </a:txBody>
                  <a:tcPr marL="68580" marR="68580" marT="34290" marB="34290"/>
                </a:tc>
                <a:extLst>
                  <a:ext uri="{0D108BD9-81ED-4DB2-BD59-A6C34878D82A}">
                    <a16:rowId xmlns:a16="http://schemas.microsoft.com/office/drawing/2014/main" val="1582158000"/>
                  </a:ext>
                </a:extLst>
              </a:tr>
              <a:tr h="573482">
                <a:tc>
                  <a:txBody>
                    <a:bodyPr/>
                    <a:lstStyle/>
                    <a:p>
                      <a:r>
                        <a:rPr lang="id-ID" sz="1600" dirty="0">
                          <a:latin typeface="Times New Roman" panose="02020603050405020304" pitchFamily="18" charset="0"/>
                          <a:cs typeface="Times New Roman" panose="02020603050405020304" pitchFamily="18" charset="0"/>
                        </a:rPr>
                        <a:t>&gt;12 kali per menit</a:t>
                      </a:r>
                    </a:p>
                  </a:txBody>
                  <a:tcPr marL="68580" marR="68580" marT="34290" marB="34290"/>
                </a:tc>
                <a:tc>
                  <a:txBody>
                    <a:bodyPr/>
                    <a:lstStyle/>
                    <a:p>
                      <a:r>
                        <a:rPr lang="id-ID" sz="1600" dirty="0">
                          <a:latin typeface="Times New Roman" panose="02020603050405020304" pitchFamily="18" charset="0"/>
                          <a:cs typeface="Times New Roman" panose="02020603050405020304" pitchFamily="18" charset="0"/>
                        </a:rPr>
                        <a:t>80 %</a:t>
                      </a:r>
                    </a:p>
                  </a:txBody>
                  <a:tcPr marL="68580" marR="68580" marT="34290" marB="34290"/>
                </a:tc>
                <a:extLst>
                  <a:ext uri="{0D108BD9-81ED-4DB2-BD59-A6C34878D82A}">
                    <a16:rowId xmlns:a16="http://schemas.microsoft.com/office/drawing/2014/main" val="3571993319"/>
                  </a:ext>
                </a:extLst>
              </a:tr>
            </a:tbl>
          </a:graphicData>
        </a:graphic>
      </p:graphicFrame>
    </p:spTree>
    <p:extLst>
      <p:ext uri="{BB962C8B-B14F-4D97-AF65-F5344CB8AC3E}">
        <p14:creationId xmlns:p14="http://schemas.microsoft.com/office/powerpoint/2010/main" val="3865464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48680"/>
            <a:ext cx="7886700" cy="5976663"/>
          </a:xfrm>
        </p:spPr>
        <p:txBody>
          <a:bodyPr numCol="2"/>
          <a:lstStyle/>
          <a:p>
            <a:pPr marL="0" indent="0">
              <a:buNone/>
            </a:pPr>
            <a:r>
              <a:rPr lang="id-ID" sz="1600" dirty="0"/>
              <a:t>																																																																																																																							</a:t>
            </a:r>
            <a:r>
              <a:rPr lang="id-ID" sz="1800" dirty="0">
                <a:latin typeface="Times New Roman" panose="02020603050405020304" pitchFamily="18" charset="0"/>
                <a:cs typeface="Times New Roman" panose="02020603050405020304" pitchFamily="18" charset="0"/>
              </a:rPr>
              <a:t>	</a:t>
            </a:r>
            <a:r>
              <a:rPr lang="id-ID" sz="1800" cap="none" dirty="0">
                <a:latin typeface="Times New Roman" panose="02020603050405020304" pitchFamily="18" charset="0"/>
                <a:cs typeface="Times New Roman" panose="02020603050405020304" pitchFamily="18" charset="0"/>
              </a:rPr>
              <a:t>Alternatif penanganan : </a:t>
            </a:r>
          </a:p>
          <a:p>
            <a:r>
              <a:rPr lang="id-ID" sz="1800" cap="none" dirty="0">
                <a:latin typeface="Times New Roman" panose="02020603050405020304" pitchFamily="18" charset="0"/>
                <a:cs typeface="Times New Roman" panose="02020603050405020304" pitchFamily="18" charset="0"/>
              </a:rPr>
              <a:t>Desain pekerjaan sehingga memungkinkan terjadinya variasi postur. </a:t>
            </a:r>
          </a:p>
          <a:p>
            <a:r>
              <a:rPr lang="id-ID" sz="1800" cap="none" dirty="0">
                <a:latin typeface="Times New Roman" panose="02020603050405020304" pitchFamily="18" charset="0"/>
                <a:cs typeface="Times New Roman" panose="02020603050405020304" pitchFamily="18" charset="0"/>
              </a:rPr>
              <a:t>Penyediaan pijakan kaki atau footrest sehingga memungkinkan adanya variasi postur berdiri dengan dua kaki atau satu kaki bertumpu pada pijakan kaki.</a:t>
            </a:r>
          </a:p>
          <a:p>
            <a:r>
              <a:rPr lang="id-ID" sz="1800" cap="none" dirty="0">
                <a:latin typeface="Times New Roman" panose="02020603050405020304" pitchFamily="18" charset="0"/>
                <a:cs typeface="Times New Roman" panose="02020603050405020304" pitchFamily="18" charset="0"/>
              </a:rPr>
              <a:t>Istirahat atau peregangan secara periodik</a:t>
            </a:r>
            <a:r>
              <a:rPr lang="id-ID" sz="1600" cap="none" dirty="0"/>
              <a:t>.</a:t>
            </a:r>
          </a:p>
        </p:txBody>
      </p:sp>
      <p:sp>
        <p:nvSpPr>
          <p:cNvPr id="4" name="Oval 3"/>
          <p:cNvSpPr/>
          <p:nvPr/>
        </p:nvSpPr>
        <p:spPr>
          <a:xfrm>
            <a:off x="777240" y="734992"/>
            <a:ext cx="2282592" cy="1037823"/>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d-ID" dirty="0">
                <a:solidFill>
                  <a:prstClr val="black"/>
                </a:solidFill>
                <a:latin typeface="Times New Roman" panose="02020603050405020304" pitchFamily="18" charset="0"/>
                <a:cs typeface="Times New Roman" panose="02020603050405020304" pitchFamily="18" charset="0"/>
              </a:rPr>
              <a:t>Penanganan beban manual secara statis</a:t>
            </a:r>
          </a:p>
        </p:txBody>
      </p:sp>
      <p:sp>
        <p:nvSpPr>
          <p:cNvPr id="5" name="Rectangle 4"/>
          <p:cNvSpPr/>
          <p:nvPr/>
        </p:nvSpPr>
        <p:spPr>
          <a:xfrm>
            <a:off x="777240" y="1959127"/>
            <a:ext cx="3081528" cy="4024462"/>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r>
              <a:rPr lang="id-ID" sz="1600" dirty="0">
                <a:solidFill>
                  <a:srgbClr val="9BBB59"/>
                </a:solidFill>
                <a:latin typeface="Times New Roman" panose="02020603050405020304" pitchFamily="18" charset="0"/>
                <a:cs typeface="Times New Roman" panose="02020603050405020304" pitchFamily="18" charset="0"/>
              </a:rPr>
              <a:t>Keterangan :</a:t>
            </a:r>
          </a:p>
          <a:p>
            <a:r>
              <a:rPr lang="id-ID" sz="1600" dirty="0">
                <a:solidFill>
                  <a:srgbClr val="9BBB59"/>
                </a:solidFill>
                <a:latin typeface="Times New Roman" panose="02020603050405020304" pitchFamily="18" charset="0"/>
                <a:cs typeface="Times New Roman" panose="02020603050405020304" pitchFamily="18" charset="0"/>
              </a:rPr>
              <a:t>Postur statis terjadi jika otot yang sama digunakan secara terus-menerus (misalnya pada aktivitas menahan beban) atau bekerja dengan postur yang sama. Jika hal ini terjadi, maka tekanan berlebihan akan bertumpu pada bagian tubuh atau otot tertentu. Misalnya, aktivitas berdiri selama berjam-jam dapat menyebabkan tertahannya aliran darah pada daerah kaki dan telapak kaki, sehingga menyebabkan kaki sakit dan bengkak, ataupun kelelahan otot.  </a:t>
            </a:r>
          </a:p>
        </p:txBody>
      </p:sp>
    </p:spTree>
    <p:extLst>
      <p:ext uri="{BB962C8B-B14F-4D97-AF65-F5344CB8AC3E}">
        <p14:creationId xmlns:p14="http://schemas.microsoft.com/office/powerpoint/2010/main" val="1502078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1988840"/>
            <a:ext cx="9144000" cy="48691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lvl="1"/>
            <a:endParaRPr lang="id-ID" sz="1200" dirty="0">
              <a:latin typeface="Arial" panose="020B0604020202020204" pitchFamily="34" charset="0"/>
              <a:cs typeface="Arial" panose="020B0604020202020204" pitchFamily="34" charset="0"/>
            </a:endParaRPr>
          </a:p>
        </p:txBody>
      </p:sp>
      <p:sp>
        <p:nvSpPr>
          <p:cNvPr id="6" name="Pentagon 5"/>
          <p:cNvSpPr/>
          <p:nvPr/>
        </p:nvSpPr>
        <p:spPr>
          <a:xfrm>
            <a:off x="3571868" y="642918"/>
            <a:ext cx="4286280" cy="10001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id-ID" sz="32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Lanjutan</a:t>
            </a:r>
          </a:p>
        </p:txBody>
      </p:sp>
      <p:sp>
        <p:nvSpPr>
          <p:cNvPr id="7" name="Flowchart: Connector 6"/>
          <p:cNvSpPr/>
          <p:nvPr/>
        </p:nvSpPr>
        <p:spPr>
          <a:xfrm>
            <a:off x="357158"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lowchart: Connector 8"/>
          <p:cNvSpPr/>
          <p:nvPr/>
        </p:nvSpPr>
        <p:spPr>
          <a:xfrm>
            <a:off x="135729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lowchart: Connector 9"/>
          <p:cNvSpPr/>
          <p:nvPr/>
        </p:nvSpPr>
        <p:spPr>
          <a:xfrm>
            <a:off x="242886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Box 1"/>
          <p:cNvSpPr txBox="1"/>
          <p:nvPr/>
        </p:nvSpPr>
        <p:spPr>
          <a:xfrm>
            <a:off x="1043608" y="1909911"/>
            <a:ext cx="7522462" cy="3780522"/>
          </a:xfrm>
          <a:prstGeom prst="rect">
            <a:avLst/>
          </a:prstGeom>
          <a:noFill/>
        </p:spPr>
        <p:txBody>
          <a:bodyPr wrap="square" rtlCol="0">
            <a:spAutoFit/>
          </a:bodyPr>
          <a:lstStyle/>
          <a:p>
            <a:pPr lvl="0" algn="just">
              <a:lnSpc>
                <a:spcPct val="150000"/>
              </a:lnSpc>
            </a:pPr>
            <a:r>
              <a:rPr lang="id-ID" b="1" dirty="0">
                <a:solidFill>
                  <a:schemeClr val="bg1"/>
                </a:solidFill>
                <a:latin typeface="Arial" panose="020B0604020202020204" pitchFamily="34" charset="0"/>
                <a:cs typeface="Arial" panose="020B0604020202020204" pitchFamily="34" charset="0"/>
              </a:rPr>
              <a:t>Persyaratan penanganan beban manualmerupakan hal-hal atau kondisi yang disyaratkan bagi setiap tempat kerja dalam rangka mencegah atau mengurangi risiko terjadinya cedera pada tulang belakang ataupun pada bagian tubuh lain akibat aktivitas penanganan beban manual.</a:t>
            </a:r>
          </a:p>
          <a:p>
            <a:pPr algn="just">
              <a:lnSpc>
                <a:spcPct val="150000"/>
              </a:lnSpc>
            </a:pPr>
            <a:r>
              <a:rPr lang="id-ID" b="1" dirty="0">
                <a:solidFill>
                  <a:schemeClr val="bg1"/>
                </a:solidFill>
                <a:latin typeface="Arial" panose="020B0604020202020204" pitchFamily="34" charset="0"/>
                <a:cs typeface="Arial" panose="020B0604020202020204" pitchFamily="34" charset="0"/>
              </a:rPr>
              <a:t>Standar baku mutu kesehatan lingkungan adalah spesifikasi teknis atau nilai yang dibakukan pada media lingkungan yang berhubungan atau berdampak langsung terhadap kesehatan masyarakat.</a:t>
            </a:r>
          </a:p>
        </p:txBody>
      </p:sp>
      <p:sp>
        <p:nvSpPr>
          <p:cNvPr id="3" name="TextBox 2"/>
          <p:cNvSpPr txBox="1"/>
          <p:nvPr/>
        </p:nvSpPr>
        <p:spPr>
          <a:xfrm>
            <a:off x="592370" y="1922322"/>
            <a:ext cx="595254"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12.</a:t>
            </a:r>
          </a:p>
        </p:txBody>
      </p:sp>
      <p:sp>
        <p:nvSpPr>
          <p:cNvPr id="11" name="TextBox 10"/>
          <p:cNvSpPr txBox="1"/>
          <p:nvPr/>
        </p:nvSpPr>
        <p:spPr>
          <a:xfrm>
            <a:off x="539552" y="3933056"/>
            <a:ext cx="504056" cy="507831"/>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13</a:t>
            </a:r>
            <a:r>
              <a:rPr lang="id-ID"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030046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76672"/>
            <a:ext cx="7886700" cy="5904655"/>
          </a:xfrm>
        </p:spPr>
        <p:txBody>
          <a:bodyPr numCol="2"/>
          <a:lstStyle/>
          <a:p>
            <a:pPr marL="0" indent="0">
              <a:buNone/>
            </a:pPr>
            <a:r>
              <a:rPr lang="id-ID" sz="1600" dirty="0"/>
              <a:t>																																																																																																																				</a:t>
            </a:r>
            <a:r>
              <a:rPr lang="id-ID" sz="1800" cap="none" dirty="0">
                <a:latin typeface="Times New Roman" panose="02020603050405020304" pitchFamily="18" charset="0"/>
                <a:cs typeface="Times New Roman" panose="02020603050405020304" pitchFamily="18" charset="0"/>
              </a:rPr>
              <a:t>Alternatif penanganan :</a:t>
            </a:r>
          </a:p>
          <a:p>
            <a:pPr>
              <a:buFont typeface="Courier New" panose="02070309020205020404" pitchFamily="49" charset="0"/>
              <a:buChar char="o"/>
            </a:pPr>
            <a:r>
              <a:rPr lang="id-ID" sz="1800" cap="none" dirty="0">
                <a:latin typeface="Times New Roman" panose="02020603050405020304" pitchFamily="18" charset="0"/>
                <a:cs typeface="Times New Roman" panose="02020603050405020304" pitchFamily="18" charset="0"/>
              </a:rPr>
              <a:t>Memberikan waktu istirahat atau pemulihan yang cukup untuk karyawan. </a:t>
            </a:r>
          </a:p>
          <a:p>
            <a:pPr>
              <a:buFont typeface="Courier New" panose="02070309020205020404" pitchFamily="49" charset="0"/>
              <a:buChar char="o"/>
            </a:pPr>
            <a:r>
              <a:rPr lang="id-ID" sz="1800" cap="none" dirty="0">
                <a:latin typeface="Times New Roman" panose="02020603050405020304" pitchFamily="18" charset="0"/>
                <a:cs typeface="Times New Roman" panose="02020603050405020304" pitchFamily="18" charset="0"/>
              </a:rPr>
              <a:t>Rotasi pekerjaan atau aktivitas, sehingga karyawan dapat menggunakan berbagai jenis otot yang berbeda secara berkala, untuk memberikan kesempatan otot yang lelah untuk pulih.</a:t>
            </a:r>
          </a:p>
          <a:p>
            <a:pPr>
              <a:buFont typeface="Courier New" panose="02070309020205020404" pitchFamily="49" charset="0"/>
              <a:buChar char="o"/>
            </a:pPr>
            <a:r>
              <a:rPr lang="id-ID" sz="1800" cap="none" dirty="0">
                <a:latin typeface="Times New Roman" panose="02020603050405020304" pitchFamily="18" charset="0"/>
                <a:cs typeface="Times New Roman" panose="02020603050405020304" pitchFamily="18" charset="0"/>
              </a:rPr>
              <a:t>Variasi antara pekerjaan berat dan ringan</a:t>
            </a:r>
          </a:p>
        </p:txBody>
      </p:sp>
      <p:sp>
        <p:nvSpPr>
          <p:cNvPr id="4" name="Oval 3"/>
          <p:cNvSpPr/>
          <p:nvPr/>
        </p:nvSpPr>
        <p:spPr>
          <a:xfrm>
            <a:off x="1014984" y="552661"/>
            <a:ext cx="1865376" cy="87782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id-ID" dirty="0">
                <a:solidFill>
                  <a:prstClr val="black"/>
                </a:solidFill>
                <a:latin typeface="Times New Roman" panose="02020603050405020304" pitchFamily="18" charset="0"/>
                <a:cs typeface="Times New Roman" panose="02020603050405020304" pitchFamily="18" charset="0"/>
              </a:rPr>
              <a:t>Waktu istirahat </a:t>
            </a:r>
          </a:p>
        </p:txBody>
      </p:sp>
      <p:sp>
        <p:nvSpPr>
          <p:cNvPr id="5" name="Rectangle 4"/>
          <p:cNvSpPr/>
          <p:nvPr/>
        </p:nvSpPr>
        <p:spPr>
          <a:xfrm>
            <a:off x="1014984" y="1506474"/>
            <a:ext cx="3145536" cy="408276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id-ID" dirty="0">
                <a:solidFill>
                  <a:prstClr val="black"/>
                </a:solidFill>
                <a:latin typeface="Times New Roman" panose="02020603050405020304" pitchFamily="18" charset="0"/>
                <a:cs typeface="Times New Roman" panose="02020603050405020304" pitchFamily="18" charset="0"/>
              </a:rPr>
              <a:t>Keterangan :</a:t>
            </a:r>
          </a:p>
          <a:p>
            <a:r>
              <a:rPr lang="id-ID" dirty="0">
                <a:solidFill>
                  <a:prstClr val="black"/>
                </a:solidFill>
                <a:latin typeface="Times New Roman" panose="02020603050405020304" pitchFamily="18" charset="0"/>
                <a:cs typeface="Times New Roman" panose="02020603050405020304" pitchFamily="18" charset="0"/>
              </a:rPr>
              <a:t>Prinsip penentuan waktu istirahat adalah adanya peluang yang cukup untuk beristirahat (yaitu istirahat dari kerja) dan/atau pemulihan (yaitu beralih ke pekerjaan lain yang menggunakan serangkaian kerja otot yang berbeda)  </a:t>
            </a:r>
          </a:p>
          <a:p>
            <a:r>
              <a:rPr lang="id-ID" dirty="0">
                <a:solidFill>
                  <a:prstClr val="black"/>
                </a:solidFill>
                <a:latin typeface="Times New Roman" panose="02020603050405020304" pitchFamily="18" charset="0"/>
                <a:cs typeface="Times New Roman" panose="02020603050405020304" pitchFamily="18" charset="0"/>
              </a:rPr>
              <a:t>Karena kondisi dan karakteristik pekerjaan setiap individu berbeda, maka sulit menentukan jeda waktu istirahat yang tepat yang dapat berlaku secara umum. </a:t>
            </a:r>
          </a:p>
        </p:txBody>
      </p:sp>
    </p:spTree>
    <p:extLst>
      <p:ext uri="{BB962C8B-B14F-4D97-AF65-F5344CB8AC3E}">
        <p14:creationId xmlns:p14="http://schemas.microsoft.com/office/powerpoint/2010/main" val="4082864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85720" y="2571744"/>
            <a:ext cx="8501122" cy="142876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d-ID" sz="4400" dirty="0">
                <a:solidFill>
                  <a:prstClr val="black"/>
                </a:solidFill>
                <a:latin typeface="Algerian" pitchFamily="82" charset="0"/>
              </a:rPr>
              <a:t>Faktor Lingkungan Kerja</a:t>
            </a:r>
          </a:p>
        </p:txBody>
      </p:sp>
    </p:spTree>
    <p:extLst>
      <p:ext uri="{BB962C8B-B14F-4D97-AF65-F5344CB8AC3E}">
        <p14:creationId xmlns:p14="http://schemas.microsoft.com/office/powerpoint/2010/main" val="2925930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42844" y="142852"/>
            <a:ext cx="3786214" cy="100013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d-ID" b="1" dirty="0">
                <a:solidFill>
                  <a:prstClr val="black"/>
                </a:solidFill>
                <a:latin typeface="Times New Roman" pitchFamily="18" charset="0"/>
                <a:cs typeface="Times New Roman" pitchFamily="18" charset="0"/>
              </a:rPr>
              <a:t>ASPEK YANG DINILAI </a:t>
            </a:r>
          </a:p>
        </p:txBody>
      </p:sp>
      <p:sp>
        <p:nvSpPr>
          <p:cNvPr id="3" name="Right Arrow 2"/>
          <p:cNvSpPr/>
          <p:nvPr/>
        </p:nvSpPr>
        <p:spPr>
          <a:xfrm rot="5400000">
            <a:off x="1982373" y="1268002"/>
            <a:ext cx="464345" cy="35719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d-ID">
              <a:solidFill>
                <a:prstClr val="black"/>
              </a:solidFill>
            </a:endParaRPr>
          </a:p>
        </p:txBody>
      </p:sp>
      <p:sp>
        <p:nvSpPr>
          <p:cNvPr id="4" name="Rounded Rectangle 3"/>
          <p:cNvSpPr/>
          <p:nvPr/>
        </p:nvSpPr>
        <p:spPr>
          <a:xfrm>
            <a:off x="1714480" y="1714488"/>
            <a:ext cx="7072362" cy="5715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sv-SE" b="1" dirty="0">
                <a:solidFill>
                  <a:prstClr val="black"/>
                </a:solidFill>
                <a:latin typeface="Times New Roman" pitchFamily="18" charset="0"/>
                <a:cs typeface="Times New Roman" pitchFamily="18" charset="0"/>
              </a:rPr>
              <a:t>a.</a:t>
            </a:r>
            <a:r>
              <a:rPr lang="id-ID" b="1" dirty="0">
                <a:solidFill>
                  <a:prstClr val="black"/>
                </a:solidFill>
                <a:latin typeface="Times New Roman" pitchFamily="18" charset="0"/>
                <a:cs typeface="Times New Roman" pitchFamily="18" charset="0"/>
              </a:rPr>
              <a:t> </a:t>
            </a:r>
            <a:r>
              <a:rPr lang="sv-SE" b="1" dirty="0">
                <a:solidFill>
                  <a:prstClr val="black"/>
                </a:solidFill>
                <a:latin typeface="Times New Roman" pitchFamily="18" charset="0"/>
                <a:cs typeface="Times New Roman" pitchFamily="18" charset="0"/>
              </a:rPr>
              <a:t>Apakah permukaan lantai tidak rata, licin, atau tidak stabil? </a:t>
            </a:r>
          </a:p>
        </p:txBody>
      </p:sp>
      <p:sp>
        <p:nvSpPr>
          <p:cNvPr id="5" name="Curved Right Arrow 4"/>
          <p:cNvSpPr/>
          <p:nvPr/>
        </p:nvSpPr>
        <p:spPr>
          <a:xfrm>
            <a:off x="714348" y="1928802"/>
            <a:ext cx="642942" cy="1643074"/>
          </a:xfrm>
          <a:prstGeom prst="curved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id-ID">
              <a:solidFill>
                <a:prstClr val="black"/>
              </a:solidFill>
            </a:endParaRPr>
          </a:p>
        </p:txBody>
      </p:sp>
      <p:sp>
        <p:nvSpPr>
          <p:cNvPr id="6" name="Rounded Rectangle 5"/>
          <p:cNvSpPr/>
          <p:nvPr/>
        </p:nvSpPr>
        <p:spPr>
          <a:xfrm>
            <a:off x="1714480" y="2428868"/>
            <a:ext cx="7143800" cy="164307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id-ID" dirty="0">
                <a:solidFill>
                  <a:prstClr val="black"/>
                </a:solidFill>
                <a:latin typeface="Times New Roman" pitchFamily="18" charset="0"/>
                <a:cs typeface="Times New Roman" pitchFamily="18" charset="0"/>
              </a:rPr>
              <a:t>Permukaan lantai tempat kerja, baik di dalam maupun luar ruangan, harus dalam kondisi rata, tidak licin, dan stabil untuk menghindari risiko terjatuh, tersandung, atau terpeleset saat melakukan aktivitas mengangkat dan/atau membawa beban atau benda. </a:t>
            </a:r>
          </a:p>
        </p:txBody>
      </p:sp>
      <p:sp>
        <p:nvSpPr>
          <p:cNvPr id="7" name="Rounded Rectangle 6"/>
          <p:cNvSpPr/>
          <p:nvPr/>
        </p:nvSpPr>
        <p:spPr>
          <a:xfrm>
            <a:off x="71406" y="4214818"/>
            <a:ext cx="8929750" cy="257174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id-ID" sz="2800" b="1" cap="all" dirty="0">
                <a:ln w="9000" cmpd="sng">
                  <a:solidFill>
                    <a:srgbClr val="8064A2">
                      <a:shade val="50000"/>
                      <a:satMod val="120000"/>
                    </a:srgbClr>
                  </a:solidFill>
                  <a:prstDash val="solid"/>
                </a:ln>
                <a:solidFill>
                  <a:srgbClr val="4BACC6"/>
                </a:solidFill>
                <a:effectLst>
                  <a:reflection blurRad="12700" stA="28000" endPos="45000" dist="1000" dir="5400000" sy="-100000" algn="bl" rotWithShape="0"/>
                </a:effectLst>
                <a:latin typeface="Times New Roman" pitchFamily="18" charset="0"/>
                <a:cs typeface="Times New Roman" pitchFamily="18" charset="0"/>
              </a:rPr>
              <a:t>ALTERNATIF PENGENDALIAN</a:t>
            </a:r>
          </a:p>
          <a:p>
            <a:pPr marL="342900" indent="-342900" algn="just">
              <a:buFont typeface="+mj-lt"/>
              <a:buAutoNum type="arabicPeriod"/>
            </a:pPr>
            <a:r>
              <a:rPr lang="id-ID" dirty="0">
                <a:solidFill>
                  <a:prstClr val="black"/>
                </a:solidFill>
                <a:latin typeface="Times New Roman" pitchFamily="18" charset="0"/>
                <a:cs typeface="Times New Roman" pitchFamily="18" charset="0"/>
              </a:rPr>
              <a:t>Tumpahan air, minyak, sabun, sisa makanan dan zat-zat atau benda Lain yang membuat lantai licin ataupun tidak rata harus segera dibersihkan</a:t>
            </a:r>
          </a:p>
          <a:p>
            <a:pPr marL="342900" indent="-342900" algn="just">
              <a:buFont typeface="+mj-lt"/>
              <a:buAutoNum type="arabicPeriod"/>
            </a:pPr>
            <a:r>
              <a:rPr lang="id-ID" dirty="0">
                <a:solidFill>
                  <a:prstClr val="black"/>
                </a:solidFill>
                <a:latin typeface="Times New Roman" pitchFamily="18" charset="0"/>
                <a:cs typeface="Times New Roman" pitchFamily="18" charset="0"/>
              </a:rPr>
              <a:t>Beri tanda jika ada permukaan yang permukaan tidak rata, licin, dan tidak stabil agar karyawan menjadi waspada </a:t>
            </a:r>
          </a:p>
          <a:p>
            <a:pPr marL="342900" indent="-342900" algn="just">
              <a:buFont typeface="+mj-lt"/>
              <a:buAutoNum type="arabicPeriod"/>
            </a:pPr>
            <a:r>
              <a:rPr lang="id-ID" dirty="0">
                <a:solidFill>
                  <a:prstClr val="black"/>
                </a:solidFill>
                <a:latin typeface="Times New Roman" pitchFamily="18" charset="0"/>
                <a:cs typeface="Times New Roman" pitchFamily="18" charset="0"/>
              </a:rPr>
              <a:t>Informasi mengenai kondisi permukaan lantai yang tidak rata, licin, dan tidak stabil harus disampaikan kepada karyawan sebelum aktivitas mengangkat atau membawa beban atau benda dilakukan</a:t>
            </a:r>
          </a:p>
          <a:p>
            <a:pPr algn="just"/>
            <a:endParaRPr lang="id-ID" dirty="0">
              <a:solidFill>
                <a:prstClr val="black"/>
              </a:solidFill>
              <a:latin typeface="Times New Roman" pitchFamily="18" charset="0"/>
              <a:cs typeface="Times New Roman" pitchFamily="18" charset="0"/>
            </a:endParaRPr>
          </a:p>
        </p:txBody>
      </p:sp>
      <p:sp>
        <p:nvSpPr>
          <p:cNvPr id="8" name="TextBox 7"/>
          <p:cNvSpPr txBox="1"/>
          <p:nvPr/>
        </p:nvSpPr>
        <p:spPr>
          <a:xfrm flipH="1">
            <a:off x="285719" y="1785926"/>
            <a:ext cx="366895" cy="1928826"/>
          </a:xfrm>
          <a:prstGeom prst="rect">
            <a:avLst/>
          </a:prstGeom>
          <a:noFill/>
        </p:spPr>
        <p:txBody>
          <a:bodyPr vert="wordArtVert" wrap="square" rtlCol="0">
            <a:spAutoFit/>
          </a:bodyPr>
          <a:lstStyle/>
          <a:p>
            <a:r>
              <a:rPr lang="id-ID" sz="1100" b="1" dirty="0">
                <a:solidFill>
                  <a:prstClr val="black"/>
                </a:solidFill>
                <a:latin typeface="Times New Roman" pitchFamily="18" charset="0"/>
                <a:cs typeface="Times New Roman" pitchFamily="18" charset="0"/>
              </a:rPr>
              <a:t>Penjelasan</a:t>
            </a:r>
          </a:p>
        </p:txBody>
      </p:sp>
    </p:spTree>
    <p:extLst>
      <p:ext uri="{BB962C8B-B14F-4D97-AF65-F5344CB8AC3E}">
        <p14:creationId xmlns:p14="http://schemas.microsoft.com/office/powerpoint/2010/main" val="264886413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42844" y="142852"/>
            <a:ext cx="3786214" cy="100013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id-ID" b="1" dirty="0">
                <a:solidFill>
                  <a:prstClr val="black"/>
                </a:solidFill>
                <a:latin typeface="Times New Roman" pitchFamily="18" charset="0"/>
                <a:cs typeface="Times New Roman" pitchFamily="18" charset="0"/>
              </a:rPr>
              <a:t>ASPEK YANG DINILAI </a:t>
            </a:r>
          </a:p>
        </p:txBody>
      </p:sp>
      <p:sp>
        <p:nvSpPr>
          <p:cNvPr id="3" name="Right Arrow 2"/>
          <p:cNvSpPr/>
          <p:nvPr/>
        </p:nvSpPr>
        <p:spPr>
          <a:xfrm rot="5400000">
            <a:off x="1982373" y="1268002"/>
            <a:ext cx="464345" cy="35719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d-ID">
              <a:solidFill>
                <a:prstClr val="black"/>
              </a:solidFill>
            </a:endParaRPr>
          </a:p>
        </p:txBody>
      </p:sp>
      <p:sp>
        <p:nvSpPr>
          <p:cNvPr id="4" name="Rounded Rectangle 3"/>
          <p:cNvSpPr/>
          <p:nvPr/>
        </p:nvSpPr>
        <p:spPr>
          <a:xfrm>
            <a:off x="1714480" y="1714488"/>
            <a:ext cx="7072362" cy="57150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id-ID" sz="2000" b="1" dirty="0">
                <a:solidFill>
                  <a:prstClr val="black"/>
                </a:solidFill>
                <a:latin typeface="Times New Roman" pitchFamily="18" charset="0"/>
                <a:cs typeface="Times New Roman" pitchFamily="18" charset="0"/>
              </a:rPr>
              <a:t>b. </a:t>
            </a:r>
            <a:r>
              <a:rPr lang="fi-FI" sz="2000" b="1" dirty="0">
                <a:solidFill>
                  <a:prstClr val="black"/>
                </a:solidFill>
                <a:latin typeface="Times New Roman" pitchFamily="18" charset="0"/>
                <a:cs typeface="Times New Roman" pitchFamily="18" charset="0"/>
              </a:rPr>
              <a:t>Apakah ada variasi ketinggian pada lantai? </a:t>
            </a:r>
          </a:p>
        </p:txBody>
      </p:sp>
      <p:sp>
        <p:nvSpPr>
          <p:cNvPr id="5" name="Curved Right Arrow 4"/>
          <p:cNvSpPr/>
          <p:nvPr/>
        </p:nvSpPr>
        <p:spPr>
          <a:xfrm>
            <a:off x="714348" y="1928802"/>
            <a:ext cx="642942" cy="1714512"/>
          </a:xfrm>
          <a:prstGeom prst="curved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id-ID">
              <a:solidFill>
                <a:prstClr val="black"/>
              </a:solidFill>
            </a:endParaRPr>
          </a:p>
        </p:txBody>
      </p:sp>
      <p:sp>
        <p:nvSpPr>
          <p:cNvPr id="6" name="Rounded Rectangle 5"/>
          <p:cNvSpPr/>
          <p:nvPr/>
        </p:nvSpPr>
        <p:spPr>
          <a:xfrm>
            <a:off x="1714480" y="2428868"/>
            <a:ext cx="7143800" cy="13573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id-ID" sz="2000" dirty="0">
                <a:solidFill>
                  <a:prstClr val="black"/>
                </a:solidFill>
                <a:latin typeface="Times New Roman" pitchFamily="18" charset="0"/>
                <a:cs typeface="Times New Roman" pitchFamily="18" charset="0"/>
              </a:rPr>
              <a:t>Adanya tangga atau permukaan lantai yang miring menyebabkan gerakan menjadi lebih sulit dan mengganggu keseimbangan terutama ketika  mengangkat atau membawa beban atau benda, sehingga risiko cedera menjadi meningkat. </a:t>
            </a:r>
          </a:p>
        </p:txBody>
      </p:sp>
      <p:sp>
        <p:nvSpPr>
          <p:cNvPr id="7" name="Rounded Rectangle 6"/>
          <p:cNvSpPr/>
          <p:nvPr/>
        </p:nvSpPr>
        <p:spPr>
          <a:xfrm>
            <a:off x="71406" y="4000504"/>
            <a:ext cx="8929750" cy="278605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id-ID" sz="28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ALTERNATIF PENGENDALIAN</a:t>
            </a:r>
          </a:p>
          <a:p>
            <a:pPr marL="342900" indent="-342900" algn="just">
              <a:buFont typeface="+mj-lt"/>
              <a:buAutoNum type="arabicPeriod"/>
            </a:pPr>
            <a:r>
              <a:rPr lang="id-ID" dirty="0">
                <a:solidFill>
                  <a:prstClr val="black"/>
                </a:solidFill>
                <a:latin typeface="Times New Roman" pitchFamily="18" charset="0"/>
                <a:cs typeface="Times New Roman" pitchFamily="18" charset="0"/>
              </a:rPr>
              <a:t>Bila memungkinkan, semua aktivitas penanganan beban manual harus dilakukan pada  ketinggian lantai yang sama </a:t>
            </a:r>
          </a:p>
          <a:p>
            <a:pPr marL="342900" indent="-342900" algn="just">
              <a:buFont typeface="+mj-lt"/>
              <a:buAutoNum type="arabicPeriod"/>
            </a:pPr>
            <a:r>
              <a:rPr lang="id-ID" dirty="0">
                <a:solidFill>
                  <a:prstClr val="black"/>
                </a:solidFill>
                <a:latin typeface="Times New Roman" pitchFamily="18" charset="0"/>
                <a:cs typeface="Times New Roman" pitchFamily="18" charset="0"/>
              </a:rPr>
              <a:t>Jika tidak memungkinkan, transisi sebaiknya dibuat landai atau atau tidak curam </a:t>
            </a:r>
          </a:p>
          <a:p>
            <a:pPr marL="342900" indent="-342900" algn="just">
              <a:buFont typeface="+mj-lt"/>
              <a:buAutoNum type="arabicPeriod"/>
            </a:pPr>
            <a:r>
              <a:rPr lang="id-ID" dirty="0">
                <a:solidFill>
                  <a:prstClr val="black"/>
                </a:solidFill>
                <a:latin typeface="Times New Roman" pitchFamily="18" charset="0"/>
                <a:cs typeface="Times New Roman" pitchFamily="18" charset="0"/>
              </a:rPr>
              <a:t>Pada permukaan lantai yang miring, mendorong umumnya lebih baik daripada menarik </a:t>
            </a:r>
          </a:p>
          <a:p>
            <a:pPr marL="342900" indent="-342900" algn="just">
              <a:buFont typeface="+mj-lt"/>
              <a:buAutoNum type="arabicPeriod"/>
            </a:pPr>
            <a:r>
              <a:rPr lang="id-ID" dirty="0">
                <a:solidFill>
                  <a:prstClr val="black"/>
                </a:solidFill>
                <a:latin typeface="Times New Roman" pitchFamily="18" charset="0"/>
                <a:cs typeface="Times New Roman" pitchFamily="18" charset="0"/>
              </a:rPr>
              <a:t>Beban atau benda diangkat, dibawa, didorong atau ditarik oleh 2 orang atau lebih </a:t>
            </a:r>
          </a:p>
          <a:p>
            <a:pPr marL="342900" indent="-342900" algn="just">
              <a:buFont typeface="+mj-lt"/>
              <a:buAutoNum type="arabicPeriod"/>
            </a:pPr>
            <a:r>
              <a:rPr lang="id-ID" dirty="0">
                <a:solidFill>
                  <a:prstClr val="black"/>
                </a:solidFill>
                <a:latin typeface="Times New Roman" pitchFamily="18" charset="0"/>
                <a:cs typeface="Times New Roman" pitchFamily="18" charset="0"/>
              </a:rPr>
              <a:t>Informasi mengenai kondisi permukaan lantai yang miring harus disampaikan kepada karyawan sebelum aktivitas mengangkat atau membawa beban atau benda dilakukan</a:t>
            </a:r>
          </a:p>
        </p:txBody>
      </p:sp>
      <p:sp>
        <p:nvSpPr>
          <p:cNvPr id="8" name="TextBox 7"/>
          <p:cNvSpPr txBox="1"/>
          <p:nvPr/>
        </p:nvSpPr>
        <p:spPr>
          <a:xfrm flipH="1">
            <a:off x="285719" y="1785926"/>
            <a:ext cx="366895" cy="1928826"/>
          </a:xfrm>
          <a:prstGeom prst="rect">
            <a:avLst/>
          </a:prstGeom>
          <a:noFill/>
        </p:spPr>
        <p:txBody>
          <a:bodyPr vert="wordArtVert" wrap="square" rtlCol="0">
            <a:spAutoFit/>
          </a:bodyPr>
          <a:lstStyle/>
          <a:p>
            <a:r>
              <a:rPr lang="id-ID" sz="1100" b="1" dirty="0">
                <a:solidFill>
                  <a:prstClr val="black"/>
                </a:solidFill>
                <a:latin typeface="Times New Roman" pitchFamily="18" charset="0"/>
                <a:cs typeface="Times New Roman" pitchFamily="18" charset="0"/>
              </a:rPr>
              <a:t>Penjelasan</a:t>
            </a:r>
          </a:p>
        </p:txBody>
      </p:sp>
    </p:spTree>
    <p:extLst>
      <p:ext uri="{BB962C8B-B14F-4D97-AF65-F5344CB8AC3E}">
        <p14:creationId xmlns:p14="http://schemas.microsoft.com/office/powerpoint/2010/main" val="296764410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42844" y="142852"/>
            <a:ext cx="3786214" cy="100013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id-ID" b="1" dirty="0">
                <a:solidFill>
                  <a:prstClr val="black"/>
                </a:solidFill>
                <a:latin typeface="Times New Roman" pitchFamily="18" charset="0"/>
                <a:cs typeface="Times New Roman" pitchFamily="18" charset="0"/>
              </a:rPr>
              <a:t>ASPEK YANG DINILAI </a:t>
            </a:r>
          </a:p>
        </p:txBody>
      </p:sp>
      <p:sp>
        <p:nvSpPr>
          <p:cNvPr id="3" name="Right Arrow 2"/>
          <p:cNvSpPr/>
          <p:nvPr/>
        </p:nvSpPr>
        <p:spPr>
          <a:xfrm rot="5400000">
            <a:off x="1982373" y="1268002"/>
            <a:ext cx="464345" cy="35719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d-ID">
              <a:solidFill>
                <a:prstClr val="black"/>
              </a:solidFill>
            </a:endParaRPr>
          </a:p>
        </p:txBody>
      </p:sp>
      <p:sp>
        <p:nvSpPr>
          <p:cNvPr id="4" name="Rounded Rectangle 3"/>
          <p:cNvSpPr/>
          <p:nvPr/>
        </p:nvSpPr>
        <p:spPr>
          <a:xfrm>
            <a:off x="1714480" y="1714488"/>
            <a:ext cx="7072362" cy="57150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id-ID" b="1" dirty="0">
                <a:solidFill>
                  <a:prstClr val="black"/>
                </a:solidFill>
                <a:latin typeface="Times New Roman" pitchFamily="18" charset="0"/>
                <a:cs typeface="Times New Roman" pitchFamily="18" charset="0"/>
              </a:rPr>
              <a:t>c. Apakah iklim lingkungan kerja terlalu panas atau terlalu dingin? </a:t>
            </a:r>
            <a:r>
              <a:rPr lang="fi-FI" b="1" dirty="0">
                <a:solidFill>
                  <a:prstClr val="black"/>
                </a:solidFill>
                <a:latin typeface="Times New Roman" pitchFamily="18" charset="0"/>
                <a:cs typeface="Times New Roman" pitchFamily="18" charset="0"/>
              </a:rPr>
              <a:t> </a:t>
            </a:r>
          </a:p>
        </p:txBody>
      </p:sp>
      <p:sp>
        <p:nvSpPr>
          <p:cNvPr id="5" name="Curved Right Arrow 4"/>
          <p:cNvSpPr/>
          <p:nvPr/>
        </p:nvSpPr>
        <p:spPr>
          <a:xfrm>
            <a:off x="714348" y="1928802"/>
            <a:ext cx="642942" cy="1714512"/>
          </a:xfrm>
          <a:prstGeom prst="curved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id-ID">
              <a:solidFill>
                <a:prstClr val="black"/>
              </a:solidFill>
            </a:endParaRPr>
          </a:p>
        </p:txBody>
      </p:sp>
      <p:sp>
        <p:nvSpPr>
          <p:cNvPr id="6" name="Rounded Rectangle 5"/>
          <p:cNvSpPr/>
          <p:nvPr/>
        </p:nvSpPr>
        <p:spPr>
          <a:xfrm>
            <a:off x="1714480" y="2428868"/>
            <a:ext cx="7143800" cy="135732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id-ID" sz="2000" dirty="0">
                <a:solidFill>
                  <a:prstClr val="black"/>
                </a:solidFill>
                <a:latin typeface="Times New Roman" pitchFamily="18" charset="0"/>
                <a:cs typeface="Times New Roman" pitchFamily="18" charset="0"/>
              </a:rPr>
              <a:t>Iklim lingkungan kerja dapat menyebabkan karyawan cepat lelah dan berkeringat. Keringat di telapak tangan dapat mengurangi kekuatan mengenggam. Sebaliknya, bekerja pada iklim lingkungan kerja yang rendah dapat mengganggu ketangkasan. </a:t>
            </a:r>
          </a:p>
        </p:txBody>
      </p:sp>
      <p:sp>
        <p:nvSpPr>
          <p:cNvPr id="7" name="Rounded Rectangle 6"/>
          <p:cNvSpPr/>
          <p:nvPr/>
        </p:nvSpPr>
        <p:spPr>
          <a:xfrm>
            <a:off x="71406" y="4000504"/>
            <a:ext cx="8929750" cy="278605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just"/>
            <a:r>
              <a:rPr lang="id-ID" sz="3200" b="1"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Times New Roman" pitchFamily="18" charset="0"/>
                <a:cs typeface="Times New Roman" pitchFamily="18" charset="0"/>
              </a:rPr>
              <a:t>ALTERNATIF PENGENDALIAN</a:t>
            </a:r>
          </a:p>
          <a:p>
            <a:pPr marL="342900" indent="-342900">
              <a:buFont typeface="+mj-lt"/>
              <a:buAutoNum type="arabicPeriod"/>
            </a:pPr>
            <a:r>
              <a:rPr lang="id-ID" sz="3200" dirty="0">
                <a:solidFill>
                  <a:prstClr val="black"/>
                </a:solidFill>
                <a:latin typeface="Times New Roman" pitchFamily="18" charset="0"/>
                <a:cs typeface="Times New Roman" pitchFamily="18" charset="0"/>
              </a:rPr>
              <a:t>Menerapkan pengendalian iklim lingkungan kerja sesuai dengan hirarki pengendalian </a:t>
            </a:r>
          </a:p>
        </p:txBody>
      </p:sp>
      <p:sp>
        <p:nvSpPr>
          <p:cNvPr id="8" name="TextBox 7"/>
          <p:cNvSpPr txBox="1"/>
          <p:nvPr/>
        </p:nvSpPr>
        <p:spPr>
          <a:xfrm flipH="1">
            <a:off x="285719" y="1785926"/>
            <a:ext cx="366895" cy="1928826"/>
          </a:xfrm>
          <a:prstGeom prst="rect">
            <a:avLst/>
          </a:prstGeom>
          <a:noFill/>
        </p:spPr>
        <p:txBody>
          <a:bodyPr vert="wordArtVert" wrap="square" rtlCol="0">
            <a:spAutoFit/>
          </a:bodyPr>
          <a:lstStyle/>
          <a:p>
            <a:r>
              <a:rPr lang="id-ID" sz="1100" b="1" dirty="0">
                <a:solidFill>
                  <a:prstClr val="black"/>
                </a:solidFill>
                <a:latin typeface="Times New Roman" pitchFamily="18" charset="0"/>
                <a:cs typeface="Times New Roman" pitchFamily="18" charset="0"/>
              </a:rPr>
              <a:t>Penjelasan</a:t>
            </a:r>
          </a:p>
        </p:txBody>
      </p:sp>
    </p:spTree>
    <p:extLst>
      <p:ext uri="{BB962C8B-B14F-4D97-AF65-F5344CB8AC3E}">
        <p14:creationId xmlns:p14="http://schemas.microsoft.com/office/powerpoint/2010/main" val="345264953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42844" y="142852"/>
            <a:ext cx="3786214" cy="100013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d-ID" b="1" dirty="0">
                <a:solidFill>
                  <a:prstClr val="black"/>
                </a:solidFill>
                <a:latin typeface="Times New Roman" pitchFamily="18" charset="0"/>
                <a:cs typeface="Times New Roman" pitchFamily="18" charset="0"/>
              </a:rPr>
              <a:t>ASPEK YANG DINILAI </a:t>
            </a:r>
          </a:p>
        </p:txBody>
      </p:sp>
      <p:sp>
        <p:nvSpPr>
          <p:cNvPr id="3" name="Right Arrow 2"/>
          <p:cNvSpPr/>
          <p:nvPr/>
        </p:nvSpPr>
        <p:spPr>
          <a:xfrm rot="5400000">
            <a:off x="1982373" y="1268002"/>
            <a:ext cx="464345" cy="35719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d-ID">
              <a:solidFill>
                <a:prstClr val="black"/>
              </a:solidFill>
            </a:endParaRPr>
          </a:p>
        </p:txBody>
      </p:sp>
      <p:sp>
        <p:nvSpPr>
          <p:cNvPr id="4" name="Rounded Rectangle 3"/>
          <p:cNvSpPr/>
          <p:nvPr/>
        </p:nvSpPr>
        <p:spPr>
          <a:xfrm>
            <a:off x="1714480" y="1714488"/>
            <a:ext cx="7072362" cy="5715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id-ID" sz="1600" b="1" dirty="0">
                <a:solidFill>
                  <a:prstClr val="black"/>
                </a:solidFill>
                <a:latin typeface="Times New Roman" pitchFamily="18" charset="0"/>
                <a:cs typeface="Times New Roman" pitchFamily="18" charset="0"/>
              </a:rPr>
              <a:t>d. Apakah terdapat masalah pada pertukaran udara di lingkungan kerja? </a:t>
            </a:r>
          </a:p>
        </p:txBody>
      </p:sp>
      <p:sp>
        <p:nvSpPr>
          <p:cNvPr id="5" name="Curved Right Arrow 4"/>
          <p:cNvSpPr/>
          <p:nvPr/>
        </p:nvSpPr>
        <p:spPr>
          <a:xfrm>
            <a:off x="714348" y="1928802"/>
            <a:ext cx="642942" cy="1714512"/>
          </a:xfrm>
          <a:prstGeom prst="curved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id-ID">
              <a:solidFill>
                <a:prstClr val="black"/>
              </a:solidFill>
            </a:endParaRPr>
          </a:p>
        </p:txBody>
      </p:sp>
      <p:sp>
        <p:nvSpPr>
          <p:cNvPr id="6" name="Rounded Rectangle 5"/>
          <p:cNvSpPr/>
          <p:nvPr/>
        </p:nvSpPr>
        <p:spPr>
          <a:xfrm>
            <a:off x="1714480" y="2428868"/>
            <a:ext cx="7143800" cy="14287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id-ID" dirty="0">
                <a:solidFill>
                  <a:prstClr val="black"/>
                </a:solidFill>
                <a:latin typeface="Times New Roman" pitchFamily="18" charset="0"/>
                <a:cs typeface="Times New Roman" pitchFamily="18" charset="0"/>
              </a:rPr>
              <a:t>Sistem pertukaran udara atau ventilasi yang tidak memadai dapat mempercepat kelelahan, sehingga dapat  meningkatkan risiko cedera. Gerakan udara tiba-tiba, baik yang disebabkan oleh sistem ventilasi atau angin, bisa membuat beban atau benda yang besar lebih sulit untuk tangani dengan aman.</a:t>
            </a:r>
          </a:p>
        </p:txBody>
      </p:sp>
      <p:sp>
        <p:nvSpPr>
          <p:cNvPr id="7" name="Rounded Rectangle 6"/>
          <p:cNvSpPr/>
          <p:nvPr/>
        </p:nvSpPr>
        <p:spPr>
          <a:xfrm>
            <a:off x="71406" y="4000504"/>
            <a:ext cx="8929750" cy="278605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id-ID" sz="3200" b="1" cap="all" dirty="0">
                <a:ln w="9000" cmpd="sng">
                  <a:solidFill>
                    <a:srgbClr val="8064A2">
                      <a:shade val="50000"/>
                      <a:satMod val="120000"/>
                    </a:srgbClr>
                  </a:solidFill>
                  <a:prstDash val="solid"/>
                </a:ln>
                <a:solidFill>
                  <a:srgbClr val="92D050"/>
                </a:solidFill>
                <a:effectLst>
                  <a:reflection blurRad="12700" stA="28000" endPos="45000" dist="1000" dir="5400000" sy="-100000" algn="bl" rotWithShape="0"/>
                </a:effectLst>
                <a:latin typeface="Times New Roman" pitchFamily="18" charset="0"/>
                <a:cs typeface="Times New Roman" pitchFamily="18" charset="0"/>
              </a:rPr>
              <a:t>ALTERNATIF PENGENDALIAN</a:t>
            </a:r>
          </a:p>
          <a:p>
            <a:r>
              <a:rPr lang="id-ID" sz="3200" dirty="0">
                <a:solidFill>
                  <a:prstClr val="black"/>
                </a:solidFill>
                <a:latin typeface="Times New Roman" pitchFamily="18" charset="0"/>
                <a:cs typeface="Times New Roman" pitchFamily="18" charset="0"/>
              </a:rPr>
              <a:t>1. Menerapkan pengendalian sistem ventilasi sesuai dengan karakteristik lingkungan kerja. </a:t>
            </a:r>
          </a:p>
        </p:txBody>
      </p:sp>
      <p:sp>
        <p:nvSpPr>
          <p:cNvPr id="8" name="TextBox 7"/>
          <p:cNvSpPr txBox="1"/>
          <p:nvPr/>
        </p:nvSpPr>
        <p:spPr>
          <a:xfrm flipH="1">
            <a:off x="285719" y="1785926"/>
            <a:ext cx="366895" cy="1928826"/>
          </a:xfrm>
          <a:prstGeom prst="rect">
            <a:avLst/>
          </a:prstGeom>
          <a:noFill/>
        </p:spPr>
        <p:txBody>
          <a:bodyPr vert="wordArtVert" wrap="square" rtlCol="0">
            <a:spAutoFit/>
          </a:bodyPr>
          <a:lstStyle/>
          <a:p>
            <a:r>
              <a:rPr lang="id-ID" sz="1100" b="1" dirty="0">
                <a:solidFill>
                  <a:prstClr val="black"/>
                </a:solidFill>
                <a:latin typeface="Times New Roman" pitchFamily="18" charset="0"/>
                <a:cs typeface="Times New Roman" pitchFamily="18" charset="0"/>
              </a:rPr>
              <a:t>Penjelasan</a:t>
            </a:r>
          </a:p>
        </p:txBody>
      </p:sp>
    </p:spTree>
    <p:extLst>
      <p:ext uri="{BB962C8B-B14F-4D97-AF65-F5344CB8AC3E}">
        <p14:creationId xmlns:p14="http://schemas.microsoft.com/office/powerpoint/2010/main" val="4349883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42844" y="142852"/>
            <a:ext cx="3786214" cy="100013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d-ID" b="1" dirty="0">
                <a:solidFill>
                  <a:prstClr val="black"/>
                </a:solidFill>
                <a:latin typeface="Times New Roman" pitchFamily="18" charset="0"/>
                <a:cs typeface="Times New Roman" pitchFamily="18" charset="0"/>
              </a:rPr>
              <a:t>ASPEK YANG DINILAI </a:t>
            </a:r>
          </a:p>
        </p:txBody>
      </p:sp>
      <p:sp>
        <p:nvSpPr>
          <p:cNvPr id="3" name="Right Arrow 2"/>
          <p:cNvSpPr/>
          <p:nvPr/>
        </p:nvSpPr>
        <p:spPr>
          <a:xfrm rot="5400000">
            <a:off x="1982373" y="1268002"/>
            <a:ext cx="464345" cy="35719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d-ID">
              <a:solidFill>
                <a:prstClr val="black"/>
              </a:solidFill>
            </a:endParaRPr>
          </a:p>
        </p:txBody>
      </p:sp>
      <p:sp>
        <p:nvSpPr>
          <p:cNvPr id="4" name="Rounded Rectangle 3"/>
          <p:cNvSpPr/>
          <p:nvPr/>
        </p:nvSpPr>
        <p:spPr>
          <a:xfrm>
            <a:off x="1714480" y="1714488"/>
            <a:ext cx="7072362" cy="5715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id-ID" sz="2000" b="1" dirty="0">
                <a:solidFill>
                  <a:prstClr val="black"/>
                </a:solidFill>
                <a:latin typeface="Times New Roman" pitchFamily="18" charset="0"/>
                <a:cs typeface="Times New Roman" pitchFamily="18" charset="0"/>
              </a:rPr>
              <a:t>e. Apakah penerangan tidak sesuai? </a:t>
            </a:r>
          </a:p>
        </p:txBody>
      </p:sp>
      <p:sp>
        <p:nvSpPr>
          <p:cNvPr id="5" name="Curved Right Arrow 4"/>
          <p:cNvSpPr/>
          <p:nvPr/>
        </p:nvSpPr>
        <p:spPr>
          <a:xfrm>
            <a:off x="714348" y="1928802"/>
            <a:ext cx="642942" cy="1714512"/>
          </a:xfrm>
          <a:prstGeom prst="curved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id-ID">
              <a:solidFill>
                <a:prstClr val="black"/>
              </a:solidFill>
            </a:endParaRPr>
          </a:p>
        </p:txBody>
      </p:sp>
      <p:sp>
        <p:nvSpPr>
          <p:cNvPr id="6" name="Rounded Rectangle 5"/>
          <p:cNvSpPr/>
          <p:nvPr/>
        </p:nvSpPr>
        <p:spPr>
          <a:xfrm>
            <a:off x="1714480" y="2428868"/>
            <a:ext cx="7143800" cy="17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id-ID" dirty="0">
                <a:solidFill>
                  <a:prstClr val="black"/>
                </a:solidFill>
                <a:latin typeface="Times New Roman" pitchFamily="18" charset="0"/>
                <a:cs typeface="Times New Roman" pitchFamily="18" charset="0"/>
              </a:rPr>
              <a:t>Kondisi pencahayaan yang buruk dapat meningkatkan risiko cedera. Kondisi pencahayaan yang remang-remang atau terlalu silau dapat menyebabkan karyawan mengadopsi postur kerja tidak netral (misalnya membungkuk). Kontras antara daerah yang bercahaya terang dan berbayang-bayang gelap dapat meningkatkan risiko tersandung dan menggangu penilaian yang akurat terhadap ketinggian dan jarak. </a:t>
            </a:r>
          </a:p>
        </p:txBody>
      </p:sp>
      <p:sp>
        <p:nvSpPr>
          <p:cNvPr id="7" name="Rounded Rectangle 6"/>
          <p:cNvSpPr/>
          <p:nvPr/>
        </p:nvSpPr>
        <p:spPr>
          <a:xfrm>
            <a:off x="71406" y="4429132"/>
            <a:ext cx="8929750" cy="235743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id-ID" sz="3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ALTERNATIF PENGENDALIAN</a:t>
            </a:r>
          </a:p>
          <a:p>
            <a:pPr algn="just"/>
            <a:r>
              <a:rPr lang="id-ID" sz="3200" dirty="0">
                <a:solidFill>
                  <a:prstClr val="black"/>
                </a:solidFill>
                <a:latin typeface="Times New Roman" pitchFamily="18" charset="0"/>
                <a:cs typeface="Times New Roman" pitchFamily="18" charset="0"/>
              </a:rPr>
              <a:t>1. Mengatur tingkat pencahayaan sesuai dengan standar. </a:t>
            </a:r>
          </a:p>
        </p:txBody>
      </p:sp>
      <p:sp>
        <p:nvSpPr>
          <p:cNvPr id="8" name="TextBox 7"/>
          <p:cNvSpPr txBox="1"/>
          <p:nvPr/>
        </p:nvSpPr>
        <p:spPr>
          <a:xfrm flipH="1">
            <a:off x="285719" y="1785926"/>
            <a:ext cx="366895" cy="1928826"/>
          </a:xfrm>
          <a:prstGeom prst="rect">
            <a:avLst/>
          </a:prstGeom>
          <a:noFill/>
        </p:spPr>
        <p:txBody>
          <a:bodyPr vert="wordArtVert" wrap="square" rtlCol="0">
            <a:spAutoFit/>
          </a:bodyPr>
          <a:lstStyle/>
          <a:p>
            <a:r>
              <a:rPr lang="id-ID" sz="1100" b="1" dirty="0">
                <a:solidFill>
                  <a:prstClr val="black"/>
                </a:solidFill>
                <a:latin typeface="Times New Roman" pitchFamily="18" charset="0"/>
                <a:cs typeface="Times New Roman" pitchFamily="18" charset="0"/>
              </a:rPr>
              <a:t>Penjelasan</a:t>
            </a:r>
          </a:p>
        </p:txBody>
      </p:sp>
    </p:spTree>
    <p:extLst>
      <p:ext uri="{BB962C8B-B14F-4D97-AF65-F5344CB8AC3E}">
        <p14:creationId xmlns:p14="http://schemas.microsoft.com/office/powerpoint/2010/main" val="300163439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42844" y="71414"/>
            <a:ext cx="3786214" cy="100013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d-ID" b="1" dirty="0">
                <a:solidFill>
                  <a:prstClr val="black"/>
                </a:solidFill>
                <a:latin typeface="Times New Roman" pitchFamily="18" charset="0"/>
                <a:cs typeface="Times New Roman" pitchFamily="18" charset="0"/>
              </a:rPr>
              <a:t>ASPEK YANG DINILAI </a:t>
            </a:r>
          </a:p>
        </p:txBody>
      </p:sp>
      <p:sp>
        <p:nvSpPr>
          <p:cNvPr id="3" name="Right Arrow 2"/>
          <p:cNvSpPr/>
          <p:nvPr/>
        </p:nvSpPr>
        <p:spPr>
          <a:xfrm rot="5400000">
            <a:off x="1982373" y="1160844"/>
            <a:ext cx="464345" cy="35719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d-ID">
              <a:solidFill>
                <a:prstClr val="black"/>
              </a:solidFill>
            </a:endParaRPr>
          </a:p>
        </p:txBody>
      </p:sp>
      <p:sp>
        <p:nvSpPr>
          <p:cNvPr id="4" name="Rounded Rectangle 3"/>
          <p:cNvSpPr/>
          <p:nvPr/>
        </p:nvSpPr>
        <p:spPr>
          <a:xfrm>
            <a:off x="1714480" y="1643050"/>
            <a:ext cx="7072362" cy="7143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id-ID" sz="1600" b="1" dirty="0">
                <a:solidFill>
                  <a:prstClr val="black"/>
                </a:solidFill>
                <a:latin typeface="Times New Roman" pitchFamily="18" charset="0"/>
                <a:cs typeface="Times New Roman" pitchFamily="18" charset="0"/>
              </a:rPr>
              <a:t>f. Apakah ruang yang ada terbatas sehingga menyulitkan dalam melakukan aktivitas penanganan beban manual dengan postur yang baik? </a:t>
            </a:r>
          </a:p>
        </p:txBody>
      </p:sp>
      <p:sp>
        <p:nvSpPr>
          <p:cNvPr id="5" name="Curved Right Arrow 4"/>
          <p:cNvSpPr/>
          <p:nvPr/>
        </p:nvSpPr>
        <p:spPr>
          <a:xfrm>
            <a:off x="714348" y="1928802"/>
            <a:ext cx="642942" cy="1714512"/>
          </a:xfrm>
          <a:prstGeom prst="curv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id-ID">
              <a:solidFill>
                <a:prstClr val="black"/>
              </a:solidFill>
            </a:endParaRPr>
          </a:p>
        </p:txBody>
      </p:sp>
      <p:sp>
        <p:nvSpPr>
          <p:cNvPr id="6" name="Rounded Rectangle 5"/>
          <p:cNvSpPr/>
          <p:nvPr/>
        </p:nvSpPr>
        <p:spPr>
          <a:xfrm>
            <a:off x="1714480" y="2428868"/>
            <a:ext cx="7143800" cy="17859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id-ID" dirty="0">
                <a:solidFill>
                  <a:prstClr val="black"/>
                </a:solidFill>
                <a:latin typeface="Times New Roman" pitchFamily="18" charset="0"/>
                <a:cs typeface="Times New Roman" pitchFamily="18" charset="0"/>
              </a:rPr>
              <a:t>Ruang kerja yang terbatas menyebabkan karyawan mengadopsi postur tidak netral, sehingga risiko cedera menjadi meningkat.  Contoh: </a:t>
            </a:r>
            <a:r>
              <a:rPr lang="sv-SE" dirty="0">
                <a:solidFill>
                  <a:prstClr val="black"/>
                </a:solidFill>
                <a:latin typeface="Times New Roman" pitchFamily="18" charset="0"/>
                <a:cs typeface="Times New Roman" pitchFamily="18" charset="0"/>
              </a:rPr>
              <a:t>Permukaan kerja rendah atau ruang kepala yang terbatas akan menyebabkan postur membungkuk</a:t>
            </a:r>
            <a:r>
              <a:rPr lang="id-ID" dirty="0">
                <a:solidFill>
                  <a:prstClr val="black"/>
                </a:solidFill>
                <a:latin typeface="Times New Roman" pitchFamily="18" charset="0"/>
                <a:cs typeface="Times New Roman" pitchFamily="18" charset="0"/>
              </a:rPr>
              <a:t>; Area kerja yang sempit atau terbatas dapat menghambat aktivitas memindahkan beban atau benda yang besar .</a:t>
            </a:r>
          </a:p>
        </p:txBody>
      </p:sp>
      <p:sp>
        <p:nvSpPr>
          <p:cNvPr id="7" name="Rounded Rectangle 6"/>
          <p:cNvSpPr/>
          <p:nvPr/>
        </p:nvSpPr>
        <p:spPr>
          <a:xfrm>
            <a:off x="71406" y="4429132"/>
            <a:ext cx="8929750" cy="235743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id-ID" sz="2000" b="1" cap="all" dirty="0">
                <a:ln w="9000" cmpd="sng">
                  <a:solidFill>
                    <a:srgbClr val="8064A2">
                      <a:shade val="50000"/>
                      <a:satMod val="120000"/>
                    </a:srgbClr>
                  </a:solidFill>
                  <a:prstDash val="solid"/>
                </a:ln>
                <a:solidFill>
                  <a:srgbClr val="F79646">
                    <a:lumMod val="75000"/>
                  </a:srgbClr>
                </a:solidFill>
                <a:effectLst>
                  <a:reflection blurRad="12700" stA="28000" endPos="45000" dist="1000" dir="5400000" sy="-100000" algn="bl" rotWithShape="0"/>
                </a:effectLst>
                <a:latin typeface="Times New Roman" pitchFamily="18" charset="0"/>
                <a:cs typeface="Times New Roman" pitchFamily="18" charset="0"/>
              </a:rPr>
              <a:t>ALTERNATIF PENGENDALIAN</a:t>
            </a:r>
          </a:p>
          <a:p>
            <a:pPr marL="457200" indent="-457200" algn="just">
              <a:buFont typeface="+mj-lt"/>
              <a:buAutoNum type="arabicPeriod"/>
            </a:pPr>
            <a:r>
              <a:rPr lang="id-ID" sz="2000" dirty="0">
                <a:solidFill>
                  <a:prstClr val="black"/>
                </a:solidFill>
                <a:latin typeface="Times New Roman" pitchFamily="18" charset="0"/>
                <a:cs typeface="Times New Roman" pitchFamily="18" charset="0"/>
              </a:rPr>
              <a:t>Sediakan ruang yang memadai untuk semua kegiatan yang diperlukan selama melakukan aktivitas penanganan beban manual. Dalam banyak kasus, hal ini bisa dicapai dengan meningkatkan standar housekeepingyang baik.</a:t>
            </a:r>
          </a:p>
          <a:p>
            <a:pPr marL="457200" indent="-457200" algn="just">
              <a:buFont typeface="+mj-lt"/>
              <a:buAutoNum type="arabicPeriod"/>
            </a:pPr>
            <a:r>
              <a:rPr lang="id-ID" sz="2000" dirty="0">
                <a:solidFill>
                  <a:prstClr val="black"/>
                </a:solidFill>
                <a:latin typeface="Times New Roman" pitchFamily="18" charset="0"/>
                <a:cs typeface="Times New Roman" pitchFamily="18" charset="0"/>
              </a:rPr>
              <a:t>Pintu yang sering digunakan saat memindahkan beban sebaiknya dapat dibuka secara otomatis, atau dibiarkan setengah terbuka sampai tugas selesai.</a:t>
            </a:r>
          </a:p>
        </p:txBody>
      </p:sp>
      <p:sp>
        <p:nvSpPr>
          <p:cNvPr id="8" name="TextBox 7"/>
          <p:cNvSpPr txBox="1"/>
          <p:nvPr/>
        </p:nvSpPr>
        <p:spPr>
          <a:xfrm flipH="1">
            <a:off x="285719" y="1785926"/>
            <a:ext cx="366895" cy="1928826"/>
          </a:xfrm>
          <a:prstGeom prst="rect">
            <a:avLst/>
          </a:prstGeom>
          <a:noFill/>
        </p:spPr>
        <p:txBody>
          <a:bodyPr vert="wordArtVert" wrap="square" rtlCol="0">
            <a:spAutoFit/>
          </a:bodyPr>
          <a:lstStyle/>
          <a:p>
            <a:r>
              <a:rPr lang="id-ID" sz="1100" b="1" dirty="0">
                <a:solidFill>
                  <a:prstClr val="black"/>
                </a:solidFill>
                <a:latin typeface="Times New Roman" pitchFamily="18" charset="0"/>
                <a:cs typeface="Times New Roman" pitchFamily="18" charset="0"/>
              </a:rPr>
              <a:t>Penjelasan</a:t>
            </a:r>
          </a:p>
        </p:txBody>
      </p:sp>
    </p:spTree>
    <p:extLst>
      <p:ext uri="{BB962C8B-B14F-4D97-AF65-F5344CB8AC3E}">
        <p14:creationId xmlns:p14="http://schemas.microsoft.com/office/powerpoint/2010/main" val="935857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1988840"/>
            <a:ext cx="9144000" cy="48691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lvl="1"/>
            <a:endParaRPr lang="id-ID" sz="1200" dirty="0">
              <a:latin typeface="Arial" panose="020B0604020202020204" pitchFamily="34" charset="0"/>
              <a:cs typeface="Arial" panose="020B0604020202020204" pitchFamily="34" charset="0"/>
            </a:endParaRPr>
          </a:p>
        </p:txBody>
      </p:sp>
      <p:sp>
        <p:nvSpPr>
          <p:cNvPr id="6" name="Pentagon 5"/>
          <p:cNvSpPr/>
          <p:nvPr/>
        </p:nvSpPr>
        <p:spPr>
          <a:xfrm>
            <a:off x="3571868" y="642918"/>
            <a:ext cx="4286280" cy="10001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id-ID" sz="32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Lanjutan</a:t>
            </a:r>
          </a:p>
        </p:txBody>
      </p:sp>
      <p:sp>
        <p:nvSpPr>
          <p:cNvPr id="7" name="Flowchart: Connector 6"/>
          <p:cNvSpPr/>
          <p:nvPr/>
        </p:nvSpPr>
        <p:spPr>
          <a:xfrm>
            <a:off x="357158"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lowchart: Connector 8"/>
          <p:cNvSpPr/>
          <p:nvPr/>
        </p:nvSpPr>
        <p:spPr>
          <a:xfrm>
            <a:off x="135729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lowchart: Connector 9"/>
          <p:cNvSpPr/>
          <p:nvPr/>
        </p:nvSpPr>
        <p:spPr>
          <a:xfrm>
            <a:off x="242886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Box 1"/>
          <p:cNvSpPr txBox="1"/>
          <p:nvPr/>
        </p:nvSpPr>
        <p:spPr>
          <a:xfrm>
            <a:off x="1043608" y="1909911"/>
            <a:ext cx="7522462" cy="4662815"/>
          </a:xfrm>
          <a:prstGeom prst="rect">
            <a:avLst/>
          </a:prstGeom>
          <a:noFill/>
        </p:spPr>
        <p:txBody>
          <a:bodyPr wrap="square" rtlCol="0">
            <a:spAutoFit/>
          </a:bodyPr>
          <a:lstStyle/>
          <a:p>
            <a:pPr algn="just">
              <a:lnSpc>
                <a:spcPct val="150000"/>
              </a:lnSpc>
            </a:pPr>
            <a:r>
              <a:rPr lang="id-ID" b="1" dirty="0">
                <a:solidFill>
                  <a:schemeClr val="bg1"/>
                </a:solidFill>
                <a:latin typeface="Arial" panose="020B0604020202020204" pitchFamily="34" charset="0"/>
                <a:cs typeface="Arial" panose="020B0604020202020204" pitchFamily="34" charset="0"/>
              </a:rPr>
              <a:t>Perusahaan adalah:</a:t>
            </a:r>
          </a:p>
          <a:p>
            <a:pPr marL="342900" indent="-342900" algn="just">
              <a:lnSpc>
                <a:spcPct val="150000"/>
              </a:lnSpc>
              <a:buFont typeface="+mj-lt"/>
              <a:buAutoNum type="alphaLcPeriod"/>
            </a:pPr>
            <a:r>
              <a:rPr lang="id-ID" b="1" dirty="0">
                <a:solidFill>
                  <a:schemeClr val="bg1"/>
                </a:solidFill>
                <a:latin typeface="Arial" panose="020B0604020202020204" pitchFamily="34" charset="0"/>
                <a:cs typeface="Arial" panose="020B0604020202020204" pitchFamily="34" charset="0"/>
              </a:rPr>
              <a:t> Setiap bentuk usaha yang berbadan hukum atau tidak, milik orang perseorangan, milik persekutuan, atau milik badan hukum, baik milik swasta atau maupun milik negara yang memperkerjakan pekerja/buruh dengan membayar upah atau imbalan dalam bentuk lain.</a:t>
            </a:r>
          </a:p>
          <a:p>
            <a:pPr marL="342900" indent="-342900" algn="just">
              <a:lnSpc>
                <a:spcPct val="150000"/>
              </a:lnSpc>
              <a:buFont typeface="+mj-lt"/>
              <a:buAutoNum type="alphaLcPeriod"/>
            </a:pPr>
            <a:r>
              <a:rPr lang="id-ID" b="1" dirty="0">
                <a:solidFill>
                  <a:schemeClr val="bg1"/>
                </a:solidFill>
                <a:latin typeface="Arial" panose="020B0604020202020204" pitchFamily="34" charset="0"/>
                <a:cs typeface="Arial" panose="020B0604020202020204" pitchFamily="34" charset="0"/>
              </a:rPr>
              <a:t>usaha-usaha sosial dan usaha-usaha lain yang mempunyai pengurus dan memperkerjakan orang lain dengan membayar upah atau imbalan dalam bentuk lain. </a:t>
            </a:r>
          </a:p>
          <a:p>
            <a:pPr lvl="0" algn="just">
              <a:lnSpc>
                <a:spcPct val="150000"/>
              </a:lnSpc>
            </a:pPr>
            <a:r>
              <a:rPr lang="id-ID" b="1" dirty="0">
                <a:solidFill>
                  <a:schemeClr val="bg1"/>
                </a:solidFill>
                <a:latin typeface="Arial" panose="020B0604020202020204" pitchFamily="34" charset="0"/>
                <a:cs typeface="Arial" panose="020B0604020202020204" pitchFamily="34" charset="0"/>
              </a:rPr>
              <a:t>Pekerja/Buruh adalah setiap orang yang bekerja dengan menerima upah atau imbalan dalam bentuk lain.</a:t>
            </a:r>
          </a:p>
        </p:txBody>
      </p:sp>
      <p:sp>
        <p:nvSpPr>
          <p:cNvPr id="3" name="TextBox 2"/>
          <p:cNvSpPr txBox="1"/>
          <p:nvPr/>
        </p:nvSpPr>
        <p:spPr>
          <a:xfrm>
            <a:off x="592370" y="1922322"/>
            <a:ext cx="595253"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14.</a:t>
            </a:r>
          </a:p>
        </p:txBody>
      </p:sp>
      <p:sp>
        <p:nvSpPr>
          <p:cNvPr id="12" name="TextBox 11"/>
          <p:cNvSpPr txBox="1"/>
          <p:nvPr/>
        </p:nvSpPr>
        <p:spPr>
          <a:xfrm>
            <a:off x="539552" y="5589240"/>
            <a:ext cx="504056"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1456521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3212976"/>
            <a:ext cx="9144000" cy="364502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lvl="1"/>
            <a:endParaRPr lang="id-ID" sz="1200" dirty="0">
              <a:latin typeface="Arial" panose="020B0604020202020204" pitchFamily="34" charset="0"/>
              <a:cs typeface="Arial" panose="020B0604020202020204" pitchFamily="34" charset="0"/>
            </a:endParaRPr>
          </a:p>
        </p:txBody>
      </p:sp>
      <p:sp>
        <p:nvSpPr>
          <p:cNvPr id="6" name="Pentagon 5"/>
          <p:cNvSpPr/>
          <p:nvPr/>
        </p:nvSpPr>
        <p:spPr>
          <a:xfrm>
            <a:off x="3571868" y="642918"/>
            <a:ext cx="4286280" cy="10001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id-ID" sz="32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Lanjutan</a:t>
            </a:r>
          </a:p>
        </p:txBody>
      </p:sp>
      <p:sp>
        <p:nvSpPr>
          <p:cNvPr id="7" name="Flowchart: Connector 6"/>
          <p:cNvSpPr/>
          <p:nvPr/>
        </p:nvSpPr>
        <p:spPr>
          <a:xfrm>
            <a:off x="357158"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lowchart: Connector 8"/>
          <p:cNvSpPr/>
          <p:nvPr/>
        </p:nvSpPr>
        <p:spPr>
          <a:xfrm>
            <a:off x="135729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lowchart: Connector 9"/>
          <p:cNvSpPr/>
          <p:nvPr/>
        </p:nvSpPr>
        <p:spPr>
          <a:xfrm>
            <a:off x="242886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Box 1"/>
          <p:cNvSpPr txBox="1"/>
          <p:nvPr/>
        </p:nvSpPr>
        <p:spPr>
          <a:xfrm>
            <a:off x="1187623" y="3933056"/>
            <a:ext cx="7522462" cy="2585323"/>
          </a:xfrm>
          <a:prstGeom prst="rect">
            <a:avLst/>
          </a:prstGeom>
          <a:noFill/>
        </p:spPr>
        <p:txBody>
          <a:bodyPr wrap="square" rtlCol="0">
            <a:spAutoFit/>
          </a:bodyPr>
          <a:lstStyle/>
          <a:p>
            <a:pPr algn="just">
              <a:lnSpc>
                <a:spcPct val="150000"/>
              </a:lnSpc>
            </a:pPr>
            <a:r>
              <a:rPr lang="id-ID" b="1" dirty="0">
                <a:solidFill>
                  <a:schemeClr val="bg1"/>
                </a:solidFill>
                <a:latin typeface="Arial" panose="020B0604020202020204" pitchFamily="34" charset="0"/>
                <a:cs typeface="Arial" panose="020B0604020202020204" pitchFamily="34" charset="0"/>
              </a:rPr>
              <a:t>Industri dengan Usaha Besar adalah usaha ekonomi produktif yang dilakukan oleh badan usaha dengan jumlah kekayaan bersih atau hasil penjualan tahunan lebih besar dari usaha menengah, yang meliputi usaha nasional milik Negara atau swasta, usaha patungan, dan usaha asing yang melakukan kegiatan ekonomi di Indonesia.</a:t>
            </a:r>
          </a:p>
          <a:p>
            <a:pPr algn="just">
              <a:lnSpc>
                <a:spcPct val="150000"/>
              </a:lnSpc>
            </a:pPr>
            <a:endParaRPr lang="id-ID"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642910" y="3902720"/>
            <a:ext cx="595253"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1216735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2996952"/>
            <a:ext cx="9144000" cy="38610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lvl="1"/>
            <a:endParaRPr lang="id-ID" sz="1200" dirty="0">
              <a:latin typeface="Arial" panose="020B0604020202020204" pitchFamily="34" charset="0"/>
              <a:cs typeface="Arial" panose="020B0604020202020204" pitchFamily="34" charset="0"/>
            </a:endParaRPr>
          </a:p>
        </p:txBody>
      </p:sp>
      <p:sp>
        <p:nvSpPr>
          <p:cNvPr id="6" name="Pentagon 5"/>
          <p:cNvSpPr/>
          <p:nvPr/>
        </p:nvSpPr>
        <p:spPr>
          <a:xfrm>
            <a:off x="3571868" y="642918"/>
            <a:ext cx="4286280" cy="10001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id-ID" sz="32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Lanjutan</a:t>
            </a:r>
          </a:p>
        </p:txBody>
      </p:sp>
      <p:sp>
        <p:nvSpPr>
          <p:cNvPr id="7" name="Flowchart: Connector 6"/>
          <p:cNvSpPr/>
          <p:nvPr/>
        </p:nvSpPr>
        <p:spPr>
          <a:xfrm>
            <a:off x="357158"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lowchart: Connector 8"/>
          <p:cNvSpPr/>
          <p:nvPr/>
        </p:nvSpPr>
        <p:spPr>
          <a:xfrm>
            <a:off x="135729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lowchart: Connector 9"/>
          <p:cNvSpPr/>
          <p:nvPr/>
        </p:nvSpPr>
        <p:spPr>
          <a:xfrm>
            <a:off x="242886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Box 1"/>
          <p:cNvSpPr txBox="1"/>
          <p:nvPr/>
        </p:nvSpPr>
        <p:spPr>
          <a:xfrm>
            <a:off x="1187623" y="3068390"/>
            <a:ext cx="7522462" cy="3365024"/>
          </a:xfrm>
          <a:prstGeom prst="rect">
            <a:avLst/>
          </a:prstGeom>
          <a:noFill/>
        </p:spPr>
        <p:txBody>
          <a:bodyPr wrap="square" rtlCol="0">
            <a:spAutoFit/>
          </a:bodyPr>
          <a:lstStyle/>
          <a:p>
            <a:pPr lvl="0" algn="just">
              <a:lnSpc>
                <a:spcPct val="150000"/>
              </a:lnSpc>
            </a:pPr>
            <a:r>
              <a:rPr lang="id-ID" b="1" dirty="0">
                <a:solidFill>
                  <a:schemeClr val="bg1"/>
                </a:solidFill>
                <a:latin typeface="Arial" panose="020B0604020202020204" pitchFamily="34" charset="0"/>
                <a:cs typeface="Arial" panose="020B0604020202020204" pitchFamily="34" charset="0"/>
              </a:rPr>
              <a:t>Industri dengan Usaha Menengah adalah usaha ekonomi produktif yang berdiri sendiri, yang dilakukan oleh orang perorangan atau badan usaha yang bukan merupakan anak perusahaan atau cabang perusahaan yang dimiliki, dikuasai, atau menjadi bagian baik langsung maupun tidak langsung dengan usaha kecil atau usaha besar dengan jumlah kekayaan bersih atau hasil penjualan tahunan sebagaimana diatur dalam Undang-Undang Nomor 20 Tahun 2008 tentang Usaha Mikro, Kecil, dan Menengah.</a:t>
            </a:r>
          </a:p>
        </p:txBody>
      </p:sp>
      <p:sp>
        <p:nvSpPr>
          <p:cNvPr id="3" name="TextBox 2"/>
          <p:cNvSpPr txBox="1"/>
          <p:nvPr/>
        </p:nvSpPr>
        <p:spPr>
          <a:xfrm>
            <a:off x="628266" y="3068390"/>
            <a:ext cx="595253"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17.</a:t>
            </a:r>
          </a:p>
        </p:txBody>
      </p:sp>
    </p:spTree>
    <p:extLst>
      <p:ext uri="{BB962C8B-B14F-4D97-AF65-F5344CB8AC3E}">
        <p14:creationId xmlns:p14="http://schemas.microsoft.com/office/powerpoint/2010/main" val="2443654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2996952"/>
            <a:ext cx="9144000" cy="38610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lvl="1"/>
            <a:endParaRPr lang="id-ID" sz="1200" dirty="0">
              <a:latin typeface="Arial" panose="020B0604020202020204" pitchFamily="34" charset="0"/>
              <a:cs typeface="Arial" panose="020B0604020202020204" pitchFamily="34" charset="0"/>
            </a:endParaRPr>
          </a:p>
        </p:txBody>
      </p:sp>
      <p:sp>
        <p:nvSpPr>
          <p:cNvPr id="6" name="Pentagon 5"/>
          <p:cNvSpPr/>
          <p:nvPr/>
        </p:nvSpPr>
        <p:spPr>
          <a:xfrm>
            <a:off x="3571868" y="642918"/>
            <a:ext cx="4286280" cy="10001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id-ID" sz="32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Lanjutan</a:t>
            </a:r>
          </a:p>
        </p:txBody>
      </p:sp>
      <p:sp>
        <p:nvSpPr>
          <p:cNvPr id="7" name="Flowchart: Connector 6"/>
          <p:cNvSpPr/>
          <p:nvPr/>
        </p:nvSpPr>
        <p:spPr>
          <a:xfrm>
            <a:off x="357158"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lowchart: Connector 8"/>
          <p:cNvSpPr/>
          <p:nvPr/>
        </p:nvSpPr>
        <p:spPr>
          <a:xfrm>
            <a:off x="135729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lowchart: Connector 9"/>
          <p:cNvSpPr/>
          <p:nvPr/>
        </p:nvSpPr>
        <p:spPr>
          <a:xfrm>
            <a:off x="242886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Box 1"/>
          <p:cNvSpPr txBox="1"/>
          <p:nvPr/>
        </p:nvSpPr>
        <p:spPr>
          <a:xfrm>
            <a:off x="1187623" y="3068390"/>
            <a:ext cx="7522462" cy="3416320"/>
          </a:xfrm>
          <a:prstGeom prst="rect">
            <a:avLst/>
          </a:prstGeom>
          <a:noFill/>
        </p:spPr>
        <p:txBody>
          <a:bodyPr wrap="square" rtlCol="0">
            <a:spAutoFit/>
          </a:bodyPr>
          <a:lstStyle/>
          <a:p>
            <a:pPr lvl="0" algn="just">
              <a:lnSpc>
                <a:spcPct val="150000"/>
              </a:lnSpc>
            </a:pPr>
            <a:r>
              <a:rPr lang="id-ID" b="1" dirty="0">
                <a:solidFill>
                  <a:schemeClr val="bg1"/>
                </a:solidFill>
                <a:latin typeface="Arial" panose="020B0604020202020204" pitchFamily="34" charset="0"/>
                <a:cs typeface="Arial" panose="020B0604020202020204" pitchFamily="34" charset="0"/>
              </a:rPr>
              <a:t>Industri dengan Usaha Kecil adalah usaha ekonomi produktif yang berdiri sendiri, yang dilakukan oleh orang perorangan atau badan usaha yang bukan merupakan anak perusahaan atau bukan cabang perusahaan yang dimiliki, dikuasai, atau menjadi bagian baik langsung maupun tidak langsung dari usaha menengah atau usaha besar yang memenuhi kriteria usaha kecil sebagaimana dimaksud dalam Undang-Undang Nomor 20 Tahun 2008 tentang Usaha Mikro, Kecil, dan Menengah.</a:t>
            </a:r>
          </a:p>
        </p:txBody>
      </p:sp>
      <p:sp>
        <p:nvSpPr>
          <p:cNvPr id="3" name="TextBox 2"/>
          <p:cNvSpPr txBox="1"/>
          <p:nvPr/>
        </p:nvSpPr>
        <p:spPr>
          <a:xfrm>
            <a:off x="628266" y="3068390"/>
            <a:ext cx="595253"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18.</a:t>
            </a:r>
          </a:p>
        </p:txBody>
      </p:sp>
    </p:spTree>
    <p:extLst>
      <p:ext uri="{BB962C8B-B14F-4D97-AF65-F5344CB8AC3E}">
        <p14:creationId xmlns:p14="http://schemas.microsoft.com/office/powerpoint/2010/main" val="2464692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1988840"/>
            <a:ext cx="9144000" cy="48691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lvl="1"/>
            <a:endParaRPr lang="id-ID" sz="1200" dirty="0">
              <a:latin typeface="Arial" panose="020B0604020202020204" pitchFamily="34" charset="0"/>
              <a:cs typeface="Arial" panose="020B0604020202020204" pitchFamily="34" charset="0"/>
            </a:endParaRPr>
          </a:p>
        </p:txBody>
      </p:sp>
      <p:sp>
        <p:nvSpPr>
          <p:cNvPr id="6" name="Pentagon 5"/>
          <p:cNvSpPr/>
          <p:nvPr/>
        </p:nvSpPr>
        <p:spPr>
          <a:xfrm>
            <a:off x="3571868" y="642918"/>
            <a:ext cx="4286280" cy="10001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id-ID" sz="32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Lanjutan</a:t>
            </a:r>
          </a:p>
        </p:txBody>
      </p:sp>
      <p:sp>
        <p:nvSpPr>
          <p:cNvPr id="7" name="Flowchart: Connector 6"/>
          <p:cNvSpPr/>
          <p:nvPr/>
        </p:nvSpPr>
        <p:spPr>
          <a:xfrm>
            <a:off x="357158"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lowchart: Connector 8"/>
          <p:cNvSpPr/>
          <p:nvPr/>
        </p:nvSpPr>
        <p:spPr>
          <a:xfrm>
            <a:off x="135729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lowchart: Connector 9"/>
          <p:cNvSpPr/>
          <p:nvPr/>
        </p:nvSpPr>
        <p:spPr>
          <a:xfrm>
            <a:off x="242886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Box 1"/>
          <p:cNvSpPr txBox="1"/>
          <p:nvPr/>
        </p:nvSpPr>
        <p:spPr>
          <a:xfrm>
            <a:off x="1043608" y="1909911"/>
            <a:ext cx="7522462" cy="5078313"/>
          </a:xfrm>
          <a:prstGeom prst="rect">
            <a:avLst/>
          </a:prstGeom>
          <a:noFill/>
        </p:spPr>
        <p:txBody>
          <a:bodyPr wrap="square" rtlCol="0">
            <a:spAutoFit/>
          </a:bodyPr>
          <a:lstStyle/>
          <a:p>
            <a:pPr algn="just">
              <a:lnSpc>
                <a:spcPct val="150000"/>
              </a:lnSpc>
            </a:pPr>
            <a:r>
              <a:rPr lang="id-ID" b="1" dirty="0">
                <a:solidFill>
                  <a:schemeClr val="bg1"/>
                </a:solidFill>
                <a:latin typeface="Arial" panose="020B0604020202020204" pitchFamily="34" charset="0"/>
                <a:cs typeface="Arial" panose="020B0604020202020204" pitchFamily="34" charset="0"/>
              </a:rPr>
              <a:t>Industri dengan Usaha Mikro adalah usaha produktif milik orang perorangan dan/atau badan usaha perorangan yang memenuhi kriteria usaha mikro sebagaimana diatur dalam Undang-Undang Nomor 20 Tahun 2008 tentang Usaha Mikro, Kecil, dan Menengah.</a:t>
            </a:r>
          </a:p>
          <a:p>
            <a:pPr algn="just">
              <a:lnSpc>
                <a:spcPct val="150000"/>
              </a:lnSpc>
            </a:pPr>
            <a:r>
              <a:rPr lang="id-ID" b="1" dirty="0">
                <a:solidFill>
                  <a:schemeClr val="bg1"/>
                </a:solidFill>
                <a:latin typeface="Arial" panose="020B0604020202020204" pitchFamily="34" charset="0"/>
                <a:cs typeface="Arial" panose="020B0604020202020204" pitchFamily="34" charset="0"/>
              </a:rPr>
              <a:t>Pemerintah  Pusat  adalah  Presiden  Republik  Indonesia  yang memegang kekuasaan pemerintahan negara Republik Indonesia yang dibantu oleh Wakil Presiden dan menteri sebagaimana dimaksud dalam Undang-Undang Dasar Negara Republik Indonesia Tahun 1945.</a:t>
            </a:r>
          </a:p>
          <a:p>
            <a:pPr lvl="0" algn="just">
              <a:lnSpc>
                <a:spcPct val="150000"/>
              </a:lnSpc>
            </a:pPr>
            <a:r>
              <a:rPr lang="id-ID" b="1" dirty="0">
                <a:solidFill>
                  <a:schemeClr val="bg1"/>
                </a:solidFill>
                <a:latin typeface="Times New Roman" pitchFamily="18" charset="0"/>
                <a:cs typeface="Times New Roman" pitchFamily="18" charset="0"/>
              </a:rPr>
              <a:t>Pemerintah Daerah adalah kepala daerah sebagai unsur penyelenggara Pemerintahan Daerah yang memimpin pelaksanaan urusan pemerintahan yang menjadi kewenangan daerah otonom.</a:t>
            </a:r>
          </a:p>
        </p:txBody>
      </p:sp>
      <p:sp>
        <p:nvSpPr>
          <p:cNvPr id="3" name="TextBox 2"/>
          <p:cNvSpPr txBox="1"/>
          <p:nvPr/>
        </p:nvSpPr>
        <p:spPr>
          <a:xfrm>
            <a:off x="592370" y="1922322"/>
            <a:ext cx="595253"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19.</a:t>
            </a:r>
          </a:p>
        </p:txBody>
      </p:sp>
      <p:sp>
        <p:nvSpPr>
          <p:cNvPr id="12" name="TextBox 11"/>
          <p:cNvSpPr txBox="1"/>
          <p:nvPr/>
        </p:nvSpPr>
        <p:spPr>
          <a:xfrm>
            <a:off x="603045" y="3501008"/>
            <a:ext cx="504056"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20.</a:t>
            </a:r>
          </a:p>
        </p:txBody>
      </p:sp>
      <p:sp>
        <p:nvSpPr>
          <p:cNvPr id="11" name="TextBox 10"/>
          <p:cNvSpPr txBox="1"/>
          <p:nvPr/>
        </p:nvSpPr>
        <p:spPr>
          <a:xfrm>
            <a:off x="611560" y="5589240"/>
            <a:ext cx="504056" cy="456535"/>
          </a:xfrm>
          <a:prstGeom prst="rect">
            <a:avLst/>
          </a:prstGeom>
          <a:noFill/>
        </p:spPr>
        <p:txBody>
          <a:bodyPr wrap="square" rtlCol="0">
            <a:spAutoFit/>
          </a:bodyPr>
          <a:lstStyle/>
          <a:p>
            <a:pPr>
              <a:lnSpc>
                <a:spcPct val="150000"/>
              </a:lnSpc>
            </a:pPr>
            <a:r>
              <a:rPr lang="id-ID" b="1" dirty="0">
                <a:solidFill>
                  <a:schemeClr val="bg1"/>
                </a:solidFill>
                <a:latin typeface="Arial" panose="020B0604020202020204" pitchFamily="34" charset="0"/>
                <a:cs typeface="Arial" panose="020B0604020202020204" pitchFamily="34" charset="0"/>
              </a:rPr>
              <a:t>21.</a:t>
            </a:r>
          </a:p>
        </p:txBody>
      </p:sp>
    </p:spTree>
    <p:extLst>
      <p:ext uri="{BB962C8B-B14F-4D97-AF65-F5344CB8AC3E}">
        <p14:creationId xmlns:p14="http://schemas.microsoft.com/office/powerpoint/2010/main" val="2710948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2285992"/>
            <a:ext cx="9144000" cy="457200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endParaRPr>
          </a:p>
          <a:p>
            <a:pPr marL="457200" indent="-457200" algn="just">
              <a:lnSpc>
                <a:spcPct val="150000"/>
              </a:lnSpc>
              <a:buAutoNum type="arabicParenBoth"/>
            </a:pPr>
            <a:r>
              <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Setiap industri wajib memenuhi standar dan menerapkan persyaratan kesehatan lingkungan kerja industri</a:t>
            </a:r>
          </a:p>
          <a:p>
            <a:pPr marL="457200" indent="-457200" algn="just">
              <a:lnSpc>
                <a:spcPct val="150000"/>
              </a:lnSpc>
            </a:pPr>
            <a:endPar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endParaRPr>
          </a:p>
          <a:p>
            <a:pPr algn="just">
              <a:lnSpc>
                <a:spcPct val="150000"/>
              </a:lnSpc>
            </a:pPr>
            <a:r>
              <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(2) Industri sebagaimana dimaksud pada ayat (1) meliputi: </a:t>
            </a:r>
          </a:p>
          <a:p>
            <a:pPr algn="just">
              <a:lnSpc>
                <a:spcPct val="150000"/>
              </a:lnSpc>
            </a:pPr>
            <a:r>
              <a:rPr lang="sv-SE"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a. industri dengan usaha besar</a:t>
            </a:r>
          </a:p>
          <a:p>
            <a:pPr algn="just">
              <a:lnSpc>
                <a:spcPct val="150000"/>
              </a:lnSpc>
            </a:pPr>
            <a:r>
              <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b. industri dengan usaha menengah</a:t>
            </a:r>
          </a:p>
          <a:p>
            <a:pPr algn="just">
              <a:lnSpc>
                <a:spcPct val="150000"/>
              </a:lnSpc>
            </a:pPr>
            <a:r>
              <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c. industri dengan usaha kecil</a:t>
            </a:r>
          </a:p>
          <a:p>
            <a:pPr algn="just">
              <a:lnSpc>
                <a:spcPct val="150000"/>
              </a:lnSpc>
            </a:pPr>
            <a:r>
              <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d. industri dengan usaha mikro</a:t>
            </a:r>
          </a:p>
          <a:p>
            <a:pPr algn="just">
              <a:lnSpc>
                <a:spcPct val="150000"/>
              </a:lnSpc>
            </a:pPr>
            <a:endPar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endParaRPr>
          </a:p>
        </p:txBody>
      </p:sp>
      <p:sp>
        <p:nvSpPr>
          <p:cNvPr id="8" name="Horizontal Scroll 7"/>
          <p:cNvSpPr/>
          <p:nvPr/>
        </p:nvSpPr>
        <p:spPr>
          <a:xfrm>
            <a:off x="571472" y="0"/>
            <a:ext cx="7929618" cy="15001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3500430" y="1500174"/>
            <a:ext cx="1857388" cy="5715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bg1"/>
                </a:solidFill>
                <a:latin typeface="Arial" pitchFamily="34" charset="0"/>
                <a:cs typeface="Arial" pitchFamily="34" charset="0"/>
              </a:rPr>
              <a:t>Pasal 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762000"/>
            <a:ext cx="6477000" cy="1828800"/>
          </a:xfrm>
        </p:spPr>
        <p:txBody>
          <a:bodyPr>
            <a:noAutofit/>
          </a:bodyPr>
          <a:lstStyle/>
          <a:p>
            <a:pPr algn="ctr"/>
            <a:r>
              <a:rPr lang="en-US" sz="4000" dirty="0"/>
              <a:t>STANDAR KESEHATAN LINGKUNGAN KERJA INDUSTRI</a:t>
            </a:r>
          </a:p>
        </p:txBody>
      </p:sp>
      <p:sp>
        <p:nvSpPr>
          <p:cNvPr id="4" name="Subtitle 3">
            <a:extLst>
              <a:ext uri="{FF2B5EF4-FFF2-40B4-BE49-F238E27FC236}">
                <a16:creationId xmlns:a16="http://schemas.microsoft.com/office/drawing/2014/main" id="{7E98DCF1-0291-4C81-86AD-B744DCA41444}"/>
              </a:ext>
            </a:extLst>
          </p:cNvPr>
          <p:cNvSpPr>
            <a:spLocks noGrp="1"/>
          </p:cNvSpPr>
          <p:nvPr>
            <p:ph type="subTitle" idx="1"/>
          </p:nvPr>
        </p:nvSpPr>
        <p:spPr/>
        <p:txBody>
          <a:bodyPr/>
          <a:lstStyle/>
          <a:p>
            <a:endParaRPr lang="en-ID"/>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NILAI AMBANG BATAS LINGKUNGAN KERJA INDUSTRI </a:t>
            </a:r>
          </a:p>
        </p:txBody>
      </p:sp>
      <p:sp>
        <p:nvSpPr>
          <p:cNvPr id="3" name="Content Placeholder 2"/>
          <p:cNvSpPr>
            <a:spLocks noGrp="1"/>
          </p:cNvSpPr>
          <p:nvPr>
            <p:ph idx="1"/>
          </p:nvPr>
        </p:nvSpPr>
        <p:spPr>
          <a:xfrm>
            <a:off x="612648" y="1600200"/>
            <a:ext cx="8153400" cy="4953000"/>
          </a:xfrm>
        </p:spPr>
        <p:txBody>
          <a:bodyPr>
            <a:normAutofit/>
          </a:bodyPr>
          <a:lstStyle/>
          <a:p>
            <a:pPr marL="514350" indent="-514350" algn="just">
              <a:buNone/>
            </a:pPr>
            <a:r>
              <a:rPr lang="en-US" sz="2000" dirty="0"/>
              <a:t>		</a:t>
            </a:r>
            <a:r>
              <a:rPr lang="en-US" sz="2000" dirty="0" err="1"/>
              <a:t>Nilai</a:t>
            </a:r>
            <a:r>
              <a:rPr lang="en-US" sz="2000" dirty="0"/>
              <a:t> </a:t>
            </a:r>
            <a:r>
              <a:rPr lang="en-US" sz="2000" dirty="0" err="1"/>
              <a:t>Ambang</a:t>
            </a:r>
            <a:r>
              <a:rPr lang="en-US" sz="2000" dirty="0"/>
              <a:t> Batas (NAB) </a:t>
            </a:r>
            <a:r>
              <a:rPr lang="en-US" sz="2000" dirty="0" err="1"/>
              <a:t>iklim</a:t>
            </a:r>
            <a:r>
              <a:rPr lang="en-US" sz="2000" dirty="0"/>
              <a:t> </a:t>
            </a:r>
            <a:r>
              <a:rPr lang="en-US" sz="2000" dirty="0" err="1"/>
              <a:t>lingkungan</a:t>
            </a:r>
            <a:r>
              <a:rPr lang="en-US" sz="2000" dirty="0"/>
              <a:t> </a:t>
            </a:r>
            <a:r>
              <a:rPr lang="en-US" sz="2000" dirty="0" err="1"/>
              <a:t>kerja</a:t>
            </a:r>
            <a:r>
              <a:rPr lang="en-US" sz="2000" dirty="0"/>
              <a:t> </a:t>
            </a:r>
            <a:r>
              <a:rPr lang="sv-SE" sz="2000" dirty="0"/>
              <a:t>merupakan batas pajanan iklim lingkungan kerja atau </a:t>
            </a:r>
            <a:r>
              <a:rPr lang="en-US" sz="2000" dirty="0" err="1"/>
              <a:t>pajanan</a:t>
            </a:r>
            <a:r>
              <a:rPr lang="en-US" sz="2000" dirty="0"/>
              <a:t> </a:t>
            </a:r>
            <a:r>
              <a:rPr lang="en-US" sz="2000" dirty="0" err="1"/>
              <a:t>panas</a:t>
            </a:r>
            <a:r>
              <a:rPr lang="en-US" sz="2000" dirty="0"/>
              <a:t> (</a:t>
            </a:r>
            <a:r>
              <a:rPr lang="en-US" sz="2000" i="1" dirty="0"/>
              <a:t>heat stress) </a:t>
            </a:r>
            <a:r>
              <a:rPr lang="en-US" sz="2000" dirty="0"/>
              <a:t>yang </a:t>
            </a:r>
            <a:r>
              <a:rPr lang="en-US" sz="2000" dirty="0" err="1"/>
              <a:t>tidak</a:t>
            </a:r>
            <a:r>
              <a:rPr lang="en-US" sz="2000" dirty="0"/>
              <a:t> </a:t>
            </a:r>
            <a:r>
              <a:rPr lang="en-US" sz="2000" dirty="0" err="1"/>
              <a:t>boleh</a:t>
            </a:r>
            <a:r>
              <a:rPr lang="en-US" sz="2000" dirty="0"/>
              <a:t> </a:t>
            </a:r>
            <a:r>
              <a:rPr lang="en-US" sz="2000" dirty="0" err="1"/>
              <a:t>dilampaui</a:t>
            </a:r>
            <a:r>
              <a:rPr lang="en-US" sz="2000" dirty="0"/>
              <a:t> </a:t>
            </a:r>
            <a:r>
              <a:rPr lang="en-US" sz="2000" dirty="0" err="1"/>
              <a:t>selama</a:t>
            </a:r>
            <a:r>
              <a:rPr lang="en-US" sz="2000" dirty="0"/>
              <a:t> 8 jam </a:t>
            </a:r>
            <a:r>
              <a:rPr lang="en-US" sz="2000" dirty="0" err="1"/>
              <a:t>kerja</a:t>
            </a:r>
            <a:r>
              <a:rPr lang="en-US" sz="2000" dirty="0"/>
              <a:t> per </a:t>
            </a:r>
            <a:r>
              <a:rPr lang="en-US" sz="2000" dirty="0" err="1"/>
              <a:t>hari</a:t>
            </a:r>
            <a:r>
              <a:rPr lang="en-US" sz="2000" dirty="0"/>
              <a:t>.</a:t>
            </a:r>
          </a:p>
          <a:p>
            <a:pPr marL="514350" indent="-514350" algn="just">
              <a:buNone/>
            </a:pPr>
            <a:r>
              <a:rPr lang="en-US" sz="2000" dirty="0"/>
              <a:t>	</a:t>
            </a:r>
          </a:p>
          <a:p>
            <a:pPr marL="514350" indent="-514350" algn="just">
              <a:buNone/>
            </a:pPr>
            <a:r>
              <a:rPr lang="en-US" sz="2000" dirty="0"/>
              <a:t>		 </a:t>
            </a:r>
            <a:r>
              <a:rPr lang="en-US" sz="2000" dirty="0" err="1"/>
              <a:t>Tabel</a:t>
            </a:r>
            <a:r>
              <a:rPr lang="en-US" sz="2000" dirty="0"/>
              <a:t> </a:t>
            </a:r>
            <a:r>
              <a:rPr lang="en-US" sz="2000" dirty="0" err="1"/>
              <a:t>Nilai</a:t>
            </a:r>
            <a:r>
              <a:rPr lang="en-US" sz="2000" dirty="0"/>
              <a:t> </a:t>
            </a:r>
            <a:r>
              <a:rPr lang="en-US" sz="2000" dirty="0" err="1"/>
              <a:t>Ambang</a:t>
            </a:r>
            <a:r>
              <a:rPr lang="en-US" sz="2000" dirty="0"/>
              <a:t> Batas </a:t>
            </a:r>
            <a:r>
              <a:rPr lang="en-US" sz="2000" dirty="0" err="1"/>
              <a:t>Iklim</a:t>
            </a:r>
            <a:r>
              <a:rPr lang="en-US" sz="2000" dirty="0"/>
              <a:t> </a:t>
            </a:r>
            <a:r>
              <a:rPr lang="en-US" sz="2000" dirty="0" err="1"/>
              <a:t>Lingkungan</a:t>
            </a:r>
            <a:r>
              <a:rPr lang="en-US" sz="2000" dirty="0"/>
              <a:t> </a:t>
            </a:r>
            <a:r>
              <a:rPr lang="en-US" sz="2000" dirty="0" err="1"/>
              <a:t>Kerja</a:t>
            </a:r>
            <a:r>
              <a:rPr lang="en-US" sz="2000" dirty="0"/>
              <a:t> </a:t>
            </a:r>
            <a:r>
              <a:rPr lang="en-US" sz="2000" dirty="0" err="1"/>
              <a:t>Industri</a:t>
            </a:r>
            <a:endParaRPr lang="en-US" sz="2000" dirty="0"/>
          </a:p>
          <a:p>
            <a:pPr marL="514350" indent="-514350" algn="just">
              <a:buNone/>
            </a:pPr>
            <a:endParaRPr lang="en-US" sz="2000" dirty="0"/>
          </a:p>
          <a:p>
            <a:pPr marL="514350" indent="-514350" algn="just">
              <a:buNone/>
            </a:pPr>
            <a:endParaRPr lang="en-US" sz="2000" dirty="0"/>
          </a:p>
        </p:txBody>
      </p:sp>
      <p:graphicFrame>
        <p:nvGraphicFramePr>
          <p:cNvPr id="4" name="Content Placeholder 3"/>
          <p:cNvGraphicFramePr/>
          <p:nvPr/>
        </p:nvGraphicFramePr>
        <p:xfrm>
          <a:off x="1219200" y="3388360"/>
          <a:ext cx="6858000" cy="2641600"/>
        </p:xfrm>
        <a:graphic>
          <a:graphicData uri="http://schemas.openxmlformats.org/drawingml/2006/table">
            <a:tbl>
              <a:tblPr firstRow="1" bandRow="1">
                <a:tableStyleId>{21E4AEA4-8DFA-4A89-87EB-49C32662AFE0}</a:tableStyleId>
              </a:tblPr>
              <a:tblGrid>
                <a:gridCol w="2057400">
                  <a:extLst>
                    <a:ext uri="{9D8B030D-6E8A-4147-A177-3AD203B41FA5}">
                      <a16:colId xmlns:a16="http://schemas.microsoft.com/office/drawing/2014/main" val="20000"/>
                    </a:ext>
                  </a:extLst>
                </a:gridCol>
                <a:gridCol w="942975">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942975">
                  <a:extLst>
                    <a:ext uri="{9D8B030D-6E8A-4147-A177-3AD203B41FA5}">
                      <a16:colId xmlns:a16="http://schemas.microsoft.com/office/drawing/2014/main" val="20003"/>
                    </a:ext>
                  </a:extLst>
                </a:gridCol>
                <a:gridCol w="1714500">
                  <a:extLst>
                    <a:ext uri="{9D8B030D-6E8A-4147-A177-3AD203B41FA5}">
                      <a16:colId xmlns:a16="http://schemas.microsoft.com/office/drawing/2014/main" val="20004"/>
                    </a:ext>
                  </a:extLst>
                </a:gridCol>
              </a:tblGrid>
              <a:tr h="421640">
                <a:tc rowSpan="2">
                  <a:txBody>
                    <a:bodyPr/>
                    <a:lstStyle/>
                    <a:p>
                      <a:pPr algn="ctr"/>
                      <a:r>
                        <a:rPr lang="en-US" sz="1800" dirty="0" err="1"/>
                        <a:t>Alokasi</a:t>
                      </a:r>
                      <a:r>
                        <a:rPr lang="en-US" sz="1800" dirty="0"/>
                        <a:t> </a:t>
                      </a:r>
                      <a:r>
                        <a:rPr lang="en-US" sz="1800" dirty="0" err="1"/>
                        <a:t>Waktu</a:t>
                      </a:r>
                      <a:r>
                        <a:rPr lang="en-US" sz="1800" dirty="0"/>
                        <a:t> </a:t>
                      </a:r>
                      <a:r>
                        <a:rPr lang="en-US" sz="1800" dirty="0" err="1"/>
                        <a:t>Kerja</a:t>
                      </a:r>
                      <a:r>
                        <a:rPr lang="en-US" sz="1800" dirty="0"/>
                        <a:t> </a:t>
                      </a:r>
                      <a:r>
                        <a:rPr lang="en-US" sz="1800" dirty="0" err="1"/>
                        <a:t>dan</a:t>
                      </a:r>
                      <a:r>
                        <a:rPr lang="en-US" sz="1800" dirty="0"/>
                        <a:t> </a:t>
                      </a:r>
                      <a:r>
                        <a:rPr lang="en-US" sz="1800" dirty="0" err="1"/>
                        <a:t>Istirahat</a:t>
                      </a:r>
                      <a:endParaRPr lang="en-US" sz="1800" dirty="0"/>
                    </a:p>
                  </a:txBody>
                  <a:tcPr/>
                </a:tc>
                <a:tc gridSpan="4">
                  <a:txBody>
                    <a:bodyPr/>
                    <a:lstStyle/>
                    <a:p>
                      <a:pPr algn="ctr"/>
                      <a:r>
                        <a:rPr lang="en-US" sz="1800" dirty="0"/>
                        <a:t>NAB (</a:t>
                      </a:r>
                      <a:r>
                        <a:rPr kumimoji="0" lang="en-US" sz="1800" b="1" kern="1200" dirty="0" err="1">
                          <a:solidFill>
                            <a:schemeClr val="lt1"/>
                          </a:solidFill>
                          <a:latin typeface="+mn-lt"/>
                          <a:ea typeface="+mn-ea"/>
                          <a:cs typeface="+mn-cs"/>
                        </a:rPr>
                        <a:t>oC</a:t>
                      </a:r>
                      <a:r>
                        <a:rPr kumimoji="0" lang="en-US" sz="1800" b="1" kern="1200" dirty="0">
                          <a:solidFill>
                            <a:schemeClr val="lt1"/>
                          </a:solidFill>
                          <a:latin typeface="+mn-lt"/>
                          <a:ea typeface="+mn-ea"/>
                          <a:cs typeface="+mn-cs"/>
                        </a:rPr>
                        <a:t> ISBB)</a:t>
                      </a:r>
                      <a:endParaRPr lang="en-US" sz="18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800">
                <a:tc vMerge="1">
                  <a:txBody>
                    <a:bodyPr/>
                    <a:lstStyle/>
                    <a:p>
                      <a:endParaRPr lang="en-US"/>
                    </a:p>
                  </a:txBody>
                  <a:tcPr/>
                </a:tc>
                <a:tc>
                  <a:txBody>
                    <a:bodyPr/>
                    <a:lstStyle/>
                    <a:p>
                      <a:r>
                        <a:rPr lang="en-US" dirty="0" err="1"/>
                        <a:t>Ringan</a:t>
                      </a:r>
                      <a:endParaRPr lang="en-US" dirty="0"/>
                    </a:p>
                  </a:txBody>
                  <a:tcPr/>
                </a:tc>
                <a:tc>
                  <a:txBody>
                    <a:bodyPr/>
                    <a:lstStyle/>
                    <a:p>
                      <a:r>
                        <a:rPr lang="en-US" dirty="0" err="1"/>
                        <a:t>Sedang</a:t>
                      </a:r>
                      <a:endParaRPr lang="en-US" dirty="0"/>
                    </a:p>
                  </a:txBody>
                  <a:tcPr/>
                </a:tc>
                <a:tc>
                  <a:txBody>
                    <a:bodyPr/>
                    <a:lstStyle/>
                    <a:p>
                      <a:r>
                        <a:rPr lang="en-US" dirty="0" err="1"/>
                        <a:t>Berat</a:t>
                      </a:r>
                      <a:endParaRPr lang="en-US" dirty="0"/>
                    </a:p>
                  </a:txBody>
                  <a:tcPr/>
                </a:tc>
                <a:tc>
                  <a:txBody>
                    <a:bodyPr/>
                    <a:lstStyle/>
                    <a:p>
                      <a:r>
                        <a:rPr lang="en-US" dirty="0" err="1"/>
                        <a:t>Sangat</a:t>
                      </a:r>
                      <a:r>
                        <a:rPr lang="en-US" dirty="0"/>
                        <a:t> </a:t>
                      </a:r>
                      <a:r>
                        <a:rPr lang="en-US" dirty="0" err="1"/>
                        <a:t>Berat</a:t>
                      </a:r>
                      <a:endParaRPr lang="en-US" dirty="0"/>
                    </a:p>
                  </a:txBody>
                  <a:tcPr/>
                </a:tc>
                <a:extLst>
                  <a:ext uri="{0D108BD9-81ED-4DB2-BD59-A6C34878D82A}">
                    <a16:rowId xmlns:a16="http://schemas.microsoft.com/office/drawing/2014/main" val="10001"/>
                  </a:ext>
                </a:extLst>
              </a:tr>
              <a:tr h="482600">
                <a:tc>
                  <a:txBody>
                    <a:bodyPr/>
                    <a:lstStyle/>
                    <a:p>
                      <a:r>
                        <a:rPr lang="en-US" dirty="0"/>
                        <a:t>75</a:t>
                      </a:r>
                      <a:r>
                        <a:rPr lang="en-US" baseline="0" dirty="0"/>
                        <a:t> – 100%</a:t>
                      </a:r>
                      <a:endParaRPr lang="en-US" dirty="0"/>
                    </a:p>
                  </a:txBody>
                  <a:tcPr/>
                </a:tc>
                <a:tc>
                  <a:txBody>
                    <a:bodyPr/>
                    <a:lstStyle/>
                    <a:p>
                      <a:r>
                        <a:rPr lang="en-US" dirty="0"/>
                        <a:t>31,0</a:t>
                      </a:r>
                    </a:p>
                  </a:txBody>
                  <a:tcPr/>
                </a:tc>
                <a:tc>
                  <a:txBody>
                    <a:bodyPr/>
                    <a:lstStyle/>
                    <a:p>
                      <a:r>
                        <a:rPr lang="en-US" dirty="0"/>
                        <a:t>28,0</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0002"/>
                  </a:ext>
                </a:extLst>
              </a:tr>
              <a:tr h="457200">
                <a:tc>
                  <a:txBody>
                    <a:bodyPr/>
                    <a:lstStyle/>
                    <a:p>
                      <a:r>
                        <a:rPr lang="en-US" dirty="0"/>
                        <a:t>50 – 75%</a:t>
                      </a:r>
                    </a:p>
                  </a:txBody>
                  <a:tcPr/>
                </a:tc>
                <a:tc>
                  <a:txBody>
                    <a:bodyPr/>
                    <a:lstStyle/>
                    <a:p>
                      <a:r>
                        <a:rPr lang="en-US" dirty="0"/>
                        <a:t>31,0</a:t>
                      </a:r>
                    </a:p>
                  </a:txBody>
                  <a:tcPr/>
                </a:tc>
                <a:tc>
                  <a:txBody>
                    <a:bodyPr/>
                    <a:lstStyle/>
                    <a:p>
                      <a:r>
                        <a:rPr lang="en-US" dirty="0"/>
                        <a:t>29,0</a:t>
                      </a:r>
                    </a:p>
                  </a:txBody>
                  <a:tcPr/>
                </a:tc>
                <a:tc>
                  <a:txBody>
                    <a:bodyPr/>
                    <a:lstStyle/>
                    <a:p>
                      <a:r>
                        <a:rPr lang="en-US" dirty="0"/>
                        <a:t>27,5</a:t>
                      </a:r>
                    </a:p>
                  </a:txBody>
                  <a:tcPr/>
                </a:tc>
                <a:tc>
                  <a:txBody>
                    <a:bodyPr/>
                    <a:lstStyle/>
                    <a:p>
                      <a:r>
                        <a:rPr lang="en-US" dirty="0"/>
                        <a:t>*</a:t>
                      </a:r>
                    </a:p>
                  </a:txBody>
                  <a:tcPr/>
                </a:tc>
                <a:extLst>
                  <a:ext uri="{0D108BD9-81ED-4DB2-BD59-A6C34878D82A}">
                    <a16:rowId xmlns:a16="http://schemas.microsoft.com/office/drawing/2014/main" val="10003"/>
                  </a:ext>
                </a:extLst>
              </a:tr>
              <a:tr h="457200">
                <a:tc>
                  <a:txBody>
                    <a:bodyPr/>
                    <a:lstStyle/>
                    <a:p>
                      <a:r>
                        <a:rPr lang="en-US" dirty="0"/>
                        <a:t>25 – 50%</a:t>
                      </a:r>
                    </a:p>
                  </a:txBody>
                  <a:tcPr/>
                </a:tc>
                <a:tc>
                  <a:txBody>
                    <a:bodyPr/>
                    <a:lstStyle/>
                    <a:p>
                      <a:r>
                        <a:rPr lang="en-US" dirty="0"/>
                        <a:t>32,0</a:t>
                      </a:r>
                    </a:p>
                  </a:txBody>
                  <a:tcPr/>
                </a:tc>
                <a:tc>
                  <a:txBody>
                    <a:bodyPr/>
                    <a:lstStyle/>
                    <a:p>
                      <a:r>
                        <a:rPr lang="en-US" dirty="0"/>
                        <a:t>30,0</a:t>
                      </a:r>
                    </a:p>
                  </a:txBody>
                  <a:tcPr/>
                </a:tc>
                <a:tc>
                  <a:txBody>
                    <a:bodyPr/>
                    <a:lstStyle/>
                    <a:p>
                      <a:r>
                        <a:rPr lang="en-US" dirty="0"/>
                        <a:t>29,0</a:t>
                      </a:r>
                    </a:p>
                  </a:txBody>
                  <a:tcPr/>
                </a:tc>
                <a:tc>
                  <a:txBody>
                    <a:bodyPr/>
                    <a:lstStyle/>
                    <a:p>
                      <a:r>
                        <a:rPr lang="en-US" dirty="0"/>
                        <a:t>28,0</a:t>
                      </a:r>
                    </a:p>
                  </a:txBody>
                  <a:tcPr/>
                </a:tc>
                <a:extLst>
                  <a:ext uri="{0D108BD9-81ED-4DB2-BD59-A6C34878D82A}">
                    <a16:rowId xmlns:a16="http://schemas.microsoft.com/office/drawing/2014/main" val="10004"/>
                  </a:ext>
                </a:extLst>
              </a:tr>
              <a:tr h="457200">
                <a:tc>
                  <a:txBody>
                    <a:bodyPr/>
                    <a:lstStyle/>
                    <a:p>
                      <a:r>
                        <a:rPr lang="en-US" dirty="0"/>
                        <a:t>0 – 25%</a:t>
                      </a:r>
                    </a:p>
                  </a:txBody>
                  <a:tcPr/>
                </a:tc>
                <a:tc>
                  <a:txBody>
                    <a:bodyPr/>
                    <a:lstStyle/>
                    <a:p>
                      <a:r>
                        <a:rPr lang="en-US" dirty="0"/>
                        <a:t>32,5</a:t>
                      </a:r>
                    </a:p>
                  </a:txBody>
                  <a:tcPr/>
                </a:tc>
                <a:tc>
                  <a:txBody>
                    <a:bodyPr/>
                    <a:lstStyle/>
                    <a:p>
                      <a:r>
                        <a:rPr lang="en-US" dirty="0"/>
                        <a:t>31,5</a:t>
                      </a:r>
                    </a:p>
                  </a:txBody>
                  <a:tcPr/>
                </a:tc>
                <a:tc>
                  <a:txBody>
                    <a:bodyPr/>
                    <a:lstStyle/>
                    <a:p>
                      <a:r>
                        <a:rPr lang="en-US" dirty="0"/>
                        <a:t>30,0</a:t>
                      </a:r>
                    </a:p>
                  </a:txBody>
                  <a:tcPr/>
                </a:tc>
                <a:tc>
                  <a:txBody>
                    <a:bodyPr/>
                    <a:lstStyle/>
                    <a:p>
                      <a:r>
                        <a:rPr lang="en-US" dirty="0"/>
                        <a:t>30,0</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just">
              <a:buNone/>
            </a:pPr>
            <a:r>
              <a:rPr lang="en-US" sz="2000" dirty="0" err="1"/>
              <a:t>Catatan</a:t>
            </a:r>
            <a:r>
              <a:rPr lang="en-US" sz="2000" dirty="0"/>
              <a:t>:</a:t>
            </a:r>
          </a:p>
          <a:p>
            <a:pPr algn="just">
              <a:buNone/>
            </a:pPr>
            <a:r>
              <a:rPr lang="en-US" sz="2000" dirty="0"/>
              <a:t>1. ISBB </a:t>
            </a:r>
            <a:r>
              <a:rPr lang="en-US" sz="2000" dirty="0" err="1"/>
              <a:t>atau</a:t>
            </a:r>
            <a:r>
              <a:rPr lang="en-US" sz="2000" dirty="0"/>
              <a:t> </a:t>
            </a:r>
            <a:r>
              <a:rPr lang="en-US" sz="2000" dirty="0" err="1"/>
              <a:t>dikenal</a:t>
            </a:r>
            <a:r>
              <a:rPr lang="en-US" sz="2000" dirty="0"/>
              <a:t> </a:t>
            </a:r>
            <a:r>
              <a:rPr lang="en-US" sz="2000" dirty="0" err="1"/>
              <a:t>juga</a:t>
            </a:r>
            <a:r>
              <a:rPr lang="en-US" sz="2000" dirty="0"/>
              <a:t> </a:t>
            </a:r>
            <a:r>
              <a:rPr lang="en-US" sz="2000" dirty="0" err="1"/>
              <a:t>dengan</a:t>
            </a:r>
            <a:r>
              <a:rPr lang="en-US" sz="2000" dirty="0"/>
              <a:t> </a:t>
            </a:r>
            <a:r>
              <a:rPr lang="en-US" sz="2000" dirty="0" err="1"/>
              <a:t>istilah</a:t>
            </a:r>
            <a:r>
              <a:rPr lang="en-US" sz="2000" dirty="0"/>
              <a:t> WBGT (</a:t>
            </a:r>
            <a:r>
              <a:rPr lang="en-US" sz="2000" i="1" dirty="0"/>
              <a:t>Wet Bulb Globe Temperature) </a:t>
            </a:r>
            <a:r>
              <a:rPr lang="en-US" sz="2000" dirty="0" err="1"/>
              <a:t>merupakan</a:t>
            </a:r>
            <a:r>
              <a:rPr lang="en-US" sz="2000" dirty="0"/>
              <a:t> </a:t>
            </a:r>
            <a:r>
              <a:rPr lang="en-US" sz="2000" dirty="0" err="1"/>
              <a:t>indikator</a:t>
            </a:r>
            <a:r>
              <a:rPr lang="en-US" sz="2000" dirty="0"/>
              <a:t> </a:t>
            </a:r>
            <a:r>
              <a:rPr lang="en-US" sz="2000" dirty="0" err="1"/>
              <a:t>iklim</a:t>
            </a:r>
            <a:r>
              <a:rPr lang="en-US" sz="2000" dirty="0"/>
              <a:t> </a:t>
            </a:r>
            <a:r>
              <a:rPr lang="en-US" sz="2000" dirty="0" err="1"/>
              <a:t>lingkungan</a:t>
            </a:r>
            <a:r>
              <a:rPr lang="en-US" sz="2000" dirty="0"/>
              <a:t> </a:t>
            </a:r>
            <a:r>
              <a:rPr lang="en-US" sz="2000" dirty="0" err="1"/>
              <a:t>kerja</a:t>
            </a:r>
            <a:r>
              <a:rPr lang="en-US" sz="2000" dirty="0"/>
              <a:t>.</a:t>
            </a:r>
          </a:p>
          <a:p>
            <a:pPr algn="just">
              <a:buNone/>
            </a:pPr>
            <a:r>
              <a:rPr lang="en-US" sz="2000" dirty="0"/>
              <a:t>2. ISBB </a:t>
            </a:r>
            <a:r>
              <a:rPr lang="en-US" sz="2000" dirty="0" err="1"/>
              <a:t>luar</a:t>
            </a:r>
            <a:r>
              <a:rPr lang="en-US" sz="2000" dirty="0"/>
              <a:t> </a:t>
            </a:r>
            <a:r>
              <a:rPr lang="en-US" sz="2000" dirty="0" err="1"/>
              <a:t>ruangan</a:t>
            </a:r>
            <a:r>
              <a:rPr lang="en-US" sz="2000" dirty="0"/>
              <a:t> = 0,7 </a:t>
            </a:r>
            <a:r>
              <a:rPr lang="en-US" sz="2000" dirty="0" err="1"/>
              <a:t>Suhu</a:t>
            </a:r>
            <a:r>
              <a:rPr lang="en-US" sz="2000" dirty="0"/>
              <a:t> </a:t>
            </a:r>
            <a:r>
              <a:rPr lang="en-US" sz="2000" dirty="0" err="1"/>
              <a:t>Basah</a:t>
            </a:r>
            <a:r>
              <a:rPr lang="en-US" sz="2000" dirty="0"/>
              <a:t> </a:t>
            </a:r>
            <a:r>
              <a:rPr lang="en-US" sz="2000" dirty="0" err="1"/>
              <a:t>Alami</a:t>
            </a:r>
            <a:r>
              <a:rPr lang="en-US" sz="2000" dirty="0"/>
              <a:t> + 0,2 </a:t>
            </a:r>
            <a:r>
              <a:rPr lang="en-US" sz="2000" dirty="0" err="1"/>
              <a:t>Suhu</a:t>
            </a:r>
            <a:r>
              <a:rPr lang="en-US" sz="2000" dirty="0"/>
              <a:t> Bola + 0,1 </a:t>
            </a:r>
            <a:r>
              <a:rPr lang="en-US" sz="2000" dirty="0" err="1"/>
              <a:t>Suhu</a:t>
            </a:r>
            <a:r>
              <a:rPr lang="en-US" sz="2000" dirty="0"/>
              <a:t> </a:t>
            </a:r>
            <a:r>
              <a:rPr lang="en-US" sz="2000" dirty="0" err="1"/>
              <a:t>Kering</a:t>
            </a:r>
            <a:r>
              <a:rPr lang="en-US" sz="2000" dirty="0"/>
              <a:t>.</a:t>
            </a:r>
          </a:p>
          <a:p>
            <a:pPr algn="just">
              <a:buNone/>
            </a:pPr>
            <a:r>
              <a:rPr lang="en-US" sz="2000" dirty="0"/>
              <a:t>3. ISBB </a:t>
            </a:r>
            <a:r>
              <a:rPr lang="en-US" sz="2000" dirty="0" err="1"/>
              <a:t>dalam</a:t>
            </a:r>
            <a:r>
              <a:rPr lang="en-US" sz="2000" dirty="0"/>
              <a:t> </a:t>
            </a:r>
            <a:r>
              <a:rPr lang="en-US" sz="2000" dirty="0" err="1"/>
              <a:t>ruangan</a:t>
            </a:r>
            <a:r>
              <a:rPr lang="en-US" sz="2000" dirty="0"/>
              <a:t> = 0,7 </a:t>
            </a:r>
            <a:r>
              <a:rPr lang="en-US" sz="2000" dirty="0" err="1"/>
              <a:t>Suhu</a:t>
            </a:r>
            <a:r>
              <a:rPr lang="en-US" sz="2000" dirty="0"/>
              <a:t> </a:t>
            </a:r>
            <a:r>
              <a:rPr lang="en-US" sz="2000" dirty="0" err="1"/>
              <a:t>Basah</a:t>
            </a:r>
            <a:r>
              <a:rPr lang="en-US" sz="2000" dirty="0"/>
              <a:t> </a:t>
            </a:r>
            <a:r>
              <a:rPr lang="en-US" sz="2000" dirty="0" err="1"/>
              <a:t>Alami</a:t>
            </a:r>
            <a:r>
              <a:rPr lang="en-US" sz="2000" dirty="0"/>
              <a:t> + 0,3 </a:t>
            </a:r>
            <a:r>
              <a:rPr lang="en-US" sz="2000" dirty="0" err="1"/>
              <a:t>Suhu</a:t>
            </a:r>
            <a:r>
              <a:rPr lang="en-US" sz="2000" dirty="0"/>
              <a:t> Bola  </a:t>
            </a:r>
          </a:p>
          <a:p>
            <a:pPr algn="just">
              <a:buNone/>
            </a:pPr>
            <a:r>
              <a:rPr lang="en-US" sz="2000" dirty="0"/>
              <a:t>(*) </a:t>
            </a:r>
            <a:r>
              <a:rPr lang="en-US" sz="2000" dirty="0" err="1"/>
              <a:t>tidak</a:t>
            </a:r>
            <a:r>
              <a:rPr lang="en-US" sz="2000" dirty="0"/>
              <a:t> </a:t>
            </a:r>
            <a:r>
              <a:rPr lang="en-US" sz="2000" dirty="0" err="1"/>
              <a:t>diperbolehkan</a:t>
            </a:r>
            <a:r>
              <a:rPr lang="en-US" sz="2000" dirty="0"/>
              <a:t> </a:t>
            </a:r>
            <a:r>
              <a:rPr lang="en-US" sz="2000" dirty="0" err="1"/>
              <a:t>karena</a:t>
            </a:r>
            <a:r>
              <a:rPr lang="en-US" sz="2000" dirty="0"/>
              <a:t> </a:t>
            </a:r>
            <a:r>
              <a:rPr lang="en-US" sz="2000" dirty="0" err="1"/>
              <a:t>alasan</a:t>
            </a:r>
            <a:r>
              <a:rPr lang="en-US" sz="2000" dirty="0"/>
              <a:t> </a:t>
            </a:r>
            <a:r>
              <a:rPr lang="en-US" sz="2000" dirty="0" err="1"/>
              <a:t>dampak</a:t>
            </a:r>
            <a:r>
              <a:rPr lang="en-US" sz="2000" dirty="0"/>
              <a:t> </a:t>
            </a:r>
            <a:r>
              <a:rPr lang="en-US" sz="2000" dirty="0" err="1"/>
              <a:t>fisiologis</a:t>
            </a:r>
            <a:endParaRPr lang="en-US" sz="2000" dirty="0"/>
          </a:p>
          <a:p>
            <a:pPr>
              <a:buNone/>
            </a:pPr>
            <a:endParaRPr lang="en-US" sz="2000" dirty="0"/>
          </a:p>
          <a:p>
            <a:pPr algn="just">
              <a:buNone/>
            </a:pPr>
            <a:r>
              <a:rPr lang="en-US" sz="2000" dirty="0"/>
              <a:t>		NAB </a:t>
            </a:r>
            <a:r>
              <a:rPr lang="en-US" sz="2000" dirty="0" err="1"/>
              <a:t>iklim</a:t>
            </a:r>
            <a:r>
              <a:rPr lang="en-US" sz="2000" dirty="0"/>
              <a:t> </a:t>
            </a:r>
            <a:r>
              <a:rPr lang="en-US" sz="2000" dirty="0" err="1"/>
              <a:t>lingkungan</a:t>
            </a:r>
            <a:r>
              <a:rPr lang="en-US" sz="2000" dirty="0"/>
              <a:t> </a:t>
            </a:r>
            <a:r>
              <a:rPr lang="en-US" sz="2000" dirty="0" err="1"/>
              <a:t>kerja</a:t>
            </a:r>
            <a:r>
              <a:rPr lang="en-US" sz="2000" dirty="0"/>
              <a:t> </a:t>
            </a:r>
            <a:r>
              <a:rPr lang="en-US" sz="2000" dirty="0" err="1"/>
              <a:t>ditentukan</a:t>
            </a:r>
            <a:r>
              <a:rPr lang="en-US" sz="2000" dirty="0"/>
              <a:t> </a:t>
            </a:r>
            <a:r>
              <a:rPr lang="en-US" sz="2000" dirty="0" err="1"/>
              <a:t>berdasarkan</a:t>
            </a:r>
            <a:r>
              <a:rPr lang="en-US" sz="2000" dirty="0"/>
              <a:t> </a:t>
            </a:r>
            <a:r>
              <a:rPr lang="fi-FI" sz="2000" dirty="0"/>
              <a:t>alokasi waktu kerja dan istirahat dalam satu siklus kerja (8 </a:t>
            </a:r>
            <a:r>
              <a:rPr lang="sv-SE" sz="2000" dirty="0"/>
              <a:t>jam per hari) sertarata-rata laju metabolik pekerja. Kategori laju metabolik, yang dihitung berdasarkan rata-rata laju </a:t>
            </a:r>
            <a:r>
              <a:rPr lang="pt-BR" sz="2000" dirty="0"/>
              <a:t>metabolik pekerja.</a:t>
            </a:r>
          </a:p>
          <a:p>
            <a:pPr>
              <a:buNone/>
            </a:pPr>
            <a:endParaRPr lang="en-US"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pt-BR" sz="3200" dirty="0"/>
              <a:t>Kategori Laju Metabolik dan Contoh Aktivitas</a:t>
            </a:r>
            <a:endParaRPr lang="en-US" sz="3200" dirty="0"/>
          </a:p>
        </p:txBody>
      </p:sp>
      <p:sp>
        <p:nvSpPr>
          <p:cNvPr id="3" name="Content Placeholder 2"/>
          <p:cNvSpPr>
            <a:spLocks noGrp="1"/>
          </p:cNvSpPr>
          <p:nvPr>
            <p:ph idx="1"/>
          </p:nvPr>
        </p:nvSpPr>
        <p:spPr/>
        <p:txBody>
          <a:bodyPr>
            <a:normAutofit/>
          </a:bodyPr>
          <a:lstStyle/>
          <a:p>
            <a:pPr algn="just">
              <a:buNone/>
            </a:pPr>
            <a:endParaRPr lang="en-US" dirty="0"/>
          </a:p>
          <a:p>
            <a:endParaRPr lang="en-US" dirty="0"/>
          </a:p>
        </p:txBody>
      </p:sp>
      <p:graphicFrame>
        <p:nvGraphicFramePr>
          <p:cNvPr id="5" name="Table 4"/>
          <p:cNvGraphicFramePr>
            <a:graphicFrameLocks noGrp="1"/>
          </p:cNvGraphicFramePr>
          <p:nvPr/>
        </p:nvGraphicFramePr>
        <p:xfrm>
          <a:off x="990600" y="1752600"/>
          <a:ext cx="7391400" cy="4398687"/>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392206">
                <a:tc>
                  <a:txBody>
                    <a:bodyPr/>
                    <a:lstStyle/>
                    <a:p>
                      <a:pPr algn="ctr"/>
                      <a:r>
                        <a:rPr lang="en-US" dirty="0" err="1"/>
                        <a:t>Kategori</a:t>
                      </a:r>
                      <a:endParaRPr lang="en-US" dirty="0"/>
                    </a:p>
                  </a:txBody>
                  <a:tcPr/>
                </a:tc>
                <a:tc>
                  <a:txBody>
                    <a:bodyPr/>
                    <a:lstStyle/>
                    <a:p>
                      <a:pPr algn="ctr"/>
                      <a:r>
                        <a:rPr lang="en-US" dirty="0" err="1"/>
                        <a:t>Laju</a:t>
                      </a:r>
                      <a:r>
                        <a:rPr lang="en-US" dirty="0"/>
                        <a:t> </a:t>
                      </a:r>
                      <a:r>
                        <a:rPr lang="en-US" dirty="0" err="1"/>
                        <a:t>Metabolik</a:t>
                      </a:r>
                      <a:r>
                        <a:rPr lang="en-US" dirty="0"/>
                        <a:t> (W)</a:t>
                      </a:r>
                    </a:p>
                  </a:txBody>
                  <a:tcPr/>
                </a:tc>
                <a:tc>
                  <a:txBody>
                    <a:bodyPr/>
                    <a:lstStyle/>
                    <a:p>
                      <a:pPr algn="ctr"/>
                      <a:r>
                        <a:rPr lang="en-US" dirty="0" err="1"/>
                        <a:t>Contoh</a:t>
                      </a:r>
                      <a:r>
                        <a:rPr lang="en-US" dirty="0"/>
                        <a:t> </a:t>
                      </a:r>
                      <a:r>
                        <a:rPr lang="en-US" dirty="0" err="1"/>
                        <a:t>Aktivitas</a:t>
                      </a:r>
                      <a:endParaRPr lang="en-US" dirty="0"/>
                    </a:p>
                  </a:txBody>
                  <a:tcPr/>
                </a:tc>
                <a:extLst>
                  <a:ext uri="{0D108BD9-81ED-4DB2-BD59-A6C34878D82A}">
                    <a16:rowId xmlns:a16="http://schemas.microsoft.com/office/drawing/2014/main" val="10000"/>
                  </a:ext>
                </a:extLst>
              </a:tr>
              <a:tr h="376518">
                <a:tc>
                  <a:txBody>
                    <a:bodyPr/>
                    <a:lstStyle/>
                    <a:p>
                      <a:pPr algn="ctr"/>
                      <a:r>
                        <a:rPr lang="pt-BR" dirty="0"/>
                        <a:t>Istirahat</a:t>
                      </a:r>
                      <a:endParaRPr lang="en-US" dirty="0"/>
                    </a:p>
                  </a:txBody>
                  <a:tcPr/>
                </a:tc>
                <a:tc>
                  <a:txBody>
                    <a:bodyPr/>
                    <a:lstStyle/>
                    <a:p>
                      <a:pPr algn="ctr"/>
                      <a:r>
                        <a:rPr lang="pt-BR" dirty="0"/>
                        <a:t>115</a:t>
                      </a:r>
                      <a:endParaRPr lang="en-US" dirty="0"/>
                    </a:p>
                  </a:txBody>
                  <a:tcPr/>
                </a:tc>
                <a:tc>
                  <a:txBody>
                    <a:bodyPr/>
                    <a:lstStyle/>
                    <a:p>
                      <a:pPr algn="just"/>
                      <a:r>
                        <a:rPr lang="pt-BR" dirty="0"/>
                        <a:t>Duduk</a:t>
                      </a:r>
                      <a:endParaRPr lang="en-US" dirty="0"/>
                    </a:p>
                  </a:txBody>
                  <a:tcPr/>
                </a:tc>
                <a:extLst>
                  <a:ext uri="{0D108BD9-81ED-4DB2-BD59-A6C34878D82A}">
                    <a16:rowId xmlns:a16="http://schemas.microsoft.com/office/drawing/2014/main" val="10001"/>
                  </a:ext>
                </a:extLst>
              </a:tr>
              <a:tr h="658906">
                <a:tc>
                  <a:txBody>
                    <a:bodyPr/>
                    <a:lstStyle/>
                    <a:p>
                      <a:pPr algn="ctr"/>
                      <a:r>
                        <a:rPr lang="pt-BR" dirty="0"/>
                        <a:t>Ringan</a:t>
                      </a:r>
                      <a:endParaRPr lang="en-US" dirty="0"/>
                    </a:p>
                  </a:txBody>
                  <a:tcPr/>
                </a:tc>
                <a:tc>
                  <a:txBody>
                    <a:bodyPr/>
                    <a:lstStyle/>
                    <a:p>
                      <a:pPr algn="ctr"/>
                      <a:r>
                        <a:rPr lang="pt-BR" dirty="0"/>
                        <a:t>180</a:t>
                      </a:r>
                      <a:endParaRPr lang="en-US" dirty="0"/>
                    </a:p>
                  </a:txBody>
                  <a:tcPr/>
                </a:tc>
                <a:tc>
                  <a:txBody>
                    <a:bodyPr/>
                    <a:lstStyle/>
                    <a:p>
                      <a:pPr algn="just"/>
                      <a:r>
                        <a:rPr lang="pt-BR" dirty="0"/>
                        <a:t>Duduk dan berdiri sambil melakukan pekerjaan ringan.</a:t>
                      </a:r>
                      <a:endParaRPr lang="en-US" dirty="0"/>
                    </a:p>
                  </a:txBody>
                  <a:tcPr/>
                </a:tc>
                <a:extLst>
                  <a:ext uri="{0D108BD9-81ED-4DB2-BD59-A6C34878D82A}">
                    <a16:rowId xmlns:a16="http://schemas.microsoft.com/office/drawing/2014/main" val="10002"/>
                  </a:ext>
                </a:extLst>
              </a:tr>
              <a:tr h="376518">
                <a:tc>
                  <a:txBody>
                    <a:bodyPr/>
                    <a:lstStyle/>
                    <a:p>
                      <a:pPr algn="ctr"/>
                      <a:r>
                        <a:rPr lang="pt-BR" dirty="0"/>
                        <a:t>Sedang</a:t>
                      </a:r>
                      <a:endParaRPr lang="en-US" dirty="0"/>
                    </a:p>
                  </a:txBody>
                  <a:tcPr/>
                </a:tc>
                <a:tc>
                  <a:txBody>
                    <a:bodyPr/>
                    <a:lstStyle/>
                    <a:p>
                      <a:pPr algn="ctr"/>
                      <a:r>
                        <a:rPr lang="pt-BR" dirty="0"/>
                        <a:t>300</a:t>
                      </a:r>
                      <a:endParaRPr lang="en-US" dirty="0"/>
                    </a:p>
                  </a:txBody>
                  <a:tcPr/>
                </a:tc>
                <a:tc>
                  <a:txBody>
                    <a:bodyPr/>
                    <a:lstStyle/>
                    <a:p>
                      <a:pPr algn="just"/>
                      <a:r>
                        <a:rPr lang="pt-BR" dirty="0"/>
                        <a:t>Berjalan biasa</a:t>
                      </a:r>
                      <a:endParaRPr lang="en-US" dirty="0"/>
                    </a:p>
                  </a:txBody>
                  <a:tcPr/>
                </a:tc>
                <a:extLst>
                  <a:ext uri="{0D108BD9-81ED-4DB2-BD59-A6C34878D82A}">
                    <a16:rowId xmlns:a16="http://schemas.microsoft.com/office/drawing/2014/main" val="10003"/>
                  </a:ext>
                </a:extLst>
              </a:tr>
              <a:tr h="1701052">
                <a:tc>
                  <a:txBody>
                    <a:bodyPr/>
                    <a:lstStyle/>
                    <a:p>
                      <a:pPr algn="ctr"/>
                      <a:r>
                        <a:rPr lang="en-US" dirty="0" err="1"/>
                        <a:t>Berat</a:t>
                      </a:r>
                      <a:endParaRPr lang="en-US" dirty="0"/>
                    </a:p>
                  </a:txBody>
                  <a:tcPr/>
                </a:tc>
                <a:tc>
                  <a:txBody>
                    <a:bodyPr/>
                    <a:lstStyle/>
                    <a:p>
                      <a:pPr algn="ctr"/>
                      <a:r>
                        <a:rPr lang="en-US" dirty="0"/>
                        <a:t>415</a:t>
                      </a:r>
                    </a:p>
                  </a:txBody>
                  <a:tcPr/>
                </a:tc>
                <a:tc>
                  <a:txBody>
                    <a:bodyPr/>
                    <a:lstStyle/>
                    <a:p>
                      <a:pPr algn="just"/>
                      <a:r>
                        <a:rPr kumimoji="0" lang="en-US" sz="1800" kern="1200" dirty="0" err="1"/>
                        <a:t>Dengan</a:t>
                      </a:r>
                      <a:r>
                        <a:rPr kumimoji="0" lang="en-US" sz="1800" kern="1200" baseline="0" dirty="0"/>
                        <a:t> </a:t>
                      </a:r>
                      <a:r>
                        <a:rPr kumimoji="0" lang="en-US" sz="1800" kern="1200" dirty="0" err="1"/>
                        <a:t>lengan</a:t>
                      </a:r>
                      <a:r>
                        <a:rPr kumimoji="0" lang="en-US" sz="1800" kern="1200" baseline="0" dirty="0"/>
                        <a:t> </a:t>
                      </a:r>
                      <a:r>
                        <a:rPr kumimoji="0" lang="en-US" sz="1800" kern="1200" dirty="0" err="1"/>
                        <a:t>dan</a:t>
                      </a:r>
                      <a:r>
                        <a:rPr kumimoji="0" lang="en-US" sz="1800" kern="1200" dirty="0"/>
                        <a:t> </a:t>
                      </a:r>
                      <a:r>
                        <a:rPr kumimoji="0" lang="en-US" sz="1800" kern="1200" dirty="0" err="1"/>
                        <a:t>pinggang</a:t>
                      </a:r>
                      <a:r>
                        <a:rPr kumimoji="0" lang="en-US" sz="1800" kern="1200" dirty="0"/>
                        <a:t>,</a:t>
                      </a:r>
                    </a:p>
                    <a:p>
                      <a:pPr algn="just"/>
                      <a:r>
                        <a:rPr kumimoji="0" lang="en-US" sz="1800" kern="1200" dirty="0" err="1"/>
                        <a:t>membawa</a:t>
                      </a:r>
                      <a:r>
                        <a:rPr kumimoji="0" lang="en-US" sz="1800" kern="1200" dirty="0"/>
                        <a:t> </a:t>
                      </a:r>
                      <a:r>
                        <a:rPr kumimoji="0" lang="en-US" sz="1800" kern="1200" dirty="0" err="1"/>
                        <a:t>benda</a:t>
                      </a:r>
                      <a:r>
                        <a:rPr kumimoji="0" lang="en-US" sz="1800" kern="1200" dirty="0"/>
                        <a:t>, </a:t>
                      </a:r>
                      <a:r>
                        <a:rPr kumimoji="0" lang="en-US" sz="1800" kern="1200" dirty="0" err="1"/>
                        <a:t>menggali</a:t>
                      </a:r>
                      <a:r>
                        <a:rPr kumimoji="0" lang="en-US" sz="1800" kern="1200" dirty="0"/>
                        <a:t>, </a:t>
                      </a:r>
                      <a:r>
                        <a:rPr kumimoji="0" lang="en-US" sz="1800" kern="1200" dirty="0" err="1"/>
                        <a:t>menggergaji</a:t>
                      </a:r>
                      <a:r>
                        <a:rPr kumimoji="0" lang="en-US" sz="1800" kern="1200" dirty="0"/>
                        <a:t> </a:t>
                      </a:r>
                      <a:r>
                        <a:rPr kumimoji="0" lang="en-US" sz="1800" kern="1200" dirty="0" err="1"/>
                        <a:t>secara</a:t>
                      </a:r>
                      <a:r>
                        <a:rPr kumimoji="0" lang="en-US" sz="1800" kern="1200" dirty="0"/>
                        <a:t> manual,</a:t>
                      </a:r>
                      <a:r>
                        <a:rPr kumimoji="0" lang="en-US" sz="1800" kern="1200" baseline="0" dirty="0"/>
                        <a:t> </a:t>
                      </a:r>
                      <a:r>
                        <a:rPr kumimoji="0" lang="en-US" sz="1800" kern="1200" dirty="0" err="1"/>
                        <a:t>mendorong</a:t>
                      </a:r>
                      <a:r>
                        <a:rPr kumimoji="0" lang="en-US" sz="1800" kern="1200" dirty="0"/>
                        <a:t> </a:t>
                      </a:r>
                      <a:r>
                        <a:rPr kumimoji="0" lang="en-US" sz="1800" kern="1200" dirty="0" err="1"/>
                        <a:t>atau</a:t>
                      </a:r>
                      <a:r>
                        <a:rPr kumimoji="0" lang="en-US" sz="1800" kern="1200" baseline="0" dirty="0"/>
                        <a:t> </a:t>
                      </a:r>
                      <a:r>
                        <a:rPr kumimoji="0" lang="en-US" sz="1800" kern="1200" dirty="0" err="1"/>
                        <a:t>menarik</a:t>
                      </a:r>
                      <a:r>
                        <a:rPr kumimoji="0" lang="en-US" sz="1800" kern="1200" dirty="0"/>
                        <a:t> </a:t>
                      </a:r>
                      <a:r>
                        <a:rPr kumimoji="0" lang="en-US" sz="1800" kern="1200" dirty="0" err="1"/>
                        <a:t>benda</a:t>
                      </a:r>
                      <a:r>
                        <a:rPr kumimoji="0" lang="en-US" sz="1800" kern="1200" dirty="0"/>
                        <a:t> yang</a:t>
                      </a:r>
                      <a:r>
                        <a:rPr kumimoji="0" lang="en-US" sz="1800" kern="1200" baseline="0" dirty="0"/>
                        <a:t> </a:t>
                      </a:r>
                      <a:r>
                        <a:rPr kumimoji="0" lang="en-US" sz="1800" kern="1200" dirty="0" err="1"/>
                        <a:t>berat</a:t>
                      </a:r>
                      <a:r>
                        <a:rPr kumimoji="0" lang="en-US" sz="1800" kern="1200" dirty="0"/>
                        <a:t>, </a:t>
                      </a:r>
                      <a:r>
                        <a:rPr kumimoji="0" lang="en-US" sz="1800" kern="1200" dirty="0" err="1"/>
                        <a:t>dan</a:t>
                      </a:r>
                      <a:r>
                        <a:rPr kumimoji="0" lang="en-US" sz="1800" kern="1200" dirty="0"/>
                        <a:t> </a:t>
                      </a:r>
                      <a:r>
                        <a:rPr kumimoji="0" lang="en-US" sz="1800" kern="1200" dirty="0" err="1"/>
                        <a:t>berjalan</a:t>
                      </a:r>
                      <a:r>
                        <a:rPr kumimoji="0" lang="en-US" sz="1800" kern="1200" baseline="0" dirty="0"/>
                        <a:t> </a:t>
                      </a:r>
                      <a:r>
                        <a:rPr kumimoji="0" lang="en-US" sz="1800" kern="1200" dirty="0" err="1"/>
                        <a:t>cepat</a:t>
                      </a:r>
                      <a:r>
                        <a:rPr kumimoji="0" lang="en-US" sz="1800" kern="1200" dirty="0"/>
                        <a:t>.</a:t>
                      </a:r>
                      <a:endParaRPr kumimoji="0" lang="en-US" sz="1800" kern="1200" dirty="0">
                        <a:solidFill>
                          <a:schemeClr val="dk1"/>
                        </a:solidFill>
                        <a:latin typeface="+mn-lt"/>
                        <a:ea typeface="+mn-ea"/>
                        <a:cs typeface="+mn-cs"/>
                      </a:endParaRPr>
                    </a:p>
                  </a:txBody>
                  <a:tcPr/>
                </a:tc>
                <a:extLst>
                  <a:ext uri="{0D108BD9-81ED-4DB2-BD59-A6C34878D82A}">
                    <a16:rowId xmlns:a16="http://schemas.microsoft.com/office/drawing/2014/main" val="10004"/>
                  </a:ext>
                </a:extLst>
              </a:tr>
              <a:tr h="893487">
                <a:tc>
                  <a:txBody>
                    <a:bodyPr/>
                    <a:lstStyle/>
                    <a:p>
                      <a:pPr algn="ctr"/>
                      <a:r>
                        <a:rPr lang="en-US" dirty="0" err="1"/>
                        <a:t>Sangat</a:t>
                      </a:r>
                      <a:r>
                        <a:rPr lang="en-US" dirty="0"/>
                        <a:t> </a:t>
                      </a:r>
                      <a:r>
                        <a:rPr lang="en-US" dirty="0" err="1"/>
                        <a:t>Berat</a:t>
                      </a:r>
                      <a:endParaRPr lang="en-US" dirty="0"/>
                    </a:p>
                  </a:txBody>
                  <a:tcPr/>
                </a:tc>
                <a:tc>
                  <a:txBody>
                    <a:bodyPr/>
                    <a:lstStyle/>
                    <a:p>
                      <a:pPr algn="ctr"/>
                      <a:r>
                        <a:rPr lang="en-US" dirty="0"/>
                        <a:t>520</a:t>
                      </a:r>
                    </a:p>
                  </a:txBody>
                  <a:tcPr/>
                </a:tc>
                <a:tc>
                  <a:txBody>
                    <a:bodyPr/>
                    <a:lstStyle/>
                    <a:p>
                      <a:pPr algn="just"/>
                      <a:r>
                        <a:rPr kumimoji="0" lang="en-US" sz="1800" kern="1200" dirty="0" err="1"/>
                        <a:t>Melakukan</a:t>
                      </a:r>
                      <a:r>
                        <a:rPr kumimoji="0" lang="en-US" sz="1800" kern="1200" dirty="0"/>
                        <a:t> </a:t>
                      </a:r>
                      <a:r>
                        <a:rPr kumimoji="0" lang="en-US" sz="1800" kern="1200" dirty="0" err="1"/>
                        <a:t>pekerjaan</a:t>
                      </a:r>
                      <a:r>
                        <a:rPr kumimoji="0" lang="en-US" sz="1800" kern="1200" baseline="0" dirty="0"/>
                        <a:t> </a:t>
                      </a:r>
                      <a:r>
                        <a:rPr kumimoji="0" lang="en-US" sz="1800" kern="1200" dirty="0" err="1"/>
                        <a:t>sangat</a:t>
                      </a:r>
                      <a:r>
                        <a:rPr kumimoji="0" lang="en-US" sz="1800" kern="1200" dirty="0"/>
                        <a:t> </a:t>
                      </a:r>
                      <a:r>
                        <a:rPr kumimoji="0" lang="en-US" sz="1800" kern="1200" dirty="0" err="1"/>
                        <a:t>intensif</a:t>
                      </a:r>
                      <a:r>
                        <a:rPr kumimoji="0" lang="en-US" sz="1800" kern="1200" dirty="0"/>
                        <a:t> </a:t>
                      </a:r>
                      <a:r>
                        <a:rPr kumimoji="0" lang="en-US" sz="1800" kern="1200" dirty="0" err="1"/>
                        <a:t>dengan</a:t>
                      </a:r>
                      <a:r>
                        <a:rPr kumimoji="0" lang="en-US" sz="1800" kern="1200" baseline="0" dirty="0"/>
                        <a:t> </a:t>
                      </a:r>
                      <a:r>
                        <a:rPr kumimoji="0" lang="en-US" sz="1800" kern="1200" dirty="0" err="1"/>
                        <a:t>kecepatan</a:t>
                      </a:r>
                      <a:r>
                        <a:rPr kumimoji="0" lang="en-US" sz="1800" kern="1200" dirty="0"/>
                        <a:t> </a:t>
                      </a:r>
                      <a:r>
                        <a:rPr kumimoji="0" lang="en-US" sz="1800" kern="1200" dirty="0" err="1"/>
                        <a:t>maksimal</a:t>
                      </a:r>
                      <a:r>
                        <a:rPr kumimoji="0" lang="en-US" sz="1800" kern="1200" dirty="0"/>
                        <a:t>. </a:t>
                      </a:r>
                      <a:endParaRPr lang="en-US" dirty="0"/>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err="1"/>
              <a:t>Nilai</a:t>
            </a:r>
            <a:r>
              <a:rPr lang="en-US" sz="3600" dirty="0"/>
              <a:t> </a:t>
            </a:r>
            <a:r>
              <a:rPr lang="en-US" sz="3600" dirty="0" err="1"/>
              <a:t>Koreksi</a:t>
            </a:r>
            <a:r>
              <a:rPr lang="en-US" sz="3600" dirty="0"/>
              <a:t> </a:t>
            </a:r>
            <a:r>
              <a:rPr lang="en-US" sz="3600" dirty="0" err="1"/>
              <a:t>Pakaian</a:t>
            </a:r>
            <a:r>
              <a:rPr lang="en-US" sz="3600" dirty="0"/>
              <a:t> </a:t>
            </a:r>
            <a:r>
              <a:rPr lang="en-US" sz="3600" dirty="0" err="1"/>
              <a:t>Kerja</a:t>
            </a:r>
            <a:endParaRPr lang="en-US" sz="3600" dirty="0"/>
          </a:p>
        </p:txBody>
      </p:sp>
      <p:graphicFrame>
        <p:nvGraphicFramePr>
          <p:cNvPr id="4" name="Content Placeholder 3"/>
          <p:cNvGraphicFramePr>
            <a:graphicFrameLocks noGrp="1"/>
          </p:cNvGraphicFramePr>
          <p:nvPr>
            <p:ph idx="1"/>
          </p:nvPr>
        </p:nvGraphicFramePr>
        <p:xfrm>
          <a:off x="1066800" y="1767840"/>
          <a:ext cx="7010400" cy="3794760"/>
        </p:xfrm>
        <a:graphic>
          <a:graphicData uri="http://schemas.openxmlformats.org/drawingml/2006/table">
            <a:tbl>
              <a:tblPr firstRow="1" bandRow="1">
                <a:tableStyleId>{21E4AEA4-8DFA-4A89-87EB-49C32662AFE0}</a:tableStyleId>
              </a:tblPr>
              <a:tblGrid>
                <a:gridCol w="342900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tblGrid>
              <a:tr h="631371">
                <a:tc>
                  <a:txBody>
                    <a:bodyPr/>
                    <a:lstStyle/>
                    <a:p>
                      <a:pPr algn="ctr"/>
                      <a:r>
                        <a:rPr lang="en-US" dirty="0" err="1"/>
                        <a:t>Jenis</a:t>
                      </a:r>
                      <a:r>
                        <a:rPr lang="en-US" dirty="0"/>
                        <a:t> </a:t>
                      </a:r>
                      <a:r>
                        <a:rPr lang="en-US" dirty="0" err="1"/>
                        <a:t>Pakaian</a:t>
                      </a:r>
                      <a:r>
                        <a:rPr lang="en-US" dirty="0"/>
                        <a:t> </a:t>
                      </a:r>
                      <a:r>
                        <a:rPr lang="en-US" dirty="0" err="1"/>
                        <a:t>Kerja</a:t>
                      </a:r>
                      <a:endParaRPr lang="en-US" dirty="0"/>
                    </a:p>
                  </a:txBody>
                  <a:tcPr/>
                </a:tc>
                <a:tc>
                  <a:txBody>
                    <a:bodyPr/>
                    <a:lstStyle/>
                    <a:p>
                      <a:pPr algn="ctr"/>
                      <a:r>
                        <a:rPr kumimoji="0" lang="en-US" sz="1800" kern="1200" dirty="0" err="1"/>
                        <a:t>Nilai</a:t>
                      </a:r>
                      <a:r>
                        <a:rPr kumimoji="0" lang="en-US" sz="1800" kern="1200" dirty="0"/>
                        <a:t> </a:t>
                      </a:r>
                      <a:r>
                        <a:rPr kumimoji="0" lang="en-US" sz="1800" kern="1200" dirty="0" err="1"/>
                        <a:t>koreksi</a:t>
                      </a:r>
                      <a:r>
                        <a:rPr kumimoji="0" lang="en-US" sz="1800" kern="1200" dirty="0"/>
                        <a:t> yang </a:t>
                      </a:r>
                      <a:r>
                        <a:rPr kumimoji="0" lang="en-US" sz="1800" kern="1200" dirty="0" err="1"/>
                        <a:t>ditambahkan</a:t>
                      </a:r>
                      <a:r>
                        <a:rPr kumimoji="0" lang="en-US" sz="1800" kern="1200" dirty="0"/>
                        <a:t> </a:t>
                      </a:r>
                      <a:r>
                        <a:rPr kumimoji="0" lang="en-US" sz="1800" kern="1200" dirty="0" err="1"/>
                        <a:t>pada</a:t>
                      </a:r>
                      <a:r>
                        <a:rPr kumimoji="0" lang="en-US" sz="1800" kern="1200" dirty="0"/>
                        <a:t> </a:t>
                      </a:r>
                      <a:r>
                        <a:rPr kumimoji="0" lang="en-US" sz="1800" kern="1200" dirty="0" err="1"/>
                        <a:t>hasil</a:t>
                      </a:r>
                      <a:r>
                        <a:rPr kumimoji="0" lang="en-US" sz="1800" kern="1200" baseline="0" dirty="0"/>
                        <a:t> </a:t>
                      </a:r>
                      <a:r>
                        <a:rPr kumimoji="0" lang="en-US" sz="1800" kern="1200" dirty="0" err="1"/>
                        <a:t>pengukuran</a:t>
                      </a:r>
                      <a:r>
                        <a:rPr kumimoji="0" lang="en-US" sz="1800" kern="1200" dirty="0"/>
                        <a:t> ISBB</a:t>
                      </a:r>
                      <a:r>
                        <a:rPr kumimoji="0" lang="en-US" sz="1800" kern="1200" baseline="0" dirty="0"/>
                        <a:t> (</a:t>
                      </a:r>
                      <a:r>
                        <a:rPr kumimoji="0" lang="en-US" sz="1800" kern="1200" baseline="0" dirty="0" err="1"/>
                        <a:t>o</a:t>
                      </a:r>
                      <a:r>
                        <a:rPr kumimoji="0" lang="en-US" sz="1800" kern="1200" dirty="0" err="1"/>
                        <a:t>C</a:t>
                      </a:r>
                      <a:r>
                        <a:rPr kumimoji="0" lang="en-US" sz="1800" kern="1200" dirty="0"/>
                        <a:t>)</a:t>
                      </a:r>
                      <a:endParaRPr kumimoji="0" lang="en-US" sz="1800" b="1" kern="1200" dirty="0">
                        <a:solidFill>
                          <a:schemeClr val="lt1"/>
                        </a:solidFill>
                        <a:latin typeface="+mn-lt"/>
                        <a:ea typeface="+mn-ea"/>
                        <a:cs typeface="+mn-cs"/>
                      </a:endParaRPr>
                    </a:p>
                  </a:txBody>
                  <a:tcPr/>
                </a:tc>
                <a:extLst>
                  <a:ext uri="{0D108BD9-81ED-4DB2-BD59-A6C34878D82A}">
                    <a16:rowId xmlns:a16="http://schemas.microsoft.com/office/drawing/2014/main" val="10000"/>
                  </a:ext>
                </a:extLst>
              </a:tr>
              <a:tr h="631371">
                <a:tc>
                  <a:txBody>
                    <a:bodyPr/>
                    <a:lstStyle/>
                    <a:p>
                      <a:pPr algn="ctr"/>
                      <a:r>
                        <a:rPr kumimoji="0" lang="fi-FI" sz="1800" kern="1200" dirty="0"/>
                        <a:t>Pakaian kerja biasa (kemeja dan </a:t>
                      </a:r>
                    </a:p>
                    <a:p>
                      <a:pPr algn="ctr"/>
                      <a:r>
                        <a:rPr kumimoji="0" lang="en-US" sz="1800" kern="1200" dirty="0" err="1"/>
                        <a:t>celana</a:t>
                      </a:r>
                      <a:r>
                        <a:rPr kumimoji="0" lang="en-US" sz="1800" kern="1200" dirty="0"/>
                        <a:t> </a:t>
                      </a:r>
                      <a:r>
                        <a:rPr kumimoji="0" lang="en-US" sz="1800" kern="1200" dirty="0" err="1"/>
                        <a:t>panjang</a:t>
                      </a:r>
                      <a:r>
                        <a:rPr kumimoji="0" lang="en-US" sz="1800" kern="1200" dirty="0"/>
                        <a:t>)</a:t>
                      </a:r>
                      <a:endParaRPr lang="en-US" dirty="0"/>
                    </a:p>
                  </a:txBody>
                  <a:tcPr/>
                </a:tc>
                <a:tc>
                  <a:txBody>
                    <a:bodyPr/>
                    <a:lstStyle/>
                    <a:p>
                      <a:pPr algn="ctr"/>
                      <a:r>
                        <a:rPr lang="en-US" dirty="0"/>
                        <a:t>0</a:t>
                      </a:r>
                    </a:p>
                  </a:txBody>
                  <a:tcPr/>
                </a:tc>
                <a:extLst>
                  <a:ext uri="{0D108BD9-81ED-4DB2-BD59-A6C34878D82A}">
                    <a16:rowId xmlns:a16="http://schemas.microsoft.com/office/drawing/2014/main" val="10001"/>
                  </a:ext>
                </a:extLst>
              </a:tr>
              <a:tr h="426720">
                <a:tc>
                  <a:txBody>
                    <a:bodyPr/>
                    <a:lstStyle/>
                    <a:p>
                      <a:pPr algn="ctr"/>
                      <a:r>
                        <a:rPr kumimoji="0" lang="en-US" sz="1800" kern="1200" dirty="0"/>
                        <a:t>Coveralls </a:t>
                      </a:r>
                      <a:endParaRPr lang="en-US" dirty="0"/>
                    </a:p>
                  </a:txBody>
                  <a:tcPr/>
                </a:tc>
                <a:tc>
                  <a:txBody>
                    <a:bodyPr/>
                    <a:lstStyle/>
                    <a:p>
                      <a:pPr algn="ctr"/>
                      <a:r>
                        <a:rPr lang="en-US" dirty="0"/>
                        <a:t>0</a:t>
                      </a:r>
                    </a:p>
                  </a:txBody>
                  <a:tcPr/>
                </a:tc>
                <a:extLst>
                  <a:ext uri="{0D108BD9-81ED-4DB2-BD59-A6C34878D82A}">
                    <a16:rowId xmlns:a16="http://schemas.microsoft.com/office/drawing/2014/main" val="10002"/>
                  </a:ext>
                </a:extLst>
              </a:tr>
              <a:tr h="381000">
                <a:tc>
                  <a:txBody>
                    <a:bodyPr/>
                    <a:lstStyle/>
                    <a:p>
                      <a:pPr algn="ctr"/>
                      <a:r>
                        <a:rPr kumimoji="0" lang="en-US" sz="1800" kern="1200" dirty="0" err="1"/>
                        <a:t>Pakaian</a:t>
                      </a:r>
                      <a:r>
                        <a:rPr kumimoji="0" lang="en-US" sz="1800" kern="1200" dirty="0"/>
                        <a:t> </a:t>
                      </a:r>
                      <a:r>
                        <a:rPr kumimoji="0" lang="en-US" sz="1800" kern="1200" dirty="0" err="1"/>
                        <a:t>kerja</a:t>
                      </a:r>
                      <a:r>
                        <a:rPr kumimoji="0" lang="en-US" sz="1800" kern="1200" dirty="0"/>
                        <a:t> </a:t>
                      </a:r>
                      <a:r>
                        <a:rPr kumimoji="0" lang="en-US" sz="1800" kern="1200" dirty="0" err="1"/>
                        <a:t>dua</a:t>
                      </a:r>
                      <a:r>
                        <a:rPr kumimoji="0" lang="en-US" sz="1800" kern="1200" dirty="0"/>
                        <a:t> lapis</a:t>
                      </a:r>
                      <a:endParaRPr lang="en-US" dirty="0"/>
                    </a:p>
                  </a:txBody>
                  <a:tcPr/>
                </a:tc>
                <a:tc>
                  <a:txBody>
                    <a:bodyPr/>
                    <a:lstStyle/>
                    <a:p>
                      <a:pPr algn="ctr"/>
                      <a:r>
                        <a:rPr lang="en-US" dirty="0"/>
                        <a:t>+3</a:t>
                      </a:r>
                    </a:p>
                  </a:txBody>
                  <a:tcPr/>
                </a:tc>
                <a:extLst>
                  <a:ext uri="{0D108BD9-81ED-4DB2-BD59-A6C34878D82A}">
                    <a16:rowId xmlns:a16="http://schemas.microsoft.com/office/drawing/2014/main" val="10003"/>
                  </a:ext>
                </a:extLst>
              </a:tr>
              <a:tr h="631371">
                <a:tc>
                  <a:txBody>
                    <a:bodyPr/>
                    <a:lstStyle/>
                    <a:p>
                      <a:pPr algn="ctr"/>
                      <a:r>
                        <a:rPr kumimoji="0" lang="en-US" sz="1800" kern="1200" dirty="0"/>
                        <a:t>Coveralls </a:t>
                      </a:r>
                      <a:r>
                        <a:rPr kumimoji="0" lang="en-US" sz="1800" kern="1200" dirty="0" err="1"/>
                        <a:t>dari</a:t>
                      </a:r>
                      <a:r>
                        <a:rPr kumimoji="0" lang="en-US" sz="1800" kern="1200" dirty="0"/>
                        <a:t> </a:t>
                      </a:r>
                      <a:r>
                        <a:rPr kumimoji="0" lang="en-US" sz="1800" kern="1200" dirty="0" err="1"/>
                        <a:t>bahan</a:t>
                      </a:r>
                      <a:r>
                        <a:rPr kumimoji="0" lang="en-US" sz="1800" kern="1200" dirty="0"/>
                        <a:t> SMS </a:t>
                      </a:r>
                    </a:p>
                    <a:p>
                      <a:pPr algn="ctr"/>
                      <a:r>
                        <a:rPr kumimoji="0" lang="en-US" sz="1800" kern="1200" dirty="0"/>
                        <a:t>polypropylene </a:t>
                      </a:r>
                      <a:endParaRPr lang="en-US" dirty="0"/>
                    </a:p>
                  </a:txBody>
                  <a:tcPr/>
                </a:tc>
                <a:tc>
                  <a:txBody>
                    <a:bodyPr/>
                    <a:lstStyle/>
                    <a:p>
                      <a:pPr algn="ctr"/>
                      <a:r>
                        <a:rPr lang="en-US" dirty="0"/>
                        <a:t>+0,5</a:t>
                      </a:r>
                    </a:p>
                  </a:txBody>
                  <a:tcPr/>
                </a:tc>
                <a:extLst>
                  <a:ext uri="{0D108BD9-81ED-4DB2-BD59-A6C34878D82A}">
                    <a16:rowId xmlns:a16="http://schemas.microsoft.com/office/drawing/2014/main" val="10004"/>
                  </a:ext>
                </a:extLst>
              </a:tr>
              <a:tr h="426720">
                <a:tc>
                  <a:txBody>
                    <a:bodyPr/>
                    <a:lstStyle/>
                    <a:p>
                      <a:pPr algn="ctr"/>
                      <a:r>
                        <a:rPr kumimoji="0" lang="en-US" sz="1800" kern="1200" dirty="0"/>
                        <a:t>Coveralls </a:t>
                      </a:r>
                      <a:r>
                        <a:rPr kumimoji="0" lang="en-US" sz="1800" kern="1200" dirty="0" err="1"/>
                        <a:t>dari</a:t>
                      </a:r>
                      <a:r>
                        <a:rPr kumimoji="0" lang="en-US" sz="1800" kern="1200" dirty="0"/>
                        <a:t> </a:t>
                      </a:r>
                      <a:r>
                        <a:rPr kumimoji="0" lang="en-US" sz="1800" kern="1200" dirty="0" err="1"/>
                        <a:t>bahan</a:t>
                      </a:r>
                      <a:r>
                        <a:rPr kumimoji="0" lang="en-US" sz="1800" kern="1200" dirty="0"/>
                        <a:t> polyolefin </a:t>
                      </a:r>
                      <a:endParaRPr lang="en-US" dirty="0"/>
                    </a:p>
                  </a:txBody>
                  <a:tcPr/>
                </a:tc>
                <a:tc>
                  <a:txBody>
                    <a:bodyPr/>
                    <a:lstStyle/>
                    <a:p>
                      <a:pPr algn="ctr"/>
                      <a:r>
                        <a:rPr lang="en-US" dirty="0"/>
                        <a:t>+1</a:t>
                      </a:r>
                    </a:p>
                  </a:txBody>
                  <a:tcPr/>
                </a:tc>
                <a:extLst>
                  <a:ext uri="{0D108BD9-81ED-4DB2-BD59-A6C34878D82A}">
                    <a16:rowId xmlns:a16="http://schemas.microsoft.com/office/drawing/2014/main" val="10005"/>
                  </a:ext>
                </a:extLst>
              </a:tr>
              <a:tr h="533400">
                <a:tc>
                  <a:txBody>
                    <a:bodyPr/>
                    <a:lstStyle/>
                    <a:p>
                      <a:pPr algn="ctr"/>
                      <a:r>
                        <a:rPr kumimoji="0" lang="en-US" sz="1800" kern="1200" dirty="0"/>
                        <a:t>Coveralls anti </a:t>
                      </a:r>
                      <a:r>
                        <a:rPr kumimoji="0" lang="en-US" sz="1800" kern="1200" dirty="0" err="1"/>
                        <a:t>uap</a:t>
                      </a:r>
                      <a:r>
                        <a:rPr kumimoji="0" lang="en-US" sz="1800" kern="1200" dirty="0"/>
                        <a:t> (</a:t>
                      </a:r>
                      <a:r>
                        <a:rPr kumimoji="0" lang="en-US" sz="1800" kern="1200" dirty="0" err="1"/>
                        <a:t>penggunaan</a:t>
                      </a:r>
                      <a:endParaRPr kumimoji="0" lang="en-US" sz="1800" kern="1200" dirty="0"/>
                    </a:p>
                    <a:p>
                      <a:pPr algn="ctr"/>
                      <a:r>
                        <a:rPr kumimoji="0" lang="en-US" sz="1800" kern="1200" dirty="0" err="1"/>
                        <a:t>terbatas</a:t>
                      </a:r>
                      <a:r>
                        <a:rPr kumimoji="0" lang="en-US" sz="1800" kern="1200" dirty="0"/>
                        <a:t>) </a:t>
                      </a:r>
                      <a:endParaRPr lang="en-US" dirty="0"/>
                    </a:p>
                  </a:txBody>
                  <a:tcPr/>
                </a:tc>
                <a:tc>
                  <a:txBody>
                    <a:bodyPr/>
                    <a:lstStyle/>
                    <a:p>
                      <a:pPr algn="ctr"/>
                      <a:r>
                        <a:rPr lang="en-US" dirty="0"/>
                        <a:t>+11</a:t>
                      </a:r>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err="1"/>
              <a:t>Langkah-Langkah</a:t>
            </a:r>
            <a:r>
              <a:rPr lang="en-US" sz="3200" dirty="0"/>
              <a:t> </a:t>
            </a:r>
            <a:r>
              <a:rPr lang="en-US" sz="3200" dirty="0" err="1"/>
              <a:t>Penggunaan</a:t>
            </a:r>
            <a:r>
              <a:rPr lang="en-US" sz="3200" dirty="0"/>
              <a:t> </a:t>
            </a:r>
            <a:r>
              <a:rPr lang="en-US" sz="3200" dirty="0" err="1"/>
              <a:t>Pedoman</a:t>
            </a:r>
            <a:r>
              <a:rPr lang="en-US" sz="3200" dirty="0"/>
              <a:t> </a:t>
            </a:r>
            <a:r>
              <a:rPr lang="en-US" sz="3200" dirty="0" err="1"/>
              <a:t>Iklim</a:t>
            </a:r>
            <a:r>
              <a:rPr lang="en-US" sz="3200" dirty="0"/>
              <a:t> </a:t>
            </a:r>
            <a:r>
              <a:rPr lang="en-US" sz="3200" dirty="0" err="1"/>
              <a:t>Lingkungan</a:t>
            </a:r>
            <a:r>
              <a:rPr lang="en-US" sz="3200" dirty="0"/>
              <a:t> </a:t>
            </a:r>
            <a:r>
              <a:rPr lang="en-US" sz="3200" dirty="0" err="1"/>
              <a:t>Kerja</a:t>
            </a:r>
            <a:endParaRPr lang="en-US" sz="3200" dirty="0"/>
          </a:p>
        </p:txBody>
      </p:sp>
      <p:sp>
        <p:nvSpPr>
          <p:cNvPr id="3" name="Content Placeholder 2"/>
          <p:cNvSpPr>
            <a:spLocks noGrp="1"/>
          </p:cNvSpPr>
          <p:nvPr>
            <p:ph idx="1"/>
          </p:nvPr>
        </p:nvSpPr>
        <p:spPr>
          <a:xfrm>
            <a:off x="612775" y="1417320"/>
            <a:ext cx="8153400" cy="5059680"/>
          </a:xfrm>
        </p:spPr>
        <p:txBody>
          <a:bodyPr>
            <a:normAutofit fontScale="67500" lnSpcReduction="20000"/>
          </a:bodyPr>
          <a:lstStyle/>
          <a:p>
            <a:pPr marL="514350" indent="-514350">
              <a:buNone/>
            </a:pPr>
            <a:r>
              <a:rPr lang="en-US" dirty="0"/>
              <a:t>1. </a:t>
            </a:r>
            <a:r>
              <a:rPr lang="en-US" dirty="0" err="1"/>
              <a:t>Melakukan</a:t>
            </a:r>
            <a:r>
              <a:rPr lang="en-US" dirty="0"/>
              <a:t> </a:t>
            </a:r>
            <a:r>
              <a:rPr lang="en-US" dirty="0" err="1"/>
              <a:t>pengukuran</a:t>
            </a:r>
            <a:r>
              <a:rPr lang="en-US" dirty="0"/>
              <a:t> </a:t>
            </a:r>
            <a:r>
              <a:rPr lang="en-US" dirty="0" err="1"/>
              <a:t>iklim</a:t>
            </a:r>
            <a:r>
              <a:rPr lang="en-US" dirty="0"/>
              <a:t> </a:t>
            </a:r>
            <a:r>
              <a:rPr lang="en-US" dirty="0" err="1"/>
              <a:t>lingkungan</a:t>
            </a:r>
            <a:r>
              <a:rPr lang="en-US" dirty="0"/>
              <a:t> </a:t>
            </a:r>
            <a:r>
              <a:rPr lang="en-US" dirty="0" err="1"/>
              <a:t>kerja</a:t>
            </a:r>
            <a:endParaRPr lang="en-US" dirty="0"/>
          </a:p>
          <a:p>
            <a:pPr marL="514350" indent="-514350" algn="just">
              <a:buNone/>
            </a:pPr>
            <a:r>
              <a:rPr lang="en-US" dirty="0"/>
              <a:t>		</a:t>
            </a:r>
            <a:r>
              <a:rPr lang="en-US" dirty="0" err="1"/>
              <a:t>Dilakukan</a:t>
            </a:r>
            <a:r>
              <a:rPr lang="en-US" dirty="0"/>
              <a:t> </a:t>
            </a:r>
            <a:r>
              <a:rPr lang="en-US" dirty="0" err="1"/>
              <a:t>dengan</a:t>
            </a:r>
            <a:r>
              <a:rPr lang="en-US" dirty="0"/>
              <a:t> </a:t>
            </a:r>
            <a:r>
              <a:rPr lang="en-US" dirty="0" err="1"/>
              <a:t>menggunakan</a:t>
            </a:r>
            <a:r>
              <a:rPr lang="en-US" dirty="0"/>
              <a:t> </a:t>
            </a:r>
            <a:r>
              <a:rPr lang="en-US" dirty="0" err="1"/>
              <a:t>alat</a:t>
            </a:r>
            <a:r>
              <a:rPr lang="en-US" dirty="0"/>
              <a:t> </a:t>
            </a:r>
            <a:r>
              <a:rPr lang="en-US" dirty="0" err="1"/>
              <a:t>ukur</a:t>
            </a:r>
            <a:r>
              <a:rPr lang="en-US" dirty="0"/>
              <a:t> </a:t>
            </a:r>
            <a:r>
              <a:rPr lang="en-US" dirty="0" err="1"/>
              <a:t>dan</a:t>
            </a:r>
            <a:r>
              <a:rPr lang="en-US" dirty="0"/>
              <a:t> </a:t>
            </a:r>
            <a:r>
              <a:rPr lang="en-US" dirty="0" err="1"/>
              <a:t>metode</a:t>
            </a:r>
            <a:r>
              <a:rPr lang="en-US" dirty="0"/>
              <a:t> yang </a:t>
            </a:r>
            <a:r>
              <a:rPr lang="en-US" dirty="0" err="1"/>
              <a:t>standar</a:t>
            </a:r>
            <a:r>
              <a:rPr lang="en-US" dirty="0"/>
              <a:t>. </a:t>
            </a:r>
            <a:r>
              <a:rPr lang="en-US" dirty="0" err="1"/>
              <a:t>Alat</a:t>
            </a:r>
            <a:r>
              <a:rPr lang="en-US" dirty="0"/>
              <a:t> </a:t>
            </a:r>
            <a:r>
              <a:rPr lang="en-US" dirty="0" err="1"/>
              <a:t>ukur</a:t>
            </a:r>
            <a:r>
              <a:rPr lang="en-US" dirty="0"/>
              <a:t> </a:t>
            </a:r>
            <a:r>
              <a:rPr lang="en-US" dirty="0" err="1"/>
              <a:t>digunakan</a:t>
            </a:r>
            <a:r>
              <a:rPr lang="en-US" dirty="0"/>
              <a:t> </a:t>
            </a:r>
            <a:r>
              <a:rPr lang="en-US" dirty="0" err="1"/>
              <a:t>untuk</a:t>
            </a:r>
            <a:r>
              <a:rPr lang="en-US" dirty="0"/>
              <a:t> </a:t>
            </a:r>
            <a:r>
              <a:rPr lang="en-US" dirty="0" err="1"/>
              <a:t>mengukur</a:t>
            </a:r>
            <a:r>
              <a:rPr lang="en-US" dirty="0"/>
              <a:t> </a:t>
            </a:r>
            <a:r>
              <a:rPr lang="en-US" dirty="0" err="1"/>
              <a:t>suhu</a:t>
            </a:r>
            <a:r>
              <a:rPr lang="en-US" dirty="0"/>
              <a:t> </a:t>
            </a:r>
            <a:r>
              <a:rPr lang="en-US" dirty="0" err="1"/>
              <a:t>basah</a:t>
            </a:r>
            <a:r>
              <a:rPr lang="en-US" dirty="0"/>
              <a:t> </a:t>
            </a:r>
            <a:r>
              <a:rPr lang="en-US" dirty="0" err="1"/>
              <a:t>alami</a:t>
            </a:r>
            <a:r>
              <a:rPr lang="en-US" dirty="0"/>
              <a:t>, </a:t>
            </a:r>
            <a:r>
              <a:rPr lang="en-US" dirty="0" err="1"/>
              <a:t>kering</a:t>
            </a:r>
            <a:r>
              <a:rPr lang="en-US" dirty="0"/>
              <a:t>, </a:t>
            </a:r>
            <a:r>
              <a:rPr lang="en-US" dirty="0" err="1"/>
              <a:t>suhu</a:t>
            </a:r>
            <a:r>
              <a:rPr lang="en-US" dirty="0"/>
              <a:t> bola. </a:t>
            </a:r>
            <a:r>
              <a:rPr lang="en-US" dirty="0" err="1"/>
              <a:t>Penghitungan</a:t>
            </a:r>
            <a:r>
              <a:rPr lang="en-US" dirty="0"/>
              <a:t> </a:t>
            </a:r>
            <a:r>
              <a:rPr lang="en-US" dirty="0" err="1"/>
              <a:t>nilai</a:t>
            </a:r>
            <a:r>
              <a:rPr lang="en-US" dirty="0"/>
              <a:t> </a:t>
            </a:r>
            <a:r>
              <a:rPr lang="en-US" dirty="0" err="1"/>
              <a:t>iklim</a:t>
            </a:r>
            <a:r>
              <a:rPr lang="en-US" dirty="0"/>
              <a:t> </a:t>
            </a:r>
            <a:r>
              <a:rPr lang="en-US" dirty="0" err="1"/>
              <a:t>lingkungan</a:t>
            </a:r>
            <a:r>
              <a:rPr lang="en-US" dirty="0"/>
              <a:t> </a:t>
            </a:r>
            <a:r>
              <a:rPr lang="en-US" dirty="0" err="1"/>
              <a:t>kerja</a:t>
            </a:r>
            <a:r>
              <a:rPr lang="en-US" dirty="0"/>
              <a:t> </a:t>
            </a:r>
            <a:r>
              <a:rPr lang="en-US" dirty="0" err="1"/>
              <a:t>disesuaikan</a:t>
            </a:r>
            <a:r>
              <a:rPr lang="en-US" dirty="0"/>
              <a:t> </a:t>
            </a:r>
            <a:r>
              <a:rPr lang="en-US" dirty="0" err="1"/>
              <a:t>dengan</a:t>
            </a:r>
            <a:r>
              <a:rPr lang="en-US" dirty="0"/>
              <a:t> </a:t>
            </a:r>
            <a:r>
              <a:rPr lang="en-US" dirty="0" err="1"/>
              <a:t>kondisi</a:t>
            </a:r>
            <a:r>
              <a:rPr lang="en-US" dirty="0"/>
              <a:t> </a:t>
            </a:r>
            <a:r>
              <a:rPr lang="sv-SE" dirty="0"/>
              <a:t>lingkungan kerja dalam ruang atau luar ruang. </a:t>
            </a:r>
          </a:p>
          <a:p>
            <a:pPr marL="514350" indent="-514350" algn="just">
              <a:buNone/>
            </a:pPr>
            <a:endParaRPr lang="en-US" dirty="0"/>
          </a:p>
          <a:p>
            <a:pPr>
              <a:buNone/>
            </a:pPr>
            <a:r>
              <a:rPr lang="en-US" dirty="0"/>
              <a:t>2. </a:t>
            </a:r>
            <a:r>
              <a:rPr lang="en-US" dirty="0" err="1"/>
              <a:t>Melakukan</a:t>
            </a:r>
            <a:r>
              <a:rPr lang="en-US" dirty="0"/>
              <a:t> </a:t>
            </a:r>
            <a:r>
              <a:rPr lang="en-US" dirty="0" err="1"/>
              <a:t>koreksi</a:t>
            </a:r>
            <a:r>
              <a:rPr lang="en-US" dirty="0"/>
              <a:t> </a:t>
            </a:r>
            <a:r>
              <a:rPr lang="en-US" dirty="0" err="1"/>
              <a:t>hasil</a:t>
            </a:r>
            <a:r>
              <a:rPr lang="en-US" dirty="0"/>
              <a:t> </a:t>
            </a:r>
            <a:r>
              <a:rPr lang="en-US" dirty="0" err="1"/>
              <a:t>pengukuran</a:t>
            </a:r>
            <a:r>
              <a:rPr lang="en-US" dirty="0"/>
              <a:t> </a:t>
            </a:r>
            <a:r>
              <a:rPr lang="en-US" dirty="0" err="1"/>
              <a:t>iklim</a:t>
            </a:r>
            <a:r>
              <a:rPr lang="en-US" dirty="0"/>
              <a:t> </a:t>
            </a:r>
            <a:r>
              <a:rPr lang="en-US" dirty="0" err="1"/>
              <a:t>lingkungan</a:t>
            </a:r>
            <a:r>
              <a:rPr lang="en-US" dirty="0"/>
              <a:t> </a:t>
            </a:r>
            <a:r>
              <a:rPr lang="en-US" dirty="0" err="1"/>
              <a:t>kerja</a:t>
            </a:r>
            <a:r>
              <a:rPr lang="en-US" dirty="0"/>
              <a:t> </a:t>
            </a:r>
            <a:r>
              <a:rPr lang="en-US" dirty="0" err="1"/>
              <a:t>dengan</a:t>
            </a:r>
            <a:r>
              <a:rPr lang="en-US" dirty="0"/>
              <a:t> </a:t>
            </a:r>
            <a:r>
              <a:rPr lang="en-US" dirty="0" err="1"/>
              <a:t>pakaian</a:t>
            </a:r>
            <a:r>
              <a:rPr lang="en-US" dirty="0"/>
              <a:t> </a:t>
            </a:r>
            <a:r>
              <a:rPr lang="en-US" dirty="0" err="1"/>
              <a:t>kerja</a:t>
            </a:r>
            <a:r>
              <a:rPr lang="en-US" dirty="0"/>
              <a:t> </a:t>
            </a:r>
          </a:p>
          <a:p>
            <a:pPr algn="just">
              <a:buNone/>
            </a:pPr>
            <a:r>
              <a:rPr lang="en-US" dirty="0"/>
              <a:t>		</a:t>
            </a:r>
            <a:r>
              <a:rPr lang="en-US" dirty="0" err="1"/>
              <a:t>Hasil</a:t>
            </a:r>
            <a:r>
              <a:rPr lang="en-US" dirty="0"/>
              <a:t> </a:t>
            </a:r>
            <a:r>
              <a:rPr lang="en-US" dirty="0" err="1"/>
              <a:t>pengukuran</a:t>
            </a:r>
            <a:r>
              <a:rPr lang="en-US" dirty="0"/>
              <a:t> </a:t>
            </a:r>
            <a:r>
              <a:rPr lang="en-US" dirty="0" err="1"/>
              <a:t>iklim</a:t>
            </a:r>
            <a:r>
              <a:rPr lang="en-US" dirty="0"/>
              <a:t> </a:t>
            </a:r>
            <a:r>
              <a:rPr lang="en-US" dirty="0" err="1"/>
              <a:t>lingkungan</a:t>
            </a:r>
            <a:r>
              <a:rPr lang="en-US" dirty="0"/>
              <a:t> </a:t>
            </a:r>
            <a:r>
              <a:rPr lang="en-US" dirty="0" err="1"/>
              <a:t>kerja</a:t>
            </a:r>
            <a:r>
              <a:rPr lang="en-US" dirty="0"/>
              <a:t> </a:t>
            </a:r>
            <a:r>
              <a:rPr lang="en-US" dirty="0" err="1"/>
              <a:t>dikoreksi</a:t>
            </a:r>
            <a:r>
              <a:rPr lang="en-US" dirty="0"/>
              <a:t> </a:t>
            </a:r>
            <a:r>
              <a:rPr lang="fi-FI" dirty="0"/>
              <a:t>dengan nilai koreksi pakaian kerja.</a:t>
            </a:r>
          </a:p>
          <a:p>
            <a:pPr algn="just">
              <a:buNone/>
            </a:pPr>
            <a:endParaRPr lang="fi-FI" dirty="0"/>
          </a:p>
          <a:p>
            <a:pPr algn="just">
              <a:buNone/>
            </a:pPr>
            <a:r>
              <a:rPr lang="fi-FI" dirty="0"/>
              <a:t>3. Menentukan beban kerja berdasarkanlaju metabolik</a:t>
            </a:r>
          </a:p>
          <a:p>
            <a:pPr>
              <a:buNone/>
            </a:pPr>
            <a:r>
              <a:rPr lang="en-US" dirty="0"/>
              <a:t>		</a:t>
            </a:r>
            <a:r>
              <a:rPr lang="en-US" dirty="0" err="1"/>
              <a:t>Laju</a:t>
            </a:r>
            <a:r>
              <a:rPr lang="en-US" dirty="0"/>
              <a:t> </a:t>
            </a:r>
            <a:r>
              <a:rPr lang="en-US" dirty="0" err="1"/>
              <a:t>metabolik</a:t>
            </a:r>
            <a:r>
              <a:rPr lang="en-US" dirty="0"/>
              <a:t> yang </a:t>
            </a:r>
            <a:r>
              <a:rPr lang="en-US" dirty="0" err="1"/>
              <a:t>dimaksud</a:t>
            </a:r>
            <a:r>
              <a:rPr lang="en-US" dirty="0"/>
              <a:t> </a:t>
            </a:r>
            <a:r>
              <a:rPr lang="en-US" dirty="0" err="1"/>
              <a:t>pada</a:t>
            </a:r>
            <a:r>
              <a:rPr lang="en-US" dirty="0"/>
              <a:t> </a:t>
            </a:r>
            <a:r>
              <a:rPr lang="en-US" dirty="0" err="1"/>
              <a:t>peraturan</a:t>
            </a:r>
            <a:r>
              <a:rPr lang="en-US" dirty="0"/>
              <a:t> </a:t>
            </a:r>
            <a:r>
              <a:rPr lang="en-US" dirty="0" err="1"/>
              <a:t>ini</a:t>
            </a:r>
            <a:r>
              <a:rPr lang="en-US" dirty="0"/>
              <a:t> </a:t>
            </a:r>
            <a:r>
              <a:rPr lang="en-US" dirty="0" err="1"/>
              <a:t>adalah</a:t>
            </a:r>
            <a:r>
              <a:rPr lang="en-US" dirty="0"/>
              <a:t>  </a:t>
            </a:r>
            <a:r>
              <a:rPr lang="en-US" dirty="0" err="1"/>
              <a:t>laju</a:t>
            </a:r>
            <a:r>
              <a:rPr lang="en-US" dirty="0"/>
              <a:t> </a:t>
            </a:r>
            <a:r>
              <a:rPr lang="en-US" dirty="0" err="1"/>
              <a:t>metabolik</a:t>
            </a:r>
            <a:r>
              <a:rPr lang="en-US" dirty="0"/>
              <a:t> yang </a:t>
            </a:r>
            <a:r>
              <a:rPr lang="en-US" dirty="0" err="1"/>
              <a:t>telah</a:t>
            </a:r>
            <a:r>
              <a:rPr lang="en-US" dirty="0"/>
              <a:t> </a:t>
            </a:r>
            <a:r>
              <a:rPr lang="en-US" dirty="0" err="1"/>
              <a:t>dikoreksi</a:t>
            </a:r>
            <a:r>
              <a:rPr lang="en-US" dirty="0"/>
              <a:t> </a:t>
            </a:r>
            <a:r>
              <a:rPr lang="en-US" dirty="0" err="1"/>
              <a:t>dengan</a:t>
            </a:r>
            <a:r>
              <a:rPr lang="en-US" dirty="0"/>
              <a:t> </a:t>
            </a:r>
            <a:r>
              <a:rPr lang="en-US" dirty="0" err="1"/>
              <a:t>berat</a:t>
            </a:r>
            <a:r>
              <a:rPr lang="en-US" dirty="0"/>
              <a:t> </a:t>
            </a:r>
            <a:r>
              <a:rPr lang="en-US" dirty="0" err="1"/>
              <a:t>badan</a:t>
            </a:r>
            <a:r>
              <a:rPr lang="en-US" dirty="0"/>
              <a:t> </a:t>
            </a:r>
            <a:r>
              <a:rPr lang="en-US" dirty="0" err="1"/>
              <a:t>pekerja</a:t>
            </a:r>
            <a:r>
              <a:rPr lang="en-US" dirty="0"/>
              <a:t>.</a:t>
            </a:r>
            <a:endParaRPr lang="fi-FI" dirty="0"/>
          </a:p>
          <a:p>
            <a:pPr>
              <a:buNone/>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648" y="533400"/>
            <a:ext cx="8153400" cy="5867400"/>
          </a:xfrm>
        </p:spPr>
        <p:txBody>
          <a:bodyPr>
            <a:normAutofit fontScale="92500" lnSpcReduction="20000"/>
          </a:bodyPr>
          <a:lstStyle/>
          <a:p>
            <a:pPr algn="just">
              <a:buNone/>
            </a:pPr>
            <a:r>
              <a:rPr lang="en-US" dirty="0"/>
              <a:t>4. </a:t>
            </a:r>
            <a:r>
              <a:rPr lang="fi-FI" sz="2700" dirty="0"/>
              <a:t>Menentukan alokasi waktu kerja dan istirahat dalam </a:t>
            </a:r>
            <a:r>
              <a:rPr lang="sv-SE" sz="2700" dirty="0"/>
              <a:t>satu siklus kerja (</a:t>
            </a:r>
            <a:r>
              <a:rPr lang="sv-SE" sz="2700" i="1" dirty="0"/>
              <a:t>work-rest regimen)</a:t>
            </a:r>
          </a:p>
          <a:p>
            <a:pPr algn="just">
              <a:buNone/>
            </a:pPr>
            <a:r>
              <a:rPr lang="fi-FI" sz="2700" dirty="0"/>
              <a:t>		Penentuan kategori alokasi waktu kerja dan istirahat </a:t>
            </a:r>
            <a:r>
              <a:rPr lang="en-US" sz="2700" dirty="0" err="1"/>
              <a:t>dalam</a:t>
            </a:r>
            <a:r>
              <a:rPr lang="en-US" sz="2700" dirty="0"/>
              <a:t> </a:t>
            </a:r>
            <a:r>
              <a:rPr lang="en-US" sz="2700" dirty="0" err="1"/>
              <a:t>satu</a:t>
            </a:r>
            <a:r>
              <a:rPr lang="en-US" sz="2700" dirty="0"/>
              <a:t> </a:t>
            </a:r>
            <a:r>
              <a:rPr lang="en-US" sz="2700" dirty="0" err="1"/>
              <a:t>sikluskerja</a:t>
            </a:r>
            <a:r>
              <a:rPr lang="en-US" sz="2700" dirty="0"/>
              <a:t> </a:t>
            </a:r>
            <a:r>
              <a:rPr lang="en-US" sz="2700" dirty="0" err="1"/>
              <a:t>dilakukan</a:t>
            </a:r>
            <a:r>
              <a:rPr lang="en-US" sz="2700" dirty="0"/>
              <a:t> </a:t>
            </a:r>
            <a:r>
              <a:rPr lang="en-US" sz="2700" dirty="0" err="1"/>
              <a:t>dengan</a:t>
            </a:r>
            <a:r>
              <a:rPr lang="en-US" sz="2700" dirty="0"/>
              <a:t> </a:t>
            </a:r>
            <a:r>
              <a:rPr lang="en-US" sz="2700" dirty="0" err="1"/>
              <a:t>menghitung</a:t>
            </a:r>
            <a:r>
              <a:rPr lang="en-US" sz="2700" dirty="0"/>
              <a:t> </a:t>
            </a:r>
            <a:r>
              <a:rPr lang="en-US" sz="2700" dirty="0" err="1"/>
              <a:t>proporsi</a:t>
            </a:r>
            <a:r>
              <a:rPr lang="en-US" sz="2700" dirty="0"/>
              <a:t> </a:t>
            </a:r>
            <a:r>
              <a:rPr lang="en-US" sz="2700" dirty="0" err="1"/>
              <a:t>antara</a:t>
            </a:r>
            <a:r>
              <a:rPr lang="en-US" sz="2700" dirty="0"/>
              <a:t> </a:t>
            </a:r>
            <a:r>
              <a:rPr lang="en-US" sz="2700" dirty="0" err="1"/>
              <a:t>waktu</a:t>
            </a:r>
            <a:r>
              <a:rPr lang="en-US" sz="2700" dirty="0"/>
              <a:t> </a:t>
            </a:r>
            <a:r>
              <a:rPr lang="en-US" sz="2700" dirty="0" err="1"/>
              <a:t>kerja</a:t>
            </a:r>
            <a:r>
              <a:rPr lang="en-US" sz="2700" dirty="0"/>
              <a:t> yang </a:t>
            </a:r>
            <a:r>
              <a:rPr lang="en-US" sz="2700" dirty="0" err="1"/>
              <a:t>terpajan</a:t>
            </a:r>
            <a:r>
              <a:rPr lang="en-US" sz="2700" dirty="0"/>
              <a:t> </a:t>
            </a:r>
            <a:r>
              <a:rPr lang="en-US" sz="2700" dirty="0" err="1"/>
              <a:t>panas</a:t>
            </a:r>
            <a:r>
              <a:rPr lang="en-US" sz="2700" dirty="0"/>
              <a:t> </a:t>
            </a:r>
            <a:r>
              <a:rPr lang="en-US" sz="2700" dirty="0" err="1"/>
              <a:t>dengan</a:t>
            </a:r>
            <a:r>
              <a:rPr lang="en-US" sz="2700" dirty="0"/>
              <a:t> </a:t>
            </a:r>
            <a:r>
              <a:rPr lang="en-US" sz="2700" dirty="0" err="1"/>
              <a:t>waktu</a:t>
            </a:r>
            <a:r>
              <a:rPr lang="en-US" sz="2700" dirty="0"/>
              <a:t> </a:t>
            </a:r>
            <a:r>
              <a:rPr lang="en-US" sz="2700" dirty="0" err="1"/>
              <a:t>istirahat</a:t>
            </a:r>
            <a:r>
              <a:rPr lang="en-US" sz="2700" dirty="0"/>
              <a:t> </a:t>
            </a:r>
            <a:r>
              <a:rPr lang="en-US" sz="2700" dirty="0" err="1"/>
              <a:t>dalam</a:t>
            </a:r>
            <a:r>
              <a:rPr lang="en-US" sz="2700" dirty="0"/>
              <a:t> </a:t>
            </a:r>
            <a:r>
              <a:rPr lang="en-US" sz="2700" dirty="0" err="1"/>
              <a:t>satu</a:t>
            </a:r>
            <a:r>
              <a:rPr lang="en-US" sz="2700" dirty="0"/>
              <a:t> </a:t>
            </a:r>
            <a:r>
              <a:rPr lang="en-US" sz="2700" dirty="0" err="1"/>
              <a:t>siklus</a:t>
            </a:r>
            <a:r>
              <a:rPr lang="en-US" sz="2700" dirty="0"/>
              <a:t> </a:t>
            </a:r>
            <a:r>
              <a:rPr lang="en-US" sz="2700" dirty="0" err="1"/>
              <a:t>kerja</a:t>
            </a:r>
            <a:r>
              <a:rPr lang="en-US" sz="2700" dirty="0"/>
              <a:t>, yang </a:t>
            </a:r>
            <a:r>
              <a:rPr lang="en-US" sz="2700" dirty="0" err="1"/>
              <a:t>dinyatakan</a:t>
            </a:r>
            <a:r>
              <a:rPr lang="en-US" sz="2700" dirty="0"/>
              <a:t> </a:t>
            </a:r>
            <a:r>
              <a:rPr lang="en-US" sz="2700" dirty="0" err="1"/>
              <a:t>dalam</a:t>
            </a:r>
            <a:r>
              <a:rPr lang="en-US" sz="2700" dirty="0"/>
              <a:t> </a:t>
            </a:r>
            <a:r>
              <a:rPr lang="en-US" sz="2700" dirty="0" err="1"/>
              <a:t>persen</a:t>
            </a:r>
            <a:r>
              <a:rPr lang="en-US" sz="2700" dirty="0"/>
              <a:t>.</a:t>
            </a:r>
          </a:p>
          <a:p>
            <a:pPr algn="just">
              <a:buNone/>
            </a:pPr>
            <a:endParaRPr lang="en-US" sz="2700" dirty="0"/>
          </a:p>
          <a:p>
            <a:pPr>
              <a:buNone/>
            </a:pPr>
            <a:r>
              <a:rPr lang="sv-SE" sz="2700" dirty="0"/>
              <a:t>5. </a:t>
            </a:r>
            <a:r>
              <a:rPr lang="en-US" sz="2700" dirty="0" err="1"/>
              <a:t>Menetapkan</a:t>
            </a:r>
            <a:r>
              <a:rPr lang="en-US" sz="2700" dirty="0"/>
              <a:t> </a:t>
            </a:r>
            <a:r>
              <a:rPr lang="en-US" sz="2700" dirty="0" err="1"/>
              <a:t>nilai</a:t>
            </a:r>
            <a:r>
              <a:rPr lang="en-US" sz="2700" dirty="0"/>
              <a:t> NAB yang </a:t>
            </a:r>
            <a:r>
              <a:rPr lang="en-US" sz="2700" dirty="0" err="1"/>
              <a:t>sesuai</a:t>
            </a:r>
            <a:endParaRPr lang="en-US" sz="2700" dirty="0"/>
          </a:p>
          <a:p>
            <a:pPr>
              <a:buNone/>
            </a:pPr>
            <a:r>
              <a:rPr lang="en-US" sz="2700" dirty="0"/>
              <a:t>		</a:t>
            </a:r>
            <a:r>
              <a:rPr lang="en-US" sz="2700" dirty="0" err="1"/>
              <a:t>Berdasarkan</a:t>
            </a:r>
            <a:r>
              <a:rPr lang="en-US" sz="2700" dirty="0"/>
              <a:t> </a:t>
            </a:r>
            <a:r>
              <a:rPr lang="en-US" sz="2700" dirty="0" err="1"/>
              <a:t>langkah</a:t>
            </a:r>
            <a:r>
              <a:rPr lang="en-US" sz="2700" dirty="0"/>
              <a:t> 3 – 4, </a:t>
            </a:r>
            <a:r>
              <a:rPr lang="en-US" sz="2700" dirty="0" err="1"/>
              <a:t>maka</a:t>
            </a:r>
            <a:r>
              <a:rPr lang="en-US" sz="2700" dirty="0"/>
              <a:t> </a:t>
            </a:r>
            <a:r>
              <a:rPr lang="en-US" sz="2700" dirty="0" err="1"/>
              <a:t>dapat</a:t>
            </a:r>
            <a:r>
              <a:rPr lang="en-US" sz="2700" dirty="0"/>
              <a:t> </a:t>
            </a:r>
            <a:r>
              <a:rPr lang="en-US" sz="2700" dirty="0" err="1"/>
              <a:t>ditetapkan</a:t>
            </a:r>
            <a:r>
              <a:rPr lang="en-US" sz="2700" dirty="0"/>
              <a:t> </a:t>
            </a:r>
            <a:r>
              <a:rPr lang="en-US" sz="2700" dirty="0" err="1"/>
              <a:t>nilai</a:t>
            </a:r>
            <a:r>
              <a:rPr lang="en-US" sz="2700" dirty="0"/>
              <a:t> </a:t>
            </a:r>
            <a:r>
              <a:rPr lang="sv-SE" sz="2700" dirty="0"/>
              <a:t>iklim lingkungan kerja yang diperbolehkan sebagaimana </a:t>
            </a:r>
            <a:r>
              <a:rPr lang="en-US" sz="2700" dirty="0" err="1"/>
              <a:t>tercantum</a:t>
            </a:r>
            <a:r>
              <a:rPr lang="en-US" sz="2700" dirty="0"/>
              <a:t> </a:t>
            </a:r>
            <a:r>
              <a:rPr lang="en-US" sz="2700" dirty="0" err="1"/>
              <a:t>pada</a:t>
            </a:r>
            <a:r>
              <a:rPr lang="en-US" sz="2700" dirty="0"/>
              <a:t> </a:t>
            </a:r>
            <a:r>
              <a:rPr lang="en-US" sz="2700" dirty="0" err="1"/>
              <a:t>Tabel</a:t>
            </a:r>
            <a:r>
              <a:rPr lang="en-US" sz="2700" dirty="0"/>
              <a:t> </a:t>
            </a:r>
            <a:r>
              <a:rPr lang="en-US" sz="2700" dirty="0" err="1"/>
              <a:t>Nilai</a:t>
            </a:r>
            <a:r>
              <a:rPr lang="en-US" sz="2700" dirty="0"/>
              <a:t> </a:t>
            </a:r>
            <a:r>
              <a:rPr lang="en-US" sz="2700" dirty="0" err="1"/>
              <a:t>Ambang</a:t>
            </a:r>
            <a:r>
              <a:rPr lang="en-US" sz="2700" dirty="0"/>
              <a:t> Batas </a:t>
            </a:r>
            <a:r>
              <a:rPr lang="en-US" sz="2700" dirty="0" err="1"/>
              <a:t>Iklim</a:t>
            </a:r>
            <a:r>
              <a:rPr lang="en-US" sz="2700" dirty="0"/>
              <a:t> </a:t>
            </a:r>
            <a:r>
              <a:rPr lang="en-US" sz="2700" dirty="0" err="1"/>
              <a:t>Lingkungan</a:t>
            </a:r>
            <a:r>
              <a:rPr lang="en-US" sz="2700" dirty="0"/>
              <a:t> </a:t>
            </a:r>
            <a:r>
              <a:rPr lang="en-US" sz="2700" dirty="0" err="1"/>
              <a:t>Kerja</a:t>
            </a:r>
            <a:r>
              <a:rPr lang="en-US" sz="2700" dirty="0"/>
              <a:t> </a:t>
            </a:r>
            <a:r>
              <a:rPr lang="en-US" sz="2700" dirty="0" err="1"/>
              <a:t>Industri</a:t>
            </a:r>
            <a:r>
              <a:rPr lang="en-US" sz="2700" dirty="0"/>
              <a:t>.</a:t>
            </a:r>
          </a:p>
          <a:p>
            <a:pPr>
              <a:buNone/>
            </a:pPr>
            <a:endParaRPr lang="en-US" sz="2700" dirty="0"/>
          </a:p>
          <a:p>
            <a:pPr>
              <a:buNone/>
            </a:pPr>
            <a:r>
              <a:rPr lang="en-US" sz="2700" dirty="0"/>
              <a:t>6. </a:t>
            </a:r>
            <a:r>
              <a:rPr lang="en-US" sz="2700" dirty="0" err="1"/>
              <a:t>Menetapkan</a:t>
            </a:r>
            <a:r>
              <a:rPr lang="en-US" sz="2700" dirty="0"/>
              <a:t> </a:t>
            </a:r>
            <a:r>
              <a:rPr lang="en-US" sz="2700" dirty="0" err="1"/>
              <a:t>kesimpulan</a:t>
            </a:r>
            <a:r>
              <a:rPr lang="en-US" sz="2700" dirty="0"/>
              <a:t> </a:t>
            </a:r>
          </a:p>
          <a:p>
            <a:pPr>
              <a:buNone/>
            </a:pPr>
            <a:r>
              <a:rPr lang="en-US" sz="2700" dirty="0"/>
              <a:t>		</a:t>
            </a:r>
            <a:r>
              <a:rPr lang="en-US" sz="2700" dirty="0" err="1"/>
              <a:t>Menjelaskan</a:t>
            </a:r>
            <a:r>
              <a:rPr lang="en-US" sz="2700" dirty="0"/>
              <a:t> </a:t>
            </a:r>
            <a:r>
              <a:rPr lang="en-US" sz="2700" dirty="0" err="1"/>
              <a:t>apakah</a:t>
            </a:r>
            <a:r>
              <a:rPr lang="en-US" sz="2700" dirty="0"/>
              <a:t> </a:t>
            </a:r>
            <a:r>
              <a:rPr lang="en-US" sz="2700" dirty="0" err="1"/>
              <a:t>iklim</a:t>
            </a:r>
            <a:r>
              <a:rPr lang="en-US" sz="2700" dirty="0"/>
              <a:t> </a:t>
            </a:r>
            <a:r>
              <a:rPr lang="en-US" sz="2700" dirty="0" err="1"/>
              <a:t>lingkungan</a:t>
            </a:r>
            <a:r>
              <a:rPr lang="en-US" sz="2700" dirty="0"/>
              <a:t> </a:t>
            </a:r>
            <a:r>
              <a:rPr lang="en-US" sz="2700" dirty="0" err="1"/>
              <a:t>kerja</a:t>
            </a:r>
            <a:r>
              <a:rPr lang="en-US" sz="2700" dirty="0"/>
              <a:t> </a:t>
            </a:r>
            <a:r>
              <a:rPr lang="en-US" sz="2700" dirty="0" err="1"/>
              <a:t>melebihi</a:t>
            </a:r>
            <a:r>
              <a:rPr lang="en-US" sz="2700" dirty="0"/>
              <a:t> NAB </a:t>
            </a:r>
            <a:r>
              <a:rPr lang="en-US" sz="2700" dirty="0" err="1"/>
              <a:t>atau</a:t>
            </a:r>
            <a:r>
              <a:rPr lang="en-US" sz="2700" dirty="0"/>
              <a:t> </a:t>
            </a:r>
            <a:r>
              <a:rPr lang="en-US" sz="2700" dirty="0" err="1"/>
              <a:t>tidak</a:t>
            </a:r>
            <a:r>
              <a:rPr lang="en-US" sz="2700" dirty="0"/>
              <a:t>.</a:t>
            </a:r>
            <a:endParaRPr lang="sv-SE" sz="2500" dirty="0"/>
          </a:p>
          <a:p>
            <a:pPr>
              <a:buNone/>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Rumus</a:t>
            </a:r>
            <a:r>
              <a:rPr lang="en-US" dirty="0"/>
              <a:t> </a:t>
            </a:r>
            <a:r>
              <a:rPr lang="en-US" dirty="0" err="1"/>
              <a:t>Laju</a:t>
            </a:r>
            <a:r>
              <a:rPr lang="en-US" dirty="0"/>
              <a:t> </a:t>
            </a:r>
            <a:r>
              <a:rPr lang="en-US" dirty="0" err="1"/>
              <a:t>Metabolik</a:t>
            </a:r>
            <a:endParaRPr lang="en-US" dirty="0"/>
          </a:p>
        </p:txBody>
      </p:sp>
      <p:sp>
        <p:nvSpPr>
          <p:cNvPr id="3" name="Content Placeholder 2"/>
          <p:cNvSpPr>
            <a:spLocks noGrp="1"/>
          </p:cNvSpPr>
          <p:nvPr>
            <p:ph idx="1"/>
          </p:nvPr>
        </p:nvSpPr>
        <p:spPr/>
        <p:txBody>
          <a:bodyPr>
            <a:normAutofit lnSpcReduction="10000"/>
          </a:bodyPr>
          <a:lstStyle/>
          <a:p>
            <a:pPr>
              <a:buNone/>
            </a:pPr>
            <a:r>
              <a:rPr lang="en-US" dirty="0"/>
              <a:t>	</a:t>
            </a:r>
          </a:p>
          <a:p>
            <a:pPr>
              <a:buNone/>
            </a:pPr>
            <a:endParaRPr lang="en-US" dirty="0"/>
          </a:p>
          <a:p>
            <a:pPr>
              <a:buNone/>
            </a:pPr>
            <a:endParaRPr lang="en-US" dirty="0"/>
          </a:p>
          <a:p>
            <a:pPr>
              <a:buFont typeface="Wingdings" panose="05000000000000000000" pitchFamily="2" charset="2"/>
              <a:buChar char="Ø"/>
            </a:pPr>
            <a:r>
              <a:rPr lang="en-US" dirty="0" err="1"/>
              <a:t>Laju</a:t>
            </a:r>
            <a:r>
              <a:rPr lang="en-US" dirty="0"/>
              <a:t> </a:t>
            </a:r>
            <a:r>
              <a:rPr lang="en-US" dirty="0" err="1"/>
              <a:t>metabolik</a:t>
            </a:r>
            <a:r>
              <a:rPr lang="en-US" dirty="0"/>
              <a:t> (</a:t>
            </a:r>
            <a:r>
              <a:rPr lang="en-US" dirty="0" err="1"/>
              <a:t>observasi</a:t>
            </a:r>
            <a:r>
              <a:rPr lang="en-US" dirty="0"/>
              <a:t>) </a:t>
            </a:r>
            <a:r>
              <a:rPr lang="en-US" dirty="0" err="1"/>
              <a:t>merupakan</a:t>
            </a:r>
            <a:r>
              <a:rPr lang="en-US" dirty="0"/>
              <a:t> </a:t>
            </a:r>
            <a:r>
              <a:rPr lang="en-US" dirty="0" err="1"/>
              <a:t>laju</a:t>
            </a:r>
            <a:r>
              <a:rPr lang="en-US" dirty="0"/>
              <a:t> </a:t>
            </a:r>
            <a:r>
              <a:rPr lang="en-US" dirty="0" err="1"/>
              <a:t>metabolik</a:t>
            </a:r>
            <a:r>
              <a:rPr lang="en-US" dirty="0"/>
              <a:t> yang </a:t>
            </a:r>
            <a:r>
              <a:rPr lang="en-US" dirty="0" err="1"/>
              <a:t>diperoleh</a:t>
            </a:r>
            <a:r>
              <a:rPr lang="en-US" dirty="0"/>
              <a:t> </a:t>
            </a:r>
            <a:r>
              <a:rPr lang="en-US" dirty="0" err="1"/>
              <a:t>berdasarkanobservasi</a:t>
            </a:r>
            <a:r>
              <a:rPr lang="en-US" dirty="0"/>
              <a:t> </a:t>
            </a:r>
            <a:r>
              <a:rPr lang="en-US" dirty="0" err="1"/>
              <a:t>aktivitas</a:t>
            </a:r>
            <a:r>
              <a:rPr lang="en-US" dirty="0"/>
              <a:t> </a:t>
            </a:r>
            <a:r>
              <a:rPr lang="en-US" dirty="0" err="1"/>
              <a:t>kerja</a:t>
            </a:r>
            <a:r>
              <a:rPr lang="en-US" dirty="0"/>
              <a:t>. </a:t>
            </a:r>
            <a:r>
              <a:rPr lang="en-US" dirty="0" err="1"/>
              <a:t>Hasil</a:t>
            </a:r>
            <a:r>
              <a:rPr lang="en-US" dirty="0"/>
              <a:t> </a:t>
            </a:r>
            <a:r>
              <a:rPr lang="en-US" dirty="0" err="1"/>
              <a:t>penghitungan</a:t>
            </a:r>
            <a:r>
              <a:rPr lang="en-US" dirty="0"/>
              <a:t> </a:t>
            </a:r>
            <a:r>
              <a:rPr lang="en-US" dirty="0" err="1"/>
              <a:t>laju</a:t>
            </a:r>
            <a:r>
              <a:rPr lang="en-US" dirty="0"/>
              <a:t> </a:t>
            </a:r>
            <a:r>
              <a:rPr lang="en-US" dirty="0" err="1"/>
              <a:t>metabolik</a:t>
            </a:r>
            <a:r>
              <a:rPr lang="en-US" dirty="0"/>
              <a:t> (</a:t>
            </a:r>
            <a:r>
              <a:rPr lang="en-US" dirty="0" err="1"/>
              <a:t>koreksi</a:t>
            </a:r>
            <a:r>
              <a:rPr lang="en-US" dirty="0"/>
              <a:t>) </a:t>
            </a:r>
            <a:r>
              <a:rPr lang="en-US" dirty="0" err="1"/>
              <a:t>dikategorikan</a:t>
            </a:r>
            <a:r>
              <a:rPr lang="en-US" dirty="0"/>
              <a:t> </a:t>
            </a:r>
            <a:r>
              <a:rPr lang="en-US" dirty="0" err="1"/>
              <a:t>berdasarkan</a:t>
            </a:r>
            <a:r>
              <a:rPr lang="en-US" dirty="0"/>
              <a:t> </a:t>
            </a:r>
            <a:r>
              <a:rPr lang="en-US" dirty="0" err="1"/>
              <a:t>Tabel</a:t>
            </a:r>
            <a:r>
              <a:rPr lang="en-US" dirty="0"/>
              <a:t> </a:t>
            </a:r>
            <a:r>
              <a:rPr lang="pt-BR" sz="2800" dirty="0"/>
              <a:t>Kategori Laju Metabolik dan Contoh Aktivitas.</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914400" y="1828800"/>
            <a:ext cx="7620000" cy="9906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Kebisingan</a:t>
            </a:r>
            <a:endParaRPr lang="en-US" dirty="0"/>
          </a:p>
        </p:txBody>
      </p:sp>
      <p:sp>
        <p:nvSpPr>
          <p:cNvPr id="3" name="Content Placeholder 2"/>
          <p:cNvSpPr>
            <a:spLocks noGrp="1"/>
          </p:cNvSpPr>
          <p:nvPr>
            <p:ph idx="1"/>
          </p:nvPr>
        </p:nvSpPr>
        <p:spPr/>
        <p:txBody>
          <a:bodyPr/>
          <a:lstStyle/>
          <a:p>
            <a:pPr>
              <a:buNone/>
            </a:pPr>
            <a:r>
              <a:rPr lang="en-US" dirty="0"/>
              <a:t>		</a:t>
            </a:r>
            <a:r>
              <a:rPr lang="en-US" dirty="0" err="1"/>
              <a:t>Nilai</a:t>
            </a:r>
            <a:r>
              <a:rPr lang="en-US" dirty="0"/>
              <a:t> </a:t>
            </a:r>
            <a:r>
              <a:rPr lang="en-US" dirty="0" err="1"/>
              <a:t>Ambang</a:t>
            </a:r>
            <a:r>
              <a:rPr lang="en-US" dirty="0"/>
              <a:t> Batas </a:t>
            </a:r>
            <a:r>
              <a:rPr lang="en-US" dirty="0" err="1"/>
              <a:t>kebisingan</a:t>
            </a:r>
            <a:r>
              <a:rPr lang="en-US" dirty="0"/>
              <a:t> </a:t>
            </a:r>
            <a:r>
              <a:rPr lang="en-US" dirty="0" err="1"/>
              <a:t>merupakan</a:t>
            </a:r>
            <a:r>
              <a:rPr lang="en-US" dirty="0"/>
              <a:t> </a:t>
            </a:r>
            <a:r>
              <a:rPr lang="en-US" dirty="0" err="1"/>
              <a:t>nilai</a:t>
            </a:r>
            <a:r>
              <a:rPr lang="en-US" dirty="0"/>
              <a:t> yang </a:t>
            </a:r>
            <a:r>
              <a:rPr lang="en-US" dirty="0" err="1"/>
              <a:t>mengatur</a:t>
            </a:r>
            <a:r>
              <a:rPr lang="en-US" dirty="0"/>
              <a:t> </a:t>
            </a:r>
            <a:r>
              <a:rPr lang="en-US" dirty="0" err="1"/>
              <a:t>tentang</a:t>
            </a:r>
            <a:r>
              <a:rPr lang="en-US" dirty="0"/>
              <a:t> </a:t>
            </a:r>
            <a:r>
              <a:rPr lang="en-US" dirty="0" err="1"/>
              <a:t>tekanan</a:t>
            </a:r>
            <a:r>
              <a:rPr lang="en-US" dirty="0"/>
              <a:t> </a:t>
            </a:r>
            <a:r>
              <a:rPr lang="en-US" dirty="0" err="1"/>
              <a:t>bising</a:t>
            </a:r>
            <a:r>
              <a:rPr lang="en-US" dirty="0"/>
              <a:t> rata-rata </a:t>
            </a:r>
            <a:r>
              <a:rPr lang="en-US" dirty="0" err="1"/>
              <a:t>atau</a:t>
            </a:r>
            <a:r>
              <a:rPr lang="en-US" dirty="0"/>
              <a:t> level </a:t>
            </a:r>
            <a:r>
              <a:rPr lang="en-US" dirty="0" err="1"/>
              <a:t>kebisingan</a:t>
            </a:r>
            <a:r>
              <a:rPr lang="en-US" dirty="0"/>
              <a:t> </a:t>
            </a:r>
            <a:r>
              <a:rPr lang="en-US" dirty="0" err="1"/>
              <a:t>berdasarkan</a:t>
            </a:r>
            <a:r>
              <a:rPr lang="en-US" dirty="0"/>
              <a:t> </a:t>
            </a:r>
            <a:r>
              <a:rPr lang="en-US" dirty="0" err="1"/>
              <a:t>durasi</a:t>
            </a:r>
            <a:r>
              <a:rPr lang="en-US" dirty="0"/>
              <a:t> </a:t>
            </a:r>
            <a:r>
              <a:rPr lang="en-US" dirty="0" err="1"/>
              <a:t>pajanan</a:t>
            </a:r>
            <a:r>
              <a:rPr lang="en-US" dirty="0"/>
              <a:t>. </a:t>
            </a:r>
            <a:r>
              <a:rPr lang="sv-SE" dirty="0"/>
              <a:t>NAB kebisingan untuk 8 jam kerja per hari adalah </a:t>
            </a:r>
            <a:r>
              <a:rPr lang="en-US" dirty="0" err="1"/>
              <a:t>sebesar</a:t>
            </a:r>
            <a:r>
              <a:rPr lang="en-US" dirty="0"/>
              <a:t> 85 </a:t>
            </a:r>
            <a:r>
              <a:rPr lang="en-US" dirty="0" err="1"/>
              <a:t>dBA</a:t>
            </a:r>
            <a:r>
              <a:rPr lang="en-US" dirty="0"/>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altLang="en-US"/>
              <a:t>Tabel NAB Kebisingan</a:t>
            </a:r>
          </a:p>
        </p:txBody>
      </p:sp>
      <p:sp>
        <p:nvSpPr>
          <p:cNvPr id="8" name="Content Placeholder 7"/>
          <p:cNvSpPr>
            <a:spLocks noGrp="1"/>
          </p:cNvSpPr>
          <p:nvPr>
            <p:ph sz="half" idx="1"/>
          </p:nvPr>
        </p:nvSpPr>
        <p:spPr>
          <a:xfrm>
            <a:off x="457200" y="1378585"/>
            <a:ext cx="8229600" cy="1728470"/>
          </a:xfrm>
        </p:spPr>
        <p:txBody>
          <a:bodyPr/>
          <a:lstStyle/>
          <a:p>
            <a:r>
              <a:rPr lang="id-ID" altLang="en-US"/>
              <a:t>catatan : pajanan bising tidak boleh melebihi level 140 dB, walaupun itu hanya sesaat</a:t>
            </a:r>
          </a:p>
          <a:p>
            <a:endParaRPr lang="id-ID" altLang="en-US"/>
          </a:p>
        </p:txBody>
      </p:sp>
      <p:pic>
        <p:nvPicPr>
          <p:cNvPr id="9" name="Picture 1"/>
          <p:cNvPicPr>
            <a:picLocks noGrp="1" noChangeAspect="1"/>
          </p:cNvPicPr>
          <p:nvPr>
            <p:ph sz="half" idx="2"/>
          </p:nvPr>
        </p:nvPicPr>
        <p:blipFill>
          <a:blip r:embed="rId2" cstate="print"/>
          <a:srcRect l="27841" t="23529" r="30192" b="17647"/>
          <a:stretch>
            <a:fillRect/>
          </a:stretch>
        </p:blipFill>
        <p:spPr>
          <a:xfrm>
            <a:off x="615950" y="2794635"/>
            <a:ext cx="7912735" cy="3908425"/>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2285992"/>
            <a:ext cx="9144000" cy="457200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endParaRPr>
          </a:p>
          <a:p>
            <a:pPr algn="just">
              <a:lnSpc>
                <a:spcPct val="150000"/>
              </a:lnSpc>
            </a:pPr>
            <a:r>
              <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(1) Standar kesehatan lingkungan kerja industri meliputi: </a:t>
            </a:r>
          </a:p>
          <a:p>
            <a:pPr algn="just">
              <a:lnSpc>
                <a:spcPct val="150000"/>
              </a:lnSpc>
            </a:pPr>
            <a:r>
              <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a. nilai ambang batas faktor fisik dan kimia</a:t>
            </a:r>
          </a:p>
          <a:p>
            <a:pPr algn="just">
              <a:lnSpc>
                <a:spcPct val="150000"/>
              </a:lnSpc>
            </a:pPr>
            <a:r>
              <a:rPr lang="sv-SE"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b. indikator pajanan biologi</a:t>
            </a:r>
          </a:p>
          <a:p>
            <a:pPr algn="just">
              <a:lnSpc>
                <a:spcPct val="150000"/>
              </a:lnSpc>
            </a:pPr>
            <a:r>
              <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c. standar baku mutu kesehatan lingkungan</a:t>
            </a:r>
          </a:p>
          <a:p>
            <a:pPr algn="just">
              <a:lnSpc>
                <a:spcPct val="150000"/>
              </a:lnSpc>
            </a:pPr>
            <a:r>
              <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a:t>
            </a:r>
          </a:p>
          <a:p>
            <a:pPr algn="just">
              <a:lnSpc>
                <a:spcPct val="150000"/>
              </a:lnSpc>
            </a:pPr>
            <a:r>
              <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(2) Ketentuan lebih lanjut mengenai standar kesehatan lingkungan kerja industri sebagaimana dimaksud pada ayat (1) tercantum dalam Lampiran yang merupakan bagian tidak terpisahkan dari Peraturan Menteri ini. </a:t>
            </a:r>
          </a:p>
          <a:p>
            <a:pPr algn="just">
              <a:lnSpc>
                <a:spcPct val="150000"/>
              </a:lnSpc>
            </a:pPr>
            <a:endParaRPr lang="id-ID"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endParaRPr>
          </a:p>
        </p:txBody>
      </p:sp>
      <p:sp>
        <p:nvSpPr>
          <p:cNvPr id="8" name="Horizontal Scroll 7"/>
          <p:cNvSpPr/>
          <p:nvPr/>
        </p:nvSpPr>
        <p:spPr>
          <a:xfrm>
            <a:off x="571472" y="0"/>
            <a:ext cx="7929618" cy="15001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3500430" y="1500174"/>
            <a:ext cx="1857388" cy="5715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bg1"/>
                </a:solidFill>
                <a:latin typeface="Arial" pitchFamily="34" charset="0"/>
                <a:cs typeface="Arial" pitchFamily="34" charset="0"/>
              </a:rPr>
              <a:t>Pasal 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383905" cy="1464310"/>
          </a:xfrm>
        </p:spPr>
        <p:txBody>
          <a:bodyPr/>
          <a:lstStyle/>
          <a:p>
            <a:r>
              <a:rPr lang="id-ID" altLang="en-US" sz="3200" b="1"/>
              <a:t>Hal-Hal Yang Harus Diperhatikan dalam menginterpretasikan kebisingan</a:t>
            </a:r>
          </a:p>
        </p:txBody>
      </p:sp>
      <p:sp>
        <p:nvSpPr>
          <p:cNvPr id="3" name="Content Placeholder 2"/>
          <p:cNvSpPr>
            <a:spLocks noGrp="1"/>
          </p:cNvSpPr>
          <p:nvPr>
            <p:ph idx="1"/>
          </p:nvPr>
        </p:nvSpPr>
        <p:spPr>
          <a:xfrm>
            <a:off x="457200" y="1739265"/>
            <a:ext cx="8216265" cy="4526280"/>
          </a:xfrm>
        </p:spPr>
        <p:txBody>
          <a:bodyPr/>
          <a:lstStyle/>
          <a:p>
            <a:r>
              <a:rPr lang="id-ID" altLang="en-US" sz="2400"/>
              <a:t>NAB kebisingan adalah dosis efektif pajanan kebisingan dalam satuan dB yg diterima oleh telinga dalam waktu tertentu dan harus menggunakan APD</a:t>
            </a:r>
          </a:p>
          <a:p>
            <a:r>
              <a:rPr lang="id-ID" altLang="en-US" sz="2400"/>
              <a:t>Apabila pekerja terpajan kebisingan selama 8jam/hari tanpa menggunakan APD, NAB yang diterima tidak boleh lebih dari 85dB</a:t>
            </a:r>
          </a:p>
          <a:p>
            <a:r>
              <a:rPr lang="id-ID" altLang="en-US" sz="2400"/>
              <a:t>Pengukuran tekanan kebisingan dalam tempat kerja di ukur dengan menggunakan sound level meter </a:t>
            </a:r>
          </a:p>
          <a:p>
            <a:r>
              <a:rPr lang="id-ID" altLang="en-US" sz="2400"/>
              <a:t>Pengukuran dosis efektif pajangan bising dilakukan dengan menggunakan monitoring pajanan profesional ( noise dosimeter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altLang="en-US"/>
              <a:t>Getaran</a:t>
            </a:r>
          </a:p>
        </p:txBody>
      </p:sp>
      <p:sp>
        <p:nvSpPr>
          <p:cNvPr id="3" name="Content Placeholder 2"/>
          <p:cNvSpPr>
            <a:spLocks noGrp="1"/>
          </p:cNvSpPr>
          <p:nvPr>
            <p:ph sz="half" idx="1"/>
          </p:nvPr>
        </p:nvSpPr>
        <p:spPr>
          <a:xfrm>
            <a:off x="456565" y="1306195"/>
            <a:ext cx="8230235" cy="1475740"/>
          </a:xfrm>
        </p:spPr>
        <p:txBody>
          <a:bodyPr>
            <a:normAutofit fontScale="70000" lnSpcReduction="20000"/>
          </a:bodyPr>
          <a:lstStyle/>
          <a:p>
            <a:pPr marL="514350" indent="-514350">
              <a:buFont typeface="+mj-lt"/>
              <a:buAutoNum type="arabicPeriod"/>
            </a:pPr>
            <a:r>
              <a:rPr lang="id-ID" altLang="en-US" sz="2800"/>
              <a:t>Getaran pada Lengan dan tangan</a:t>
            </a:r>
          </a:p>
          <a:p>
            <a:pPr marL="0" indent="0">
              <a:buFont typeface="+mj-lt"/>
              <a:buNone/>
            </a:pPr>
            <a:r>
              <a:rPr lang="id-ID" altLang="en-US" sz="2800"/>
              <a:t>	Nilai ambang batas pajanan getaran pada tangan dan lengan adalah sebesar 5 meter/detik</a:t>
            </a:r>
            <a:r>
              <a:rPr lang="id-ID" altLang="en-US" sz="2800">
                <a:latin typeface="Arial" panose="020B0604020202020204" pitchFamily="34" charset="0"/>
              </a:rPr>
              <a:t>² untuk 8 jam/hari selama bekerja. sedangkan NAB pajanan getaran lengan tangan dan lengan pada durasi tententu seperti dibawah ini :</a:t>
            </a:r>
          </a:p>
          <a:p>
            <a:pPr marL="0" indent="0">
              <a:buNone/>
            </a:pPr>
            <a:endParaRPr lang="id-ID" altLang="en-US" sz="2800">
              <a:latin typeface="Arial" panose="020B0604020202020204" pitchFamily="34" charset="0"/>
            </a:endParaRPr>
          </a:p>
        </p:txBody>
      </p:sp>
      <p:pic>
        <p:nvPicPr>
          <p:cNvPr id="4" name="Picture 2"/>
          <p:cNvPicPr>
            <a:picLocks noGrp="1" noChangeAspect="1"/>
          </p:cNvPicPr>
          <p:nvPr>
            <p:ph sz="half" idx="2"/>
          </p:nvPr>
        </p:nvPicPr>
        <p:blipFill>
          <a:blip r:embed="rId2" cstate="print"/>
          <a:srcRect l="29107" t="27010" r="29288" b="54341"/>
          <a:stretch>
            <a:fillRect/>
          </a:stretch>
        </p:blipFill>
        <p:spPr>
          <a:xfrm>
            <a:off x="624840" y="3988435"/>
            <a:ext cx="7922260" cy="2644775"/>
          </a:xfrm>
          <a:prstGeom prst="rect">
            <a:avLst/>
          </a:prstGeom>
          <a:noFill/>
          <a:ln w="9525">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altLang="en-US" sz="3200" b="1"/>
              <a:t>Hal Hal yang Harus di perhatikan pada saat Interpretasi NAB Getaran lengan dan tangan</a:t>
            </a:r>
          </a:p>
        </p:txBody>
      </p:sp>
      <p:sp>
        <p:nvSpPr>
          <p:cNvPr id="3" name="Content Placeholder 2"/>
          <p:cNvSpPr>
            <a:spLocks noGrp="1"/>
          </p:cNvSpPr>
          <p:nvPr>
            <p:ph idx="1"/>
          </p:nvPr>
        </p:nvSpPr>
        <p:spPr/>
        <p:txBody>
          <a:bodyPr/>
          <a:lstStyle/>
          <a:p>
            <a:r>
              <a:rPr lang="id-ID" altLang="en-US" sz="2800"/>
              <a:t>pengukuran getaran dilakukan dengan menggunakan vibrasi meter</a:t>
            </a:r>
          </a:p>
          <a:p>
            <a:r>
              <a:rPr lang="id-ID" altLang="en-US" sz="2800"/>
              <a:t>NAB getaran lengan dan tangan nilai merupakan nilai rata rata akselerasi pajanan getaran dalam satuan m/d</a:t>
            </a:r>
            <a:r>
              <a:rPr lang="id-ID" altLang="en-US" sz="2800">
                <a:latin typeface="Arial" panose="020B0604020202020204" pitchFamily="34" charset="0"/>
              </a:rPr>
              <a:t>² yang diterima oleh tangan dan lengan pekerja dalam periode waktu tertentu yang tidak boleh dilewati.</a:t>
            </a:r>
          </a:p>
          <a:p>
            <a:r>
              <a:rPr lang="id-ID" altLang="en-US" sz="2800">
                <a:latin typeface="Arial" panose="020B0604020202020204" pitchFamily="34" charset="0"/>
              </a:rPr>
              <a:t>Nilai Ambang Batas sebesar 5 meter/detik² dalam 8 jam/hari</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altLang="en-US" sz="3200" b="1"/>
              <a:t>Cara Menghitung NAB pajanan getaran lengan dan tangan</a:t>
            </a:r>
          </a:p>
        </p:txBody>
      </p:sp>
      <p:pic>
        <p:nvPicPr>
          <p:cNvPr id="4" name="Content Placeholder 3"/>
          <p:cNvPicPr>
            <a:picLocks noGrp="1" noChangeAspect="1"/>
          </p:cNvPicPr>
          <p:nvPr>
            <p:ph idx="1"/>
          </p:nvPr>
        </p:nvPicPr>
        <p:blipFill>
          <a:blip r:embed="rId2" cstate="print"/>
          <a:stretch>
            <a:fillRect/>
          </a:stretch>
        </p:blipFill>
        <p:spPr>
          <a:xfrm>
            <a:off x="546957" y="1600200"/>
            <a:ext cx="8050086" cy="4525963"/>
          </a:xfrm>
          <a:prstGeom prst="rect">
            <a:avLst/>
          </a:prstGeom>
          <a:noFill/>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3230" y="788035"/>
            <a:ext cx="7922895" cy="1447800"/>
          </a:xfrm>
        </p:spPr>
        <p:txBody>
          <a:bodyPr>
            <a:normAutofit lnSpcReduction="10000"/>
          </a:bodyPr>
          <a:lstStyle/>
          <a:p>
            <a:pPr marL="0" indent="0">
              <a:buFont typeface="+mj-lt"/>
              <a:buNone/>
            </a:pPr>
            <a:r>
              <a:rPr lang="id-ID" altLang="en-US"/>
              <a:t>2. 	Getaran Seluruh Tubuh</a:t>
            </a:r>
          </a:p>
          <a:p>
            <a:pPr marL="0" indent="0">
              <a:buFont typeface="+mj-lt"/>
              <a:buNone/>
            </a:pPr>
            <a:r>
              <a:rPr lang="id-ID" altLang="en-US"/>
              <a:t>	NAB pajanan getaran seluruh tubuh untuk aksis x atau y : </a:t>
            </a:r>
          </a:p>
          <a:p>
            <a:pPr marL="0" indent="0">
              <a:buFont typeface="+mj-lt"/>
              <a:buNone/>
            </a:pPr>
            <a:endParaRPr lang="id-ID" altLang="en-US"/>
          </a:p>
        </p:txBody>
      </p:sp>
      <p:pic>
        <p:nvPicPr>
          <p:cNvPr id="4" name="Picture 4"/>
          <p:cNvPicPr>
            <a:picLocks noGrp="1" noChangeAspect="1"/>
          </p:cNvPicPr>
          <p:nvPr>
            <p:ph sz="half" idx="2"/>
          </p:nvPr>
        </p:nvPicPr>
        <p:blipFill>
          <a:blip r:embed="rId2" cstate="print"/>
          <a:srcRect l="27118" t="57235" r="28745" b="8360"/>
          <a:stretch>
            <a:fillRect/>
          </a:stretch>
        </p:blipFill>
        <p:spPr>
          <a:xfrm>
            <a:off x="443230" y="2505075"/>
            <a:ext cx="8314690" cy="3791585"/>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stretch>
            <a:fillRect/>
          </a:stretch>
        </p:blipFill>
        <p:spPr>
          <a:xfrm>
            <a:off x="546957" y="1600200"/>
            <a:ext cx="8050086" cy="4525963"/>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357297"/>
          </a:xfrm>
        </p:spPr>
        <p:txBody>
          <a:bodyPr>
            <a:normAutofit/>
          </a:bodyPr>
          <a:lstStyle/>
          <a:p>
            <a:r>
              <a:rPr lang="id-ID" sz="3200" b="1" cap="none" dirty="0">
                <a:latin typeface="Bradley Hand ITC" pitchFamily="66" charset="0"/>
              </a:rPr>
              <a:t>Pejanan Getaran Seluruh Tubuh Untuk Resultan 3 Aksis (X, Y Dan Z</a:t>
            </a:r>
            <a:r>
              <a:rPr lang="id-ID" sz="3200" b="1" dirty="0">
                <a:latin typeface="Bradley Hand ITC" pitchFamily="66" charset="0"/>
              </a:rPr>
              <a:t>)</a:t>
            </a:r>
          </a:p>
        </p:txBody>
      </p:sp>
      <p:sp>
        <p:nvSpPr>
          <p:cNvPr id="3" name="Subtitle 2"/>
          <p:cNvSpPr>
            <a:spLocks noGrp="1"/>
          </p:cNvSpPr>
          <p:nvPr>
            <p:ph type="subTitle" idx="1"/>
          </p:nvPr>
        </p:nvSpPr>
        <p:spPr>
          <a:xfrm>
            <a:off x="500034" y="1643050"/>
            <a:ext cx="8143932" cy="3995750"/>
          </a:xfrm>
        </p:spPr>
        <p:txBody>
          <a:bodyPr anchor="t"/>
          <a:lstStyle/>
          <a:p>
            <a:pPr algn="just">
              <a:buFont typeface="Arial" pitchFamily="34" charset="0"/>
              <a:buChar char="•"/>
            </a:pPr>
            <a:r>
              <a:rPr lang="id-ID" dirty="0">
                <a:solidFill>
                  <a:schemeClr val="tx1"/>
                </a:solidFill>
              </a:rPr>
              <a:t>NAB Celling untuk pejanan getaran selruh tubuh resultan 3 aksis (x,y dan z) adalah sebesar 1,15 meter/detik</a:t>
            </a:r>
            <a:r>
              <a:rPr lang="id-ID" sz="2800" dirty="0">
                <a:solidFill>
                  <a:schemeClr val="tx1"/>
                </a:solidFill>
              </a:rPr>
              <a:t>2. </a:t>
            </a:r>
          </a:p>
          <a:p>
            <a:pPr algn="just">
              <a:buFont typeface="Arial" pitchFamily="34" charset="0"/>
              <a:buChar char="•"/>
            </a:pPr>
            <a:endParaRPr lang="id-ID" sz="2800" dirty="0">
              <a:solidFill>
                <a:schemeClr val="tx1"/>
              </a:solidFill>
            </a:endParaRPr>
          </a:p>
          <a:p>
            <a:pPr algn="just">
              <a:buFont typeface="Arial" pitchFamily="34" charset="0"/>
              <a:buChar char="•"/>
            </a:pPr>
            <a:r>
              <a:rPr lang="id-ID" sz="2800" dirty="0">
                <a:solidFill>
                  <a:schemeClr val="tx1"/>
                </a:solidFill>
              </a:rPr>
              <a:t>Resultan untuk getaran seluruh tubuh untuk resultan 3 aksis (x,y dan z) dihitung dengan rumus:</a:t>
            </a:r>
          </a:p>
          <a:p>
            <a:pPr algn="just"/>
            <a:r>
              <a:rPr lang="id-ID" sz="2800" dirty="0">
                <a:solidFill>
                  <a:schemeClr val="tx1"/>
                </a:solidFill>
              </a:rPr>
              <a:t>	</a:t>
            </a:r>
            <a:endParaRPr lang="id-ID" dirty="0">
              <a:solidFill>
                <a:schemeClr val="tx1"/>
              </a:solidFill>
            </a:endParaRPr>
          </a:p>
        </p:txBody>
      </p:sp>
    </p:spTree>
    <p:extLst>
      <p:ext uri="{BB962C8B-B14F-4D97-AF65-F5344CB8AC3E}">
        <p14:creationId xmlns:p14="http://schemas.microsoft.com/office/powerpoint/2010/main" val="1874809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d-ID" sz="3200" cap="none" dirty="0">
                <a:latin typeface="Monotype Corsiva" pitchFamily="66" charset="0"/>
              </a:rPr>
              <a:t>NAB getaran seluruh tubuh untuk resultan 3 aksis (x,y dan z) dengan crest factor &gt;6 hingga 9</a:t>
            </a:r>
          </a:p>
        </p:txBody>
      </p:sp>
      <p:sp>
        <p:nvSpPr>
          <p:cNvPr id="3" name="Content Placeholder 2"/>
          <p:cNvSpPr>
            <a:spLocks noGrp="1"/>
          </p:cNvSpPr>
          <p:nvPr>
            <p:ph idx="1"/>
          </p:nvPr>
        </p:nvSpPr>
        <p:spPr/>
        <p:txBody>
          <a:bodyPr>
            <a:normAutofit/>
          </a:bodyPr>
          <a:lstStyle/>
          <a:p>
            <a:pPr algn="just"/>
            <a:r>
              <a:rPr lang="id-ID" sz="3600" dirty="0">
                <a:latin typeface="Gabriola" pitchFamily="82" charset="0"/>
              </a:rPr>
              <a:t>NAB untuk pejanan getaran seluruh tubuh yang memiliki (crest factor) antara 6-9 untuk 8 jam kerja per hari adalah 0,8661.</a:t>
            </a:r>
          </a:p>
          <a:p>
            <a:pPr algn="just"/>
            <a:endParaRPr lang="id-ID" sz="3600" dirty="0">
              <a:latin typeface="Gabriola" pitchFamily="82" charset="0"/>
            </a:endParaRPr>
          </a:p>
          <a:p>
            <a:pPr algn="just"/>
            <a:r>
              <a:rPr lang="id-ID" sz="3600" dirty="0">
                <a:latin typeface="Gabriola" pitchFamily="82" charset="0"/>
              </a:rPr>
              <a:t>Sedangkan NAB getaran seluruh tubuh dengan crest factor 6-9 untuk durasi pejanan tertentu.</a:t>
            </a:r>
          </a:p>
          <a:p>
            <a:pPr algn="just"/>
            <a:endParaRPr lang="id-ID" sz="3600" dirty="0">
              <a:latin typeface="Gabriola" pitchFamily="82" charset="0"/>
            </a:endParaRPr>
          </a:p>
        </p:txBody>
      </p:sp>
    </p:spTree>
    <p:extLst>
      <p:ext uri="{BB962C8B-B14F-4D97-AF65-F5344CB8AC3E}">
        <p14:creationId xmlns:p14="http://schemas.microsoft.com/office/powerpoint/2010/main" val="1593367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noAutofit/>
          </a:bodyPr>
          <a:lstStyle/>
          <a:p>
            <a:r>
              <a:rPr lang="id-ID" sz="2800" dirty="0">
                <a:latin typeface="Algerian" pitchFamily="82" charset="0"/>
              </a:rPr>
              <a:t>Pedoman NAB untuk Seluruh Tubuh</a:t>
            </a:r>
          </a:p>
        </p:txBody>
      </p:sp>
      <p:sp>
        <p:nvSpPr>
          <p:cNvPr id="3" name="Content Placeholder 2"/>
          <p:cNvSpPr>
            <a:spLocks noGrp="1"/>
          </p:cNvSpPr>
          <p:nvPr>
            <p:ph idx="1"/>
          </p:nvPr>
        </p:nvSpPr>
        <p:spPr>
          <a:xfrm>
            <a:off x="457200" y="1214422"/>
            <a:ext cx="8229600" cy="4911741"/>
          </a:xfrm>
        </p:spPr>
        <p:txBody>
          <a:bodyPr>
            <a:normAutofit/>
          </a:bodyPr>
          <a:lstStyle/>
          <a:p>
            <a:pPr algn="just"/>
            <a:r>
              <a:rPr lang="id-ID" sz="2800" dirty="0">
                <a:latin typeface="Comic Sans MS" pitchFamily="66" charset="0"/>
              </a:rPr>
              <a:t>Perhatikan nilai hasil pengukuran getaran seluruh Fz masing2 aksis x,y, dan z</a:t>
            </a:r>
          </a:p>
          <a:p>
            <a:pPr algn="just">
              <a:buNone/>
            </a:pPr>
            <a:endParaRPr lang="id-ID" sz="2800" dirty="0">
              <a:latin typeface="Comic Sans MS" pitchFamily="66" charset="0"/>
            </a:endParaRPr>
          </a:p>
          <a:p>
            <a:pPr algn="just"/>
            <a:r>
              <a:rPr lang="id-ID" sz="2800" dirty="0">
                <a:latin typeface="Comic Sans MS" pitchFamily="66" charset="0"/>
              </a:rPr>
              <a:t>Untuk perhitungan akselerasi resultan maupun yang dipertimbangkan crest factor mengikuti formula pada pedoman.</a:t>
            </a:r>
          </a:p>
          <a:p>
            <a:pPr algn="just"/>
            <a:endParaRPr lang="id-ID" sz="2800" dirty="0">
              <a:latin typeface="Comic Sans MS" pitchFamily="66" charset="0"/>
            </a:endParaRPr>
          </a:p>
        </p:txBody>
      </p:sp>
    </p:spTree>
    <p:extLst>
      <p:ext uri="{BB962C8B-B14F-4D97-AF65-F5344CB8AC3E}">
        <p14:creationId xmlns:p14="http://schemas.microsoft.com/office/powerpoint/2010/main" val="2194478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RADIASI NON- PEGION</a:t>
            </a:r>
          </a:p>
        </p:txBody>
      </p:sp>
      <p:sp>
        <p:nvSpPr>
          <p:cNvPr id="3" name="Content Placeholder 2"/>
          <p:cNvSpPr>
            <a:spLocks noGrp="1"/>
          </p:cNvSpPr>
          <p:nvPr>
            <p:ph idx="1"/>
          </p:nvPr>
        </p:nvSpPr>
        <p:spPr/>
        <p:txBody>
          <a:bodyPr/>
          <a:lstStyle/>
          <a:p>
            <a:pPr algn="just"/>
            <a:r>
              <a:rPr lang="id-ID" dirty="0">
                <a:latin typeface="Segoe Print" pitchFamily="2" charset="0"/>
              </a:rPr>
              <a:t>NAB radiasi non pengion yang diatur dalam peraturan ini adalah :</a:t>
            </a:r>
          </a:p>
          <a:p>
            <a:pPr algn="just">
              <a:buNone/>
            </a:pPr>
            <a:endParaRPr lang="id-ID" dirty="0">
              <a:latin typeface="Segoe Print" pitchFamily="2" charset="0"/>
            </a:endParaRPr>
          </a:p>
          <a:p>
            <a:pPr lvl="1" algn="just"/>
            <a:r>
              <a:rPr lang="id-ID" dirty="0">
                <a:latin typeface="Segoe Print" pitchFamily="2" charset="0"/>
              </a:rPr>
              <a:t>Medan Magnet Statis (0-300 Hz) </a:t>
            </a:r>
          </a:p>
          <a:p>
            <a:pPr lvl="1" algn="just"/>
            <a:r>
              <a:rPr lang="id-ID" dirty="0">
                <a:latin typeface="Segoe Print" pitchFamily="2" charset="0"/>
              </a:rPr>
              <a:t>Medan Listrik Statis (≤30 kHz)</a:t>
            </a:r>
          </a:p>
          <a:p>
            <a:pPr lvl="1" algn="just"/>
            <a:r>
              <a:rPr lang="id-ID" dirty="0">
                <a:latin typeface="Segoe Print" pitchFamily="2" charset="0"/>
              </a:rPr>
              <a:t>Radiasi ultraviolet</a:t>
            </a:r>
          </a:p>
        </p:txBody>
      </p:sp>
    </p:spTree>
    <p:extLst>
      <p:ext uri="{BB962C8B-B14F-4D97-AF65-F5344CB8AC3E}">
        <p14:creationId xmlns:p14="http://schemas.microsoft.com/office/powerpoint/2010/main" val="3270534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2285992"/>
            <a:ext cx="9144000" cy="457200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just">
              <a:lnSpc>
                <a:spcPct val="150000"/>
              </a:lnSpc>
            </a:pPr>
            <a:endParaRPr lang="id-ID"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a:p>
            <a:pPr>
              <a:lnSpc>
                <a:spcPct val="150000"/>
              </a:lnSpc>
            </a:pPr>
            <a:r>
              <a:rPr lang="id-ID"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(1) Persyaratan kesehatan lingkungan kerja industri meliputi: </a:t>
            </a:r>
          </a:p>
          <a:p>
            <a:pPr>
              <a:lnSpc>
                <a:spcPct val="150000"/>
              </a:lnSpc>
            </a:pPr>
            <a:r>
              <a:rPr lang="id-ID"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a. persyaratan faktor fisik</a:t>
            </a:r>
          </a:p>
          <a:p>
            <a:pPr>
              <a:lnSpc>
                <a:spcPct val="150000"/>
              </a:lnSpc>
            </a:pPr>
            <a:r>
              <a:rPr lang="id-ID"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b. persyaratan </a:t>
            </a:r>
            <a:r>
              <a:rPr lang="id-ID" sz="2000" b="1" spc="150" dirty="0">
                <a:ln w="11430"/>
                <a:solidFill>
                  <a:srgbClr val="F8F8F8"/>
                </a:solidFill>
                <a:latin typeface="Arial" pitchFamily="34" charset="0"/>
                <a:cs typeface="Arial" pitchFamily="34" charset="0"/>
              </a:rPr>
              <a:t>faktor</a:t>
            </a:r>
            <a:r>
              <a:rPr lang="id-ID"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 biologi</a:t>
            </a:r>
          </a:p>
          <a:p>
            <a:pPr>
              <a:lnSpc>
                <a:spcPct val="150000"/>
              </a:lnSpc>
            </a:pPr>
            <a:r>
              <a:rPr lang="es-ES"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c. </a:t>
            </a:r>
            <a:r>
              <a:rPr lang="es-ES" sz="2000" b="1" spc="150" dirty="0" err="1">
                <a:ln w="11430"/>
                <a:solidFill>
                  <a:srgbClr val="F8F8F8"/>
                </a:solidFill>
                <a:effectLst>
                  <a:outerShdw blurRad="25400" algn="tl" rotWithShape="0">
                    <a:srgbClr val="000000">
                      <a:alpha val="43000"/>
                    </a:srgbClr>
                  </a:outerShdw>
                </a:effectLst>
                <a:latin typeface="Arial" pitchFamily="34" charset="0"/>
                <a:cs typeface="Arial" pitchFamily="34" charset="0"/>
              </a:rPr>
              <a:t>persyaratan</a:t>
            </a:r>
            <a:r>
              <a:rPr lang="es-ES"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 </a:t>
            </a:r>
            <a:r>
              <a:rPr lang="es-ES" sz="2000" b="1" spc="150" dirty="0" err="1">
                <a:ln w="11430"/>
                <a:solidFill>
                  <a:srgbClr val="F8F8F8"/>
                </a:solidFill>
                <a:effectLst>
                  <a:outerShdw blurRad="25400" algn="tl" rotWithShape="0">
                    <a:srgbClr val="000000">
                      <a:alpha val="43000"/>
                    </a:srgbClr>
                  </a:outerShdw>
                </a:effectLst>
                <a:latin typeface="Arial" pitchFamily="34" charset="0"/>
                <a:cs typeface="Arial" pitchFamily="34" charset="0"/>
              </a:rPr>
              <a:t>penanganan</a:t>
            </a:r>
            <a:r>
              <a:rPr lang="es-ES"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 beban manual</a:t>
            </a:r>
          </a:p>
          <a:p>
            <a:pPr>
              <a:lnSpc>
                <a:spcPct val="150000"/>
              </a:lnSpc>
            </a:pPr>
            <a:r>
              <a:rPr lang="id-ID"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d. persyaratan kesehatan pada media lingkungan</a:t>
            </a:r>
          </a:p>
          <a:p>
            <a:pPr>
              <a:lnSpc>
                <a:spcPct val="150000"/>
              </a:lnSpc>
            </a:pPr>
            <a:r>
              <a:rPr lang="id-ID"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 </a:t>
            </a:r>
          </a:p>
          <a:p>
            <a:pPr>
              <a:lnSpc>
                <a:spcPct val="150000"/>
              </a:lnSpc>
            </a:pPr>
            <a:r>
              <a:rPr lang="id-ID"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(2) Ketentuan lebih lanjut mengenai persyaratan kesehatan lingkungan kerja industri sebagaimana dimaksud pada ayat (1) tercantum dalam Lampiran yang merupakan bagian tidak terpisahkan dari Peraturan Menteri ini</a:t>
            </a:r>
          </a:p>
          <a:p>
            <a:pPr algn="just">
              <a:lnSpc>
                <a:spcPct val="150000"/>
              </a:lnSpc>
            </a:pPr>
            <a:endParaRPr lang="id-ID"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8" name="Horizontal Scroll 7"/>
          <p:cNvSpPr/>
          <p:nvPr/>
        </p:nvSpPr>
        <p:spPr>
          <a:xfrm>
            <a:off x="571472" y="0"/>
            <a:ext cx="7929618" cy="15001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3571868" y="1500174"/>
            <a:ext cx="1857388" cy="5715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bg1"/>
                </a:solidFill>
                <a:latin typeface="Arial" pitchFamily="34" charset="0"/>
                <a:cs typeface="Arial" pitchFamily="34" charset="0"/>
              </a:rPr>
              <a:t>Pasal 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20689"/>
            <a:ext cx="7772400" cy="1152127"/>
          </a:xfrm>
        </p:spPr>
        <p:txBody>
          <a:bodyPr>
            <a:normAutofit fontScale="90000"/>
          </a:bodyPr>
          <a:lstStyle/>
          <a:p>
            <a:r>
              <a:rPr lang="id-ID" sz="4000" dirty="0">
                <a:latin typeface="Times New Roman" pitchFamily="18" charset="0"/>
                <a:cs typeface="Times New Roman" pitchFamily="18" charset="0"/>
              </a:rPr>
              <a:t>NAB Radiasi Medan Magnet Statis (0-300 Hz)</a:t>
            </a:r>
            <a:endParaRPr lang="en-US" sz="4000" dirty="0">
              <a:latin typeface="Times New Roman" pitchFamily="18" charset="0"/>
              <a:cs typeface="Times New Roman" pitchFamily="18" charset="0"/>
            </a:endParaRPr>
          </a:p>
        </p:txBody>
      </p:sp>
      <p:sp>
        <p:nvSpPr>
          <p:cNvPr id="3" name="Subtitle 2"/>
          <p:cNvSpPr>
            <a:spLocks noGrp="1"/>
          </p:cNvSpPr>
          <p:nvPr>
            <p:ph type="subTitle" idx="1"/>
          </p:nvPr>
        </p:nvSpPr>
        <p:spPr>
          <a:xfrm>
            <a:off x="467544" y="2564904"/>
            <a:ext cx="8496944" cy="3672408"/>
          </a:xfrm>
        </p:spPr>
        <p:txBody>
          <a:bodyPr>
            <a:normAutofit/>
          </a:bodyPr>
          <a:lstStyle/>
          <a:p>
            <a:pPr algn="l"/>
            <a:r>
              <a:rPr lang="id-ID" sz="2400" dirty="0">
                <a:latin typeface="Times New Roman" pitchFamily="18" charset="0"/>
                <a:cs typeface="Times New Roman" pitchFamily="18" charset="0"/>
              </a:rPr>
              <a:t>M</a:t>
            </a:r>
            <a:r>
              <a:rPr lang="en-US" sz="2400" dirty="0" err="1">
                <a:latin typeface="Times New Roman" pitchFamily="18" charset="0"/>
                <a:cs typeface="Times New Roman" pitchFamily="18" charset="0"/>
              </a:rPr>
              <a:t>edan</a:t>
            </a:r>
            <a:r>
              <a:rPr lang="en-US" sz="2400" dirty="0">
                <a:latin typeface="Times New Roman" pitchFamily="18" charset="0"/>
                <a:cs typeface="Times New Roman" pitchFamily="18" charset="0"/>
              </a:rPr>
              <a:t> magnet </a:t>
            </a:r>
            <a:r>
              <a:rPr lang="en-US" sz="2400" dirty="0" err="1">
                <a:latin typeface="Times New Roman" pitchFamily="18" charset="0"/>
                <a:cs typeface="Times New Roman" pitchFamily="18" charset="0"/>
              </a:rPr>
              <a:t>statis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adalah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suatu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medan</a:t>
            </a:r>
            <a:r>
              <a:rPr lang="en-US" sz="2400" dirty="0">
                <a:latin typeface="Times New Roman" pitchFamily="18" charset="0"/>
                <a:cs typeface="Times New Roman" pitchFamily="18" charset="0"/>
              </a:rPr>
              <a:t> magnet </a:t>
            </a:r>
            <a:r>
              <a:rPr lang="en-US" sz="2400" dirty="0" err="1">
                <a:latin typeface="Times New Roman" pitchFamily="18" charset="0"/>
                <a:cs typeface="Times New Roman" pitchFamily="18" charset="0"/>
              </a:rPr>
              <a:t>atau</a:t>
            </a:r>
            <a:r>
              <a:rPr lang="en-US" sz="2400" dirty="0">
                <a:latin typeface="Times New Roman" pitchFamily="18" charset="0"/>
                <a:cs typeface="Times New Roman" pitchFamily="18" charset="0"/>
              </a:rPr>
              <a:t> area yang </a:t>
            </a:r>
            <a:r>
              <a:rPr lang="en-US" sz="2400" dirty="0" err="1">
                <a:latin typeface="Times New Roman" pitchFamily="18" charset="0"/>
                <a:cs typeface="Times New Roman" pitchFamily="18" charset="0"/>
              </a:rPr>
              <a:t>ditimbulkan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oleh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pergerakan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arus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listrik</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Nilai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Ambang</a:t>
            </a:r>
            <a:r>
              <a:rPr lang="en-US" sz="2400" dirty="0">
                <a:latin typeface="Times New Roman" pitchFamily="18" charset="0"/>
                <a:cs typeface="Times New Roman" pitchFamily="18" charset="0"/>
              </a:rPr>
              <a:t> Batas (NAB) </a:t>
            </a:r>
            <a:r>
              <a:rPr lang="en-US" sz="2400" dirty="0" err="1">
                <a:latin typeface="Times New Roman" pitchFamily="18" charset="0"/>
                <a:cs typeface="Times New Roman" pitchFamily="18" charset="0"/>
              </a:rPr>
              <a:t>radiasi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medan</a:t>
            </a:r>
            <a:r>
              <a:rPr lang="en-US" sz="2400" dirty="0">
                <a:latin typeface="Times New Roman" pitchFamily="18" charset="0"/>
                <a:cs typeface="Times New Roman" pitchFamily="18" charset="0"/>
              </a:rPr>
              <a:t> magnet </a:t>
            </a:r>
            <a:r>
              <a:rPr lang="en-US" sz="2400" dirty="0" err="1">
                <a:latin typeface="Times New Roman" pitchFamily="18" charset="0"/>
                <a:cs typeface="Times New Roman" pitchFamily="18" charset="0"/>
              </a:rPr>
              <a:t>statis</a:t>
            </a:r>
            <a:r>
              <a:rPr lang="en-US" sz="2400" dirty="0">
                <a:latin typeface="Times New Roman" pitchFamily="18" charset="0"/>
                <a:cs typeface="Times New Roman" pitchFamily="18" charset="0"/>
              </a:rPr>
              <a:t> di </a:t>
            </a:r>
            <a:r>
              <a:rPr lang="en-US" sz="2400" dirty="0" err="1">
                <a:latin typeface="Times New Roman" pitchFamily="18" charset="0"/>
                <a:cs typeface="Times New Roman" pitchFamily="18" charset="0"/>
              </a:rPr>
              <a:t>lingkungan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kerja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merupakan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batas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pajanan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tertinggi</a:t>
            </a:r>
            <a:r>
              <a:rPr lang="en-US" sz="2400" dirty="0">
                <a:latin typeface="Times New Roman" pitchFamily="18" charset="0"/>
                <a:cs typeface="Times New Roman" pitchFamily="18" charset="0"/>
              </a:rPr>
              <a:t> (ceiling) yang </a:t>
            </a:r>
            <a:r>
              <a:rPr lang="en-US" sz="2400" dirty="0" err="1">
                <a:latin typeface="Times New Roman" pitchFamily="18" charset="0"/>
                <a:cs typeface="Times New Roman" pitchFamily="18" charset="0"/>
              </a:rPr>
              <a:t>tidak</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boleh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dilampaui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selama</a:t>
            </a:r>
            <a:r>
              <a:rPr lang="en-US" sz="2400" dirty="0">
                <a:latin typeface="Times New Roman" pitchFamily="18" charset="0"/>
                <a:cs typeface="Times New Roman" pitchFamily="18" charset="0"/>
              </a:rPr>
              <a:t> 8 jam </a:t>
            </a:r>
            <a:r>
              <a:rPr lang="en-US" sz="2400" dirty="0" err="1">
                <a:latin typeface="Times New Roman" pitchFamily="18" charset="0"/>
                <a:cs typeface="Times New Roman" pitchFamily="18" charset="0"/>
              </a:rPr>
              <a:t>kerja</a:t>
            </a:r>
            <a:r>
              <a:rPr lang="en-US" sz="2400" dirty="0">
                <a:latin typeface="Times New Roman" pitchFamily="18" charset="0"/>
                <a:cs typeface="Times New Roman" pitchFamily="18" charset="0"/>
              </a:rPr>
              <a:t> per </a:t>
            </a:r>
            <a:r>
              <a:rPr lang="en-US" sz="2400" dirty="0" err="1">
                <a:latin typeface="Times New Roman" pitchFamily="18" charset="0"/>
                <a:cs typeface="Times New Roman" pitchFamily="18" charset="0"/>
              </a:rPr>
              <a:t>hari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sebagaimana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tercantum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pada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Tabel</a:t>
            </a:r>
            <a:r>
              <a:rPr lang="en-US" sz="2400" dirty="0">
                <a:latin typeface="Times New Roman" pitchFamily="18" charset="0"/>
                <a:cs typeface="Times New Roman" pitchFamily="18" charset="0"/>
              </a:rPr>
              <a:t> 10. NAB </a:t>
            </a:r>
            <a:r>
              <a:rPr lang="en-US" sz="2400" dirty="0" err="1">
                <a:latin typeface="Times New Roman" pitchFamily="18" charset="0"/>
                <a:cs typeface="Times New Roman" pitchFamily="18" charset="0"/>
              </a:rPr>
              <a:t>pajanan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radiasi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medan</a:t>
            </a:r>
            <a:r>
              <a:rPr lang="en-US" sz="2400" dirty="0">
                <a:latin typeface="Times New Roman" pitchFamily="18" charset="0"/>
                <a:cs typeface="Times New Roman" pitchFamily="18" charset="0"/>
              </a:rPr>
              <a:t> magnet </a:t>
            </a:r>
            <a:r>
              <a:rPr lang="en-US" sz="2400" dirty="0" err="1">
                <a:latin typeface="Times New Roman" pitchFamily="18" charset="0"/>
                <a:cs typeface="Times New Roman" pitchFamily="18" charset="0"/>
              </a:rPr>
              <a:t>statis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dinyatakan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dalam</a:t>
            </a:r>
            <a:r>
              <a:rPr lang="en-US" sz="2400" dirty="0">
                <a:latin typeface="Times New Roman" pitchFamily="18" charset="0"/>
                <a:cs typeface="Times New Roman" pitchFamily="18" charset="0"/>
              </a:rPr>
              <a:t> Tesla.  </a:t>
            </a:r>
          </a:p>
          <a:p>
            <a:pPr algn="l"/>
            <a:r>
              <a:rPr lang="en-US" sz="2400" dirty="0">
                <a:latin typeface="Times New Roman" pitchFamily="18" charset="0"/>
                <a:cs typeface="Times New Roman" pitchFamily="18" charset="0"/>
              </a:rPr>
              <a:t> </a:t>
            </a:r>
          </a:p>
        </p:txBody>
      </p:sp>
      <p:sp>
        <p:nvSpPr>
          <p:cNvPr id="4" name="Rectangle 3"/>
          <p:cNvSpPr/>
          <p:nvPr/>
        </p:nvSpPr>
        <p:spPr>
          <a:xfrm>
            <a:off x="2286000" y="3105835"/>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669998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5540"/>
            <a:ext cx="9144000" cy="6832460"/>
          </a:xfrm>
        </p:spPr>
        <p:txBody>
          <a:bodyPr>
            <a:normAutofit/>
          </a:bodyPr>
          <a:lstStyle/>
          <a:p>
            <a:pPr algn="l"/>
            <a:r>
              <a:rPr lang="en-US" dirty="0">
                <a:latin typeface="Times New Roman" pitchFamily="18" charset="0"/>
                <a:cs typeface="Times New Roman" pitchFamily="18" charset="0"/>
              </a:rPr>
              <a:t> </a:t>
            </a:r>
          </a:p>
          <a:p>
            <a:pPr algn="l"/>
            <a:endParaRPr lang="id-ID" sz="2800" dirty="0">
              <a:latin typeface="Times New Roman" pitchFamily="18" charset="0"/>
              <a:cs typeface="Times New Roman" pitchFamily="18" charset="0"/>
            </a:endParaRPr>
          </a:p>
          <a:p>
            <a:pPr algn="l"/>
            <a:endParaRPr lang="id-ID" sz="2800" dirty="0">
              <a:latin typeface="Times New Roman" pitchFamily="18" charset="0"/>
              <a:cs typeface="Times New Roman" pitchFamily="18" charset="0"/>
            </a:endParaRPr>
          </a:p>
          <a:p>
            <a:pPr algn="l"/>
            <a:r>
              <a:rPr lang="en-US" sz="2800" dirty="0">
                <a:latin typeface="Times New Roman" pitchFamily="18" charset="0"/>
                <a:cs typeface="Times New Roman" pitchFamily="18" charset="0"/>
              </a:rPr>
              <a:t>NAB Ceiling </a:t>
            </a:r>
            <a:r>
              <a:rPr lang="en-US" sz="2800" dirty="0" err="1">
                <a:latin typeface="Times New Roman" pitchFamily="18" charset="0"/>
                <a:cs typeface="Times New Roman" pitchFamily="18" charset="0"/>
              </a:rPr>
              <a:t>untuk</a:t>
            </a:r>
            <a:r>
              <a:rPr lang="en-US" sz="2800" dirty="0">
                <a:latin typeface="Times New Roman" pitchFamily="18" charset="0"/>
                <a:cs typeface="Times New Roman" pitchFamily="18" charset="0"/>
              </a:rPr>
              <a:t> Medan Magnet </a:t>
            </a:r>
            <a:r>
              <a:rPr lang="en-US" sz="2800" dirty="0" err="1">
                <a:latin typeface="Times New Roman" pitchFamily="18" charset="0"/>
                <a:cs typeface="Times New Roman" pitchFamily="18" charset="0"/>
              </a:rPr>
              <a:t>Statis</a:t>
            </a:r>
            <a:r>
              <a:rPr lang="en-US" sz="2800" dirty="0">
                <a:latin typeface="Times New Roman" pitchFamily="18" charset="0"/>
                <a:cs typeface="Times New Roman" pitchFamily="18" charset="0"/>
              </a:rPr>
              <a:t> (0 – 300 Hz)</a:t>
            </a:r>
          </a:p>
        </p:txBody>
      </p:sp>
      <p:graphicFrame>
        <p:nvGraphicFramePr>
          <p:cNvPr id="6" name="Table 5"/>
          <p:cNvGraphicFramePr>
            <a:graphicFrameLocks noGrp="1"/>
          </p:cNvGraphicFramePr>
          <p:nvPr>
            <p:extLst>
              <p:ext uri="{D42A27DB-BD31-4B8C-83A1-F6EECF244321}">
                <p14:modId xmlns:p14="http://schemas.microsoft.com/office/powerpoint/2010/main" val="3841759775"/>
              </p:ext>
            </p:extLst>
          </p:nvPr>
        </p:nvGraphicFramePr>
        <p:xfrm>
          <a:off x="1547664" y="1844824"/>
          <a:ext cx="5760640" cy="3744414"/>
        </p:xfrm>
        <a:graphic>
          <a:graphicData uri="http://schemas.openxmlformats.org/drawingml/2006/table">
            <a:tbl>
              <a:tblPr firstRow="1" bandRow="1">
                <a:tableStyleId>{21E4AEA4-8DFA-4A89-87EB-49C32662AFE0}</a:tableStyleId>
              </a:tblPr>
              <a:tblGrid>
                <a:gridCol w="3456384">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393882">
                <a:tc>
                  <a:txBody>
                    <a:bodyPr/>
                    <a:lstStyle/>
                    <a:p>
                      <a:pPr algn="ctr"/>
                      <a:r>
                        <a:rPr lang="id-ID" dirty="0"/>
                        <a:t>Pajanan</a:t>
                      </a:r>
                      <a:endParaRPr lang="en-US" dirty="0"/>
                    </a:p>
                  </a:txBody>
                  <a:tcPr/>
                </a:tc>
                <a:tc>
                  <a:txBody>
                    <a:bodyPr/>
                    <a:lstStyle/>
                    <a:p>
                      <a:pPr algn="ctr"/>
                      <a:r>
                        <a:rPr lang="id-ID" dirty="0"/>
                        <a:t>NAB ceiling</a:t>
                      </a:r>
                      <a:endParaRPr lang="en-US" dirty="0"/>
                    </a:p>
                  </a:txBody>
                  <a:tcPr/>
                </a:tc>
                <a:extLst>
                  <a:ext uri="{0D108BD9-81ED-4DB2-BD59-A6C34878D82A}">
                    <a16:rowId xmlns:a16="http://schemas.microsoft.com/office/drawing/2014/main" val="10000"/>
                  </a:ext>
                </a:extLst>
              </a:tr>
              <a:tr h="652631">
                <a:tc>
                  <a:txBody>
                    <a:bodyPr/>
                    <a:lstStyle/>
                    <a:p>
                      <a:r>
                        <a:rPr lang="en-US" dirty="0" err="1">
                          <a:latin typeface="Times New Roman" pitchFamily="18" charset="0"/>
                          <a:cs typeface="Times New Roman" pitchFamily="18" charset="0"/>
                        </a:rPr>
                        <a:t>Seluruh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tubuh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tempat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kerja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umum</a:t>
                      </a:r>
                      <a:r>
                        <a:rPr lang="en-US" dirty="0">
                          <a:latin typeface="Times New Roman" pitchFamily="18" charset="0"/>
                          <a:cs typeface="Times New Roman" pitchFamily="18" charset="0"/>
                        </a:rPr>
                        <a:t>) </a:t>
                      </a:r>
                    </a:p>
                  </a:txBody>
                  <a:tcPr/>
                </a:tc>
                <a:tc>
                  <a:txBody>
                    <a:bodyPr/>
                    <a:lstStyle/>
                    <a:p>
                      <a:pPr algn="ctr"/>
                      <a:r>
                        <a:rPr lang="en-US" dirty="0">
                          <a:latin typeface="Times New Roman" pitchFamily="18" charset="0"/>
                          <a:cs typeface="Times New Roman" pitchFamily="18" charset="0"/>
                        </a:rPr>
                        <a:t>2 T </a:t>
                      </a:r>
                    </a:p>
                  </a:txBody>
                  <a:tcPr/>
                </a:tc>
                <a:extLst>
                  <a:ext uri="{0D108BD9-81ED-4DB2-BD59-A6C34878D82A}">
                    <a16:rowId xmlns:a16="http://schemas.microsoft.com/office/drawing/2014/main" val="10001"/>
                  </a:ext>
                </a:extLst>
              </a:tr>
              <a:tr h="932329">
                <a:tc>
                  <a:txBody>
                    <a:bodyPr/>
                    <a:lstStyle/>
                    <a:p>
                      <a:r>
                        <a:rPr lang="en-US" dirty="0" err="1">
                          <a:latin typeface="Times New Roman" pitchFamily="18" charset="0"/>
                          <a:cs typeface="Times New Roman" pitchFamily="18" charset="0"/>
                        </a:rPr>
                        <a:t>Seluruh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tubuh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pekerja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dengan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pelatihan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khusus</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lingkungan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kerja</a:t>
                      </a:r>
                      <a:r>
                        <a:rPr lang="en-US" dirty="0">
                          <a:latin typeface="Times New Roman" pitchFamily="18" charset="0"/>
                          <a:cs typeface="Times New Roman" pitchFamily="18" charset="0"/>
                        </a:rPr>
                        <a:t> yang </a:t>
                      </a:r>
                      <a:r>
                        <a:rPr lang="en-US" dirty="0" err="1">
                          <a:latin typeface="Times New Roman" pitchFamily="18" charset="0"/>
                          <a:cs typeface="Times New Roman" pitchFamily="18" charset="0"/>
                        </a:rPr>
                        <a:t>terkendali</a:t>
                      </a:r>
                      <a:r>
                        <a:rPr lang="en-US" dirty="0"/>
                        <a:t>)</a:t>
                      </a:r>
                    </a:p>
                  </a:txBody>
                  <a:tcPr/>
                </a:tc>
                <a:tc>
                  <a:txBody>
                    <a:bodyPr/>
                    <a:lstStyle/>
                    <a:p>
                      <a:pPr algn="ctr"/>
                      <a:r>
                        <a:rPr lang="en-US" dirty="0">
                          <a:latin typeface="Times New Roman" pitchFamily="18" charset="0"/>
                          <a:cs typeface="Times New Roman" pitchFamily="18" charset="0"/>
                        </a:rPr>
                        <a:t>8 T </a:t>
                      </a:r>
                    </a:p>
                  </a:txBody>
                  <a:tcPr/>
                </a:tc>
                <a:extLst>
                  <a:ext uri="{0D108BD9-81ED-4DB2-BD59-A6C34878D82A}">
                    <a16:rowId xmlns:a16="http://schemas.microsoft.com/office/drawing/2014/main" val="10002"/>
                  </a:ext>
                </a:extLst>
              </a:tr>
              <a:tr h="393882">
                <a:tc>
                  <a:txBody>
                    <a:bodyPr/>
                    <a:lstStyle/>
                    <a:p>
                      <a:r>
                        <a:rPr lang="en-US" dirty="0" err="1">
                          <a:latin typeface="Times New Roman" pitchFamily="18" charset="0"/>
                          <a:cs typeface="Times New Roman" pitchFamily="18" charset="0"/>
                        </a:rPr>
                        <a:t>Anggota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gerak</a:t>
                      </a: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20 T</a:t>
                      </a:r>
                    </a:p>
                  </a:txBody>
                  <a:tcPr/>
                </a:tc>
                <a:extLst>
                  <a:ext uri="{0D108BD9-81ED-4DB2-BD59-A6C34878D82A}">
                    <a16:rowId xmlns:a16="http://schemas.microsoft.com/office/drawing/2014/main" val="10003"/>
                  </a:ext>
                </a:extLst>
              </a:tr>
              <a:tr h="1371690">
                <a:tc>
                  <a:txBody>
                    <a:bodyPr/>
                    <a:lstStyle/>
                    <a:p>
                      <a:r>
                        <a:rPr lang="en-US" dirty="0" err="1">
                          <a:latin typeface="Times New Roman" pitchFamily="18" charset="0"/>
                          <a:cs typeface="Times New Roman" pitchFamily="18" charset="0"/>
                        </a:rPr>
                        <a:t>Pengguna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peralatan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medis</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elektronik</a:t>
                      </a:r>
                      <a:r>
                        <a:rPr lang="en-US" dirty="0">
                          <a:latin typeface="Times New Roman" pitchFamily="18" charset="0"/>
                          <a:cs typeface="Times New Roman" pitchFamily="18" charset="0"/>
                        </a:rPr>
                        <a:t> yang </a:t>
                      </a:r>
                      <a:r>
                        <a:rPr lang="en-US" dirty="0" err="1">
                          <a:latin typeface="Times New Roman" pitchFamily="18" charset="0"/>
                          <a:cs typeface="Times New Roman" pitchFamily="18" charset="0"/>
                        </a:rPr>
                        <a:t>diimplan</a:t>
                      </a:r>
                      <a:r>
                        <a:rPr lang="en-US" dirty="0">
                          <a:latin typeface="Times New Roman" pitchFamily="18" charset="0"/>
                          <a:cs typeface="Times New Roman" pitchFamily="18" charset="0"/>
                        </a:rPr>
                        <a:t>* </a:t>
                      </a:r>
                    </a:p>
                  </a:txBody>
                  <a:tcPr/>
                </a:tc>
                <a:tc>
                  <a:txBody>
                    <a:bodyPr/>
                    <a:lstStyle/>
                    <a:p>
                      <a:pPr algn="ctr"/>
                      <a:r>
                        <a:rPr lang="en-US" dirty="0">
                          <a:latin typeface="Times New Roman" pitchFamily="18" charset="0"/>
                          <a:cs typeface="Times New Roman" pitchFamily="18" charset="0"/>
                        </a:rPr>
                        <a:t>0,5 Mt </a:t>
                      </a:r>
                    </a:p>
                  </a:txBody>
                  <a:tcPr/>
                </a:tc>
                <a:extLst>
                  <a:ext uri="{0D108BD9-81ED-4DB2-BD59-A6C34878D82A}">
                    <a16:rowId xmlns:a16="http://schemas.microsoft.com/office/drawing/2014/main" val="10004"/>
                  </a:ext>
                </a:extLst>
              </a:tr>
            </a:tbl>
          </a:graphicData>
        </a:graphic>
      </p:graphicFrame>
      <p:sp>
        <p:nvSpPr>
          <p:cNvPr id="5" name="Rectangle 4"/>
          <p:cNvSpPr/>
          <p:nvPr/>
        </p:nvSpPr>
        <p:spPr>
          <a:xfrm>
            <a:off x="539552" y="692696"/>
            <a:ext cx="6048672" cy="954107"/>
          </a:xfrm>
          <a:prstGeom prst="rect">
            <a:avLst/>
          </a:prstGeom>
        </p:spPr>
        <p:txBody>
          <a:bodyPr wrap="square">
            <a:spAutoFit/>
          </a:bodyPr>
          <a:lstStyle/>
          <a:p>
            <a:r>
              <a:rPr lang="en-US" sz="2800" dirty="0"/>
              <a:t>NAB Ceiling</a:t>
            </a:r>
            <a:r>
              <a:rPr lang="id-ID" sz="2800" dirty="0"/>
              <a:t> </a:t>
            </a:r>
            <a:r>
              <a:rPr lang="en-US" sz="2800" dirty="0" err="1"/>
              <a:t>untuk</a:t>
            </a:r>
            <a:r>
              <a:rPr lang="en-US" sz="2800" dirty="0"/>
              <a:t> Medan Magnet </a:t>
            </a:r>
            <a:r>
              <a:rPr lang="en-US" sz="2800" dirty="0" err="1"/>
              <a:t>Statis</a:t>
            </a:r>
            <a:r>
              <a:rPr lang="en-US" sz="2800" dirty="0"/>
              <a:t> (0 – 300 Hz)</a:t>
            </a:r>
          </a:p>
        </p:txBody>
      </p:sp>
    </p:spTree>
    <p:extLst>
      <p:ext uri="{BB962C8B-B14F-4D97-AF65-F5344CB8AC3E}">
        <p14:creationId xmlns:p14="http://schemas.microsoft.com/office/powerpoint/2010/main" val="36128243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548681"/>
            <a:ext cx="8784976" cy="5328592"/>
          </a:xfrm>
        </p:spPr>
        <p:txBody>
          <a:bodyPr>
            <a:normAutofit/>
          </a:bodyPr>
          <a:lstStyle/>
          <a:p>
            <a:pPr marL="0" indent="0">
              <a:buNone/>
            </a:pPr>
            <a:endParaRPr lang="id-ID" sz="2400" dirty="0">
              <a:latin typeface="Times New Roman" pitchFamily="18" charset="0"/>
              <a:cs typeface="Times New Roman" pitchFamily="18" charset="0"/>
            </a:endParaRPr>
          </a:p>
          <a:p>
            <a:pPr marL="0" indent="0">
              <a:buNone/>
            </a:pPr>
            <a:r>
              <a:rPr lang="en-US" sz="2400" dirty="0" err="1">
                <a:latin typeface="Times New Roman" pitchFamily="18" charset="0"/>
                <a:cs typeface="Times New Roman" pitchFamily="18" charset="0"/>
              </a:rPr>
              <a:t>Beberapa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hal</a:t>
            </a:r>
            <a:r>
              <a:rPr lang="en-US" sz="2400" dirty="0">
                <a:latin typeface="Times New Roman" pitchFamily="18" charset="0"/>
                <a:cs typeface="Times New Roman" pitchFamily="18" charset="0"/>
              </a:rPr>
              <a:t> yang </a:t>
            </a:r>
            <a:r>
              <a:rPr lang="en-US" sz="2400" dirty="0" err="1">
                <a:latin typeface="Times New Roman" pitchFamily="18" charset="0"/>
                <a:cs typeface="Times New Roman" pitchFamily="18" charset="0"/>
              </a:rPr>
              <a:t>diperhatikan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dalam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menginterpretasikan</a:t>
            </a:r>
            <a:r>
              <a:rPr lang="en-US" sz="2400" dirty="0">
                <a:latin typeface="Times New Roman" pitchFamily="18" charset="0"/>
                <a:cs typeface="Times New Roman" pitchFamily="18" charset="0"/>
              </a:rPr>
              <a:t> NAB </a:t>
            </a:r>
            <a:r>
              <a:rPr lang="en-US" sz="2400" dirty="0" err="1">
                <a:latin typeface="Times New Roman" pitchFamily="18" charset="0"/>
                <a:cs typeface="Times New Roman" pitchFamily="18" charset="0"/>
              </a:rPr>
              <a:t>Radiasi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medan</a:t>
            </a:r>
            <a:r>
              <a:rPr lang="en-US" sz="2400" dirty="0">
                <a:latin typeface="Times New Roman" pitchFamily="18" charset="0"/>
                <a:cs typeface="Times New Roman" pitchFamily="18" charset="0"/>
              </a:rPr>
              <a:t> magnet </a:t>
            </a:r>
            <a:r>
              <a:rPr lang="en-US" sz="2400" dirty="0" err="1">
                <a:latin typeface="Times New Roman" pitchFamily="18" charset="0"/>
                <a:cs typeface="Times New Roman" pitchFamily="18" charset="0"/>
              </a:rPr>
              <a:t>statis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adalah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sebagai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berikut</a:t>
            </a:r>
            <a:r>
              <a:rPr lang="en-US" sz="2400" dirty="0">
                <a:latin typeface="Times New Roman" pitchFamily="18" charset="0"/>
                <a:cs typeface="Times New Roman" pitchFamily="18" charset="0"/>
              </a:rPr>
              <a:t>: </a:t>
            </a:r>
            <a:endParaRPr lang="id-ID" sz="2400" dirty="0">
              <a:latin typeface="Times New Roman" pitchFamily="18" charset="0"/>
              <a:cs typeface="Times New Roman" pitchFamily="18" charset="0"/>
            </a:endParaRPr>
          </a:p>
          <a:p>
            <a:pPr>
              <a:buAutoNum type="arabicParenBoth"/>
            </a:pPr>
            <a:r>
              <a:rPr lang="en-US" sz="2400" dirty="0">
                <a:latin typeface="Times New Roman" pitchFamily="18" charset="0"/>
                <a:cs typeface="Times New Roman" pitchFamily="18" charset="0"/>
              </a:rPr>
              <a:t>Medan magnet </a:t>
            </a:r>
            <a:r>
              <a:rPr lang="en-US" sz="2400" dirty="0" err="1">
                <a:latin typeface="Times New Roman" pitchFamily="18" charset="0"/>
                <a:cs typeface="Times New Roman" pitchFamily="18" charset="0"/>
              </a:rPr>
              <a:t>statis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adalah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suatu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medan</a:t>
            </a:r>
            <a:r>
              <a:rPr lang="en-US" sz="2400" dirty="0">
                <a:latin typeface="Times New Roman" pitchFamily="18" charset="0"/>
                <a:cs typeface="Times New Roman" pitchFamily="18" charset="0"/>
              </a:rPr>
              <a:t> magnet </a:t>
            </a:r>
            <a:r>
              <a:rPr lang="en-US" sz="2400" dirty="0" err="1">
                <a:latin typeface="Times New Roman" pitchFamily="18" charset="0"/>
                <a:cs typeface="Times New Roman" pitchFamily="18" charset="0"/>
              </a:rPr>
              <a:t>atau</a:t>
            </a:r>
            <a:r>
              <a:rPr lang="en-US" sz="2400" dirty="0">
                <a:latin typeface="Times New Roman" pitchFamily="18" charset="0"/>
                <a:cs typeface="Times New Roman" pitchFamily="18" charset="0"/>
              </a:rPr>
              <a:t> area yang </a:t>
            </a:r>
            <a:r>
              <a:rPr lang="en-US" sz="2400" dirty="0" err="1">
                <a:latin typeface="Times New Roman" pitchFamily="18" charset="0"/>
                <a:cs typeface="Times New Roman" pitchFamily="18" charset="0"/>
              </a:rPr>
              <a:t>ditimbulkan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oleh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pergerakan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arus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listrik</a:t>
            </a:r>
            <a:r>
              <a:rPr lang="en-US" sz="2400" dirty="0">
                <a:latin typeface="Times New Roman" pitchFamily="18" charset="0"/>
                <a:cs typeface="Times New Roman" pitchFamily="18" charset="0"/>
              </a:rPr>
              <a:t>. </a:t>
            </a:r>
            <a:endParaRPr lang="id-ID" sz="2400" dirty="0">
              <a:latin typeface="Times New Roman" pitchFamily="18" charset="0"/>
              <a:cs typeface="Times New Roman" pitchFamily="18" charset="0"/>
            </a:endParaRPr>
          </a:p>
          <a:p>
            <a:pPr>
              <a:buAutoNum type="arabicParenBoth"/>
            </a:pPr>
            <a:r>
              <a:rPr lang="en-US" sz="2400" dirty="0">
                <a:latin typeface="Times New Roman" pitchFamily="18" charset="0"/>
                <a:cs typeface="Times New Roman" pitchFamily="18" charset="0"/>
              </a:rPr>
              <a:t>(2) NAB </a:t>
            </a:r>
            <a:r>
              <a:rPr lang="en-US" sz="2400" dirty="0" err="1">
                <a:latin typeface="Times New Roman" pitchFamily="18" charset="0"/>
                <a:cs typeface="Times New Roman" pitchFamily="18" charset="0"/>
              </a:rPr>
              <a:t>dengan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kadar</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tertinggi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diperkenankan</a:t>
            </a:r>
            <a:r>
              <a:rPr lang="en-US" sz="2400" dirty="0">
                <a:latin typeface="Times New Roman" pitchFamily="18" charset="0"/>
                <a:cs typeface="Times New Roman" pitchFamily="18" charset="0"/>
              </a:rPr>
              <a:t> (ceiling) </a:t>
            </a:r>
            <a:r>
              <a:rPr lang="en-US" sz="2400" dirty="0" err="1">
                <a:latin typeface="Times New Roman" pitchFamily="18" charset="0"/>
                <a:cs typeface="Times New Roman" pitchFamily="18" charset="0"/>
              </a:rPr>
              <a:t>untuk</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pekerja</a:t>
            </a:r>
            <a:r>
              <a:rPr lang="en-US" sz="2400" dirty="0">
                <a:latin typeface="Times New Roman" pitchFamily="18" charset="0"/>
                <a:cs typeface="Times New Roman" pitchFamily="18" charset="0"/>
              </a:rPr>
              <a:t> di </a:t>
            </a:r>
            <a:r>
              <a:rPr lang="en-US" sz="2400" dirty="0" err="1">
                <a:latin typeface="Times New Roman" pitchFamily="18" charset="0"/>
                <a:cs typeface="Times New Roman" pitchFamily="18" charset="0"/>
              </a:rPr>
              <a:t>lingkungan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kerja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umum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adalah</a:t>
            </a:r>
            <a:r>
              <a:rPr lang="en-US" sz="2400" dirty="0">
                <a:latin typeface="Times New Roman" pitchFamily="18" charset="0"/>
                <a:cs typeface="Times New Roman" pitchFamily="18" charset="0"/>
              </a:rPr>
              <a:t> 2 tesla (T). </a:t>
            </a:r>
            <a:r>
              <a:rPr lang="en-US" sz="2400" dirty="0" err="1">
                <a:latin typeface="Times New Roman" pitchFamily="18" charset="0"/>
                <a:cs typeface="Times New Roman" pitchFamily="18" charset="0"/>
              </a:rPr>
              <a:t>Bagi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pekerja</a:t>
            </a:r>
            <a:r>
              <a:rPr lang="en-US" sz="2400" dirty="0">
                <a:latin typeface="Times New Roman" pitchFamily="18" charset="0"/>
                <a:cs typeface="Times New Roman" pitchFamily="18" charset="0"/>
              </a:rPr>
              <a:t> yang</a:t>
            </a:r>
            <a:r>
              <a:rPr lang="id-ID"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memiliki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pelatihan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khusus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tentang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radiasi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medan</a:t>
            </a:r>
            <a:r>
              <a:rPr lang="en-US" sz="2400" dirty="0">
                <a:latin typeface="Times New Roman" pitchFamily="18" charset="0"/>
                <a:cs typeface="Times New Roman" pitchFamily="18" charset="0"/>
              </a:rPr>
              <a:t> magnet </a:t>
            </a:r>
            <a:r>
              <a:rPr lang="en-US" sz="2400" dirty="0" err="1">
                <a:latin typeface="Times New Roman" pitchFamily="18" charset="0"/>
                <a:cs typeface="Times New Roman" pitchFamily="18" charset="0"/>
              </a:rPr>
              <a:t>statis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bekerja</a:t>
            </a:r>
            <a:r>
              <a:rPr lang="en-US" sz="2400" dirty="0">
                <a:latin typeface="Times New Roman" pitchFamily="18" charset="0"/>
                <a:cs typeface="Times New Roman" pitchFamily="18" charset="0"/>
              </a:rPr>
              <a:t> di </a:t>
            </a:r>
            <a:r>
              <a:rPr lang="en-US" sz="2400" dirty="0" err="1">
                <a:latin typeface="Times New Roman" pitchFamily="18" charset="0"/>
                <a:cs typeface="Times New Roman" pitchFamily="18" charset="0"/>
              </a:rPr>
              <a:t>lingkungan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kerja</a:t>
            </a:r>
            <a:r>
              <a:rPr lang="en-US" sz="2400" dirty="0">
                <a:latin typeface="Times New Roman" pitchFamily="18" charset="0"/>
                <a:cs typeface="Times New Roman" pitchFamily="18" charset="0"/>
              </a:rPr>
              <a:t> yang </a:t>
            </a:r>
            <a:r>
              <a:rPr lang="en-US" sz="2400" dirty="0" err="1">
                <a:latin typeface="Times New Roman" pitchFamily="18" charset="0"/>
                <a:cs typeface="Times New Roman" pitchFamily="18" charset="0"/>
              </a:rPr>
              <a:t>terkendali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dapat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terpajan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radiasi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medan</a:t>
            </a:r>
            <a:r>
              <a:rPr lang="en-US" sz="2400" dirty="0">
                <a:latin typeface="Times New Roman" pitchFamily="18" charset="0"/>
                <a:cs typeface="Times New Roman" pitchFamily="18" charset="0"/>
              </a:rPr>
              <a:t> magnet </a:t>
            </a:r>
            <a:r>
              <a:rPr lang="en-US" sz="2400" dirty="0" err="1">
                <a:latin typeface="Times New Roman" pitchFamily="18" charset="0"/>
                <a:cs typeface="Times New Roman" pitchFamily="18" charset="0"/>
              </a:rPr>
              <a:t>statis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sampai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dengan</a:t>
            </a:r>
            <a:r>
              <a:rPr lang="en-US" sz="2400" dirty="0">
                <a:latin typeface="Times New Roman" pitchFamily="18" charset="0"/>
                <a:cs typeface="Times New Roman" pitchFamily="18" charset="0"/>
              </a:rPr>
              <a:t> 8T.</a:t>
            </a:r>
            <a:endParaRPr lang="id-ID" sz="2400" dirty="0">
              <a:latin typeface="Times New Roman" pitchFamily="18" charset="0"/>
              <a:cs typeface="Times New Roman" pitchFamily="18" charset="0"/>
            </a:endParaRPr>
          </a:p>
          <a:p>
            <a:pPr>
              <a:buAutoNum type="arabicParenBoth"/>
            </a:pPr>
            <a:r>
              <a:rPr lang="en-US" sz="2400" dirty="0" err="1">
                <a:latin typeface="Times New Roman" pitchFamily="18" charset="0"/>
                <a:cs typeface="Times New Roman" pitchFamily="18" charset="0"/>
              </a:rPr>
              <a:t>Pajanan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pada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anggota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gerak</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tangan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dan</a:t>
            </a:r>
            <a:r>
              <a:rPr lang="en-US" sz="2400" dirty="0">
                <a:latin typeface="Times New Roman" pitchFamily="18" charset="0"/>
                <a:cs typeface="Times New Roman" pitchFamily="18" charset="0"/>
              </a:rPr>
              <a:t> kaki) </a:t>
            </a:r>
            <a:r>
              <a:rPr lang="en-US" sz="2400" dirty="0" err="1">
                <a:latin typeface="Times New Roman" pitchFamily="18" charset="0"/>
                <a:cs typeface="Times New Roman" pitchFamily="18" charset="0"/>
              </a:rPr>
              <a:t>pekerja</a:t>
            </a:r>
            <a:r>
              <a:rPr lang="en-US" sz="2400" dirty="0">
                <a:latin typeface="Times New Roman" pitchFamily="18" charset="0"/>
                <a:cs typeface="Times New Roman" pitchFamily="18" charset="0"/>
              </a:rPr>
              <a:t> di </a:t>
            </a:r>
            <a:r>
              <a:rPr lang="en-US" sz="2400" dirty="0" err="1">
                <a:latin typeface="Times New Roman" pitchFamily="18" charset="0"/>
                <a:cs typeface="Times New Roman" pitchFamily="18" charset="0"/>
              </a:rPr>
              <a:t>lingkungan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kerja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secara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umum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tidak</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boleh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melampaui</a:t>
            </a:r>
            <a:r>
              <a:rPr lang="en-US" sz="2400" dirty="0">
                <a:latin typeface="Times New Roman" pitchFamily="18" charset="0"/>
                <a:cs typeface="Times New Roman" pitchFamily="18" charset="0"/>
              </a:rPr>
              <a:t> 20 T. </a:t>
            </a:r>
          </a:p>
        </p:txBody>
      </p:sp>
    </p:spTree>
    <p:extLst>
      <p:ext uri="{BB962C8B-B14F-4D97-AF65-F5344CB8AC3E}">
        <p14:creationId xmlns:p14="http://schemas.microsoft.com/office/powerpoint/2010/main" val="42993211"/>
      </p:ext>
    </p:extLst>
  </p:cSld>
  <p:clrMapOvr>
    <a:masterClrMapping/>
  </p:clrMapOvr>
  <p:transition spd="slow">
    <p:wheel spokes="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atin typeface="Times New Roman" pitchFamily="18" charset="0"/>
                <a:cs typeface="Times New Roman" pitchFamily="18" charset="0"/>
              </a:rPr>
              <a:t>NAB </a:t>
            </a:r>
            <a:r>
              <a:rPr lang="en-US" sz="4000" dirty="0" err="1">
                <a:latin typeface="Times New Roman" pitchFamily="18" charset="0"/>
                <a:cs typeface="Times New Roman" pitchFamily="18" charset="0"/>
              </a:rPr>
              <a:t>Radiasi</a:t>
            </a:r>
            <a:r>
              <a:rPr lang="en-US" sz="4000" dirty="0">
                <a:latin typeface="Times New Roman" pitchFamily="18" charset="0"/>
                <a:cs typeface="Times New Roman" pitchFamily="18" charset="0"/>
              </a:rPr>
              <a:t> Medan </a:t>
            </a:r>
            <a:r>
              <a:rPr lang="en-US" sz="4000" dirty="0" err="1">
                <a:latin typeface="Times New Roman" pitchFamily="18" charset="0"/>
                <a:cs typeface="Times New Roman" pitchFamily="18" charset="0"/>
              </a:rPr>
              <a:t>Listrik</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Statis</a:t>
            </a:r>
            <a:br>
              <a:rPr lang="id-ID" sz="4000" dirty="0">
                <a:latin typeface="Times New Roman" pitchFamily="18" charset="0"/>
                <a:cs typeface="Times New Roman" pitchFamily="18" charset="0"/>
              </a:rPr>
            </a:br>
            <a:r>
              <a:rPr lang="en-US" sz="4000" dirty="0">
                <a:latin typeface="Times New Roman" pitchFamily="18" charset="0"/>
                <a:cs typeface="Times New Roman" pitchFamily="18" charset="0"/>
              </a:rPr>
              <a:t> (≤ 30 kHz) </a:t>
            </a:r>
          </a:p>
        </p:txBody>
      </p:sp>
      <p:sp>
        <p:nvSpPr>
          <p:cNvPr id="3" name="Content Placeholder 2"/>
          <p:cNvSpPr>
            <a:spLocks noGrp="1"/>
          </p:cNvSpPr>
          <p:nvPr>
            <p:ph idx="1"/>
          </p:nvPr>
        </p:nvSpPr>
        <p:spPr>
          <a:xfrm>
            <a:off x="395536" y="1484784"/>
            <a:ext cx="7467600" cy="5256584"/>
          </a:xfrm>
        </p:spPr>
        <p:txBody>
          <a:bodyPr>
            <a:normAutofit/>
          </a:bodyPr>
          <a:lstStyle/>
          <a:p>
            <a:pPr marL="0" indent="0">
              <a:buNone/>
            </a:pPr>
            <a:r>
              <a:rPr lang="en-US" sz="2000" dirty="0" err="1">
                <a:latin typeface="Times New Roman" pitchFamily="18" charset="0"/>
                <a:cs typeface="Times New Roman" pitchFamily="18" charset="0"/>
              </a:rPr>
              <a:t>Nilai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Ambang</a:t>
            </a:r>
            <a:r>
              <a:rPr lang="en-US" sz="2000" dirty="0">
                <a:latin typeface="Times New Roman" pitchFamily="18" charset="0"/>
                <a:cs typeface="Times New Roman" pitchFamily="18" charset="0"/>
              </a:rPr>
              <a:t> Batas (NAB) </a:t>
            </a:r>
            <a:r>
              <a:rPr lang="en-US" sz="2000" dirty="0" err="1">
                <a:latin typeface="Times New Roman" pitchFamily="18" charset="0"/>
                <a:cs typeface="Times New Roman" pitchFamily="18" charset="0"/>
              </a:rPr>
              <a:t>radiasi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medan</a:t>
            </a:r>
            <a:r>
              <a:rPr lang="en-US" sz="2000" dirty="0">
                <a:latin typeface="Times New Roman" pitchFamily="18" charset="0"/>
                <a:cs typeface="Times New Roman" pitchFamily="18" charset="0"/>
              </a:rPr>
              <a:t> magnet </a:t>
            </a:r>
            <a:r>
              <a:rPr lang="en-US" sz="2000" dirty="0" err="1">
                <a:latin typeface="Times New Roman" pitchFamily="18" charset="0"/>
                <a:cs typeface="Times New Roman" pitchFamily="18" charset="0"/>
              </a:rPr>
              <a:t>listrik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statis</a:t>
            </a:r>
            <a:r>
              <a:rPr lang="en-US" sz="2000" dirty="0">
                <a:latin typeface="Times New Roman" pitchFamily="18" charset="0"/>
                <a:cs typeface="Times New Roman" pitchFamily="18" charset="0"/>
              </a:rPr>
              <a:t> di </a:t>
            </a:r>
            <a:r>
              <a:rPr lang="en-US" sz="2000" dirty="0" err="1">
                <a:latin typeface="Times New Roman" pitchFamily="18" charset="0"/>
                <a:cs typeface="Times New Roman" pitchFamily="18" charset="0"/>
              </a:rPr>
              <a:t>lingkungan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kerja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merupakan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batas</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pajanan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tertinggi</a:t>
            </a:r>
            <a:r>
              <a:rPr lang="en-US" sz="2000" dirty="0">
                <a:latin typeface="Times New Roman" pitchFamily="18" charset="0"/>
                <a:cs typeface="Times New Roman" pitchFamily="18" charset="0"/>
              </a:rPr>
              <a:t> (ceiling) </a:t>
            </a:r>
            <a:r>
              <a:rPr lang="en-US" sz="2000" dirty="0" err="1">
                <a:latin typeface="Times New Roman" pitchFamily="18" charset="0"/>
                <a:cs typeface="Times New Roman" pitchFamily="18" charset="0"/>
              </a:rPr>
              <a:t>berdasarkan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rentang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frekuensi</a:t>
            </a:r>
            <a:r>
              <a:rPr lang="en-US" sz="2000" dirty="0">
                <a:latin typeface="Times New Roman" pitchFamily="18" charset="0"/>
                <a:cs typeface="Times New Roman" pitchFamily="18" charset="0"/>
              </a:rPr>
              <a:t> yang </a:t>
            </a:r>
            <a:r>
              <a:rPr lang="en-US" sz="2000" dirty="0" err="1">
                <a:latin typeface="Times New Roman" pitchFamily="18" charset="0"/>
                <a:cs typeface="Times New Roman" pitchFamily="18" charset="0"/>
              </a:rPr>
              <a:t>tidak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boleh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dilampaui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selama</a:t>
            </a:r>
            <a:r>
              <a:rPr lang="en-US" sz="2000" dirty="0">
                <a:latin typeface="Times New Roman" pitchFamily="18" charset="0"/>
                <a:cs typeface="Times New Roman" pitchFamily="18" charset="0"/>
              </a:rPr>
              <a:t> 8 jam </a:t>
            </a:r>
            <a:r>
              <a:rPr lang="en-US" sz="2000" dirty="0" err="1">
                <a:latin typeface="Times New Roman" pitchFamily="18" charset="0"/>
                <a:cs typeface="Times New Roman" pitchFamily="18" charset="0"/>
              </a:rPr>
              <a:t>kerja</a:t>
            </a:r>
            <a:r>
              <a:rPr lang="en-US" sz="2000" dirty="0">
                <a:latin typeface="Times New Roman" pitchFamily="18" charset="0"/>
                <a:cs typeface="Times New Roman" pitchFamily="18" charset="0"/>
              </a:rPr>
              <a:t> per </a:t>
            </a:r>
            <a:r>
              <a:rPr lang="en-US" sz="2000" dirty="0" err="1">
                <a:latin typeface="Times New Roman" pitchFamily="18" charset="0"/>
                <a:cs typeface="Times New Roman" pitchFamily="18" charset="0"/>
              </a:rPr>
              <a:t>hari</a:t>
            </a:r>
            <a:r>
              <a:rPr lang="id-ID" sz="2000" dirty="0">
                <a:latin typeface="Times New Roman" pitchFamily="18" charset="0"/>
                <a:cs typeface="Times New Roman" pitchFamily="18" charset="0"/>
              </a:rPr>
              <a:t>. </a:t>
            </a:r>
          </a:p>
          <a:p>
            <a:pPr marL="0" indent="0">
              <a:buNone/>
            </a:pPr>
            <a:endParaRPr lang="id-ID" sz="2000" dirty="0">
              <a:latin typeface="Times New Roman" pitchFamily="18" charset="0"/>
              <a:cs typeface="Times New Roman" pitchFamily="18" charset="0"/>
            </a:endParaRPr>
          </a:p>
          <a:p>
            <a:pPr marL="0" indent="0">
              <a:buNone/>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Tabel</a:t>
            </a:r>
            <a:r>
              <a:rPr lang="en-US" sz="1800" dirty="0">
                <a:latin typeface="Times New Roman" pitchFamily="18" charset="0"/>
                <a:cs typeface="Times New Roman" pitchFamily="18" charset="0"/>
              </a:rPr>
              <a:t> 11. NAB Ceiling </a:t>
            </a:r>
            <a:r>
              <a:rPr lang="en-US" sz="1800" dirty="0" err="1">
                <a:latin typeface="Times New Roman" pitchFamily="18" charset="0"/>
                <a:cs typeface="Times New Roman" pitchFamily="18" charset="0"/>
              </a:rPr>
              <a:t>untuk</a:t>
            </a:r>
            <a:r>
              <a:rPr lang="en-US" sz="1800" dirty="0">
                <a:latin typeface="Times New Roman" pitchFamily="18" charset="0"/>
                <a:cs typeface="Times New Roman" pitchFamily="18" charset="0"/>
              </a:rPr>
              <a:t> Medan </a:t>
            </a:r>
            <a:r>
              <a:rPr lang="en-US" sz="1800" dirty="0" err="1">
                <a:latin typeface="Times New Roman" pitchFamily="18" charset="0"/>
                <a:cs typeface="Times New Roman" pitchFamily="18" charset="0"/>
              </a:rPr>
              <a:t>Listrik</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Statis</a:t>
            </a:r>
            <a:r>
              <a:rPr lang="en-US" sz="1800" dirty="0">
                <a:latin typeface="Times New Roman" pitchFamily="18" charset="0"/>
                <a:cs typeface="Times New Roman" pitchFamily="18" charset="0"/>
              </a:rPr>
              <a:t> (≤ 30 kHz) </a:t>
            </a:r>
            <a:endParaRPr lang="id-ID" sz="1800" dirty="0">
              <a:latin typeface="Times New Roman" pitchFamily="18" charset="0"/>
              <a:cs typeface="Times New Roman" pitchFamily="18" charset="0"/>
            </a:endParaRPr>
          </a:p>
          <a:p>
            <a:pPr marL="0" indent="0">
              <a:buNone/>
            </a:pPr>
            <a:endParaRPr lang="en-US" sz="1800"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89723652"/>
              </p:ext>
            </p:extLst>
          </p:nvPr>
        </p:nvGraphicFramePr>
        <p:xfrm>
          <a:off x="1547664" y="3901596"/>
          <a:ext cx="5688632" cy="2047684"/>
        </p:xfrm>
        <a:graphic>
          <a:graphicData uri="http://schemas.openxmlformats.org/drawingml/2006/table">
            <a:tbl>
              <a:tblPr firstRow="1" bandRow="1">
                <a:tableStyleId>{5C22544A-7EE6-4342-B048-85BDC9FD1C3A}</a:tableStyleId>
              </a:tblPr>
              <a:tblGrid>
                <a:gridCol w="2066405">
                  <a:extLst>
                    <a:ext uri="{9D8B030D-6E8A-4147-A177-3AD203B41FA5}">
                      <a16:colId xmlns:a16="http://schemas.microsoft.com/office/drawing/2014/main" val="20000"/>
                    </a:ext>
                  </a:extLst>
                </a:gridCol>
                <a:gridCol w="3622227">
                  <a:extLst>
                    <a:ext uri="{9D8B030D-6E8A-4147-A177-3AD203B41FA5}">
                      <a16:colId xmlns:a16="http://schemas.microsoft.com/office/drawing/2014/main" val="20001"/>
                    </a:ext>
                  </a:extLst>
                </a:gridCol>
              </a:tblGrid>
              <a:tr h="0">
                <a:tc>
                  <a:txBody>
                    <a:bodyPr/>
                    <a:lstStyle/>
                    <a:p>
                      <a:pPr algn="ctr"/>
                      <a:r>
                        <a:rPr lang="en-US" dirty="0" err="1"/>
                        <a:t>Frekuensi</a:t>
                      </a:r>
                      <a:r>
                        <a:rPr lang="en-US" dirty="0"/>
                        <a:t> </a:t>
                      </a:r>
                    </a:p>
                  </a:txBody>
                  <a:tcPr/>
                </a:tc>
                <a:tc>
                  <a:txBody>
                    <a:bodyPr/>
                    <a:lstStyle/>
                    <a:p>
                      <a:pPr algn="ctr"/>
                      <a:r>
                        <a:rPr lang="en-US" dirty="0"/>
                        <a:t>NAB Ceiling </a:t>
                      </a:r>
                    </a:p>
                  </a:txBody>
                  <a:tcPr/>
                </a:tc>
                <a:extLst>
                  <a:ext uri="{0D108BD9-81ED-4DB2-BD59-A6C34878D82A}">
                    <a16:rowId xmlns:a16="http://schemas.microsoft.com/office/drawing/2014/main" val="10000"/>
                  </a:ext>
                </a:extLst>
              </a:tr>
              <a:tr h="619038">
                <a:tc>
                  <a:txBody>
                    <a:bodyPr/>
                    <a:lstStyle/>
                    <a:p>
                      <a:pPr algn="ctr"/>
                      <a:r>
                        <a:rPr lang="en-US" dirty="0"/>
                        <a:t>0 – 220 Hz</a:t>
                      </a:r>
                    </a:p>
                  </a:txBody>
                  <a:tcPr/>
                </a:tc>
                <a:tc>
                  <a:txBody>
                    <a:bodyPr/>
                    <a:lstStyle/>
                    <a:p>
                      <a:pPr algn="ctr"/>
                      <a:r>
                        <a:rPr lang="en-US" dirty="0"/>
                        <a:t>25 kV/m </a:t>
                      </a:r>
                    </a:p>
                  </a:txBody>
                  <a:tcPr/>
                </a:tc>
                <a:extLst>
                  <a:ext uri="{0D108BD9-81ED-4DB2-BD59-A6C34878D82A}">
                    <a16:rowId xmlns:a16="http://schemas.microsoft.com/office/drawing/2014/main" val="10001"/>
                  </a:ext>
                </a:extLst>
              </a:tr>
              <a:tr h="517428">
                <a:tc>
                  <a:txBody>
                    <a:bodyPr/>
                    <a:lstStyle/>
                    <a:p>
                      <a:pPr algn="ctr"/>
                      <a:r>
                        <a:rPr lang="en-US" dirty="0"/>
                        <a:t>220 Hz – 3 kHz</a:t>
                      </a:r>
                    </a:p>
                  </a:txBody>
                  <a:tcPr/>
                </a:tc>
                <a:tc>
                  <a:txBody>
                    <a:bodyPr/>
                    <a:lstStyle/>
                    <a:p>
                      <a:pPr algn="ctr"/>
                      <a:r>
                        <a:rPr lang="nb-NO" dirty="0"/>
                        <a:t>E NAB-Ceiling = 5,525 x 106 / f</a:t>
                      </a:r>
                      <a:endParaRPr lang="en-US" dirty="0"/>
                    </a:p>
                  </a:txBody>
                  <a:tcPr/>
                </a:tc>
                <a:extLst>
                  <a:ext uri="{0D108BD9-81ED-4DB2-BD59-A6C34878D82A}">
                    <a16:rowId xmlns:a16="http://schemas.microsoft.com/office/drawing/2014/main" val="10002"/>
                  </a:ext>
                </a:extLst>
              </a:tr>
              <a:tr h="545458">
                <a:tc>
                  <a:txBody>
                    <a:bodyPr/>
                    <a:lstStyle/>
                    <a:p>
                      <a:pPr algn="ctr"/>
                      <a:r>
                        <a:rPr lang="en-US" dirty="0"/>
                        <a:t> 3 kHz – 30 kHz </a:t>
                      </a:r>
                    </a:p>
                  </a:txBody>
                  <a:tcPr/>
                </a:tc>
                <a:tc>
                  <a:txBody>
                    <a:bodyPr/>
                    <a:lstStyle/>
                    <a:p>
                      <a:pPr algn="ctr"/>
                      <a:r>
                        <a:rPr lang="en-US" dirty="0"/>
                        <a:t>1.842 m(*) </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571908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23528" y="-99392"/>
            <a:ext cx="8496944" cy="5184576"/>
          </a:xfrm>
        </p:spPr>
        <p:txBody>
          <a:bodyPr>
            <a:normAutofit/>
          </a:bodyPr>
          <a:lstStyle/>
          <a:p>
            <a:pPr algn="l"/>
            <a:r>
              <a:rPr lang="en-US" sz="2800" dirty="0" err="1">
                <a:latin typeface="Times New Roman" pitchFamily="18" charset="0"/>
                <a:cs typeface="Times New Roman" pitchFamily="18" charset="0"/>
              </a:rPr>
              <a:t>Beberapa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hal</a:t>
            </a:r>
            <a:r>
              <a:rPr lang="en-US" sz="2800" dirty="0">
                <a:latin typeface="Times New Roman" pitchFamily="18" charset="0"/>
                <a:cs typeface="Times New Roman" pitchFamily="18" charset="0"/>
              </a:rPr>
              <a:t> yang </a:t>
            </a:r>
            <a:r>
              <a:rPr lang="en-US" sz="2800" dirty="0" err="1">
                <a:latin typeface="Times New Roman" pitchFamily="18" charset="0"/>
                <a:cs typeface="Times New Roman" pitchFamily="18" charset="0"/>
              </a:rPr>
              <a:t>diperhatikan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dalam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menggunakan</a:t>
            </a:r>
            <a:r>
              <a:rPr lang="en-US" sz="2800" dirty="0">
                <a:latin typeface="Times New Roman" pitchFamily="18" charset="0"/>
                <a:cs typeface="Times New Roman" pitchFamily="18" charset="0"/>
              </a:rPr>
              <a:t> NAB </a:t>
            </a:r>
            <a:r>
              <a:rPr lang="en-US" sz="2800" dirty="0" err="1">
                <a:latin typeface="Times New Roman" pitchFamily="18" charset="0"/>
                <a:cs typeface="Times New Roman" pitchFamily="18" charset="0"/>
              </a:rPr>
              <a:t>radiasi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medan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listrik</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statis</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adalah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sebagai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berikut</a:t>
            </a:r>
            <a:r>
              <a:rPr lang="en-US" sz="2800" dirty="0">
                <a:latin typeface="Times New Roman" pitchFamily="18" charset="0"/>
                <a:cs typeface="Times New Roman" pitchFamily="18" charset="0"/>
              </a:rPr>
              <a:t>:</a:t>
            </a:r>
            <a:endParaRPr lang="id-ID" sz="2800" dirty="0">
              <a:latin typeface="Times New Roman" pitchFamily="18" charset="0"/>
              <a:cs typeface="Times New Roman" pitchFamily="18" charset="0"/>
            </a:endParaRPr>
          </a:p>
          <a:p>
            <a:pPr algn="l"/>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Untuk</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pekerja</a:t>
            </a:r>
            <a:r>
              <a:rPr lang="en-US" sz="2800" dirty="0">
                <a:latin typeface="Times New Roman" pitchFamily="18" charset="0"/>
                <a:cs typeface="Times New Roman" pitchFamily="18" charset="0"/>
              </a:rPr>
              <a:t> yang </a:t>
            </a:r>
            <a:r>
              <a:rPr lang="en-US" sz="2800" dirty="0" err="1">
                <a:latin typeface="Times New Roman" pitchFamily="18" charset="0"/>
                <a:cs typeface="Times New Roman" pitchFamily="18" charset="0"/>
              </a:rPr>
              <a:t>menggunakan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alat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pacu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jantung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maka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nilai</a:t>
            </a:r>
            <a:r>
              <a:rPr lang="en-US" sz="2800" dirty="0">
                <a:latin typeface="Times New Roman" pitchFamily="18" charset="0"/>
                <a:cs typeface="Times New Roman" pitchFamily="18" charset="0"/>
              </a:rPr>
              <a:t> NAB Ceiling </a:t>
            </a:r>
            <a:r>
              <a:rPr lang="en-US" sz="2800" dirty="0" err="1">
                <a:latin typeface="Times New Roman" pitchFamily="18" charset="0"/>
                <a:cs typeface="Times New Roman" pitchFamily="18" charset="0"/>
              </a:rPr>
              <a:t>pada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frekuensi</a:t>
            </a:r>
            <a:r>
              <a:rPr lang="en-US" sz="2800" dirty="0">
                <a:latin typeface="Times New Roman" pitchFamily="18" charset="0"/>
                <a:cs typeface="Times New Roman" pitchFamily="18" charset="0"/>
              </a:rPr>
              <a:t> 0-220 Hz </a:t>
            </a:r>
            <a:r>
              <a:rPr lang="en-US" sz="2800" dirty="0" err="1">
                <a:latin typeface="Times New Roman" pitchFamily="18" charset="0"/>
                <a:cs typeface="Times New Roman" pitchFamily="18" charset="0"/>
              </a:rPr>
              <a:t>tidak</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berlaku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karena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dapat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mengganggu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fungsi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alat</a:t>
            </a:r>
            <a:r>
              <a:rPr lang="en-US" sz="2800" dirty="0">
                <a:latin typeface="Times New Roman" pitchFamily="18" charset="0"/>
                <a:cs typeface="Times New Roman" pitchFamily="18" charset="0"/>
              </a:rPr>
              <a:t>. </a:t>
            </a:r>
            <a:endParaRPr lang="id-ID" sz="2800" dirty="0">
              <a:latin typeface="Times New Roman" pitchFamily="18" charset="0"/>
              <a:cs typeface="Times New Roman" pitchFamily="18" charset="0"/>
            </a:endParaRPr>
          </a:p>
          <a:p>
            <a:pPr algn="l"/>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Nilai</a:t>
            </a:r>
            <a:r>
              <a:rPr lang="en-US" sz="2800" dirty="0">
                <a:latin typeface="Times New Roman" pitchFamily="18" charset="0"/>
                <a:cs typeface="Times New Roman" pitchFamily="18" charset="0"/>
              </a:rPr>
              <a:t> NAB </a:t>
            </a:r>
            <a:r>
              <a:rPr lang="en-US" sz="2800" dirty="0" err="1">
                <a:latin typeface="Times New Roman" pitchFamily="18" charset="0"/>
                <a:cs typeface="Times New Roman" pitchFamily="18" charset="0"/>
              </a:rPr>
              <a:t>pada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frekuensi</a:t>
            </a:r>
            <a:r>
              <a:rPr lang="en-US" sz="2800" dirty="0">
                <a:latin typeface="Times New Roman" pitchFamily="18" charset="0"/>
                <a:cs typeface="Times New Roman" pitchFamily="18" charset="0"/>
              </a:rPr>
              <a:t> 3 kHz – 30 </a:t>
            </a:r>
            <a:r>
              <a:rPr lang="en-US" sz="2800" dirty="0" err="1">
                <a:latin typeface="Times New Roman" pitchFamily="18" charset="0"/>
                <a:cs typeface="Times New Roman" pitchFamily="18" charset="0"/>
              </a:rPr>
              <a:t>kHzberlaku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untuk</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pajanan</a:t>
            </a:r>
            <a:r>
              <a:rPr lang="en-US" sz="2800" dirty="0">
                <a:latin typeface="Times New Roman" pitchFamily="18" charset="0"/>
                <a:cs typeface="Times New Roman" pitchFamily="18" charset="0"/>
              </a:rPr>
              <a:t> per </a:t>
            </a:r>
            <a:r>
              <a:rPr lang="en-US" sz="2800" dirty="0" err="1">
                <a:latin typeface="Times New Roman" pitchFamily="18" charset="0"/>
                <a:cs typeface="Times New Roman" pitchFamily="18" charset="0"/>
              </a:rPr>
              <a:t>bagian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tubuh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maupun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pajanan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pada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seluruh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tubuh</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35682036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8680"/>
            <a:ext cx="7772400" cy="1512168"/>
          </a:xfrm>
        </p:spPr>
        <p:txBody>
          <a:bodyPr>
            <a:normAutofit/>
          </a:bodyPr>
          <a:lstStyle/>
          <a:p>
            <a:r>
              <a:rPr lang="en-US" sz="4000" dirty="0">
                <a:latin typeface="Times New Roman" pitchFamily="18" charset="0"/>
                <a:cs typeface="Times New Roman" pitchFamily="18" charset="0"/>
              </a:rPr>
              <a:t>NAB </a:t>
            </a:r>
            <a:r>
              <a:rPr lang="en-US" sz="4000" dirty="0" err="1">
                <a:latin typeface="Times New Roman" pitchFamily="18" charset="0"/>
                <a:cs typeface="Times New Roman" pitchFamily="18" charset="0"/>
              </a:rPr>
              <a:t>Radiasi</a:t>
            </a:r>
            <a:r>
              <a:rPr lang="en-US" sz="4000" dirty="0">
                <a:latin typeface="Times New Roman" pitchFamily="18" charset="0"/>
                <a:cs typeface="Times New Roman" pitchFamily="18" charset="0"/>
              </a:rPr>
              <a:t> Ultraviolet </a:t>
            </a:r>
          </a:p>
        </p:txBody>
      </p:sp>
      <p:sp>
        <p:nvSpPr>
          <p:cNvPr id="3" name="Subtitle 2"/>
          <p:cNvSpPr>
            <a:spLocks noGrp="1"/>
          </p:cNvSpPr>
          <p:nvPr>
            <p:ph type="subTitle" idx="1"/>
          </p:nvPr>
        </p:nvSpPr>
        <p:spPr>
          <a:xfrm>
            <a:off x="611560" y="2132856"/>
            <a:ext cx="7920880" cy="4032448"/>
          </a:xfrm>
        </p:spPr>
        <p:txBody>
          <a:bodyPr>
            <a:normAutofit/>
          </a:bodyPr>
          <a:lstStyle/>
          <a:p>
            <a:pPr algn="l"/>
            <a:r>
              <a:rPr lang="en-US" sz="2400" dirty="0" err="1">
                <a:latin typeface="Times New Roman" pitchFamily="18" charset="0"/>
                <a:cs typeface="Times New Roman" pitchFamily="18" charset="0"/>
              </a:rPr>
              <a:t>Nilai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ambang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batas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ini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adalah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untuk</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radiasi</a:t>
            </a:r>
            <a:r>
              <a:rPr lang="en-US" sz="2400" dirty="0">
                <a:latin typeface="Times New Roman" pitchFamily="18" charset="0"/>
                <a:cs typeface="Times New Roman" pitchFamily="18" charset="0"/>
              </a:rPr>
              <a:t> ultraviolet </a:t>
            </a:r>
            <a:r>
              <a:rPr lang="en-US" sz="2400" dirty="0" err="1">
                <a:latin typeface="Times New Roman" pitchFamily="18" charset="0"/>
                <a:cs typeface="Times New Roman" pitchFamily="18" charset="0"/>
              </a:rPr>
              <a:t>dengan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panjang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gelombang</a:t>
            </a:r>
            <a:r>
              <a:rPr lang="en-US" sz="2400" dirty="0">
                <a:latin typeface="Times New Roman" pitchFamily="18" charset="0"/>
                <a:cs typeface="Times New Roman" pitchFamily="18" charset="0"/>
              </a:rPr>
              <a:t> 200 nanometer </a:t>
            </a:r>
            <a:r>
              <a:rPr lang="en-US" sz="2400" dirty="0" err="1">
                <a:latin typeface="Times New Roman" pitchFamily="18" charset="0"/>
                <a:cs typeface="Times New Roman" pitchFamily="18" charset="0"/>
              </a:rPr>
              <a:t>sampai</a:t>
            </a:r>
            <a:r>
              <a:rPr lang="en-US" sz="2400" dirty="0">
                <a:latin typeface="Times New Roman" pitchFamily="18" charset="0"/>
                <a:cs typeface="Times New Roman" pitchFamily="18" charset="0"/>
              </a:rPr>
              <a:t> 400 nanometer (nm) </a:t>
            </a:r>
            <a:r>
              <a:rPr lang="en-US" sz="2400" dirty="0" err="1">
                <a:latin typeface="Times New Roman" pitchFamily="18" charset="0"/>
                <a:cs typeface="Times New Roman" pitchFamily="18" charset="0"/>
              </a:rPr>
              <a:t>dan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mewakili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kondisi-kondisi</a:t>
            </a:r>
            <a:r>
              <a:rPr lang="en-US" sz="2400" dirty="0">
                <a:latin typeface="Times New Roman" pitchFamily="18" charset="0"/>
                <a:cs typeface="Times New Roman" pitchFamily="18" charset="0"/>
              </a:rPr>
              <a:t> yang </a:t>
            </a:r>
            <a:r>
              <a:rPr lang="en-US" sz="2400" dirty="0" err="1">
                <a:latin typeface="Times New Roman" pitchFamily="18" charset="0"/>
                <a:cs typeface="Times New Roman" pitchFamily="18" charset="0"/>
              </a:rPr>
              <a:t>dipercaya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bahwa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hampir</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semua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pekerja</a:t>
            </a:r>
            <a:r>
              <a:rPr lang="en-US" sz="2400" dirty="0">
                <a:latin typeface="Times New Roman" pitchFamily="18" charset="0"/>
                <a:cs typeface="Times New Roman" pitchFamily="18" charset="0"/>
              </a:rPr>
              <a:t> yang </a:t>
            </a:r>
            <a:r>
              <a:rPr lang="en-US" sz="2400" dirty="0" err="1">
                <a:latin typeface="Times New Roman" pitchFamily="18" charset="0"/>
                <a:cs typeface="Times New Roman" pitchFamily="18" charset="0"/>
              </a:rPr>
              <a:t>sehat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dapat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terpajan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secara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terus-menerus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tanpa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adanya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dampak</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kesehatan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akut</a:t>
            </a:r>
            <a:r>
              <a:rPr lang="en-US" sz="2400" dirty="0">
                <a:latin typeface="Times New Roman" pitchFamily="18" charset="0"/>
                <a:cs typeface="Times New Roman" pitchFamily="18" charset="0"/>
              </a:rPr>
              <a:t> yang </a:t>
            </a:r>
            <a:r>
              <a:rPr lang="en-US" sz="2400" dirty="0" err="1">
                <a:latin typeface="Times New Roman" pitchFamily="18" charset="0"/>
                <a:cs typeface="Times New Roman" pitchFamily="18" charset="0"/>
              </a:rPr>
              <a:t>merugikan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seperti</a:t>
            </a:r>
            <a:r>
              <a:rPr lang="en-US" sz="2400" dirty="0">
                <a:latin typeface="Times New Roman" pitchFamily="18" charset="0"/>
                <a:cs typeface="Times New Roman" pitchFamily="18" charset="0"/>
              </a:rPr>
              <a:t> erythema </a:t>
            </a:r>
            <a:r>
              <a:rPr lang="en-US" sz="2400" dirty="0" err="1">
                <a:latin typeface="Times New Roman" pitchFamily="18" charset="0"/>
                <a:cs typeface="Times New Roman" pitchFamily="18" charset="0"/>
              </a:rPr>
              <a:t>dan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photokeratitis</a:t>
            </a:r>
            <a:r>
              <a:rPr lang="en-US" sz="2400" dirty="0">
                <a:latin typeface="Times New Roman" pitchFamily="18" charset="0"/>
                <a:cs typeface="Times New Roman" pitchFamily="18" charset="0"/>
              </a:rPr>
              <a:t>. </a:t>
            </a:r>
            <a:endParaRPr lang="id-ID" sz="2400" dirty="0">
              <a:latin typeface="Times New Roman" pitchFamily="18" charset="0"/>
              <a:cs typeface="Times New Roman" pitchFamily="18" charset="0"/>
            </a:endParaRPr>
          </a:p>
          <a:p>
            <a:pPr algn="l"/>
            <a:r>
              <a:rPr lang="en-US" sz="2400" dirty="0" err="1">
                <a:latin typeface="Times New Roman" pitchFamily="18" charset="0"/>
                <a:cs typeface="Times New Roman" pitchFamily="18" charset="0"/>
              </a:rPr>
              <a:t>Beberapa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sumber</a:t>
            </a:r>
            <a:r>
              <a:rPr lang="en-US" sz="2400" dirty="0">
                <a:latin typeface="Times New Roman" pitchFamily="18" charset="0"/>
                <a:cs typeface="Times New Roman" pitchFamily="18" charset="0"/>
              </a:rPr>
              <a:t> ultraviolet yang </a:t>
            </a:r>
            <a:r>
              <a:rPr lang="en-US" sz="2400" dirty="0" err="1">
                <a:latin typeface="Times New Roman" pitchFamily="18" charset="0"/>
                <a:cs typeface="Times New Roman" pitchFamily="18" charset="0"/>
              </a:rPr>
              <a:t>dicakup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dalam</a:t>
            </a:r>
            <a:r>
              <a:rPr lang="en-US" sz="2400" dirty="0">
                <a:latin typeface="Times New Roman" pitchFamily="18" charset="0"/>
                <a:cs typeface="Times New Roman" pitchFamily="18" charset="0"/>
              </a:rPr>
              <a:t> NAB </a:t>
            </a:r>
            <a:r>
              <a:rPr lang="en-US" sz="2400" dirty="0" err="1">
                <a:latin typeface="Times New Roman" pitchFamily="18" charset="0"/>
                <a:cs typeface="Times New Roman" pitchFamily="18" charset="0"/>
              </a:rPr>
              <a:t>ini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adalah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pengelasan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dan</a:t>
            </a:r>
            <a:r>
              <a:rPr lang="en-US" sz="2400" dirty="0">
                <a:latin typeface="Times New Roman" pitchFamily="18" charset="0"/>
                <a:cs typeface="Times New Roman" pitchFamily="18" charset="0"/>
              </a:rPr>
              <a:t> carbon arcs, </a:t>
            </a:r>
            <a:r>
              <a:rPr lang="en-US" sz="2400" dirty="0" err="1">
                <a:latin typeface="Times New Roman" pitchFamily="18" charset="0"/>
                <a:cs typeface="Times New Roman" pitchFamily="18" charset="0"/>
              </a:rPr>
              <a:t>benda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berpendar</a:t>
            </a:r>
            <a:r>
              <a:rPr lang="en-US" sz="2400" dirty="0">
                <a:latin typeface="Times New Roman" pitchFamily="18" charset="0"/>
                <a:cs typeface="Times New Roman" pitchFamily="18" charset="0"/>
              </a:rPr>
              <a:t> (fluorescent), </a:t>
            </a:r>
            <a:r>
              <a:rPr lang="en-US" sz="2400" dirty="0" err="1">
                <a:latin typeface="Times New Roman" pitchFamily="18" charset="0"/>
                <a:cs typeface="Times New Roman" pitchFamily="18" charset="0"/>
              </a:rPr>
              <a:t>lampu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pijar</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lampu</a:t>
            </a:r>
            <a:r>
              <a:rPr lang="en-US" sz="2400" dirty="0">
                <a:latin typeface="Times New Roman" pitchFamily="18" charset="0"/>
                <a:cs typeface="Times New Roman" pitchFamily="18" charset="0"/>
              </a:rPr>
              <a:t> germicidal, </a:t>
            </a:r>
            <a:r>
              <a:rPr lang="en-US" sz="2400" dirty="0" err="1">
                <a:latin typeface="Times New Roman" pitchFamily="18" charset="0"/>
                <a:cs typeface="Times New Roman" pitchFamily="18" charset="0"/>
              </a:rPr>
              <a:t>dan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radiasi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sinar</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matahari</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261713970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88641"/>
            <a:ext cx="7772400" cy="1224136"/>
          </a:xfrm>
        </p:spPr>
        <p:txBody>
          <a:bodyPr>
            <a:normAutofit/>
          </a:bodyPr>
          <a:lstStyle/>
          <a:p>
            <a:r>
              <a:rPr lang="en-US" sz="4000" dirty="0">
                <a:latin typeface="Times New Roman" pitchFamily="18" charset="0"/>
                <a:cs typeface="Times New Roman" pitchFamily="18" charset="0"/>
              </a:rPr>
              <a:t>NAB </a:t>
            </a:r>
            <a:r>
              <a:rPr lang="en-US" sz="4000" dirty="0" err="1">
                <a:latin typeface="Times New Roman" pitchFamily="18" charset="0"/>
                <a:cs typeface="Times New Roman" pitchFamily="18" charset="0"/>
              </a:rPr>
              <a:t>Bahan</a:t>
            </a:r>
            <a:r>
              <a:rPr lang="en-US" sz="4000" dirty="0">
                <a:latin typeface="Times New Roman" pitchFamily="18" charset="0"/>
                <a:cs typeface="Times New Roman" pitchFamily="18" charset="0"/>
              </a:rPr>
              <a:t> Kimia </a:t>
            </a:r>
          </a:p>
        </p:txBody>
      </p:sp>
      <p:sp>
        <p:nvSpPr>
          <p:cNvPr id="5" name="Subtitle 4"/>
          <p:cNvSpPr>
            <a:spLocks noGrp="1"/>
          </p:cNvSpPr>
          <p:nvPr>
            <p:ph type="subTitle" idx="1"/>
          </p:nvPr>
        </p:nvSpPr>
        <p:spPr>
          <a:xfrm>
            <a:off x="683568" y="1556792"/>
            <a:ext cx="7920880" cy="4896544"/>
          </a:xfrm>
        </p:spPr>
        <p:txBody>
          <a:bodyPr>
            <a:normAutofit fontScale="55000" lnSpcReduction="20000"/>
          </a:bodyPr>
          <a:lstStyle/>
          <a:p>
            <a:pPr algn="l"/>
            <a:r>
              <a:rPr lang="id-ID" sz="3600" dirty="0">
                <a:latin typeface="Times New Roman" pitchFamily="18" charset="0"/>
                <a:cs typeface="Times New Roman" pitchFamily="18" charset="0"/>
              </a:rPr>
              <a:t>N</a:t>
            </a:r>
            <a:r>
              <a:rPr lang="en-US" sz="3600" dirty="0">
                <a:latin typeface="Times New Roman" pitchFamily="18" charset="0"/>
                <a:cs typeface="Times New Roman" pitchFamily="18" charset="0"/>
              </a:rPr>
              <a:t>AB </a:t>
            </a:r>
            <a:r>
              <a:rPr lang="en-US" sz="3500" dirty="0" err="1">
                <a:latin typeface="Times New Roman" pitchFamily="18" charset="0"/>
                <a:cs typeface="Times New Roman" pitchFamily="18" charset="0"/>
              </a:rPr>
              <a:t>bahan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kimia</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dalam</a:t>
            </a:r>
            <a:r>
              <a:rPr lang="en-US" sz="3500" dirty="0">
                <a:latin typeface="Times New Roman" pitchFamily="18" charset="0"/>
                <a:cs typeface="Times New Roman" pitchFamily="18" charset="0"/>
              </a:rPr>
              <a:t> ppm </a:t>
            </a:r>
            <a:r>
              <a:rPr lang="en-US" sz="3500" dirty="0" err="1">
                <a:latin typeface="Times New Roman" pitchFamily="18" charset="0"/>
                <a:cs typeface="Times New Roman" pitchFamily="18" charset="0"/>
              </a:rPr>
              <a:t>atau</a:t>
            </a:r>
            <a:r>
              <a:rPr lang="en-US" sz="3500" dirty="0">
                <a:latin typeface="Times New Roman" pitchFamily="18" charset="0"/>
                <a:cs typeface="Times New Roman" pitchFamily="18" charset="0"/>
              </a:rPr>
              <a:t> mg/m3 </a:t>
            </a:r>
            <a:r>
              <a:rPr lang="en-US" sz="3500" dirty="0" err="1">
                <a:latin typeface="Times New Roman" pitchFamily="18" charset="0"/>
                <a:cs typeface="Times New Roman" pitchFamily="18" charset="0"/>
              </a:rPr>
              <a:t>adalah</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konsentrasi</a:t>
            </a:r>
            <a:r>
              <a:rPr lang="en-US" sz="3500" dirty="0">
                <a:latin typeface="Times New Roman" pitchFamily="18" charset="0"/>
                <a:cs typeface="Times New Roman" pitchFamily="18" charset="0"/>
              </a:rPr>
              <a:t> rata-rata </a:t>
            </a:r>
            <a:r>
              <a:rPr lang="en-US" sz="3500" dirty="0" err="1">
                <a:latin typeface="Times New Roman" pitchFamily="18" charset="0"/>
                <a:cs typeface="Times New Roman" pitchFamily="18" charset="0"/>
              </a:rPr>
              <a:t>pajanan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bahan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kimia</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tertentu</a:t>
            </a:r>
            <a:r>
              <a:rPr lang="en-US" sz="3500" dirty="0">
                <a:latin typeface="Times New Roman" pitchFamily="18" charset="0"/>
                <a:cs typeface="Times New Roman" pitchFamily="18" charset="0"/>
              </a:rPr>
              <a:t> yang </a:t>
            </a:r>
            <a:r>
              <a:rPr lang="en-US" sz="3500" dirty="0" err="1">
                <a:latin typeface="Times New Roman" pitchFamily="18" charset="0"/>
                <a:cs typeface="Times New Roman" pitchFamily="18" charset="0"/>
              </a:rPr>
              <a:t>dapat</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diterima</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oleh</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hampir</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semua</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pekerja</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tanpa</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mengakibatkan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gangguan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kesehatan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atau</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penyakit</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dalam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pekerjaan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sehari-hari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untuk</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waktu</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tidak</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melebihi</a:t>
            </a:r>
            <a:r>
              <a:rPr lang="en-US" sz="3500" dirty="0">
                <a:latin typeface="Times New Roman" pitchFamily="18" charset="0"/>
                <a:cs typeface="Times New Roman" pitchFamily="18" charset="0"/>
              </a:rPr>
              <a:t> 8 jam </a:t>
            </a:r>
            <a:r>
              <a:rPr lang="en-US" sz="3500" dirty="0" err="1">
                <a:latin typeface="Times New Roman" pitchFamily="18" charset="0"/>
                <a:cs typeface="Times New Roman" pitchFamily="18" charset="0"/>
              </a:rPr>
              <a:t>perhari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dan</a:t>
            </a:r>
            <a:r>
              <a:rPr lang="en-US" sz="3500" dirty="0">
                <a:latin typeface="Times New Roman" pitchFamily="18" charset="0"/>
                <a:cs typeface="Times New Roman" pitchFamily="18" charset="0"/>
              </a:rPr>
              <a:t> 40 jam </a:t>
            </a:r>
            <a:r>
              <a:rPr lang="en-US" sz="3500" dirty="0" err="1">
                <a:latin typeface="Times New Roman" pitchFamily="18" charset="0"/>
                <a:cs typeface="Times New Roman" pitchFamily="18" charset="0"/>
              </a:rPr>
              <a:t>perminggu</a:t>
            </a:r>
            <a:r>
              <a:rPr lang="en-US" sz="3500" dirty="0">
                <a:latin typeface="Times New Roman" pitchFamily="18" charset="0"/>
                <a:cs typeface="Times New Roman" pitchFamily="18" charset="0"/>
              </a:rPr>
              <a:t>. </a:t>
            </a:r>
            <a:endParaRPr lang="id-ID" sz="3500" dirty="0">
              <a:latin typeface="Times New Roman" pitchFamily="18" charset="0"/>
              <a:cs typeface="Times New Roman" pitchFamily="18" charset="0"/>
            </a:endParaRPr>
          </a:p>
          <a:p>
            <a:pPr algn="l"/>
            <a:r>
              <a:rPr lang="id-ID" sz="3500" dirty="0">
                <a:latin typeface="Times New Roman" pitchFamily="18" charset="0"/>
                <a:cs typeface="Times New Roman" pitchFamily="18" charset="0"/>
              </a:rPr>
              <a:t>NAB terdiri dari TWA, STEL dan Ceiling dengan pengertian sebagai berikut:</a:t>
            </a:r>
          </a:p>
          <a:p>
            <a:pPr algn="l"/>
            <a:r>
              <a:rPr lang="id-ID" sz="3500" dirty="0">
                <a:latin typeface="Times New Roman" pitchFamily="18" charset="0"/>
                <a:cs typeface="Times New Roman" pitchFamily="18" charset="0"/>
              </a:rPr>
              <a:t> 1) TWA (Time Weighted Average) adalahkonsentrasi ratarata tertimbang waktu di tempat kerja yang dapat diterima oleh hampir semua pekerja tanpa mengakibatkan gangguan kesehatan atau penyakit, dalam pekerjaan sehari-hari untuk waktu tidak melebihi 8 jam perhari dan 40 jam perminggu.</a:t>
            </a:r>
          </a:p>
          <a:p>
            <a:pPr algn="l"/>
            <a:r>
              <a:rPr lang="id-ID" sz="3500" dirty="0">
                <a:latin typeface="Times New Roman" pitchFamily="18" charset="0"/>
                <a:cs typeface="Times New Roman" pitchFamily="18" charset="0"/>
              </a:rPr>
              <a:t> 2) STEL (Short Term Exposure Limit) adalah konsentrasi rata-rata tertinggi dalam waktu 15 menit yang diperkenankan dan tidak boleh terjadi lebih dari 4 kali, dengan periode antar pajanan minimal 60 menit selama pekerja melakukan pekerjaannya dalam 8 jam kerja perhari. </a:t>
            </a:r>
          </a:p>
          <a:p>
            <a:pPr algn="l"/>
            <a:r>
              <a:rPr lang="id-ID" sz="3500" dirty="0">
                <a:latin typeface="Times New Roman" pitchFamily="18" charset="0"/>
                <a:cs typeface="Times New Roman" pitchFamily="18" charset="0"/>
              </a:rPr>
              <a:t>3) Ceiling adalah konsentrasi bahan kimia di tempat kerja yang tidak boleh dilampaui selama jam kerja. </a:t>
            </a:r>
          </a:p>
          <a:p>
            <a:pPr algn="l"/>
            <a:r>
              <a:rPr lang="id-ID" dirty="0">
                <a:latin typeface="Times New Roman" pitchFamily="18" charset="0"/>
                <a:cs typeface="Times New Roman" pitchFamily="18" charset="0"/>
              </a:rPr>
              <a:t> </a:t>
            </a:r>
          </a:p>
          <a:p>
            <a:pPr algn="l"/>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347688773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Tabel</a:t>
            </a:r>
            <a:r>
              <a:rPr lang="en-US" dirty="0"/>
              <a:t> NAB Kimia</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772816"/>
            <a:ext cx="8086725" cy="3952875"/>
          </a:xfrm>
        </p:spPr>
      </p:pic>
    </p:spTree>
    <p:extLst>
      <p:ext uri="{BB962C8B-B14F-4D97-AF65-F5344CB8AC3E}">
        <p14:creationId xmlns:p14="http://schemas.microsoft.com/office/powerpoint/2010/main" val="2018619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196752"/>
            <a:ext cx="8086725" cy="4371975"/>
          </a:xfrm>
        </p:spPr>
      </p:pic>
    </p:spTree>
    <p:extLst>
      <p:ext uri="{BB962C8B-B14F-4D97-AF65-F5344CB8AC3E}">
        <p14:creationId xmlns:p14="http://schemas.microsoft.com/office/powerpoint/2010/main" val="2926943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340768"/>
            <a:ext cx="8457366" cy="4104456"/>
          </a:xfrm>
        </p:spPr>
      </p:pic>
    </p:spTree>
    <p:extLst>
      <p:ext uri="{BB962C8B-B14F-4D97-AF65-F5344CB8AC3E}">
        <p14:creationId xmlns:p14="http://schemas.microsoft.com/office/powerpoint/2010/main" val="2063692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1500174"/>
            <a:ext cx="9144000" cy="535782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just">
              <a:lnSpc>
                <a:spcPct val="150000"/>
              </a:lnSpc>
            </a:pPr>
            <a:endParaRPr lang="id-ID" b="1" spc="150" dirty="0">
              <a:ln w="11430"/>
              <a:solidFill>
                <a:srgbClr val="F8F8F8"/>
              </a:solidFill>
              <a:latin typeface="Arial" pitchFamily="34" charset="0"/>
              <a:cs typeface="Arial" pitchFamily="34" charset="0"/>
            </a:endParaRPr>
          </a:p>
          <a:p>
            <a:pPr algn="just">
              <a:lnSpc>
                <a:spcPct val="150000"/>
              </a:lnSpc>
            </a:pPr>
            <a:r>
              <a:rPr lang="id-ID" b="1" spc="150" dirty="0">
                <a:ln w="11430"/>
                <a:solidFill>
                  <a:srgbClr val="F8F8F8"/>
                </a:solidFill>
                <a:latin typeface="Arial" pitchFamily="34" charset="0"/>
                <a:cs typeface="Arial" pitchFamily="34" charset="0"/>
              </a:rPr>
              <a:t>(1) Untuk memenuhi standar dan persyaratan kesehatan lingkungan kerja industri sesuai dengan Peraturan Menteri ini, setiap industri harus melakukan pemantauan secara berkala. </a:t>
            </a:r>
          </a:p>
          <a:p>
            <a:pPr algn="just">
              <a:lnSpc>
                <a:spcPct val="150000"/>
              </a:lnSpc>
            </a:pPr>
            <a:r>
              <a:rPr lang="id-ID" b="1" spc="150" dirty="0">
                <a:ln w="11430"/>
                <a:solidFill>
                  <a:srgbClr val="F8F8F8"/>
                </a:solidFill>
                <a:latin typeface="Arial" pitchFamily="34" charset="0"/>
                <a:cs typeface="Arial" pitchFamily="34" charset="0"/>
              </a:rPr>
              <a:t>(2) Pemantauan sebagaimana dimaksud pada ayat (1) dapat bekerjasama dengan pihak lain yang memiliki kompetensi di bidang </a:t>
            </a:r>
            <a:r>
              <a:rPr lang="id-ID" b="1" i="1" spc="150" dirty="0">
                <a:ln w="11430"/>
                <a:solidFill>
                  <a:srgbClr val="F8F8F8"/>
                </a:solidFill>
                <a:latin typeface="Arial" pitchFamily="34" charset="0"/>
                <a:cs typeface="Arial" pitchFamily="34" charset="0"/>
              </a:rPr>
              <a:t>higiene industri, kesehatan kerja dan/atau kesehatan lingkungan. </a:t>
            </a:r>
          </a:p>
          <a:p>
            <a:pPr algn="just">
              <a:lnSpc>
                <a:spcPct val="150000"/>
              </a:lnSpc>
            </a:pPr>
            <a:r>
              <a:rPr lang="id-ID" b="1" spc="150" dirty="0">
                <a:ln w="11430"/>
                <a:solidFill>
                  <a:srgbClr val="F8F8F8"/>
                </a:solidFill>
                <a:latin typeface="Arial" pitchFamily="34" charset="0"/>
                <a:cs typeface="Arial" pitchFamily="34" charset="0"/>
              </a:rPr>
              <a:t>(3) Pemantauan sebagaimana dimaksud pada ayat (1) dilakukan dengan cara: </a:t>
            </a:r>
          </a:p>
          <a:p>
            <a:pPr algn="just">
              <a:lnSpc>
                <a:spcPct val="150000"/>
              </a:lnSpc>
            </a:pPr>
            <a:r>
              <a:rPr lang="id-ID" b="1" spc="150" dirty="0">
                <a:ln w="11430"/>
                <a:solidFill>
                  <a:srgbClr val="F8F8F8"/>
                </a:solidFill>
                <a:latin typeface="Arial" pitchFamily="34" charset="0"/>
                <a:cs typeface="Arial" pitchFamily="34" charset="0"/>
              </a:rPr>
              <a:t>a. pengamatan, pengukuran, dan surveilans faktor fisik, kimia, biologi, dan penanganan beban manual, serta indikator pajanan biologi sesuai potensi bahaya yang ada di lingkungan kerja; dan </a:t>
            </a:r>
          </a:p>
          <a:p>
            <a:pPr algn="just">
              <a:lnSpc>
                <a:spcPct val="150000"/>
              </a:lnSpc>
            </a:pPr>
            <a:r>
              <a:rPr lang="id-ID" b="1" spc="150" dirty="0">
                <a:ln w="11430"/>
                <a:solidFill>
                  <a:srgbClr val="F8F8F8"/>
                </a:solidFill>
                <a:latin typeface="Arial" pitchFamily="34" charset="0"/>
                <a:cs typeface="Arial" pitchFamily="34" charset="0"/>
              </a:rPr>
              <a:t>b. pemeriksaan, pengamatan, pengukuran, surveilans, dan analisis risiko pada media lingkungan.</a:t>
            </a:r>
          </a:p>
          <a:p>
            <a:pPr algn="just">
              <a:lnSpc>
                <a:spcPct val="150000"/>
              </a:lnSpc>
            </a:pPr>
            <a:endParaRPr lang="id-ID" b="1" spc="150" dirty="0">
              <a:ln w="11430"/>
              <a:solidFill>
                <a:srgbClr val="F8F8F8"/>
              </a:solidFill>
              <a:latin typeface="Arial" pitchFamily="34" charset="0"/>
              <a:cs typeface="Arial" pitchFamily="34" charset="0"/>
            </a:endParaRPr>
          </a:p>
        </p:txBody>
      </p:sp>
      <p:sp>
        <p:nvSpPr>
          <p:cNvPr id="8" name="Horizontal Scroll 7"/>
          <p:cNvSpPr/>
          <p:nvPr/>
        </p:nvSpPr>
        <p:spPr>
          <a:xfrm>
            <a:off x="571472" y="0"/>
            <a:ext cx="7929618" cy="9286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3643306" y="928670"/>
            <a:ext cx="1857388" cy="4286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bg1"/>
                </a:solidFill>
                <a:latin typeface="Arial" pitchFamily="34" charset="0"/>
                <a:cs typeface="Arial" pitchFamily="34" charset="0"/>
              </a:rPr>
              <a:t>Pasal 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980728"/>
            <a:ext cx="8105775" cy="4410075"/>
          </a:xfrm>
        </p:spPr>
      </p:pic>
    </p:spTree>
    <p:extLst>
      <p:ext uri="{BB962C8B-B14F-4D97-AF65-F5344CB8AC3E}">
        <p14:creationId xmlns:p14="http://schemas.microsoft.com/office/powerpoint/2010/main" val="2493533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124744"/>
            <a:ext cx="8105775" cy="4124325"/>
          </a:xfrm>
        </p:spPr>
      </p:pic>
    </p:spTree>
    <p:extLst>
      <p:ext uri="{BB962C8B-B14F-4D97-AF65-F5344CB8AC3E}">
        <p14:creationId xmlns:p14="http://schemas.microsoft.com/office/powerpoint/2010/main" val="1591335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980728"/>
            <a:ext cx="8096250" cy="4381500"/>
          </a:xfrm>
        </p:spPr>
      </p:pic>
    </p:spTree>
    <p:extLst>
      <p:ext uri="{BB962C8B-B14F-4D97-AF65-F5344CB8AC3E}">
        <p14:creationId xmlns:p14="http://schemas.microsoft.com/office/powerpoint/2010/main" val="17482092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196752"/>
            <a:ext cx="8105775" cy="4371975"/>
          </a:xfrm>
        </p:spPr>
      </p:pic>
    </p:spTree>
    <p:extLst>
      <p:ext uri="{BB962C8B-B14F-4D97-AF65-F5344CB8AC3E}">
        <p14:creationId xmlns:p14="http://schemas.microsoft.com/office/powerpoint/2010/main" val="40069045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2870"/>
            <a:ext cx="7004714" cy="4715533"/>
          </a:xfrm>
          <a:prstGeom prst="rect">
            <a:avLst/>
          </a:prstGeom>
        </p:spPr>
      </p:pic>
    </p:spTree>
    <p:extLst>
      <p:ext uri="{BB962C8B-B14F-4D97-AF65-F5344CB8AC3E}">
        <p14:creationId xmlns:p14="http://schemas.microsoft.com/office/powerpoint/2010/main" val="1820191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2304" y="927154"/>
            <a:ext cx="6732580" cy="5023270"/>
          </a:xfrm>
          <a:prstGeom prst="rect">
            <a:avLst/>
          </a:prstGeom>
        </p:spPr>
      </p:pic>
    </p:spTree>
    <p:extLst>
      <p:ext uri="{BB962C8B-B14F-4D97-AF65-F5344CB8AC3E}">
        <p14:creationId xmlns:p14="http://schemas.microsoft.com/office/powerpoint/2010/main" val="8640018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251" y="884658"/>
            <a:ext cx="6961340" cy="4983880"/>
          </a:xfrm>
          <a:prstGeom prst="rect">
            <a:avLst/>
          </a:prstGeom>
        </p:spPr>
      </p:pic>
    </p:spTree>
    <p:extLst>
      <p:ext uri="{BB962C8B-B14F-4D97-AF65-F5344CB8AC3E}">
        <p14:creationId xmlns:p14="http://schemas.microsoft.com/office/powerpoint/2010/main" val="2111423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1365" y="788752"/>
            <a:ext cx="6322986" cy="4943308"/>
          </a:xfrm>
          <a:prstGeom prst="rect">
            <a:avLst/>
          </a:prstGeom>
        </p:spPr>
      </p:pic>
    </p:spTree>
    <p:extLst>
      <p:ext uri="{BB962C8B-B14F-4D97-AF65-F5344CB8AC3E}">
        <p14:creationId xmlns:p14="http://schemas.microsoft.com/office/powerpoint/2010/main" val="1320992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940" y="928049"/>
            <a:ext cx="6683991" cy="5186149"/>
          </a:xfrm>
          <a:prstGeom prst="rect">
            <a:avLst/>
          </a:prstGeom>
        </p:spPr>
      </p:pic>
    </p:spTree>
    <p:extLst>
      <p:ext uri="{BB962C8B-B14F-4D97-AF65-F5344CB8AC3E}">
        <p14:creationId xmlns:p14="http://schemas.microsoft.com/office/powerpoint/2010/main" val="826934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t>TLV (Threshold Limit Values)</a:t>
            </a:r>
          </a:p>
        </p:txBody>
      </p:sp>
      <p:sp>
        <p:nvSpPr>
          <p:cNvPr id="3" name="Content Placeholder 2"/>
          <p:cNvSpPr>
            <a:spLocks noGrp="1"/>
          </p:cNvSpPr>
          <p:nvPr>
            <p:ph idx="1"/>
          </p:nvPr>
        </p:nvSpPr>
        <p:spPr/>
        <p:txBody>
          <a:bodyPr>
            <a:noAutofit/>
          </a:bodyPr>
          <a:lstStyle/>
          <a:p>
            <a:r>
              <a:rPr lang="en-US" sz="1600" dirty="0"/>
              <a:t>TLV </a:t>
            </a:r>
            <a:r>
              <a:rPr lang="en-US" sz="1600" dirty="0" err="1"/>
              <a:t>adalah</a:t>
            </a:r>
            <a:r>
              <a:rPr lang="en-US" sz="1600" dirty="0"/>
              <a:t> </a:t>
            </a:r>
            <a:r>
              <a:rPr lang="en-US" sz="1600" dirty="0" err="1"/>
              <a:t>besarnya</a:t>
            </a:r>
            <a:r>
              <a:rPr lang="en-US" sz="1600" dirty="0"/>
              <a:t> </a:t>
            </a:r>
            <a:r>
              <a:rPr lang="en-US" sz="1600" dirty="0" err="1"/>
              <a:t>Konsentrasi</a:t>
            </a:r>
            <a:r>
              <a:rPr lang="en-US" sz="1600" dirty="0"/>
              <a:t> </a:t>
            </a:r>
            <a:r>
              <a:rPr lang="en-US" sz="1600" dirty="0" err="1"/>
              <a:t>suatu</a:t>
            </a:r>
            <a:r>
              <a:rPr lang="en-US" sz="1600" dirty="0"/>
              <a:t> </a:t>
            </a:r>
            <a:r>
              <a:rPr lang="en-US" sz="1600" dirty="0" err="1"/>
              <a:t>bahan</a:t>
            </a:r>
            <a:r>
              <a:rPr lang="en-US" sz="1600" dirty="0"/>
              <a:t> </a:t>
            </a:r>
            <a:r>
              <a:rPr lang="en-US" sz="1600" dirty="0" err="1"/>
              <a:t>kimia</a:t>
            </a:r>
            <a:r>
              <a:rPr lang="en-US" sz="1600" dirty="0"/>
              <a:t> </a:t>
            </a:r>
            <a:r>
              <a:rPr lang="en-US" sz="1600" dirty="0" err="1"/>
              <a:t>diudara</a:t>
            </a:r>
            <a:r>
              <a:rPr lang="en-US" sz="1600" dirty="0"/>
              <a:t> yang </a:t>
            </a:r>
            <a:r>
              <a:rPr lang="en-US" sz="1600" dirty="0" err="1"/>
              <a:t>diijinkan</a:t>
            </a:r>
            <a:r>
              <a:rPr lang="en-US" sz="1600" dirty="0"/>
              <a:t>  </a:t>
            </a:r>
            <a:r>
              <a:rPr lang="en-US" sz="1600" dirty="0" err="1"/>
              <a:t>memapar</a:t>
            </a:r>
            <a:r>
              <a:rPr lang="en-US" sz="1600" dirty="0"/>
              <a:t> </a:t>
            </a:r>
            <a:r>
              <a:rPr lang="en-US" sz="1600" dirty="0" err="1"/>
              <a:t>manusia</a:t>
            </a:r>
            <a:r>
              <a:rPr lang="en-US" sz="1600" dirty="0"/>
              <a:t>  </a:t>
            </a:r>
            <a:r>
              <a:rPr lang="en-US" sz="1600" dirty="0" err="1"/>
              <a:t>secara</a:t>
            </a:r>
            <a:r>
              <a:rPr lang="en-US" sz="1600" dirty="0"/>
              <a:t> continue, </a:t>
            </a:r>
            <a:r>
              <a:rPr lang="en-US" sz="1600" dirty="0" err="1"/>
              <a:t>tanpa</a:t>
            </a:r>
            <a:r>
              <a:rPr lang="en-US" sz="1600" dirty="0"/>
              <a:t> </a:t>
            </a:r>
            <a:r>
              <a:rPr lang="en-US" sz="1600" dirty="0" err="1"/>
              <a:t>menyebabkan</a:t>
            </a:r>
            <a:r>
              <a:rPr lang="en-US" sz="1600" dirty="0"/>
              <a:t> </a:t>
            </a:r>
            <a:r>
              <a:rPr lang="en-US" sz="1600" dirty="0" err="1"/>
              <a:t>efek</a:t>
            </a:r>
            <a:r>
              <a:rPr lang="en-US" sz="1600" dirty="0"/>
              <a:t> </a:t>
            </a:r>
            <a:r>
              <a:rPr lang="en-US" sz="1600" dirty="0" err="1"/>
              <a:t>samping</a:t>
            </a:r>
            <a:r>
              <a:rPr lang="en-US" sz="1600" dirty="0"/>
              <a:t> yang </a:t>
            </a:r>
            <a:r>
              <a:rPr lang="en-US" sz="1600" dirty="0" err="1"/>
              <a:t>merugikan</a:t>
            </a:r>
            <a:r>
              <a:rPr lang="en-US" sz="1600" dirty="0"/>
              <a:t> </a:t>
            </a:r>
            <a:r>
              <a:rPr lang="en-US" sz="1600" dirty="0" err="1"/>
              <a:t>pada</a:t>
            </a:r>
            <a:r>
              <a:rPr lang="en-US" sz="1600" dirty="0"/>
              <a:t> </a:t>
            </a:r>
            <a:r>
              <a:rPr lang="en-US" sz="1600" dirty="0" err="1"/>
              <a:t>tubuh</a:t>
            </a:r>
            <a:r>
              <a:rPr lang="en-US" sz="1600" dirty="0"/>
              <a:t>. TLV </a:t>
            </a:r>
            <a:r>
              <a:rPr lang="en-US" sz="1600" dirty="0" err="1"/>
              <a:t>tidak</a:t>
            </a:r>
            <a:r>
              <a:rPr lang="en-US" sz="1600" dirty="0"/>
              <a:t> </a:t>
            </a:r>
            <a:r>
              <a:rPr lang="en-US" sz="1600" dirty="0" err="1"/>
              <a:t>bisa</a:t>
            </a:r>
            <a:r>
              <a:rPr lang="en-US" sz="1600" dirty="0"/>
              <a:t> </a:t>
            </a:r>
            <a:r>
              <a:rPr lang="en-US" sz="1600" dirty="0" err="1"/>
              <a:t>digunakan</a:t>
            </a:r>
            <a:r>
              <a:rPr lang="en-US" sz="1600" dirty="0"/>
              <a:t> </a:t>
            </a:r>
            <a:r>
              <a:rPr lang="en-US" sz="1600" dirty="0" err="1"/>
              <a:t>untuk</a:t>
            </a:r>
            <a:r>
              <a:rPr lang="en-US" sz="1600" dirty="0"/>
              <a:t> </a:t>
            </a:r>
            <a:r>
              <a:rPr lang="en-US" sz="1600" dirty="0" err="1"/>
              <a:t>mengukur</a:t>
            </a:r>
            <a:r>
              <a:rPr lang="en-US" sz="1600" dirty="0"/>
              <a:t>  </a:t>
            </a:r>
            <a:r>
              <a:rPr lang="en-US" sz="1600" dirty="0" err="1"/>
              <a:t>tingkat</a:t>
            </a:r>
            <a:r>
              <a:rPr lang="en-US" sz="1600" dirty="0"/>
              <a:t> </a:t>
            </a:r>
            <a:r>
              <a:rPr lang="en-US" sz="1600" dirty="0" err="1"/>
              <a:t>polusi</a:t>
            </a:r>
            <a:r>
              <a:rPr lang="en-US" sz="1600" dirty="0"/>
              <a:t> </a:t>
            </a:r>
            <a:r>
              <a:rPr lang="en-US" sz="1600" dirty="0" err="1"/>
              <a:t>udara</a:t>
            </a:r>
            <a:r>
              <a:rPr lang="en-US" sz="1600" dirty="0"/>
              <a:t>, relative index of toxicity, </a:t>
            </a:r>
            <a:r>
              <a:rPr lang="en-US" sz="1600" dirty="0" err="1"/>
              <a:t>dan</a:t>
            </a:r>
            <a:r>
              <a:rPr lang="en-US" sz="1600" dirty="0"/>
              <a:t> </a:t>
            </a:r>
            <a:r>
              <a:rPr lang="en-US" sz="1600" dirty="0" err="1"/>
              <a:t>memperkirakan</a:t>
            </a:r>
            <a:r>
              <a:rPr lang="en-US" sz="1600" dirty="0"/>
              <a:t> </a:t>
            </a:r>
            <a:r>
              <a:rPr lang="en-US" sz="1600" dirty="0" err="1"/>
              <a:t>bahaya</a:t>
            </a:r>
            <a:r>
              <a:rPr lang="en-US" sz="1600" dirty="0"/>
              <a:t> </a:t>
            </a:r>
            <a:r>
              <a:rPr lang="en-US" sz="1600" dirty="0" err="1"/>
              <a:t>keracuran</a:t>
            </a:r>
            <a:r>
              <a:rPr lang="en-US" sz="1600" dirty="0"/>
              <a:t> </a:t>
            </a:r>
            <a:r>
              <a:rPr lang="en-US" sz="1600" dirty="0" err="1"/>
              <a:t>dari</a:t>
            </a:r>
            <a:r>
              <a:rPr lang="en-US" sz="1600" dirty="0"/>
              <a:t> </a:t>
            </a:r>
            <a:r>
              <a:rPr lang="en-US" sz="1600" dirty="0" err="1"/>
              <a:t>paparan</a:t>
            </a:r>
            <a:r>
              <a:rPr lang="en-US" sz="1600" dirty="0"/>
              <a:t> continue </a:t>
            </a:r>
            <a:r>
              <a:rPr lang="en-US" sz="1600" dirty="0" err="1"/>
              <a:t>tanpa</a:t>
            </a:r>
            <a:r>
              <a:rPr lang="en-US" sz="1600" dirty="0"/>
              <a:t> </a:t>
            </a:r>
            <a:r>
              <a:rPr lang="en-US" sz="1600" dirty="0" err="1"/>
              <a:t>adanya</a:t>
            </a:r>
            <a:r>
              <a:rPr lang="en-US" sz="1600" dirty="0"/>
              <a:t> </a:t>
            </a:r>
            <a:r>
              <a:rPr lang="en-US" sz="1600" dirty="0" err="1"/>
              <a:t>jedda</a:t>
            </a:r>
            <a:r>
              <a:rPr lang="en-US" sz="1600" dirty="0"/>
              <a:t> </a:t>
            </a:r>
          </a:p>
          <a:p>
            <a:r>
              <a:rPr lang="en-US" sz="1600" dirty="0" err="1"/>
              <a:t>Ada</a:t>
            </a:r>
            <a:r>
              <a:rPr lang="en-US" sz="1600" dirty="0"/>
              <a:t> </a:t>
            </a:r>
            <a:r>
              <a:rPr lang="en-US" sz="1600" dirty="0" err="1"/>
              <a:t>beberapa</a:t>
            </a:r>
            <a:r>
              <a:rPr lang="en-US" sz="1600" dirty="0"/>
              <a:t> </a:t>
            </a:r>
            <a:r>
              <a:rPr lang="en-US" sz="1600" dirty="0" err="1"/>
              <a:t>tipe</a:t>
            </a:r>
            <a:r>
              <a:rPr lang="en-US" sz="1600" dirty="0"/>
              <a:t> </a:t>
            </a:r>
            <a:r>
              <a:rPr lang="en-US" sz="1600" dirty="0" err="1"/>
              <a:t>dari</a:t>
            </a:r>
            <a:r>
              <a:rPr lang="en-US" sz="1600" dirty="0"/>
              <a:t> TLV </a:t>
            </a:r>
            <a:r>
              <a:rPr lang="en-US" sz="1600" dirty="0" err="1"/>
              <a:t>TLV</a:t>
            </a:r>
            <a:r>
              <a:rPr lang="en-US" sz="1600" dirty="0"/>
              <a:t>-TWA = </a:t>
            </a:r>
            <a:r>
              <a:rPr lang="en-US" sz="1600" dirty="0" err="1"/>
              <a:t>besarnya</a:t>
            </a:r>
            <a:r>
              <a:rPr lang="en-US" sz="1600" dirty="0"/>
              <a:t> </a:t>
            </a:r>
            <a:r>
              <a:rPr lang="en-US" sz="1600" dirty="0" err="1"/>
              <a:t>Konsentrasi</a:t>
            </a:r>
            <a:r>
              <a:rPr lang="en-US" sz="1600" dirty="0"/>
              <a:t> </a:t>
            </a:r>
            <a:r>
              <a:rPr lang="en-US" sz="1600" dirty="0" err="1"/>
              <a:t>suatu</a:t>
            </a:r>
            <a:r>
              <a:rPr lang="en-US" sz="1600" dirty="0"/>
              <a:t> </a:t>
            </a:r>
            <a:r>
              <a:rPr lang="en-US" sz="1600" dirty="0" err="1"/>
              <a:t>bahan</a:t>
            </a:r>
            <a:r>
              <a:rPr lang="en-US" sz="1600" dirty="0"/>
              <a:t> </a:t>
            </a:r>
            <a:r>
              <a:rPr lang="en-US" sz="1600" dirty="0" err="1"/>
              <a:t>kimia</a:t>
            </a:r>
            <a:r>
              <a:rPr lang="en-US" sz="1600" dirty="0"/>
              <a:t> </a:t>
            </a:r>
            <a:r>
              <a:rPr lang="en-US" sz="1600" dirty="0" err="1"/>
              <a:t>diudara</a:t>
            </a:r>
            <a:r>
              <a:rPr lang="en-US" sz="1600" dirty="0"/>
              <a:t> yang </a:t>
            </a:r>
            <a:r>
              <a:rPr lang="en-US" sz="1600" dirty="0" err="1"/>
              <a:t>diijinkan</a:t>
            </a:r>
            <a:r>
              <a:rPr lang="en-US" sz="1600" dirty="0"/>
              <a:t>  </a:t>
            </a:r>
            <a:r>
              <a:rPr lang="en-US" sz="1600" dirty="0" err="1"/>
              <a:t>memapar</a:t>
            </a:r>
            <a:r>
              <a:rPr lang="en-US" sz="1600" dirty="0"/>
              <a:t> </a:t>
            </a:r>
            <a:r>
              <a:rPr lang="en-US" sz="1600" dirty="0" err="1"/>
              <a:t>manusia</a:t>
            </a:r>
            <a:r>
              <a:rPr lang="en-US" sz="1600" dirty="0"/>
              <a:t>  </a:t>
            </a:r>
            <a:r>
              <a:rPr lang="en-US" sz="1600" dirty="0" err="1"/>
              <a:t>secara</a:t>
            </a:r>
            <a:r>
              <a:rPr lang="en-US" sz="1600" dirty="0"/>
              <a:t> continue </a:t>
            </a:r>
            <a:r>
              <a:rPr lang="en-US" sz="1600" dirty="0" err="1"/>
              <a:t>selama</a:t>
            </a:r>
            <a:r>
              <a:rPr lang="en-US" sz="1600" dirty="0"/>
              <a:t> 8 jam </a:t>
            </a:r>
            <a:r>
              <a:rPr lang="en-US" sz="1600" dirty="0" err="1"/>
              <a:t>setiap</a:t>
            </a:r>
            <a:r>
              <a:rPr lang="en-US" sz="1600" dirty="0"/>
              <a:t> </a:t>
            </a:r>
            <a:r>
              <a:rPr lang="en-US" sz="1600" dirty="0" err="1"/>
              <a:t>hari</a:t>
            </a:r>
            <a:r>
              <a:rPr lang="en-US" sz="1600" dirty="0"/>
              <a:t>, 40 jam </a:t>
            </a:r>
            <a:r>
              <a:rPr lang="en-US" sz="1600" dirty="0" err="1"/>
              <a:t>dalam</a:t>
            </a:r>
            <a:r>
              <a:rPr lang="en-US" sz="1600" dirty="0"/>
              <a:t> </a:t>
            </a:r>
            <a:r>
              <a:rPr lang="en-US" sz="1600" dirty="0" err="1"/>
              <a:t>satu</a:t>
            </a:r>
            <a:r>
              <a:rPr lang="en-US" sz="1600" dirty="0"/>
              <a:t> </a:t>
            </a:r>
            <a:r>
              <a:rPr lang="en-US" sz="1600" dirty="0" err="1"/>
              <a:t>minggu</a:t>
            </a:r>
            <a:r>
              <a:rPr lang="en-US" sz="1600" dirty="0"/>
              <a:t>, </a:t>
            </a:r>
            <a:r>
              <a:rPr lang="en-US" sz="1600" dirty="0" err="1"/>
              <a:t>tanpa</a:t>
            </a:r>
            <a:r>
              <a:rPr lang="en-US" sz="1600" dirty="0"/>
              <a:t> </a:t>
            </a:r>
            <a:r>
              <a:rPr lang="en-US" sz="1600" dirty="0" err="1"/>
              <a:t>menyebabkan</a:t>
            </a:r>
            <a:r>
              <a:rPr lang="en-US" sz="1600" dirty="0"/>
              <a:t> </a:t>
            </a:r>
            <a:r>
              <a:rPr lang="en-US" sz="1600" dirty="0" err="1"/>
              <a:t>efek</a:t>
            </a:r>
            <a:r>
              <a:rPr lang="en-US" sz="1600" dirty="0"/>
              <a:t> </a:t>
            </a:r>
            <a:r>
              <a:rPr lang="en-US" sz="1600" dirty="0" err="1"/>
              <a:t>samping</a:t>
            </a:r>
            <a:r>
              <a:rPr lang="en-US" sz="1600" dirty="0"/>
              <a:t> yang </a:t>
            </a:r>
            <a:r>
              <a:rPr lang="en-US" sz="1600" dirty="0" err="1"/>
              <a:t>merugikan</a:t>
            </a:r>
            <a:r>
              <a:rPr lang="en-US" sz="1600" dirty="0"/>
              <a:t> </a:t>
            </a:r>
            <a:r>
              <a:rPr lang="en-US" sz="1600" dirty="0" err="1"/>
              <a:t>pada</a:t>
            </a:r>
            <a:r>
              <a:rPr lang="en-US" sz="1600" dirty="0"/>
              <a:t> </a:t>
            </a:r>
            <a:r>
              <a:rPr lang="en-US" sz="1600" dirty="0" err="1"/>
              <a:t>tubuh</a:t>
            </a:r>
            <a:r>
              <a:rPr lang="en-US" sz="1600" dirty="0"/>
              <a:t>. </a:t>
            </a:r>
          </a:p>
          <a:p>
            <a:r>
              <a:rPr lang="en-US" sz="1600" dirty="0"/>
              <a:t>TLV-STEL = </a:t>
            </a:r>
            <a:r>
              <a:rPr lang="en-US" sz="1600" dirty="0" err="1"/>
              <a:t>besarnya</a:t>
            </a:r>
            <a:r>
              <a:rPr lang="en-US" sz="1600" dirty="0"/>
              <a:t> </a:t>
            </a:r>
            <a:r>
              <a:rPr lang="en-US" sz="1600" dirty="0" err="1"/>
              <a:t>konsentrasi</a:t>
            </a:r>
            <a:r>
              <a:rPr lang="en-US" sz="1600" dirty="0"/>
              <a:t> yang </a:t>
            </a:r>
            <a:r>
              <a:rPr lang="en-US" sz="1600" dirty="0" err="1"/>
              <a:t>di</a:t>
            </a:r>
            <a:r>
              <a:rPr lang="en-US" sz="1600" dirty="0"/>
              <a:t> </a:t>
            </a:r>
            <a:r>
              <a:rPr lang="en-US" sz="1600" dirty="0" err="1"/>
              <a:t>ijinkan</a:t>
            </a:r>
            <a:r>
              <a:rPr lang="en-US" sz="1600" dirty="0"/>
              <a:t> </a:t>
            </a:r>
            <a:r>
              <a:rPr lang="en-US" sz="1600" dirty="0" err="1"/>
              <a:t>dari</a:t>
            </a:r>
            <a:r>
              <a:rPr lang="en-US" sz="1600" dirty="0"/>
              <a:t> </a:t>
            </a:r>
            <a:r>
              <a:rPr lang="en-US" sz="1600" dirty="0" err="1"/>
              <a:t>suatu</a:t>
            </a:r>
            <a:r>
              <a:rPr lang="en-US" sz="1600" dirty="0"/>
              <a:t> </a:t>
            </a:r>
            <a:r>
              <a:rPr lang="en-US" sz="1600" dirty="0" err="1"/>
              <a:t>bahan</a:t>
            </a:r>
            <a:r>
              <a:rPr lang="en-US" sz="1600" dirty="0"/>
              <a:t> </a:t>
            </a:r>
            <a:r>
              <a:rPr lang="en-US" sz="1600" dirty="0" err="1"/>
              <a:t>kimia</a:t>
            </a:r>
            <a:r>
              <a:rPr lang="en-US" sz="1600" dirty="0"/>
              <a:t>, </a:t>
            </a:r>
            <a:r>
              <a:rPr lang="en-US" sz="1600" dirty="0" err="1"/>
              <a:t>memapar</a:t>
            </a:r>
            <a:r>
              <a:rPr lang="en-US" sz="1600" dirty="0"/>
              <a:t> </a:t>
            </a:r>
            <a:r>
              <a:rPr lang="en-US" sz="1600" dirty="0" err="1"/>
              <a:t>pekerja</a:t>
            </a:r>
            <a:r>
              <a:rPr lang="en-US" sz="1600" dirty="0"/>
              <a:t> </a:t>
            </a:r>
            <a:r>
              <a:rPr lang="en-US" sz="1600" dirty="0" err="1"/>
              <a:t>secara</a:t>
            </a:r>
            <a:r>
              <a:rPr lang="en-US" sz="1600" dirty="0"/>
              <a:t> </a:t>
            </a:r>
            <a:r>
              <a:rPr lang="en-US" sz="1600" dirty="0" err="1"/>
              <a:t>terus</a:t>
            </a:r>
            <a:r>
              <a:rPr lang="en-US" sz="1600" dirty="0"/>
              <a:t> </a:t>
            </a:r>
            <a:r>
              <a:rPr lang="en-US" sz="1600" dirty="0" err="1"/>
              <a:t>menerus</a:t>
            </a:r>
            <a:r>
              <a:rPr lang="en-US" sz="1600" dirty="0"/>
              <a:t> </a:t>
            </a:r>
            <a:r>
              <a:rPr lang="en-US" sz="1600" dirty="0" err="1"/>
              <a:t>dalam</a:t>
            </a:r>
            <a:r>
              <a:rPr lang="en-US" sz="1600" dirty="0"/>
              <a:t> </a:t>
            </a:r>
            <a:r>
              <a:rPr lang="en-US" sz="1600" dirty="0" err="1"/>
              <a:t>waktu</a:t>
            </a:r>
            <a:r>
              <a:rPr lang="en-US" sz="1600" dirty="0"/>
              <a:t> </a:t>
            </a:r>
            <a:r>
              <a:rPr lang="en-US" sz="1600" dirty="0" err="1"/>
              <a:t>singkat</a:t>
            </a:r>
            <a:r>
              <a:rPr lang="en-US" sz="1600" dirty="0"/>
              <a:t> (15 </a:t>
            </a:r>
            <a:r>
              <a:rPr lang="en-US" sz="1600" dirty="0" err="1"/>
              <a:t>menit</a:t>
            </a:r>
            <a:r>
              <a:rPr lang="en-US" sz="1600" dirty="0"/>
              <a:t>), </a:t>
            </a:r>
            <a:r>
              <a:rPr lang="en-US" sz="1600" dirty="0" err="1"/>
              <a:t>tanpa</a:t>
            </a:r>
            <a:r>
              <a:rPr lang="en-US" sz="1600" dirty="0"/>
              <a:t> </a:t>
            </a:r>
            <a:r>
              <a:rPr lang="en-US" sz="1600" dirty="0" err="1"/>
              <a:t>menyebabkan</a:t>
            </a:r>
            <a:r>
              <a:rPr lang="en-US" sz="1600" dirty="0"/>
              <a:t> </a:t>
            </a:r>
            <a:r>
              <a:rPr lang="en-US" sz="1600" dirty="0" err="1"/>
              <a:t>suatu</a:t>
            </a:r>
            <a:r>
              <a:rPr lang="en-US" sz="1600" dirty="0"/>
              <a:t> </a:t>
            </a:r>
            <a:r>
              <a:rPr lang="en-US" sz="1600" dirty="0" err="1"/>
              <a:t>cidera</a:t>
            </a:r>
            <a:r>
              <a:rPr lang="en-US" sz="1600" dirty="0"/>
              <a:t>, </a:t>
            </a:r>
            <a:r>
              <a:rPr lang="en-US" sz="1600" dirty="0" err="1"/>
              <a:t>iritasi</a:t>
            </a:r>
            <a:r>
              <a:rPr lang="en-US" sz="1600" dirty="0"/>
              <a:t> yang </a:t>
            </a:r>
            <a:r>
              <a:rPr lang="en-US" sz="1600" dirty="0" err="1"/>
              <a:t>berat</a:t>
            </a:r>
            <a:r>
              <a:rPr lang="en-US" sz="1600" dirty="0"/>
              <a:t>, </a:t>
            </a:r>
            <a:r>
              <a:rPr lang="en-US" sz="1600" dirty="0" err="1"/>
              <a:t>efek</a:t>
            </a:r>
            <a:r>
              <a:rPr lang="en-US" sz="1600" dirty="0"/>
              <a:t> </a:t>
            </a:r>
            <a:r>
              <a:rPr lang="en-US" sz="1600" dirty="0" err="1"/>
              <a:t>kronis</a:t>
            </a:r>
            <a:r>
              <a:rPr lang="en-US" sz="1600" dirty="0"/>
              <a:t> </a:t>
            </a:r>
            <a:r>
              <a:rPr lang="en-US" sz="1600" dirty="0" err="1"/>
              <a:t>terhadap</a:t>
            </a:r>
            <a:r>
              <a:rPr lang="en-US" sz="1600" dirty="0"/>
              <a:t> </a:t>
            </a:r>
            <a:r>
              <a:rPr lang="en-US" sz="1600" dirty="0" err="1"/>
              <a:t>jaringan</a:t>
            </a:r>
            <a:r>
              <a:rPr lang="en-US" sz="1600" dirty="0"/>
              <a:t> </a:t>
            </a:r>
            <a:r>
              <a:rPr lang="en-US" sz="1600" dirty="0" err="1"/>
              <a:t>lunak</a:t>
            </a:r>
            <a:r>
              <a:rPr lang="en-US" sz="1600" dirty="0"/>
              <a:t>, </a:t>
            </a:r>
            <a:r>
              <a:rPr lang="en-US" sz="1600" dirty="0" err="1"/>
              <a:t>efek</a:t>
            </a:r>
            <a:r>
              <a:rPr lang="en-US" sz="1600" dirty="0"/>
              <a:t> </a:t>
            </a:r>
            <a:r>
              <a:rPr lang="en-US" sz="1600" dirty="0" err="1"/>
              <a:t>membius</a:t>
            </a:r>
            <a:r>
              <a:rPr lang="en-US" sz="1600" dirty="0"/>
              <a:t>. </a:t>
            </a:r>
            <a:r>
              <a:rPr lang="en-US" sz="1600" dirty="0" err="1"/>
              <a:t>Diperbolehkan</a:t>
            </a:r>
            <a:r>
              <a:rPr lang="en-US" sz="1600" dirty="0"/>
              <a:t> </a:t>
            </a:r>
            <a:r>
              <a:rPr lang="en-US" sz="1600" dirty="0" err="1"/>
              <a:t>tidak</a:t>
            </a:r>
            <a:r>
              <a:rPr lang="en-US" sz="1600" dirty="0"/>
              <a:t> </a:t>
            </a:r>
            <a:r>
              <a:rPr lang="en-US" sz="1600" dirty="0" err="1"/>
              <a:t>lebih</a:t>
            </a:r>
            <a:r>
              <a:rPr lang="en-US" sz="1600" dirty="0"/>
              <a:t> </a:t>
            </a:r>
            <a:r>
              <a:rPr lang="en-US" sz="1600" dirty="0" err="1"/>
              <a:t>dari</a:t>
            </a:r>
            <a:r>
              <a:rPr lang="en-US" sz="1600" dirty="0"/>
              <a:t> 4 kali </a:t>
            </a:r>
            <a:r>
              <a:rPr lang="en-US" sz="1600" dirty="0" err="1"/>
              <a:t>pemaparan</a:t>
            </a:r>
            <a:r>
              <a:rPr lang="en-US" sz="1600" dirty="0"/>
              <a:t> , </a:t>
            </a:r>
            <a:r>
              <a:rPr lang="en-US" sz="1600" dirty="0" err="1"/>
              <a:t>dengan</a:t>
            </a:r>
            <a:r>
              <a:rPr lang="en-US" sz="1600" dirty="0"/>
              <a:t> </a:t>
            </a:r>
            <a:r>
              <a:rPr lang="en-US" sz="1600" dirty="0" err="1"/>
              <a:t>sedikitnya</a:t>
            </a:r>
            <a:r>
              <a:rPr lang="en-US" sz="1600" dirty="0"/>
              <a:t> </a:t>
            </a:r>
            <a:r>
              <a:rPr lang="en-US" sz="1600" dirty="0" err="1"/>
              <a:t>istirahat</a:t>
            </a:r>
            <a:r>
              <a:rPr lang="en-US" sz="1600" dirty="0"/>
              <a:t> 60 </a:t>
            </a:r>
            <a:r>
              <a:rPr lang="en-US" sz="1600" dirty="0" err="1"/>
              <a:t>menit</a:t>
            </a:r>
            <a:r>
              <a:rPr lang="en-US" sz="1600" dirty="0"/>
              <a:t> </a:t>
            </a:r>
            <a:r>
              <a:rPr lang="en-US" sz="1600" dirty="0" err="1"/>
              <a:t>disetiap</a:t>
            </a:r>
            <a:r>
              <a:rPr lang="en-US" sz="1600" dirty="0"/>
              <a:t> </a:t>
            </a:r>
            <a:r>
              <a:rPr lang="en-US" sz="1600" dirty="0" err="1"/>
              <a:t>periode</a:t>
            </a:r>
            <a:r>
              <a:rPr lang="en-US" sz="1600" dirty="0"/>
              <a:t> </a:t>
            </a:r>
            <a:r>
              <a:rPr lang="en-US" sz="1600" dirty="0" err="1"/>
              <a:t>pemaparan</a:t>
            </a:r>
            <a:r>
              <a:rPr lang="en-US" sz="1600" dirty="0"/>
              <a:t>, </a:t>
            </a:r>
            <a:r>
              <a:rPr lang="en-US" sz="1600" dirty="0" err="1"/>
              <a:t>asalkan</a:t>
            </a:r>
            <a:r>
              <a:rPr lang="en-US" sz="1600" dirty="0"/>
              <a:t> TLV-TWA </a:t>
            </a:r>
            <a:r>
              <a:rPr lang="en-US" sz="1600" dirty="0" err="1"/>
              <a:t>harian</a:t>
            </a:r>
            <a:r>
              <a:rPr lang="en-US" sz="1600" dirty="0"/>
              <a:t> </a:t>
            </a:r>
            <a:r>
              <a:rPr lang="en-US" sz="1600" dirty="0" err="1"/>
              <a:t>tidak</a:t>
            </a:r>
            <a:r>
              <a:rPr lang="en-US" sz="1600" dirty="0"/>
              <a:t> </a:t>
            </a:r>
            <a:r>
              <a:rPr lang="en-US" sz="1600" dirty="0" err="1"/>
              <a:t>terlampaui</a:t>
            </a:r>
            <a:r>
              <a:rPr lang="en-US" sz="1600" dirty="0"/>
              <a:t>. </a:t>
            </a:r>
          </a:p>
          <a:p>
            <a:r>
              <a:rPr lang="en-US" sz="1600" dirty="0"/>
              <a:t>TLV-C =  </a:t>
            </a:r>
            <a:r>
              <a:rPr lang="en-US" sz="1600" dirty="0" err="1"/>
              <a:t>batas</a:t>
            </a:r>
            <a:r>
              <a:rPr lang="en-US" sz="1600" dirty="0"/>
              <a:t> paling maximum. </a:t>
            </a:r>
            <a:r>
              <a:rPr lang="en-US" sz="1600" dirty="0" err="1"/>
              <a:t>Konsentrasi</a:t>
            </a:r>
            <a:r>
              <a:rPr lang="en-US" sz="1600" dirty="0"/>
              <a:t> yang </a:t>
            </a:r>
            <a:r>
              <a:rPr lang="en-US" sz="1600" dirty="0" err="1"/>
              <a:t>tidak</a:t>
            </a:r>
            <a:r>
              <a:rPr lang="en-US" sz="1600" dirty="0"/>
              <a:t> </a:t>
            </a:r>
            <a:r>
              <a:rPr lang="en-US" sz="1600" dirty="0" err="1"/>
              <a:t>boleh</a:t>
            </a:r>
            <a:r>
              <a:rPr lang="en-US" sz="1600" dirty="0"/>
              <a:t> </a:t>
            </a:r>
            <a:r>
              <a:rPr lang="en-US" sz="1600" dirty="0" err="1"/>
              <a:t>dilanggar</a:t>
            </a:r>
            <a:r>
              <a:rPr lang="en-US" sz="1600" dirty="0"/>
              <a:t>, </a:t>
            </a:r>
            <a:r>
              <a:rPr lang="en-US" sz="1600" dirty="0" err="1"/>
              <a:t>dan</a:t>
            </a:r>
            <a:r>
              <a:rPr lang="en-US" sz="1600" dirty="0"/>
              <a:t> </a:t>
            </a:r>
            <a:r>
              <a:rPr lang="en-US" sz="1600" dirty="0" err="1"/>
              <a:t>seketika</a:t>
            </a:r>
            <a:r>
              <a:rPr lang="en-US" sz="1600" dirty="0"/>
              <a:t> </a:t>
            </a:r>
            <a:r>
              <a:rPr lang="en-US" sz="1600" dirty="0" err="1"/>
              <a:t>itu</a:t>
            </a:r>
            <a:r>
              <a:rPr lang="en-US" sz="1600" dirty="0"/>
              <a:t> </a:t>
            </a:r>
            <a:r>
              <a:rPr lang="en-US" sz="1600" dirty="0" err="1"/>
              <a:t>juga</a:t>
            </a:r>
            <a:r>
              <a:rPr lang="en-US" sz="1600" dirty="0"/>
              <a:t> </a:t>
            </a:r>
            <a:r>
              <a:rPr lang="en-US" sz="1600" dirty="0" err="1"/>
              <a:t>harus</a:t>
            </a:r>
            <a:r>
              <a:rPr lang="en-US" sz="1600" dirty="0"/>
              <a:t> </a:t>
            </a:r>
            <a:r>
              <a:rPr lang="en-US" sz="1600" dirty="0" err="1"/>
              <a:t>diambil</a:t>
            </a:r>
            <a:r>
              <a:rPr lang="en-US" sz="1600" dirty="0"/>
              <a:t> </a:t>
            </a:r>
            <a:r>
              <a:rPr lang="en-US" sz="1600" dirty="0" err="1"/>
              <a:t>tindakan</a:t>
            </a:r>
            <a:r>
              <a:rPr lang="en-US" sz="1600" dirty="0"/>
              <a:t>. </a:t>
            </a:r>
            <a:r>
              <a:rPr lang="en-US" sz="1600" dirty="0" err="1"/>
              <a:t>Satuan</a:t>
            </a:r>
            <a:r>
              <a:rPr lang="en-US" sz="1600" dirty="0"/>
              <a:t> TLV </a:t>
            </a:r>
            <a:r>
              <a:rPr lang="en-US" sz="1600" dirty="0" err="1"/>
              <a:t>yaitu</a:t>
            </a:r>
            <a:r>
              <a:rPr lang="en-US" sz="1600" dirty="0"/>
              <a:t> </a:t>
            </a:r>
            <a:r>
              <a:rPr lang="en-US" sz="1600" dirty="0" err="1"/>
              <a:t>menggunakan</a:t>
            </a:r>
            <a:r>
              <a:rPr lang="en-US" sz="1600" dirty="0"/>
              <a:t> </a:t>
            </a:r>
            <a:r>
              <a:rPr lang="en-US" sz="1600" dirty="0" err="1"/>
              <a:t>ppm</a:t>
            </a:r>
            <a:r>
              <a:rPr lang="en-US" sz="1600" dirty="0"/>
              <a:t> (part per million by volume), mg/m3 (milligram </a:t>
            </a:r>
            <a:r>
              <a:rPr lang="en-US" sz="1600" dirty="0" err="1"/>
              <a:t>uap</a:t>
            </a:r>
            <a:r>
              <a:rPr lang="en-US" sz="1600" dirty="0"/>
              <a:t> per meter </a:t>
            </a:r>
            <a:r>
              <a:rPr lang="en-US" sz="1600" dirty="0" err="1"/>
              <a:t>kubik</a:t>
            </a:r>
            <a:r>
              <a:rPr lang="en-US" sz="1600" dirty="0"/>
              <a:t> </a:t>
            </a:r>
            <a:r>
              <a:rPr lang="en-US" sz="1600" dirty="0" err="1"/>
              <a:t>udara</a:t>
            </a:r>
            <a:r>
              <a:rPr lang="en-US" sz="1600" dirty="0"/>
              <a:t>), </a:t>
            </a:r>
            <a:r>
              <a:rPr lang="en-US" sz="1600" dirty="0" err="1"/>
              <a:t>mppcf</a:t>
            </a:r>
            <a:r>
              <a:rPr lang="en-US" sz="1600" dirty="0"/>
              <a:t> (millions of particle per cubic foot air).  </a:t>
            </a:r>
            <a:r>
              <a:rPr lang="en-US" sz="1600" dirty="0" err="1"/>
              <a:t>Bagaimana</a:t>
            </a:r>
            <a:r>
              <a:rPr lang="en-US" sz="1600" dirty="0"/>
              <a:t> </a:t>
            </a:r>
            <a:r>
              <a:rPr lang="en-US" sz="1600" dirty="0" err="1"/>
              <a:t>kita</a:t>
            </a:r>
            <a:r>
              <a:rPr lang="en-US" sz="1600" dirty="0"/>
              <a:t> </a:t>
            </a:r>
            <a:r>
              <a:rPr lang="en-US" sz="1600" dirty="0" err="1"/>
              <a:t>membayakang</a:t>
            </a:r>
            <a:r>
              <a:rPr lang="en-US" sz="1600" dirty="0"/>
              <a:t> 1 </a:t>
            </a:r>
            <a:r>
              <a:rPr lang="en-US" sz="1600" dirty="0" err="1"/>
              <a:t>ppm</a:t>
            </a:r>
            <a:r>
              <a:rPr lang="en-US" sz="1600" dirty="0"/>
              <a:t>..? </a:t>
            </a:r>
            <a:r>
              <a:rPr lang="en-US" sz="1600" dirty="0" err="1"/>
              <a:t>yaitu</a:t>
            </a:r>
            <a:r>
              <a:rPr lang="en-US" sz="1600" dirty="0"/>
              <a:t> </a:t>
            </a:r>
            <a:r>
              <a:rPr lang="en-US" sz="1600" dirty="0" err="1"/>
              <a:t>kita</a:t>
            </a:r>
            <a:r>
              <a:rPr lang="en-US" sz="1600" dirty="0"/>
              <a:t> </a:t>
            </a:r>
            <a:r>
              <a:rPr lang="en-US" sz="1600" dirty="0" err="1"/>
              <a:t>bisa</a:t>
            </a:r>
            <a:r>
              <a:rPr lang="en-US" sz="1600" dirty="0"/>
              <a:t> </a:t>
            </a:r>
            <a:r>
              <a:rPr lang="en-US" sz="1600" dirty="0" err="1"/>
              <a:t>mengandaikan</a:t>
            </a:r>
            <a:r>
              <a:rPr lang="en-US" sz="1600" dirty="0"/>
              <a:t> </a:t>
            </a:r>
            <a:r>
              <a:rPr lang="en-US" sz="1600" dirty="0" err="1"/>
              <a:t>nilai</a:t>
            </a:r>
            <a:r>
              <a:rPr lang="en-US" sz="1600" dirty="0"/>
              <a:t> </a:t>
            </a:r>
            <a:r>
              <a:rPr lang="en-US" sz="1600" dirty="0" err="1"/>
              <a:t>dari</a:t>
            </a:r>
            <a:r>
              <a:rPr lang="en-US" sz="1600" dirty="0"/>
              <a:t> 1 </a:t>
            </a:r>
            <a:r>
              <a:rPr lang="en-US" sz="1600" dirty="0" err="1"/>
              <a:t>detik</a:t>
            </a:r>
            <a:r>
              <a:rPr lang="en-US" sz="1600" dirty="0"/>
              <a:t> </a:t>
            </a:r>
            <a:r>
              <a:rPr lang="en-US" sz="1600" dirty="0" err="1"/>
              <a:t>dalam</a:t>
            </a:r>
            <a:r>
              <a:rPr lang="en-US" sz="1600" dirty="0"/>
              <a:t> 11,5 </a:t>
            </a:r>
            <a:r>
              <a:rPr lang="en-US" sz="1600" dirty="0" err="1"/>
              <a:t>hari</a:t>
            </a:r>
            <a:r>
              <a:rPr lang="en-US" sz="1600" dirty="0"/>
              <a:t> (1000000 </a:t>
            </a:r>
            <a:r>
              <a:rPr lang="en-US" sz="1600" dirty="0" err="1"/>
              <a:t>detik</a:t>
            </a:r>
            <a:r>
              <a:rPr lang="en-US" sz="1600" dirty="0"/>
              <a:t>) </a:t>
            </a:r>
            <a:br>
              <a:rPr lang="en-US" sz="1600" dirty="0"/>
            </a:br>
            <a:br>
              <a:rPr lang="en-US" sz="1600" dirty="0"/>
            </a:br>
            <a:endParaRPr lang="en-US" sz="1600" dirty="0"/>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2714620"/>
            <a:ext cx="9144000" cy="414338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just">
              <a:lnSpc>
                <a:spcPct val="150000"/>
              </a:lnSpc>
            </a:pPr>
            <a:r>
              <a:rPr lang="id-ID"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(4) Pemantauan sebagaimana dimaksud pada ayat (1) dilakukan paling sedikit 1 (satu) tahun sekali, atau setiap ada perubahan proses kegiatan industri yang berpotensi meningkatkan kadar bahaya kesehatan lingkungan kerja, dan/atau sesuai dengan ketentuan peraturan </a:t>
            </a:r>
            <a:r>
              <a:rPr lang="id-ID" sz="2000" b="1" spc="150" dirty="0">
                <a:ln w="11430"/>
                <a:solidFill>
                  <a:srgbClr val="F8F8F8"/>
                </a:solidFill>
                <a:latin typeface="Arial" pitchFamily="34" charset="0"/>
                <a:cs typeface="Arial" pitchFamily="34" charset="0"/>
              </a:rPr>
              <a:t>perundang-undangan</a:t>
            </a:r>
            <a:r>
              <a:rPr lang="id-ID"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 </a:t>
            </a:r>
          </a:p>
          <a:p>
            <a:pPr algn="just">
              <a:lnSpc>
                <a:spcPct val="150000"/>
              </a:lnSpc>
            </a:pPr>
            <a:endParaRPr lang="id-ID"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a:p>
            <a:pPr algn="just">
              <a:lnSpc>
                <a:spcPct val="150000"/>
              </a:lnSpc>
            </a:pPr>
            <a:r>
              <a:rPr lang="id-ID" sz="20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(5) Hasil pemantauan sebagaimana dimaksud pada ayat (1) harus dilakukan evaluasi. </a:t>
            </a:r>
          </a:p>
        </p:txBody>
      </p:sp>
      <p:sp>
        <p:nvSpPr>
          <p:cNvPr id="6" name="Pentagon 5"/>
          <p:cNvSpPr/>
          <p:nvPr/>
        </p:nvSpPr>
        <p:spPr>
          <a:xfrm>
            <a:off x="3571868" y="642918"/>
            <a:ext cx="4286280" cy="10001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id-ID" sz="32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Lanjutan</a:t>
            </a:r>
          </a:p>
        </p:txBody>
      </p:sp>
      <p:sp>
        <p:nvSpPr>
          <p:cNvPr id="7" name="Flowchart: Connector 6"/>
          <p:cNvSpPr/>
          <p:nvPr/>
        </p:nvSpPr>
        <p:spPr>
          <a:xfrm>
            <a:off x="357158"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lowchart: Connector 8"/>
          <p:cNvSpPr/>
          <p:nvPr/>
        </p:nvSpPr>
        <p:spPr>
          <a:xfrm>
            <a:off x="135729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lowchart: Connector 9"/>
          <p:cNvSpPr/>
          <p:nvPr/>
        </p:nvSpPr>
        <p:spPr>
          <a:xfrm>
            <a:off x="2428860" y="928670"/>
            <a:ext cx="571504" cy="6429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Chemical Abstracts Service (</a:t>
            </a:r>
            <a:r>
              <a:rPr lang="en-US" b="1" dirty="0"/>
              <a:t>CAS</a:t>
            </a:r>
            <a:r>
              <a:rPr lang="en-US" dirty="0"/>
              <a:t>), yang </a:t>
            </a:r>
            <a:r>
              <a:rPr lang="en-US" dirty="0" err="1"/>
              <a:t>merupakan</a:t>
            </a:r>
            <a:r>
              <a:rPr lang="en-US" dirty="0"/>
              <a:t> </a:t>
            </a:r>
            <a:r>
              <a:rPr lang="en-US" dirty="0" err="1"/>
              <a:t>bagian</a:t>
            </a:r>
            <a:r>
              <a:rPr lang="en-US" dirty="0"/>
              <a:t> </a:t>
            </a:r>
            <a:r>
              <a:rPr lang="en-US" dirty="0" err="1"/>
              <a:t>dari</a:t>
            </a:r>
            <a:r>
              <a:rPr lang="en-US" dirty="0"/>
              <a:t> American Chemical Society, </a:t>
            </a:r>
            <a:r>
              <a:rPr lang="en-US" dirty="0" err="1"/>
              <a:t>memberikan</a:t>
            </a:r>
            <a:r>
              <a:rPr lang="en-US" dirty="0"/>
              <a:t> </a:t>
            </a:r>
            <a:r>
              <a:rPr lang="en-US" dirty="0" err="1"/>
              <a:t>identitas</a:t>
            </a:r>
            <a:r>
              <a:rPr lang="en-US" dirty="0"/>
              <a:t> / </a:t>
            </a:r>
            <a:r>
              <a:rPr lang="en-US" dirty="0" err="1"/>
              <a:t>tanda</a:t>
            </a:r>
            <a:r>
              <a:rPr lang="en-US" dirty="0"/>
              <a:t> </a:t>
            </a:r>
            <a:r>
              <a:rPr lang="en-US" dirty="0" err="1"/>
              <a:t>ini</a:t>
            </a:r>
            <a:r>
              <a:rPr lang="en-US" dirty="0"/>
              <a:t> </a:t>
            </a:r>
            <a:r>
              <a:rPr lang="en-US" dirty="0" err="1"/>
              <a:t>untuk</a:t>
            </a:r>
            <a:r>
              <a:rPr lang="en-US" dirty="0"/>
              <a:t> </a:t>
            </a:r>
            <a:r>
              <a:rPr lang="en-US" dirty="0" err="1"/>
              <a:t>setiap</a:t>
            </a:r>
            <a:r>
              <a:rPr lang="en-US" dirty="0"/>
              <a:t> </a:t>
            </a:r>
            <a:r>
              <a:rPr lang="en-US" dirty="0" err="1"/>
              <a:t>bahan</a:t>
            </a:r>
            <a:r>
              <a:rPr lang="en-US" dirty="0"/>
              <a:t> </a:t>
            </a:r>
            <a:r>
              <a:rPr lang="en-US" dirty="0" err="1"/>
              <a:t>kimia</a:t>
            </a:r>
            <a:r>
              <a:rPr lang="en-US" dirty="0"/>
              <a:t> yang </a:t>
            </a:r>
            <a:r>
              <a:rPr lang="en-US" dirty="0" err="1"/>
              <a:t>telah</a:t>
            </a:r>
            <a:r>
              <a:rPr lang="en-US" dirty="0"/>
              <a:t> </a:t>
            </a:r>
            <a:r>
              <a:rPr lang="en-US" dirty="0" err="1"/>
              <a:t>dijelaskan</a:t>
            </a:r>
            <a:r>
              <a:rPr lang="en-US" dirty="0"/>
              <a:t> </a:t>
            </a:r>
            <a:r>
              <a:rPr lang="en-US" dirty="0" err="1"/>
              <a:t>dalam</a:t>
            </a:r>
            <a:r>
              <a:rPr lang="en-US" dirty="0"/>
              <a:t> </a:t>
            </a:r>
            <a:r>
              <a:rPr lang="en-US" dirty="0" err="1"/>
              <a:t>literatur</a:t>
            </a:r>
            <a:r>
              <a:rPr lang="en-US" dirty="0"/>
              <a:t>, </a:t>
            </a:r>
            <a:r>
              <a:rPr lang="en-US" dirty="0" err="1"/>
              <a:t>untuk</a:t>
            </a:r>
            <a:r>
              <a:rPr lang="en-US" dirty="0"/>
              <a:t> </a:t>
            </a:r>
            <a:r>
              <a:rPr lang="en-US" dirty="0" err="1"/>
              <a:t>memudahkan</a:t>
            </a:r>
            <a:r>
              <a:rPr lang="en-US" dirty="0"/>
              <a:t> </a:t>
            </a:r>
            <a:r>
              <a:rPr lang="en-US" dirty="0" err="1"/>
              <a:t>pencarian</a:t>
            </a:r>
            <a:r>
              <a:rPr lang="en-US" dirty="0"/>
              <a:t>, </a:t>
            </a:r>
            <a:r>
              <a:rPr lang="en-US" dirty="0" err="1"/>
              <a:t>karena</a:t>
            </a:r>
            <a:r>
              <a:rPr lang="en-US" dirty="0"/>
              <a:t> </a:t>
            </a:r>
            <a:r>
              <a:rPr lang="en-US" dirty="0" err="1"/>
              <a:t>bahan</a:t>
            </a:r>
            <a:r>
              <a:rPr lang="en-US" dirty="0"/>
              <a:t> </a:t>
            </a:r>
            <a:r>
              <a:rPr lang="en-US" dirty="0" err="1"/>
              <a:t>kimia</a:t>
            </a:r>
            <a:r>
              <a:rPr lang="en-US" dirty="0"/>
              <a:t> </a:t>
            </a:r>
            <a:r>
              <a:rPr lang="en-US" dirty="0" err="1"/>
              <a:t>sering</a:t>
            </a:r>
            <a:r>
              <a:rPr lang="en-US" dirty="0"/>
              <a:t> </a:t>
            </a:r>
            <a:r>
              <a:rPr lang="en-US" dirty="0" err="1"/>
              <a:t>memiliki</a:t>
            </a:r>
            <a:r>
              <a:rPr lang="en-US" dirty="0"/>
              <a:t> </a:t>
            </a:r>
            <a:r>
              <a:rPr lang="en-US" dirty="0" err="1"/>
              <a:t>banyak</a:t>
            </a:r>
            <a:r>
              <a:rPr lang="en-US" dirty="0"/>
              <a:t> </a:t>
            </a:r>
            <a:r>
              <a:rPr lang="en-US" dirty="0" err="1"/>
              <a:t>nama</a:t>
            </a:r>
            <a:r>
              <a:rPr lang="en-US" dirty="0"/>
              <a:t>.</a:t>
            </a:r>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l="12431" t="13360" r="14220" b="15045"/>
          <a:stretch>
            <a:fillRect/>
          </a:stretch>
        </p:blipFill>
        <p:spPr bwMode="auto">
          <a:xfrm>
            <a:off x="409937" y="1412776"/>
            <a:ext cx="8266519" cy="4536504"/>
          </a:xfrm>
          <a:prstGeom prst="rect">
            <a:avLst/>
          </a:prstGeom>
          <a:noFill/>
          <a:ln w="9525">
            <a:noFill/>
            <a:miter lim="800000"/>
            <a:headEnd/>
            <a:tailEnd/>
          </a:ln>
        </p:spPr>
      </p:pic>
    </p:spTree>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fontScale="55000" lnSpcReduction="20000"/>
          </a:bodyPr>
          <a:lstStyle/>
          <a:p>
            <a:pPr lvl="0"/>
            <a:r>
              <a:rPr lang="id-ID" sz="3500" b="1" dirty="0"/>
              <a:t>Ethylene chlorohydrins </a:t>
            </a:r>
            <a:r>
              <a:rPr lang="id-ID" sz="3500" dirty="0"/>
              <a:t>adalah zat berbahaya, cairan tak berwarna dengan eter seperti bau. Ini digunakan dalam pembuatan intermediet pewarna, obat-obatan, agem pelindung tanaman , pesiticida dan plasticizer. </a:t>
            </a:r>
            <a:endParaRPr lang="en-US" sz="3500" dirty="0"/>
          </a:p>
          <a:p>
            <a:pPr lvl="1"/>
            <a:r>
              <a:rPr lang="id-ID" sz="3500" dirty="0"/>
              <a:t>Ethylene chlorohydrins dapat menyebabkan kerusakan reproduksi dan tangan </a:t>
            </a:r>
            <a:endParaRPr lang="en-US" sz="3500" dirty="0"/>
          </a:p>
          <a:p>
            <a:pPr lvl="1"/>
            <a:r>
              <a:rPr lang="id-ID" sz="3500" dirty="0"/>
              <a:t>Ethylene chlorohydrins dapat mempengaruhi ketika dihirup dan dengan melewati kulit dapat menyebabkan iritasi kulit dan mata</a:t>
            </a:r>
            <a:endParaRPr lang="en-US" sz="3500" dirty="0"/>
          </a:p>
          <a:p>
            <a:pPr lvl="1"/>
            <a:r>
              <a:rPr lang="id-ID" sz="3500" dirty="0"/>
              <a:t>Menghirup Ethylene chlorohydrins dapat mengiritasi paru-paru menyebabkan batuk dan sesak nafas, mual muntah dan sakit perut.</a:t>
            </a:r>
            <a:endParaRPr lang="en-US" sz="3500" dirty="0"/>
          </a:p>
          <a:p>
            <a:pPr lvl="1"/>
            <a:r>
              <a:rPr lang="id-ID" sz="3500" dirty="0"/>
              <a:t>Ethylene chlorohydrins dapat mempengaruhi konsentrasi dan memori dan dapat menyebabkan sakit kepala,pusing dan pingsan</a:t>
            </a:r>
            <a:endParaRPr lang="en-US" sz="3500" dirty="0"/>
          </a:p>
          <a:p>
            <a:pPr lvl="1"/>
            <a:r>
              <a:rPr lang="id-ID" sz="3500" dirty="0"/>
              <a:t>Ethylene chlorohydrins dapat m enyebabkan hati dan ginjal rusak</a:t>
            </a:r>
            <a:endParaRPr lang="en-US" sz="3500" dirty="0"/>
          </a:p>
          <a:p>
            <a:pPr lvl="0"/>
            <a:r>
              <a:rPr lang="id-ID" sz="3500" b="1" dirty="0"/>
              <a:t>Vinyl chloride </a:t>
            </a:r>
            <a:r>
              <a:rPr lang="id-ID" sz="3500" dirty="0"/>
              <a:t>adalah gas yang tidak berwarna, sangat mudah terbakar, tidak stabil pada suhu kamar.</a:t>
            </a:r>
            <a:endParaRPr lang="en-US" sz="3500" dirty="0"/>
          </a:p>
          <a:p>
            <a:pPr lvl="1"/>
            <a:r>
              <a:rPr lang="id-ID" sz="3500" dirty="0"/>
              <a:t>Vinyl chloride adalah bahan dasar untuk membuat produk polyvinyl chloride ( PVC ). Dan PVC digunakan untuk membuat berbagai macam produk plastik seperti : pipa, kabel, kemasan.</a:t>
            </a:r>
            <a:endParaRPr lang="en-US" sz="3500" dirty="0"/>
          </a:p>
          <a:p>
            <a:pPr lvl="1"/>
            <a:r>
              <a:rPr lang="id-ID" sz="3500" dirty="0"/>
              <a:t>Menghirup vinyl chloride dengan konsentrasi tinggi dalam waktu yang singkat dapat mengakibatkan : pusing, mengantuk, tidak sadar, dan pemaparan pada konsentrasi sangat tinggi bisa menyebabkan kematian.</a:t>
            </a:r>
            <a:endParaRPr lang="en-US" sz="3500" dirty="0"/>
          </a:p>
          <a:p>
            <a:pPr lvl="1"/>
            <a:r>
              <a:rPr lang="id-ID" sz="3500" dirty="0"/>
              <a:t>Menghirup vinyl chloride dalam jangka panjang bisa menyebabkan masalah kesehatan seperti : kerusakan organ hati permanen, reaksi kekebalan tubuh, kerusakan syaraf, dan kanker hati.</a:t>
            </a:r>
            <a:endParaRPr lang="en-US" sz="3500" dirty="0"/>
          </a:p>
          <a:p>
            <a:endParaRPr lang="en-US" dirty="0"/>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lvl="0"/>
            <a:r>
              <a:rPr lang="id-ID" sz="1800" b="1" dirty="0"/>
              <a:t>Chromate</a:t>
            </a:r>
            <a:r>
              <a:rPr lang="id-ID" sz="1800" dirty="0"/>
              <a:t> adalah ion yang mengandung satu atom krom dalam keadaan oksida +6 dan empat atom oksida.berbahaya jika bubuk karena debu bersifat karsinogenik dapat menyebabkan kanker.</a:t>
            </a:r>
            <a:endParaRPr lang="en-US" sz="1800" dirty="0"/>
          </a:p>
          <a:p>
            <a:endParaRPr lang="en-US" dirty="0"/>
          </a:p>
        </p:txBody>
      </p:sp>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14061" t="22917" r="15666" b="10417"/>
          <a:stretch>
            <a:fillRect/>
          </a:stretch>
        </p:blipFill>
        <p:spPr bwMode="auto">
          <a:xfrm>
            <a:off x="0" y="1488104"/>
            <a:ext cx="9067800" cy="4836496"/>
          </a:xfrm>
          <a:prstGeom prst="rect">
            <a:avLst/>
          </a:prstGeom>
          <a:noFill/>
          <a:ln w="9525">
            <a:noFill/>
            <a:miter lim="800000"/>
            <a:headEnd/>
            <a:tailEnd/>
          </a:ln>
        </p:spPr>
      </p:pic>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77500" lnSpcReduction="20000"/>
          </a:bodyPr>
          <a:lstStyle/>
          <a:p>
            <a:pPr lvl="0"/>
            <a:r>
              <a:rPr lang="id-ID" b="1" dirty="0"/>
              <a:t>Coal tar pitch volatiles </a:t>
            </a:r>
            <a:r>
              <a:rPr lang="id-ID" dirty="0"/>
              <a:t>adalah senyawa yang biasanya ditemukan ketika pemanasan tar batubara terjadi. Setelah pitch dipanaskan bahan kimia menguap dan dapat dihirup oleh pekerja.</a:t>
            </a:r>
            <a:endParaRPr lang="en-US" dirty="0"/>
          </a:p>
          <a:p>
            <a:pPr lvl="0">
              <a:buNone/>
            </a:pPr>
            <a:r>
              <a:rPr lang="en-US" dirty="0"/>
              <a:t>	</a:t>
            </a:r>
            <a:r>
              <a:rPr lang="id-ID" dirty="0"/>
              <a:t>Industri dimana pekerja terpapar Coal tar pitch volatiles (CTPV) ; pembuatan jalan,peleburan alumunium,pengawetan kayu dan lainnya dimana tar batubara digunakan. </a:t>
            </a:r>
            <a:endParaRPr lang="en-US" dirty="0"/>
          </a:p>
          <a:p>
            <a:pPr lvl="0">
              <a:buNone/>
            </a:pPr>
            <a:r>
              <a:rPr lang="en-US" dirty="0"/>
              <a:t>	</a:t>
            </a:r>
            <a:r>
              <a:rPr lang="id-ID" dirty="0"/>
              <a:t>Dapat menimbulkan risiko kanker bagi individu</a:t>
            </a:r>
            <a:endParaRPr lang="en-US" dirty="0"/>
          </a:p>
          <a:p>
            <a:pPr lvl="0">
              <a:buNone/>
            </a:pPr>
            <a:endParaRPr lang="en-US" dirty="0"/>
          </a:p>
          <a:p>
            <a:pPr lvl="0">
              <a:buNone/>
            </a:pPr>
            <a:endParaRPr lang="en-US" dirty="0"/>
          </a:p>
          <a:p>
            <a:pPr lvl="0"/>
            <a:r>
              <a:rPr lang="id-ID" b="1" dirty="0"/>
              <a:t>Cobalt metal, dust, and fume </a:t>
            </a:r>
            <a:r>
              <a:rPr lang="id-ID" dirty="0"/>
              <a:t>adalah senyawa kimia tidak berbau,abu-abu perak kehitam solid. Apabila terhidup dapat menyebabkan batik,sulit bernafas,asma. Apabila terkena kulit akan menyebabkan iritasi kulit </a:t>
            </a:r>
            <a:endParaRPr lang="en-US" dirty="0"/>
          </a:p>
          <a:p>
            <a:endParaRPr lang="en-US" dirty="0"/>
          </a:p>
        </p:txBody>
      </p:sp>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srcRect l="14056" t="17708" r="15666" b="16667"/>
          <a:stretch>
            <a:fillRect/>
          </a:stretch>
        </p:blipFill>
        <p:spPr bwMode="auto">
          <a:xfrm>
            <a:off x="0" y="1447800"/>
            <a:ext cx="9144000" cy="4800600"/>
          </a:xfrm>
          <a:prstGeom prst="rect">
            <a:avLst/>
          </a:prstGeom>
          <a:noFill/>
          <a:ln w="9525">
            <a:noFill/>
            <a:miter lim="800000"/>
            <a:headEnd/>
            <a:tailEnd/>
          </a:ln>
        </p:spPr>
      </p:pic>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ormAutofit fontScale="85000" lnSpcReduction="20000"/>
          </a:bodyPr>
          <a:lstStyle/>
          <a:p>
            <a:r>
              <a:rPr lang="en-US" b="1" dirty="0"/>
              <a:t>Cotton dusts</a:t>
            </a:r>
          </a:p>
          <a:p>
            <a:pPr lvl="1"/>
            <a:r>
              <a:rPr lang="en-US" dirty="0" err="1"/>
              <a:t>Bahaya</a:t>
            </a:r>
            <a:r>
              <a:rPr lang="en-US" dirty="0"/>
              <a:t> </a:t>
            </a:r>
            <a:r>
              <a:rPr lang="en-US" dirty="0" err="1"/>
              <a:t>mikrobiologi</a:t>
            </a:r>
            <a:endParaRPr lang="en-US" dirty="0"/>
          </a:p>
          <a:p>
            <a:pPr lvl="1"/>
            <a:r>
              <a:rPr lang="en-US" dirty="0" err="1"/>
              <a:t>Bahaya</a:t>
            </a:r>
            <a:r>
              <a:rPr lang="en-US" dirty="0"/>
              <a:t> </a:t>
            </a:r>
            <a:r>
              <a:rPr lang="en-US" dirty="0" err="1"/>
              <a:t>bahan</a:t>
            </a:r>
            <a:r>
              <a:rPr lang="en-US" dirty="0"/>
              <a:t> </a:t>
            </a:r>
            <a:r>
              <a:rPr lang="en-US" dirty="0" err="1"/>
              <a:t>kimia</a:t>
            </a:r>
            <a:endParaRPr lang="en-US" dirty="0"/>
          </a:p>
          <a:p>
            <a:pPr lvl="1"/>
            <a:r>
              <a:rPr lang="en-US" dirty="0" err="1"/>
              <a:t>Bahaya</a:t>
            </a:r>
            <a:r>
              <a:rPr lang="en-US" dirty="0"/>
              <a:t> </a:t>
            </a:r>
            <a:r>
              <a:rPr lang="en-US" dirty="0" err="1"/>
              <a:t>fisika</a:t>
            </a:r>
            <a:endParaRPr lang="en-US" dirty="0"/>
          </a:p>
          <a:p>
            <a:pPr lvl="1">
              <a:buNone/>
            </a:pPr>
            <a:endParaRPr lang="en-US" b="1" dirty="0"/>
          </a:p>
          <a:p>
            <a:r>
              <a:rPr lang="en-US" b="1" dirty="0"/>
              <a:t>Cresol</a:t>
            </a:r>
          </a:p>
          <a:p>
            <a:pPr lvl="1">
              <a:buNone/>
            </a:pPr>
            <a:r>
              <a:rPr lang="en-US" dirty="0"/>
              <a:t>	</a:t>
            </a:r>
            <a:r>
              <a:rPr lang="en-US" dirty="0" err="1"/>
              <a:t>Irritasi</a:t>
            </a:r>
            <a:r>
              <a:rPr lang="en-US" dirty="0"/>
              <a:t> </a:t>
            </a:r>
            <a:r>
              <a:rPr lang="en-US" dirty="0" err="1"/>
              <a:t>dan</a:t>
            </a:r>
            <a:r>
              <a:rPr lang="en-US" dirty="0"/>
              <a:t> </a:t>
            </a:r>
            <a:r>
              <a:rPr lang="en-US" dirty="0" err="1"/>
              <a:t>korosi</a:t>
            </a:r>
            <a:r>
              <a:rPr lang="en-US" dirty="0"/>
              <a:t>, </a:t>
            </a:r>
            <a:r>
              <a:rPr lang="en-US" dirty="0" err="1"/>
              <a:t>Batuk</a:t>
            </a:r>
            <a:r>
              <a:rPr lang="en-US" dirty="0"/>
              <a:t>, </a:t>
            </a:r>
            <a:r>
              <a:rPr lang="en-US" dirty="0" err="1"/>
              <a:t>Napas</a:t>
            </a:r>
            <a:r>
              <a:rPr lang="en-US" dirty="0"/>
              <a:t> </a:t>
            </a:r>
            <a:r>
              <a:rPr lang="en-US" dirty="0" err="1"/>
              <a:t>tersengal</a:t>
            </a:r>
            <a:r>
              <a:rPr lang="en-US" dirty="0"/>
              <a:t>, </a:t>
            </a:r>
            <a:r>
              <a:rPr lang="en-US" dirty="0" err="1"/>
              <a:t>Pening</a:t>
            </a:r>
            <a:r>
              <a:rPr lang="en-US" dirty="0"/>
              <a:t>, </a:t>
            </a:r>
            <a:r>
              <a:rPr lang="en-US" dirty="0" err="1"/>
              <a:t>agitasi</a:t>
            </a:r>
            <a:r>
              <a:rPr lang="en-US" dirty="0"/>
              <a:t>, </a:t>
            </a:r>
            <a:r>
              <a:rPr lang="en-US" dirty="0" err="1"/>
              <a:t>sesak</a:t>
            </a:r>
            <a:r>
              <a:rPr lang="en-US" dirty="0"/>
              <a:t>, </a:t>
            </a:r>
            <a:r>
              <a:rPr lang="en-US" dirty="0" err="1"/>
              <a:t>Mual</a:t>
            </a:r>
            <a:r>
              <a:rPr lang="en-US" dirty="0"/>
              <a:t>, </a:t>
            </a:r>
            <a:r>
              <a:rPr lang="en-US" dirty="0" err="1"/>
              <a:t>Muntah</a:t>
            </a:r>
            <a:r>
              <a:rPr lang="en-US" dirty="0"/>
              <a:t>, </a:t>
            </a:r>
            <a:r>
              <a:rPr lang="en-US" dirty="0" err="1"/>
              <a:t>gangguan</a:t>
            </a:r>
            <a:r>
              <a:rPr lang="en-US" dirty="0"/>
              <a:t> </a:t>
            </a:r>
            <a:r>
              <a:rPr lang="en-US" dirty="0" err="1"/>
              <a:t>kardiovaskular</a:t>
            </a:r>
            <a:r>
              <a:rPr lang="en-US" dirty="0"/>
              <a:t>, </a:t>
            </a:r>
            <a:r>
              <a:rPr lang="en-US" dirty="0" err="1"/>
              <a:t>Sakit</a:t>
            </a:r>
            <a:r>
              <a:rPr lang="en-US" dirty="0"/>
              <a:t> </a:t>
            </a:r>
            <a:r>
              <a:rPr lang="en-US" dirty="0" err="1"/>
              <a:t>kepala</a:t>
            </a:r>
            <a:r>
              <a:rPr lang="en-US" dirty="0"/>
              <a:t> &amp; </a:t>
            </a:r>
            <a:r>
              <a:rPr lang="en-US" dirty="0" err="1"/>
              <a:t>Resiko</a:t>
            </a:r>
            <a:r>
              <a:rPr lang="en-US" dirty="0"/>
              <a:t> </a:t>
            </a:r>
            <a:r>
              <a:rPr lang="en-US" dirty="0" err="1"/>
              <a:t>kebutaan</a:t>
            </a:r>
            <a:endParaRPr lang="en-US" dirty="0"/>
          </a:p>
          <a:p>
            <a:pPr lvl="1">
              <a:buNone/>
            </a:pPr>
            <a:endParaRPr lang="en-US" dirty="0"/>
          </a:p>
          <a:p>
            <a:r>
              <a:rPr lang="en-US" b="1" dirty="0" err="1"/>
              <a:t>Cyclohexane</a:t>
            </a:r>
            <a:endParaRPr lang="en-US" b="1" dirty="0"/>
          </a:p>
          <a:p>
            <a:pPr lvl="1"/>
            <a:r>
              <a:rPr lang="en-US" dirty="0" err="1"/>
              <a:t>Menyebabkan</a:t>
            </a:r>
            <a:r>
              <a:rPr lang="en-US" dirty="0"/>
              <a:t> </a:t>
            </a:r>
            <a:r>
              <a:rPr lang="en-US" dirty="0" err="1"/>
              <a:t>iritasi</a:t>
            </a:r>
            <a:r>
              <a:rPr lang="en-US" dirty="0"/>
              <a:t> </a:t>
            </a:r>
            <a:r>
              <a:rPr lang="en-US" dirty="0" err="1"/>
              <a:t>kulit</a:t>
            </a:r>
            <a:endParaRPr lang="en-US" dirty="0"/>
          </a:p>
          <a:p>
            <a:pPr lvl="1"/>
            <a:r>
              <a:rPr lang="en-US" dirty="0" err="1"/>
              <a:t>Menyebabkan</a:t>
            </a:r>
            <a:r>
              <a:rPr lang="en-US" dirty="0"/>
              <a:t> </a:t>
            </a:r>
            <a:r>
              <a:rPr lang="en-US" dirty="0" err="1"/>
              <a:t>iritasi</a:t>
            </a:r>
            <a:r>
              <a:rPr lang="en-US" dirty="0"/>
              <a:t> </a:t>
            </a:r>
            <a:r>
              <a:rPr lang="en-US" dirty="0" err="1"/>
              <a:t>mata</a:t>
            </a:r>
            <a:r>
              <a:rPr lang="en-US" dirty="0"/>
              <a:t> yang </a:t>
            </a:r>
            <a:r>
              <a:rPr lang="en-US" dirty="0" err="1"/>
              <a:t>serius</a:t>
            </a:r>
            <a:r>
              <a:rPr lang="en-US" dirty="0"/>
              <a:t>. </a:t>
            </a:r>
            <a:endParaRPr lang="en-US" b="1" dirty="0"/>
          </a:p>
          <a:p>
            <a:r>
              <a:rPr lang="en-US" b="1" dirty="0" err="1"/>
              <a:t>Cyclohexanol</a:t>
            </a:r>
            <a:endParaRPr lang="en-US" b="1" dirty="0"/>
          </a:p>
          <a:p>
            <a:pPr lvl="1"/>
            <a:r>
              <a:rPr lang="en-US" dirty="0" err="1"/>
              <a:t>Berbahaya</a:t>
            </a:r>
            <a:r>
              <a:rPr lang="en-US" dirty="0"/>
              <a:t> </a:t>
            </a:r>
            <a:r>
              <a:rPr lang="en-US" dirty="0" err="1"/>
              <a:t>jika</a:t>
            </a:r>
            <a:r>
              <a:rPr lang="en-US" dirty="0"/>
              <a:t> </a:t>
            </a:r>
            <a:r>
              <a:rPr lang="en-US" dirty="0" err="1"/>
              <a:t>tertelan</a:t>
            </a:r>
            <a:r>
              <a:rPr lang="en-US" dirty="0"/>
              <a:t> </a:t>
            </a:r>
            <a:r>
              <a:rPr lang="en-US" dirty="0" err="1"/>
              <a:t>atau</a:t>
            </a:r>
            <a:r>
              <a:rPr lang="en-US" dirty="0"/>
              <a:t> </a:t>
            </a:r>
            <a:r>
              <a:rPr lang="en-US" dirty="0" err="1"/>
              <a:t>bila</a:t>
            </a:r>
            <a:r>
              <a:rPr lang="en-US" dirty="0"/>
              <a:t> </a:t>
            </a:r>
            <a:r>
              <a:rPr lang="en-US" dirty="0" err="1"/>
              <a:t>terhirup</a:t>
            </a:r>
            <a:r>
              <a:rPr lang="en-US" dirty="0"/>
              <a:t>. </a:t>
            </a:r>
          </a:p>
          <a:p>
            <a:pPr lvl="1"/>
            <a:r>
              <a:rPr lang="en-US" dirty="0" err="1"/>
              <a:t>Menyebabkan</a:t>
            </a:r>
            <a:r>
              <a:rPr lang="en-US" dirty="0"/>
              <a:t> </a:t>
            </a:r>
            <a:r>
              <a:rPr lang="en-US" dirty="0" err="1"/>
              <a:t>iritasi</a:t>
            </a:r>
            <a:r>
              <a:rPr lang="en-US" dirty="0"/>
              <a:t> </a:t>
            </a:r>
            <a:r>
              <a:rPr lang="en-US" dirty="0" err="1"/>
              <a:t>kulit</a:t>
            </a:r>
            <a:r>
              <a:rPr lang="en-US" dirty="0"/>
              <a:t>. </a:t>
            </a:r>
          </a:p>
          <a:p>
            <a:pPr lvl="1"/>
            <a:r>
              <a:rPr lang="en-US" dirty="0" err="1"/>
              <a:t>Dapat</a:t>
            </a:r>
            <a:r>
              <a:rPr lang="en-US" dirty="0"/>
              <a:t> </a:t>
            </a:r>
            <a:r>
              <a:rPr lang="en-US" dirty="0" err="1"/>
              <a:t>menyebabkan</a:t>
            </a:r>
            <a:r>
              <a:rPr lang="en-US" dirty="0"/>
              <a:t> </a:t>
            </a:r>
            <a:r>
              <a:rPr lang="en-US" dirty="0" err="1"/>
              <a:t>iritasi</a:t>
            </a:r>
            <a:r>
              <a:rPr lang="en-US" dirty="0"/>
              <a:t> </a:t>
            </a:r>
            <a:r>
              <a:rPr lang="en-US" dirty="0" err="1"/>
              <a:t>pada</a:t>
            </a:r>
            <a:r>
              <a:rPr lang="en-US" dirty="0"/>
              <a:t> </a:t>
            </a:r>
            <a:r>
              <a:rPr lang="en-US" dirty="0" err="1"/>
              <a:t>saluran</a:t>
            </a:r>
            <a:r>
              <a:rPr lang="en-US" dirty="0"/>
              <a:t> </a:t>
            </a:r>
            <a:r>
              <a:rPr lang="en-US" dirty="0" err="1"/>
              <a:t>pernafasan</a:t>
            </a:r>
            <a:r>
              <a:rPr lang="en-US" dirty="0"/>
              <a:t>.</a:t>
            </a:r>
            <a:endParaRPr lang="en-US" b="1" dirty="0"/>
          </a:p>
          <a:p>
            <a:pPr>
              <a:buNone/>
            </a:pPr>
            <a:endParaRPr lang="en-US" dirty="0"/>
          </a:p>
        </p:txBody>
      </p:sp>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l="14055" t="23958" r="15666" b="6250"/>
          <a:stretch>
            <a:fillRect/>
          </a:stretch>
        </p:blipFill>
        <p:spPr bwMode="auto">
          <a:xfrm>
            <a:off x="76200" y="1295400"/>
            <a:ext cx="8991600" cy="5020310"/>
          </a:xfrm>
          <a:prstGeom prst="rect">
            <a:avLst/>
          </a:prstGeom>
          <a:noFill/>
          <a:ln w="9525">
            <a:noFill/>
            <a:miter lim="800000"/>
            <a:headEnd/>
            <a:tailEnd/>
          </a:ln>
        </p:spPr>
      </p:pic>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400800"/>
          </a:xfrm>
        </p:spPr>
        <p:txBody>
          <a:bodyPr>
            <a:noAutofit/>
          </a:bodyPr>
          <a:lstStyle/>
          <a:p>
            <a:pPr algn="just"/>
            <a:r>
              <a:rPr lang="en-US" sz="1600" b="1" dirty="0"/>
              <a:t>DDT</a:t>
            </a:r>
          </a:p>
          <a:p>
            <a:pPr algn="just">
              <a:buNone/>
            </a:pPr>
            <a:r>
              <a:rPr lang="en-US" sz="1600" dirty="0"/>
              <a:t>	</a:t>
            </a:r>
            <a:r>
              <a:rPr lang="en-US" sz="1600" dirty="0" err="1"/>
              <a:t>Menyebabkan</a:t>
            </a:r>
            <a:r>
              <a:rPr lang="en-US" sz="1600" dirty="0"/>
              <a:t> : </a:t>
            </a:r>
            <a:r>
              <a:rPr lang="en-US" sz="1600" dirty="0" err="1"/>
              <a:t>kanker</a:t>
            </a:r>
            <a:r>
              <a:rPr lang="en-US" sz="1600" dirty="0"/>
              <a:t>, </a:t>
            </a:r>
            <a:r>
              <a:rPr lang="en-US" sz="1600" dirty="0" err="1"/>
              <a:t>infertilitas</a:t>
            </a:r>
            <a:r>
              <a:rPr lang="en-US" sz="1600" dirty="0"/>
              <a:t>, </a:t>
            </a:r>
            <a:r>
              <a:rPr lang="en-US" sz="1600" dirty="0" err="1"/>
              <a:t>keguguran</a:t>
            </a:r>
            <a:r>
              <a:rPr lang="en-US" sz="1600" dirty="0"/>
              <a:t> </a:t>
            </a:r>
            <a:r>
              <a:rPr lang="en-US" sz="1600" dirty="0" err="1"/>
              <a:t>bagi</a:t>
            </a:r>
            <a:r>
              <a:rPr lang="en-US" sz="1600" dirty="0"/>
              <a:t> </a:t>
            </a:r>
            <a:r>
              <a:rPr lang="en-US" sz="1600" dirty="0" err="1"/>
              <a:t>wanita</a:t>
            </a:r>
            <a:r>
              <a:rPr lang="en-US" sz="1600" dirty="0"/>
              <a:t> </a:t>
            </a:r>
            <a:r>
              <a:rPr lang="en-US" sz="1600" dirty="0" err="1"/>
              <a:t>hamil</a:t>
            </a:r>
            <a:r>
              <a:rPr lang="en-US" sz="1600" dirty="0"/>
              <a:t> </a:t>
            </a:r>
            <a:r>
              <a:rPr lang="en-US" sz="1600" dirty="0" err="1"/>
              <a:t>dan</a:t>
            </a:r>
            <a:r>
              <a:rPr lang="en-US" sz="1600" dirty="0"/>
              <a:t> </a:t>
            </a:r>
            <a:r>
              <a:rPr lang="en-US" sz="1600" dirty="0" err="1"/>
              <a:t>bayi</a:t>
            </a:r>
            <a:r>
              <a:rPr lang="en-US" sz="1600" dirty="0"/>
              <a:t> </a:t>
            </a:r>
            <a:r>
              <a:rPr lang="en-US" sz="1600" dirty="0" err="1"/>
              <a:t>berat</a:t>
            </a:r>
            <a:r>
              <a:rPr lang="en-US" sz="1600" dirty="0"/>
              <a:t> </a:t>
            </a:r>
            <a:r>
              <a:rPr lang="en-US" sz="1600" dirty="0" err="1"/>
              <a:t>lahir</a:t>
            </a:r>
            <a:r>
              <a:rPr lang="en-US" sz="1600" dirty="0"/>
              <a:t> </a:t>
            </a:r>
            <a:r>
              <a:rPr lang="en-US" sz="1600" dirty="0" err="1"/>
              <a:t>rendah</a:t>
            </a:r>
            <a:r>
              <a:rPr lang="en-US" sz="1600" dirty="0"/>
              <a:t>, </a:t>
            </a:r>
            <a:r>
              <a:rPr lang="en-US" sz="1600" dirty="0" err="1"/>
              <a:t>kerusakan</a:t>
            </a:r>
            <a:r>
              <a:rPr lang="en-US" sz="1600" dirty="0"/>
              <a:t> </a:t>
            </a:r>
            <a:r>
              <a:rPr lang="en-US" sz="1600" dirty="0" err="1"/>
              <a:t>sistem</a:t>
            </a:r>
            <a:r>
              <a:rPr lang="en-US" sz="1600" dirty="0"/>
              <a:t> </a:t>
            </a:r>
            <a:r>
              <a:rPr lang="en-US" sz="1600" dirty="0" err="1"/>
              <a:t>saraf</a:t>
            </a:r>
            <a:r>
              <a:rPr lang="en-US" sz="1600" dirty="0"/>
              <a:t> </a:t>
            </a:r>
            <a:r>
              <a:rPr lang="en-US" sz="1600" dirty="0" err="1"/>
              <a:t>dan</a:t>
            </a:r>
            <a:r>
              <a:rPr lang="en-US" sz="1600" dirty="0"/>
              <a:t> </a:t>
            </a:r>
            <a:r>
              <a:rPr lang="en-US" sz="1600" dirty="0" err="1"/>
              <a:t>hati</a:t>
            </a:r>
            <a:r>
              <a:rPr lang="en-US" sz="1600" dirty="0"/>
              <a:t>.</a:t>
            </a:r>
          </a:p>
          <a:p>
            <a:pPr algn="just"/>
            <a:r>
              <a:rPr lang="en-US" sz="1600" b="1" dirty="0" err="1"/>
              <a:t>Ethylenediamine</a:t>
            </a:r>
            <a:endParaRPr lang="en-US" sz="1600" b="1" dirty="0"/>
          </a:p>
          <a:p>
            <a:pPr lvl="1" algn="just"/>
            <a:r>
              <a:rPr lang="en-US" sz="1600" dirty="0" err="1"/>
              <a:t>Toksik</a:t>
            </a:r>
            <a:r>
              <a:rPr lang="en-US" sz="1600" dirty="0"/>
              <a:t> </a:t>
            </a:r>
            <a:r>
              <a:rPr lang="en-US" sz="1600" dirty="0" err="1"/>
              <a:t>jika</a:t>
            </a:r>
            <a:r>
              <a:rPr lang="en-US" sz="1600" dirty="0"/>
              <a:t> </a:t>
            </a:r>
            <a:r>
              <a:rPr lang="en-US" sz="1600" dirty="0" err="1"/>
              <a:t>terkena</a:t>
            </a:r>
            <a:r>
              <a:rPr lang="en-US" sz="1600" dirty="0"/>
              <a:t> </a:t>
            </a:r>
            <a:r>
              <a:rPr lang="en-US" sz="1600" dirty="0" err="1"/>
              <a:t>kulit</a:t>
            </a:r>
            <a:r>
              <a:rPr lang="en-US" sz="1600" dirty="0"/>
              <a:t>. </a:t>
            </a:r>
          </a:p>
          <a:p>
            <a:pPr lvl="1" algn="just"/>
            <a:r>
              <a:rPr lang="en-US" sz="1600" dirty="0" err="1"/>
              <a:t>Menyebabkan</a:t>
            </a:r>
            <a:r>
              <a:rPr lang="en-US" sz="1600" dirty="0"/>
              <a:t> </a:t>
            </a:r>
            <a:r>
              <a:rPr lang="en-US" sz="1600" dirty="0" err="1"/>
              <a:t>kulit</a:t>
            </a:r>
            <a:r>
              <a:rPr lang="en-US" sz="1600" dirty="0"/>
              <a:t> </a:t>
            </a:r>
            <a:r>
              <a:rPr lang="en-US" sz="1600" dirty="0" err="1"/>
              <a:t>terbakar</a:t>
            </a:r>
            <a:r>
              <a:rPr lang="en-US" sz="1600" dirty="0"/>
              <a:t> yang </a:t>
            </a:r>
            <a:r>
              <a:rPr lang="en-US" sz="1600" dirty="0" err="1"/>
              <a:t>parah</a:t>
            </a:r>
            <a:r>
              <a:rPr lang="en-US" sz="1600" dirty="0"/>
              <a:t> </a:t>
            </a:r>
            <a:r>
              <a:rPr lang="en-US" sz="1600" dirty="0" err="1"/>
              <a:t>dan</a:t>
            </a:r>
            <a:r>
              <a:rPr lang="en-US" sz="1600" dirty="0"/>
              <a:t> </a:t>
            </a:r>
            <a:r>
              <a:rPr lang="en-US" sz="1600" dirty="0" err="1"/>
              <a:t>kerusakan</a:t>
            </a:r>
            <a:r>
              <a:rPr lang="en-US" sz="1600" dirty="0"/>
              <a:t> </a:t>
            </a:r>
            <a:r>
              <a:rPr lang="en-US" sz="1600" dirty="0" err="1"/>
              <a:t>mata</a:t>
            </a:r>
            <a:r>
              <a:rPr lang="en-US" sz="1600" dirty="0"/>
              <a:t>. </a:t>
            </a:r>
          </a:p>
          <a:p>
            <a:pPr lvl="1" algn="just"/>
            <a:r>
              <a:rPr lang="en-US" sz="1600" dirty="0" err="1"/>
              <a:t>Dapat</a:t>
            </a:r>
            <a:r>
              <a:rPr lang="en-US" sz="1600" dirty="0"/>
              <a:t> </a:t>
            </a:r>
            <a:r>
              <a:rPr lang="en-US" sz="1600" dirty="0" err="1"/>
              <a:t>menyebabkan</a:t>
            </a:r>
            <a:r>
              <a:rPr lang="en-US" sz="1600" dirty="0"/>
              <a:t> </a:t>
            </a:r>
            <a:r>
              <a:rPr lang="en-US" sz="1600" dirty="0" err="1"/>
              <a:t>reaksi</a:t>
            </a:r>
            <a:r>
              <a:rPr lang="en-US" sz="1600" dirty="0"/>
              <a:t> </a:t>
            </a:r>
            <a:r>
              <a:rPr lang="en-US" sz="1600" dirty="0" err="1"/>
              <a:t>alergi</a:t>
            </a:r>
            <a:r>
              <a:rPr lang="en-US" sz="1600" dirty="0"/>
              <a:t> </a:t>
            </a:r>
            <a:r>
              <a:rPr lang="en-US" sz="1600" dirty="0" err="1"/>
              <a:t>pada</a:t>
            </a:r>
            <a:r>
              <a:rPr lang="en-US" sz="1600" dirty="0"/>
              <a:t> </a:t>
            </a:r>
            <a:r>
              <a:rPr lang="en-US" sz="1600" dirty="0" err="1"/>
              <a:t>kulit</a:t>
            </a:r>
            <a:endParaRPr lang="en-US" sz="1600" dirty="0"/>
          </a:p>
          <a:p>
            <a:pPr lvl="1" algn="just"/>
            <a:r>
              <a:rPr lang="en-US" sz="1600" dirty="0" err="1"/>
              <a:t>Dapat</a:t>
            </a:r>
            <a:r>
              <a:rPr lang="en-US" sz="1600" dirty="0"/>
              <a:t> </a:t>
            </a:r>
            <a:r>
              <a:rPr lang="en-US" sz="1600" dirty="0" err="1"/>
              <a:t>menyebabkan</a:t>
            </a:r>
            <a:r>
              <a:rPr lang="en-US" sz="1600" dirty="0"/>
              <a:t> </a:t>
            </a:r>
            <a:r>
              <a:rPr lang="en-US" sz="1600" dirty="0" err="1"/>
              <a:t>alergi</a:t>
            </a:r>
            <a:r>
              <a:rPr lang="en-US" sz="1600" dirty="0"/>
              <a:t> </a:t>
            </a:r>
            <a:r>
              <a:rPr lang="en-US" sz="1600" dirty="0" err="1"/>
              <a:t>atau</a:t>
            </a:r>
            <a:r>
              <a:rPr lang="en-US" sz="1600" dirty="0"/>
              <a:t> </a:t>
            </a:r>
            <a:r>
              <a:rPr lang="en-US" sz="1600" dirty="0" err="1"/>
              <a:t>gejala</a:t>
            </a:r>
            <a:r>
              <a:rPr lang="en-US" sz="1600" dirty="0"/>
              <a:t> </a:t>
            </a:r>
            <a:r>
              <a:rPr lang="en-US" sz="1600" dirty="0" err="1"/>
              <a:t>asma</a:t>
            </a:r>
            <a:r>
              <a:rPr lang="en-US" sz="1600" dirty="0"/>
              <a:t> </a:t>
            </a:r>
            <a:r>
              <a:rPr lang="en-US" sz="1600" dirty="0" err="1"/>
              <a:t>atau</a:t>
            </a:r>
            <a:r>
              <a:rPr lang="en-US" sz="1600" dirty="0"/>
              <a:t> </a:t>
            </a:r>
            <a:r>
              <a:rPr lang="en-US" sz="1600" dirty="0" err="1"/>
              <a:t>kesulitan</a:t>
            </a:r>
            <a:r>
              <a:rPr lang="en-US" sz="1600" dirty="0"/>
              <a:t> </a:t>
            </a:r>
            <a:r>
              <a:rPr lang="en-US" sz="1600" dirty="0" err="1"/>
              <a:t>bernafas</a:t>
            </a:r>
            <a:r>
              <a:rPr lang="en-US" sz="1600" dirty="0"/>
              <a:t> </a:t>
            </a:r>
            <a:r>
              <a:rPr lang="en-US" sz="1600" dirty="0" err="1"/>
              <a:t>jka</a:t>
            </a:r>
            <a:r>
              <a:rPr lang="en-US" sz="1600" dirty="0"/>
              <a:t> </a:t>
            </a:r>
            <a:r>
              <a:rPr lang="en-US" sz="1600" dirty="0" err="1"/>
              <a:t>terhrup</a:t>
            </a:r>
            <a:r>
              <a:rPr lang="en-US" sz="1600" dirty="0"/>
              <a:t>. </a:t>
            </a:r>
          </a:p>
          <a:p>
            <a:pPr lvl="1" algn="just"/>
            <a:r>
              <a:rPr lang="en-US" sz="1600" dirty="0" err="1"/>
              <a:t>Diduga</a:t>
            </a:r>
            <a:r>
              <a:rPr lang="en-US" sz="1600" dirty="0"/>
              <a:t> </a:t>
            </a:r>
            <a:r>
              <a:rPr lang="en-US" sz="1600" dirty="0" err="1"/>
              <a:t>dapat</a:t>
            </a:r>
            <a:r>
              <a:rPr lang="en-US" sz="1600" dirty="0"/>
              <a:t> </a:t>
            </a:r>
            <a:r>
              <a:rPr lang="en-US" sz="1600" dirty="0" err="1"/>
              <a:t>merusak</a:t>
            </a:r>
            <a:r>
              <a:rPr lang="en-US" sz="1600" dirty="0"/>
              <a:t> </a:t>
            </a:r>
            <a:r>
              <a:rPr lang="en-US" sz="1600" dirty="0" err="1"/>
              <a:t>kesuburan</a:t>
            </a:r>
            <a:r>
              <a:rPr lang="en-US" sz="1600" dirty="0"/>
              <a:t> </a:t>
            </a:r>
            <a:r>
              <a:rPr lang="en-US" sz="1600" dirty="0" err="1"/>
              <a:t>atau</a:t>
            </a:r>
            <a:r>
              <a:rPr lang="en-US" sz="1600" dirty="0"/>
              <a:t> </a:t>
            </a:r>
            <a:r>
              <a:rPr lang="en-US" sz="1600" dirty="0" err="1"/>
              <a:t>janin</a:t>
            </a:r>
            <a:r>
              <a:rPr lang="en-US" sz="1600" dirty="0"/>
              <a:t>. </a:t>
            </a:r>
          </a:p>
          <a:p>
            <a:pPr lvl="1" algn="just"/>
            <a:r>
              <a:rPr lang="en-US" sz="1600" dirty="0" err="1"/>
              <a:t>Menyebabkan</a:t>
            </a:r>
            <a:r>
              <a:rPr lang="en-US" sz="1600" dirty="0"/>
              <a:t> </a:t>
            </a:r>
            <a:r>
              <a:rPr lang="en-US" sz="1600" dirty="0" err="1"/>
              <a:t>kerusakan</a:t>
            </a:r>
            <a:r>
              <a:rPr lang="en-US" sz="1600" dirty="0"/>
              <a:t> </a:t>
            </a:r>
            <a:r>
              <a:rPr lang="en-US" sz="1600" dirty="0" err="1"/>
              <a:t>pada</a:t>
            </a:r>
            <a:r>
              <a:rPr lang="en-US" sz="1600" dirty="0"/>
              <a:t> organ. </a:t>
            </a:r>
          </a:p>
          <a:p>
            <a:pPr lvl="1" algn="just"/>
            <a:r>
              <a:rPr lang="en-US" sz="1600" dirty="0" err="1"/>
              <a:t>Dapat</a:t>
            </a:r>
            <a:r>
              <a:rPr lang="en-US" sz="1600" dirty="0"/>
              <a:t> </a:t>
            </a:r>
            <a:r>
              <a:rPr lang="en-US" sz="1600" dirty="0" err="1"/>
              <a:t>menyebabkan</a:t>
            </a:r>
            <a:r>
              <a:rPr lang="en-US" sz="1600" dirty="0"/>
              <a:t> </a:t>
            </a:r>
            <a:r>
              <a:rPr lang="en-US" sz="1600" dirty="0" err="1"/>
              <a:t>kerusakan</a:t>
            </a:r>
            <a:r>
              <a:rPr lang="en-US" sz="1600" dirty="0"/>
              <a:t> </a:t>
            </a:r>
            <a:r>
              <a:rPr lang="en-US" sz="1600" dirty="0" err="1"/>
              <a:t>pada</a:t>
            </a:r>
            <a:r>
              <a:rPr lang="en-US" sz="1600" dirty="0"/>
              <a:t> organ </a:t>
            </a:r>
            <a:r>
              <a:rPr lang="en-US" sz="1600" dirty="0" err="1"/>
              <a:t>melalui</a:t>
            </a:r>
            <a:r>
              <a:rPr lang="en-US" sz="1600" dirty="0"/>
              <a:t> </a:t>
            </a:r>
            <a:r>
              <a:rPr lang="en-US" sz="1600" dirty="0" err="1"/>
              <a:t>paparan</a:t>
            </a:r>
            <a:r>
              <a:rPr lang="en-US" sz="1600" dirty="0"/>
              <a:t> yang lama </a:t>
            </a:r>
            <a:r>
              <a:rPr lang="en-US" sz="1600" dirty="0" err="1"/>
              <a:t>atau</a:t>
            </a:r>
            <a:r>
              <a:rPr lang="en-US" sz="1600" dirty="0"/>
              <a:t> </a:t>
            </a:r>
            <a:r>
              <a:rPr lang="en-US" sz="1600" dirty="0" err="1"/>
              <a:t>berulang</a:t>
            </a:r>
            <a:endParaRPr lang="en-US" sz="1600" dirty="0"/>
          </a:p>
          <a:p>
            <a:pPr lvl="1" algn="just"/>
            <a:r>
              <a:rPr lang="en-US" sz="1600" dirty="0" err="1"/>
              <a:t>Berbahaya</a:t>
            </a:r>
            <a:r>
              <a:rPr lang="en-US" sz="1600" dirty="0"/>
              <a:t> </a:t>
            </a:r>
            <a:r>
              <a:rPr lang="en-US" sz="1600" dirty="0" err="1"/>
              <a:t>pada</a:t>
            </a:r>
            <a:r>
              <a:rPr lang="en-US" sz="1600" dirty="0"/>
              <a:t> </a:t>
            </a:r>
            <a:r>
              <a:rPr lang="en-US" sz="1600" dirty="0" err="1"/>
              <a:t>kehidupan</a:t>
            </a:r>
            <a:r>
              <a:rPr lang="en-US" sz="1600" dirty="0"/>
              <a:t> </a:t>
            </a:r>
            <a:r>
              <a:rPr lang="en-US" sz="1600" dirty="0" err="1"/>
              <a:t>perairan</a:t>
            </a:r>
            <a:r>
              <a:rPr lang="en-US" sz="1600" dirty="0"/>
              <a:t> </a:t>
            </a:r>
            <a:r>
              <a:rPr lang="en-US" sz="1600" dirty="0" err="1"/>
              <a:t>dengan</a:t>
            </a:r>
            <a:r>
              <a:rPr lang="en-US" sz="1600" dirty="0"/>
              <a:t> </a:t>
            </a:r>
            <a:r>
              <a:rPr lang="en-US" sz="1600" dirty="0" err="1"/>
              <a:t>efek</a:t>
            </a:r>
            <a:r>
              <a:rPr lang="en-US" sz="1600" dirty="0"/>
              <a:t> </a:t>
            </a:r>
            <a:r>
              <a:rPr lang="en-US" sz="1600" dirty="0" err="1"/>
              <a:t>jangka</a:t>
            </a:r>
            <a:r>
              <a:rPr lang="en-US" sz="1600" dirty="0"/>
              <a:t> </a:t>
            </a:r>
            <a:r>
              <a:rPr lang="en-US" sz="1600" dirty="0" err="1"/>
              <a:t>panjang</a:t>
            </a:r>
            <a:r>
              <a:rPr lang="en-US" sz="1600" dirty="0"/>
              <a:t>.</a:t>
            </a:r>
          </a:p>
          <a:p>
            <a:r>
              <a:rPr lang="en-US" sz="1600" b="1" dirty="0"/>
              <a:t>O-Dichlorobenzene</a:t>
            </a:r>
          </a:p>
          <a:p>
            <a:pPr lvl="1"/>
            <a:r>
              <a:rPr lang="en-US" sz="1600" dirty="0"/>
              <a:t>	</a:t>
            </a:r>
            <a:r>
              <a:rPr lang="en-US" sz="1600" dirty="0" err="1"/>
              <a:t>Toksik</a:t>
            </a:r>
            <a:r>
              <a:rPr lang="en-US" sz="1600" dirty="0"/>
              <a:t> </a:t>
            </a:r>
            <a:r>
              <a:rPr lang="en-US" sz="1600" dirty="0" err="1"/>
              <a:t>bila</a:t>
            </a:r>
            <a:r>
              <a:rPr lang="en-US" sz="1600" dirty="0"/>
              <a:t> </a:t>
            </a:r>
            <a:r>
              <a:rPr lang="en-US" sz="1600" dirty="0" err="1"/>
              <a:t>tertelan</a:t>
            </a:r>
            <a:r>
              <a:rPr lang="en-US" sz="1600" dirty="0"/>
              <a:t> </a:t>
            </a:r>
            <a:r>
              <a:rPr lang="en-US" sz="1600" dirty="0" err="1"/>
              <a:t>atau</a:t>
            </a:r>
            <a:r>
              <a:rPr lang="en-US" sz="1600" dirty="0"/>
              <a:t> </a:t>
            </a:r>
            <a:r>
              <a:rPr lang="en-US" sz="1600" dirty="0" err="1"/>
              <a:t>bila</a:t>
            </a:r>
            <a:r>
              <a:rPr lang="en-US" sz="1600" dirty="0"/>
              <a:t> </a:t>
            </a:r>
            <a:r>
              <a:rPr lang="en-US" sz="1600" dirty="0" err="1"/>
              <a:t>terhirup</a:t>
            </a:r>
            <a:endParaRPr lang="en-US" sz="1600" dirty="0"/>
          </a:p>
          <a:p>
            <a:pPr lvl="1"/>
            <a:r>
              <a:rPr lang="en-US" sz="1600" dirty="0"/>
              <a:t>	</a:t>
            </a:r>
            <a:r>
              <a:rPr lang="en-US" sz="1600" dirty="0" err="1"/>
              <a:t>Berbahaya</a:t>
            </a:r>
            <a:r>
              <a:rPr lang="en-US" sz="1600" dirty="0"/>
              <a:t> </a:t>
            </a:r>
            <a:r>
              <a:rPr lang="en-US" sz="1600" dirty="0" err="1"/>
              <a:t>jika</a:t>
            </a:r>
            <a:r>
              <a:rPr lang="en-US" sz="1600" dirty="0"/>
              <a:t> </a:t>
            </a:r>
            <a:r>
              <a:rPr lang="en-US" sz="1600" dirty="0" err="1"/>
              <a:t>terkena</a:t>
            </a:r>
            <a:r>
              <a:rPr lang="en-US" sz="1600" dirty="0"/>
              <a:t> </a:t>
            </a:r>
            <a:r>
              <a:rPr lang="en-US" sz="1600" dirty="0" err="1"/>
              <a:t>kulit</a:t>
            </a:r>
            <a:endParaRPr lang="en-US" sz="1600" dirty="0"/>
          </a:p>
          <a:p>
            <a:pPr lvl="1"/>
            <a:r>
              <a:rPr lang="en-US" sz="1600" dirty="0"/>
              <a:t> 	</a:t>
            </a:r>
            <a:r>
              <a:rPr lang="en-US" sz="1600" dirty="0" err="1"/>
              <a:t>Menyebabkan</a:t>
            </a:r>
            <a:r>
              <a:rPr lang="en-US" sz="1600" dirty="0"/>
              <a:t> </a:t>
            </a:r>
            <a:r>
              <a:rPr lang="en-US" sz="1600" dirty="0" err="1"/>
              <a:t>kulit</a:t>
            </a:r>
            <a:r>
              <a:rPr lang="en-US" sz="1600" dirty="0"/>
              <a:t> </a:t>
            </a:r>
            <a:r>
              <a:rPr lang="en-US" sz="1600" dirty="0" err="1"/>
              <a:t>terbakar</a:t>
            </a:r>
            <a:r>
              <a:rPr lang="en-US" sz="1600" dirty="0"/>
              <a:t> yang </a:t>
            </a:r>
            <a:r>
              <a:rPr lang="en-US" sz="1600" dirty="0" err="1"/>
              <a:t>parah</a:t>
            </a:r>
            <a:r>
              <a:rPr lang="en-US" sz="1600" dirty="0"/>
              <a:t> </a:t>
            </a:r>
            <a:r>
              <a:rPr lang="en-US" sz="1600" dirty="0" err="1"/>
              <a:t>dan</a:t>
            </a:r>
            <a:r>
              <a:rPr lang="en-US" sz="1600" dirty="0"/>
              <a:t> </a:t>
            </a:r>
            <a:r>
              <a:rPr lang="en-US" sz="1600" dirty="0" err="1"/>
              <a:t>kerusakan</a:t>
            </a:r>
            <a:r>
              <a:rPr lang="en-US" sz="1600" dirty="0"/>
              <a:t> </a:t>
            </a:r>
            <a:r>
              <a:rPr lang="en-US" sz="1600" dirty="0" err="1"/>
              <a:t>mata</a:t>
            </a:r>
            <a:r>
              <a:rPr lang="en-US" sz="1600" dirty="0"/>
              <a:t>.</a:t>
            </a:r>
          </a:p>
          <a:p>
            <a:pPr lvl="1"/>
            <a:r>
              <a:rPr lang="en-US" sz="1600" dirty="0"/>
              <a:t>	 </a:t>
            </a:r>
            <a:r>
              <a:rPr lang="en-US" sz="1600" dirty="0" err="1"/>
              <a:t>Dapat</a:t>
            </a:r>
            <a:r>
              <a:rPr lang="en-US" sz="1600" dirty="0"/>
              <a:t> </a:t>
            </a:r>
            <a:r>
              <a:rPr lang="en-US" sz="1600" dirty="0" err="1"/>
              <a:t>menyebabkan</a:t>
            </a:r>
            <a:r>
              <a:rPr lang="en-US" sz="1600" dirty="0"/>
              <a:t> </a:t>
            </a:r>
            <a:r>
              <a:rPr lang="en-US" sz="1600" dirty="0" err="1"/>
              <a:t>iritasi</a:t>
            </a:r>
            <a:r>
              <a:rPr lang="en-US" sz="1600" dirty="0"/>
              <a:t> </a:t>
            </a:r>
            <a:r>
              <a:rPr lang="en-US" sz="1600" dirty="0" err="1"/>
              <a:t>pada</a:t>
            </a:r>
            <a:r>
              <a:rPr lang="en-US" sz="1600" dirty="0"/>
              <a:t> </a:t>
            </a:r>
            <a:r>
              <a:rPr lang="en-US" sz="1600" dirty="0" err="1"/>
              <a:t>saluran</a:t>
            </a:r>
            <a:r>
              <a:rPr lang="en-US" sz="1600" dirty="0"/>
              <a:t> </a:t>
            </a:r>
            <a:r>
              <a:rPr lang="en-US" sz="1600" dirty="0" err="1"/>
              <a:t>pernafasan</a:t>
            </a:r>
            <a:r>
              <a:rPr lang="en-US" sz="1600" dirty="0"/>
              <a:t>. </a:t>
            </a:r>
          </a:p>
          <a:p>
            <a:pPr lvl="1"/>
            <a:r>
              <a:rPr lang="en-US" sz="1600" dirty="0"/>
              <a:t>	</a:t>
            </a:r>
            <a:r>
              <a:rPr lang="en-US" sz="1600" dirty="0" err="1"/>
              <a:t>Diduga</a:t>
            </a:r>
            <a:r>
              <a:rPr lang="en-US" sz="1600" dirty="0"/>
              <a:t> </a:t>
            </a:r>
            <a:r>
              <a:rPr lang="en-US" sz="1600" dirty="0" err="1"/>
              <a:t>menyebabkan</a:t>
            </a:r>
            <a:r>
              <a:rPr lang="en-US" sz="1600" dirty="0"/>
              <a:t> </a:t>
            </a:r>
            <a:r>
              <a:rPr lang="en-US" sz="1600" dirty="0" err="1"/>
              <a:t>kerusakan</a:t>
            </a:r>
            <a:r>
              <a:rPr lang="en-US" sz="1600" dirty="0"/>
              <a:t> </a:t>
            </a:r>
            <a:r>
              <a:rPr lang="en-US" sz="1600" dirty="0" err="1"/>
              <a:t>genetik</a:t>
            </a:r>
            <a:r>
              <a:rPr lang="en-US" sz="1600" dirty="0"/>
              <a:t>. </a:t>
            </a:r>
          </a:p>
          <a:p>
            <a:pPr lvl="1"/>
            <a:r>
              <a:rPr lang="en-US" sz="1600" dirty="0"/>
              <a:t>	</a:t>
            </a:r>
            <a:r>
              <a:rPr lang="en-US" sz="1600" dirty="0" err="1"/>
              <a:t>Dapat</a:t>
            </a:r>
            <a:r>
              <a:rPr lang="en-US" sz="1600" dirty="0"/>
              <a:t> </a:t>
            </a:r>
            <a:r>
              <a:rPr lang="en-US" sz="1600" dirty="0" err="1"/>
              <a:t>menyebabkan</a:t>
            </a:r>
            <a:r>
              <a:rPr lang="en-US" sz="1600" dirty="0"/>
              <a:t> </a:t>
            </a:r>
            <a:r>
              <a:rPr lang="en-US" sz="1600" dirty="0" err="1"/>
              <a:t>kerusakan</a:t>
            </a:r>
            <a:r>
              <a:rPr lang="en-US" sz="1600" dirty="0"/>
              <a:t> </a:t>
            </a:r>
            <a:r>
              <a:rPr lang="en-US" sz="1600" dirty="0" err="1"/>
              <a:t>pada</a:t>
            </a:r>
            <a:r>
              <a:rPr lang="en-US" sz="1600" dirty="0"/>
              <a:t> organ (</a:t>
            </a:r>
            <a:r>
              <a:rPr lang="en-US" sz="1600" dirty="0" err="1"/>
              <a:t>Sistem</a:t>
            </a:r>
            <a:r>
              <a:rPr lang="en-US" sz="1600" dirty="0"/>
              <a:t> </a:t>
            </a:r>
            <a:r>
              <a:rPr lang="en-US" sz="1600" dirty="0" err="1"/>
              <a:t>saraf</a:t>
            </a:r>
            <a:r>
              <a:rPr lang="en-US" sz="1600" dirty="0"/>
              <a:t> </a:t>
            </a:r>
            <a:r>
              <a:rPr lang="en-US" sz="1600" dirty="0" err="1"/>
              <a:t>pusat</a:t>
            </a:r>
            <a:r>
              <a:rPr lang="en-US" sz="1600" dirty="0"/>
              <a:t>, </a:t>
            </a:r>
            <a:r>
              <a:rPr lang="en-US" sz="1600" dirty="0" err="1"/>
              <a:t>Ginjal</a:t>
            </a:r>
            <a:r>
              <a:rPr lang="en-US" sz="1600" dirty="0"/>
              <a:t>, </a:t>
            </a:r>
            <a:r>
              <a:rPr lang="en-US" sz="1600" dirty="0" err="1"/>
              <a:t>Hati</a:t>
            </a:r>
            <a:r>
              <a:rPr lang="en-US" sz="1600" dirty="0"/>
              <a:t>, </a:t>
            </a:r>
            <a:r>
              <a:rPr lang="en-US" sz="1600" dirty="0" err="1"/>
              <a:t>Kulit</a:t>
            </a:r>
            <a:r>
              <a:rPr lang="en-US" sz="1600" dirty="0"/>
              <a:t>) </a:t>
            </a:r>
            <a:r>
              <a:rPr lang="en-US" sz="1600" dirty="0" err="1"/>
              <a:t>melalui</a:t>
            </a:r>
            <a:r>
              <a:rPr lang="en-US" sz="1600" dirty="0"/>
              <a:t> </a:t>
            </a:r>
            <a:r>
              <a:rPr lang="en-US" sz="1600" dirty="0" err="1"/>
              <a:t>perpanjangan</a:t>
            </a:r>
            <a:r>
              <a:rPr lang="en-US" sz="1600" dirty="0"/>
              <a:t> </a:t>
            </a:r>
            <a:r>
              <a:rPr lang="en-US" sz="1600" dirty="0" err="1"/>
              <a:t>atau</a:t>
            </a:r>
            <a:r>
              <a:rPr lang="en-US" sz="1600" dirty="0"/>
              <a:t> </a:t>
            </a:r>
            <a:r>
              <a:rPr lang="en-US" sz="1600" dirty="0" err="1"/>
              <a:t>paparan</a:t>
            </a:r>
            <a:r>
              <a:rPr lang="en-US" sz="1600" dirty="0"/>
              <a:t> </a:t>
            </a:r>
            <a:r>
              <a:rPr lang="en-US" sz="1600" dirty="0" err="1"/>
              <a:t>berulang</a:t>
            </a:r>
            <a:r>
              <a:rPr lang="en-US" sz="1600" dirty="0"/>
              <a:t>.</a:t>
            </a:r>
          </a:p>
          <a:p>
            <a:pPr lvl="1"/>
            <a:r>
              <a:rPr lang="en-US" sz="1600" dirty="0"/>
              <a:t>	 </a:t>
            </a:r>
            <a:r>
              <a:rPr lang="en-US" sz="1600" dirty="0" err="1"/>
              <a:t>Sangat</a:t>
            </a:r>
            <a:r>
              <a:rPr lang="en-US" sz="1600" dirty="0"/>
              <a:t> </a:t>
            </a:r>
            <a:r>
              <a:rPr lang="en-US" sz="1600" dirty="0" err="1"/>
              <a:t>toksik</a:t>
            </a:r>
            <a:r>
              <a:rPr lang="en-US" sz="1600" dirty="0"/>
              <a:t> </a:t>
            </a:r>
            <a:r>
              <a:rPr lang="en-US" sz="1600" dirty="0" err="1"/>
              <a:t>pada</a:t>
            </a:r>
            <a:r>
              <a:rPr lang="en-US" sz="1600" dirty="0"/>
              <a:t> </a:t>
            </a:r>
            <a:r>
              <a:rPr lang="en-US" sz="1600" dirty="0" err="1"/>
              <a:t>kehidupan</a:t>
            </a:r>
            <a:r>
              <a:rPr lang="en-US" sz="1600" dirty="0"/>
              <a:t> </a:t>
            </a:r>
            <a:r>
              <a:rPr lang="en-US" sz="1600" dirty="0" err="1"/>
              <a:t>perairan</a:t>
            </a:r>
            <a:r>
              <a:rPr lang="en-US" sz="1600" dirty="0"/>
              <a:t> </a:t>
            </a:r>
            <a:r>
              <a:rPr lang="en-US" sz="1600" dirty="0" err="1"/>
              <a:t>dengan</a:t>
            </a:r>
            <a:r>
              <a:rPr lang="en-US" sz="1600" dirty="0"/>
              <a:t> </a:t>
            </a:r>
            <a:r>
              <a:rPr lang="en-US" sz="1600" dirty="0" err="1"/>
              <a:t>efek</a:t>
            </a:r>
            <a:r>
              <a:rPr lang="en-US" sz="1600" dirty="0"/>
              <a:t> </a:t>
            </a:r>
            <a:r>
              <a:rPr lang="en-US" sz="1600" dirty="0" err="1"/>
              <a:t>jangka</a:t>
            </a:r>
            <a:r>
              <a:rPr lang="en-US" sz="1600" dirty="0"/>
              <a:t> </a:t>
            </a:r>
            <a:r>
              <a:rPr lang="en-US" sz="1600" dirty="0" err="1"/>
              <a:t>panjang</a:t>
            </a:r>
            <a:r>
              <a:rPr lang="en-US" sz="1600" dirty="0"/>
              <a:t>. </a:t>
            </a:r>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2000240"/>
            <a:ext cx="9144000" cy="48577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just">
              <a:lnSpc>
                <a:spcPct val="150000"/>
              </a:lnSpc>
            </a:pPr>
            <a:endParaRPr lang="id-ID" sz="2000" b="1" spc="150" dirty="0">
              <a:ln w="11430"/>
              <a:solidFill>
                <a:srgbClr val="F8F8F8"/>
              </a:solidFill>
              <a:latin typeface="Arial" pitchFamily="34" charset="0"/>
              <a:cs typeface="Arial" pitchFamily="34" charset="0"/>
            </a:endParaRPr>
          </a:p>
          <a:p>
            <a:pPr algn="just">
              <a:lnSpc>
                <a:spcPct val="150000"/>
              </a:lnSpc>
            </a:pPr>
            <a:r>
              <a:rPr lang="id-ID" sz="2000" b="1" spc="150" dirty="0">
                <a:ln w="11430"/>
                <a:solidFill>
                  <a:srgbClr val="F8F8F8"/>
                </a:solidFill>
                <a:latin typeface="Arial" pitchFamily="34" charset="0"/>
                <a:cs typeface="Arial" pitchFamily="34" charset="0"/>
              </a:rPr>
              <a:t>(1) Pemantauan sebagaimana dimaksud dalam Pasal 5 ayat (3) huruf a dilakukan oleh tenaga yang telah memperoleh pendidikan dan/atau pelatihan di bidang kesehatan kerja atau </a:t>
            </a:r>
            <a:r>
              <a:rPr lang="id-ID" sz="2000" b="1" i="1" spc="150" dirty="0">
                <a:ln w="11430"/>
                <a:solidFill>
                  <a:srgbClr val="F8F8F8"/>
                </a:solidFill>
                <a:latin typeface="Arial" pitchFamily="34" charset="0"/>
                <a:cs typeface="Arial" pitchFamily="34" charset="0"/>
              </a:rPr>
              <a:t>higiene industri. </a:t>
            </a:r>
          </a:p>
          <a:p>
            <a:pPr algn="just">
              <a:lnSpc>
                <a:spcPct val="150000"/>
              </a:lnSpc>
            </a:pPr>
            <a:r>
              <a:rPr lang="id-ID" sz="2000" b="1" spc="150" dirty="0">
                <a:ln w="11430"/>
                <a:solidFill>
                  <a:srgbClr val="F8F8F8"/>
                </a:solidFill>
                <a:latin typeface="Arial" pitchFamily="34" charset="0"/>
                <a:cs typeface="Arial" pitchFamily="34" charset="0"/>
              </a:rPr>
              <a:t>(2) Dikecualikan dari ketentuan sebagaimana dimaksud pada ayat (1), pemantauan indikator pajanan biologi dilakukan oleh tenaga kesehatan yang telah memperoleh pendidikan dan/atau pelatihan mengenai indikator pajanan biologi (biomarker). </a:t>
            </a:r>
          </a:p>
          <a:p>
            <a:pPr algn="just">
              <a:lnSpc>
                <a:spcPct val="150000"/>
              </a:lnSpc>
            </a:pPr>
            <a:r>
              <a:rPr lang="id-ID" sz="2000" b="1" spc="150" dirty="0">
                <a:ln w="11430"/>
                <a:solidFill>
                  <a:srgbClr val="F8F8F8"/>
                </a:solidFill>
                <a:latin typeface="Arial" pitchFamily="34" charset="0"/>
                <a:cs typeface="Arial" pitchFamily="34" charset="0"/>
              </a:rPr>
              <a:t>(3) Pemantauan sebagaimana dimaksud dalam Pasal 5 ayat (3) huruf b dilakukan oleh tenaga kesehatan lingkungan. </a:t>
            </a:r>
          </a:p>
          <a:p>
            <a:pPr algn="just">
              <a:lnSpc>
                <a:spcPct val="150000"/>
              </a:lnSpc>
            </a:pPr>
            <a:endParaRPr lang="id-ID" sz="2000" b="1" spc="150" dirty="0">
              <a:ln w="11430"/>
              <a:solidFill>
                <a:srgbClr val="F8F8F8"/>
              </a:solidFill>
              <a:latin typeface="Arial" pitchFamily="34" charset="0"/>
              <a:cs typeface="Arial" pitchFamily="34" charset="0"/>
            </a:endParaRPr>
          </a:p>
        </p:txBody>
      </p:sp>
      <p:sp>
        <p:nvSpPr>
          <p:cNvPr id="8" name="Horizontal Scroll 7"/>
          <p:cNvSpPr/>
          <p:nvPr/>
        </p:nvSpPr>
        <p:spPr>
          <a:xfrm>
            <a:off x="571472" y="0"/>
            <a:ext cx="7929618" cy="15001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3571868" y="1428736"/>
            <a:ext cx="1857388" cy="4286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bg1"/>
                </a:solidFill>
                <a:latin typeface="Arial" pitchFamily="34" charset="0"/>
                <a:cs typeface="Arial" pitchFamily="34" charset="0"/>
              </a:rPr>
              <a:t>Pasal 6</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l="14056" t="19792" r="15666" b="11458"/>
          <a:stretch>
            <a:fillRect/>
          </a:stretch>
        </p:blipFill>
        <p:spPr bwMode="auto">
          <a:xfrm>
            <a:off x="152400" y="1447800"/>
            <a:ext cx="8866909" cy="4876800"/>
          </a:xfrm>
          <a:prstGeom prst="rect">
            <a:avLst/>
          </a:prstGeom>
          <a:noFill/>
          <a:ln w="9525">
            <a:noFill/>
            <a:miter lim="800000"/>
            <a:headEnd/>
            <a:tailEnd/>
          </a:ln>
        </p:spPr>
      </p:pic>
    </p:spTree>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l="14056" t="20833" r="15667" b="11458"/>
          <a:stretch>
            <a:fillRect/>
          </a:stretch>
        </p:blipFill>
        <p:spPr bwMode="auto">
          <a:xfrm>
            <a:off x="0" y="1447800"/>
            <a:ext cx="9144000" cy="4953000"/>
          </a:xfrm>
          <a:prstGeom prst="rect">
            <a:avLst/>
          </a:prstGeom>
          <a:noFill/>
          <a:ln w="9525">
            <a:noFill/>
            <a:miter lim="800000"/>
            <a:headEnd/>
            <a:tailEnd/>
          </a:ln>
        </p:spPr>
      </p:pic>
    </p:spTree>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srcRect l="14056" t="20833" r="15666" b="16667"/>
          <a:stretch>
            <a:fillRect/>
          </a:stretch>
        </p:blipFill>
        <p:spPr bwMode="auto">
          <a:xfrm>
            <a:off x="0" y="1676400"/>
            <a:ext cx="9144000" cy="4572000"/>
          </a:xfrm>
          <a:prstGeom prst="rect">
            <a:avLst/>
          </a:prstGeom>
          <a:noFill/>
          <a:ln w="9525">
            <a:noFill/>
            <a:miter lim="800000"/>
            <a:headEnd/>
            <a:tailEnd/>
          </a:ln>
        </p:spPr>
      </p:pic>
    </p:spTree>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l="14056" t="21875" r="15666" b="9375"/>
          <a:stretch>
            <a:fillRect/>
          </a:stretch>
        </p:blipFill>
        <p:spPr bwMode="auto">
          <a:xfrm>
            <a:off x="0" y="1371600"/>
            <a:ext cx="9144000" cy="5029200"/>
          </a:xfrm>
          <a:prstGeom prst="rect">
            <a:avLst/>
          </a:prstGeom>
          <a:noFill/>
          <a:ln w="9525">
            <a:noFill/>
            <a:miter lim="800000"/>
            <a:headEnd/>
            <a:tailEnd/>
          </a:ln>
        </p:spPr>
      </p:pic>
    </p:spTree>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70000" lnSpcReduction="20000"/>
          </a:bodyPr>
          <a:lstStyle/>
          <a:p>
            <a:pPr lvl="0">
              <a:buFont typeface="Wingdings" pitchFamily="2" charset="2"/>
              <a:buChar char="§"/>
            </a:pPr>
            <a:r>
              <a:rPr lang="id-ID" b="1" dirty="0"/>
              <a:t>Fenamiphose : </a:t>
            </a:r>
            <a:endParaRPr lang="en-US" b="1" dirty="0"/>
          </a:p>
          <a:p>
            <a:pPr lvl="1"/>
            <a:r>
              <a:rPr lang="it-IT" dirty="0"/>
              <a:t>Menyebabkan iritasi pada kulit</a:t>
            </a:r>
            <a:endParaRPr lang="en-US" dirty="0"/>
          </a:p>
          <a:p>
            <a:pPr lvl="1"/>
            <a:r>
              <a:rPr lang="it-IT" dirty="0"/>
              <a:t>Menyebabkan iritasi pada mata</a:t>
            </a:r>
            <a:endParaRPr lang="en-US" dirty="0"/>
          </a:p>
          <a:p>
            <a:pPr lvl="1"/>
            <a:r>
              <a:rPr lang="fi-FI" dirty="0"/>
              <a:t>Dapat menyebabkan reaksi alergi ringan pada kulit</a:t>
            </a:r>
            <a:endParaRPr lang="en-US" dirty="0"/>
          </a:p>
          <a:p>
            <a:pPr lvl="1"/>
            <a:r>
              <a:rPr lang="fi-FI" dirty="0"/>
              <a:t>Dapat berbahaya jika tertelan dan masuk kedalam saluran pernafasan.</a:t>
            </a:r>
            <a:endParaRPr lang="en-US" dirty="0"/>
          </a:p>
          <a:p>
            <a:pPr lvl="1">
              <a:buNone/>
            </a:pPr>
            <a:endParaRPr lang="en-US" dirty="0"/>
          </a:p>
          <a:p>
            <a:pPr lvl="0"/>
            <a:r>
              <a:rPr lang="id-ID" b="1" dirty="0"/>
              <a:t>Fensulfothion :</a:t>
            </a:r>
            <a:endParaRPr lang="en-US" b="1" dirty="0"/>
          </a:p>
          <a:p>
            <a:pPr algn="just">
              <a:buNone/>
            </a:pPr>
            <a:r>
              <a:rPr lang="en-US" dirty="0"/>
              <a:t>	</a:t>
            </a:r>
            <a:r>
              <a:rPr lang="id-ID" dirty="0"/>
              <a:t>Gejala dapat meliputi pucat, mual, muntah, diare, kejang perut, sakit kepala, pusing, nyeri mata, pandangan kabur, miosis atau dalam beberapa kasus, khususnya gejala awal, midriasis, lakrimasi, pengeluaran saliva dan keringat, dan rasa bingung. Efek lain yang dilaporkan terjadi pada susunan syaraf pusat atau syaraf otot dapat meliputi gangguan koordinasi gerakan, bicara menjadi tidak jelas, arefleksia, lemah, letih, fasikulasi, kedutan, kemungkinan tremor pada lidah dan kelopak mata, dan akhirnya kelumpuhan pada kaki dan tangan dan kemungkinan pada otot pernafasan.</a:t>
            </a:r>
            <a:endParaRPr lang="en-US" dirty="0"/>
          </a:p>
          <a:p>
            <a:endParaRPr lang="en-US" dirty="0"/>
          </a:p>
        </p:txBody>
      </p:sp>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l="14056" t="17708" r="15666" b="13542"/>
          <a:stretch>
            <a:fillRect/>
          </a:stretch>
        </p:blipFill>
        <p:spPr bwMode="auto">
          <a:xfrm>
            <a:off x="0" y="1295400"/>
            <a:ext cx="9144000" cy="5029200"/>
          </a:xfrm>
          <a:prstGeom prst="rect">
            <a:avLst/>
          </a:prstGeom>
          <a:noFill/>
          <a:ln w="9525">
            <a:noFill/>
            <a:miter lim="800000"/>
            <a:headEnd/>
            <a:tailEnd/>
          </a:ln>
        </p:spPr>
      </p:pic>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172200"/>
          </a:xfrm>
        </p:spPr>
        <p:txBody>
          <a:bodyPr>
            <a:normAutofit fontScale="47500" lnSpcReduction="20000"/>
          </a:bodyPr>
          <a:lstStyle/>
          <a:p>
            <a:pPr lvl="0">
              <a:buFont typeface="Wingdings" pitchFamily="2" charset="2"/>
              <a:buChar char="§"/>
            </a:pPr>
            <a:r>
              <a:rPr lang="id-ID" sz="3400" b="1" dirty="0"/>
              <a:t>Fenthion :</a:t>
            </a:r>
            <a:endParaRPr lang="en-US" sz="3400" b="1" dirty="0"/>
          </a:p>
          <a:p>
            <a:pPr lvl="1"/>
            <a:r>
              <a:rPr lang="nb-NO" sz="3400" dirty="0"/>
              <a:t>Toksik jika tertelan</a:t>
            </a:r>
            <a:endParaRPr lang="en-US" sz="3400" dirty="0"/>
          </a:p>
          <a:p>
            <a:pPr lvl="1"/>
            <a:r>
              <a:rPr lang="nb-NO" sz="3400" dirty="0"/>
              <a:t>Diduga merusak fertilitas/ janin</a:t>
            </a:r>
            <a:endParaRPr lang="en-US" sz="3400" dirty="0"/>
          </a:p>
          <a:p>
            <a:pPr lvl="1"/>
            <a:r>
              <a:rPr lang="nb-NO" sz="3400" dirty="0"/>
              <a:t>Sangat toksik bagi kehidupan akuatik dengan efek jangka pendek dan jangka panjang</a:t>
            </a:r>
            <a:endParaRPr lang="en-US" sz="3400" dirty="0"/>
          </a:p>
          <a:p>
            <a:pPr lvl="1">
              <a:buNone/>
            </a:pPr>
            <a:endParaRPr lang="en-US" sz="3400" dirty="0"/>
          </a:p>
          <a:p>
            <a:pPr>
              <a:buFont typeface="Wingdings" pitchFamily="2" charset="2"/>
              <a:buChar char="§"/>
            </a:pPr>
            <a:r>
              <a:rPr lang="id-ID" sz="3400" b="1" dirty="0"/>
              <a:t>Fluoride :</a:t>
            </a:r>
            <a:endParaRPr lang="en-US" sz="3400" b="1" dirty="0"/>
          </a:p>
          <a:p>
            <a:pPr algn="just">
              <a:buNone/>
            </a:pPr>
            <a:r>
              <a:rPr lang="en-US" sz="3400" dirty="0"/>
              <a:t>	</a:t>
            </a:r>
            <a:r>
              <a:rPr lang="id-ID" sz="3400" dirty="0"/>
              <a:t>Jika tertelan, senyawa fluoride bisa terakumulasi dalam tubuh, terutama pada tulang dan kelenjar. Kadar fluoride yang terlalu tinggi jelas mampu mengacaukan fungsi organ penting dalam tubuh.</a:t>
            </a:r>
            <a:endParaRPr lang="en-US" sz="3400" dirty="0"/>
          </a:p>
          <a:p>
            <a:pPr algn="just">
              <a:buNone/>
            </a:pPr>
            <a:r>
              <a:rPr lang="id-ID" sz="3400" dirty="0"/>
              <a:t> </a:t>
            </a:r>
            <a:endParaRPr lang="en-US" sz="3400" dirty="0"/>
          </a:p>
          <a:p>
            <a:pPr lvl="0" algn="just">
              <a:buFont typeface="Wingdings" pitchFamily="2" charset="2"/>
              <a:buChar char="§"/>
            </a:pPr>
            <a:r>
              <a:rPr lang="id-ID" sz="3400" b="1" dirty="0"/>
              <a:t>Fonofos :</a:t>
            </a:r>
            <a:endParaRPr lang="en-US" sz="3400" b="1" dirty="0"/>
          </a:p>
          <a:p>
            <a:pPr algn="just">
              <a:buNone/>
            </a:pPr>
            <a:r>
              <a:rPr lang="en-US" sz="3400" dirty="0"/>
              <a:t>	</a:t>
            </a:r>
            <a:r>
              <a:rPr lang="id-ID" sz="3400" dirty="0"/>
              <a:t>Efek yang dilaporkan terhadap pekerja yang terpapar secara berulang meliputi kerusakan daya ingat dan konsentrasi, psikosis akut, depresi berat, sifat cepat marah, rasa bingung, kelesuan, ketidakstabilan emosi, suka menyendiri (menarik diri dari lingkungan sosial), sakit kepala, kesulitan berbicara, waktu respon tertunda, disorientasi tempat, mimpi buruk, berjalan sambil tidur, rasa mengantuk atau insomnia.</a:t>
            </a:r>
            <a:endParaRPr lang="en-US" sz="3400" dirty="0"/>
          </a:p>
          <a:p>
            <a:pPr algn="just">
              <a:buNone/>
            </a:pPr>
            <a:r>
              <a:rPr lang="id-ID" sz="3400" dirty="0"/>
              <a:t> </a:t>
            </a:r>
            <a:endParaRPr lang="en-US" sz="3400" b="1" dirty="0"/>
          </a:p>
          <a:p>
            <a:pPr lvl="0" algn="just">
              <a:buFont typeface="Wingdings" pitchFamily="2" charset="2"/>
              <a:buChar char="§"/>
            </a:pPr>
            <a:r>
              <a:rPr lang="id-ID" sz="3400" b="1" dirty="0"/>
              <a:t>Formaldehyde :</a:t>
            </a:r>
            <a:endParaRPr lang="en-US" sz="3400" b="1" dirty="0"/>
          </a:p>
          <a:p>
            <a:pPr algn="just">
              <a:buNone/>
            </a:pPr>
            <a:r>
              <a:rPr lang="en-US" sz="3400" dirty="0"/>
              <a:t>	</a:t>
            </a:r>
            <a:r>
              <a:rPr lang="id-ID" sz="3400" dirty="0"/>
              <a:t>Dampak formaldehid pada manusia yaitu iritasi pada kulit, mata, hidung dan tenggorokan terjadi pada beberapa individu dengan paparan jangka terhadap konsentrasi formaldehid rendah di udara. Beberapa orang dengan asma menunjukkan tingkat sensitivitas tinggi terhadap formaldehid. Reaksi kulit alergi juga terindikasi pada beberapa pekerja yang terkena formaldehid. Pusing dan koordinasi tubuh terganggu juga dilaporkan oleh teknisi laboratorium yang terpapar formaldehid di udara.</a:t>
            </a:r>
            <a:endParaRPr lang="en-US" sz="3400" dirty="0"/>
          </a:p>
          <a:p>
            <a:pPr algn="just">
              <a:buNone/>
            </a:pPr>
            <a:r>
              <a:rPr lang="id-ID" sz="3400" dirty="0"/>
              <a:t> </a:t>
            </a:r>
            <a:endParaRPr lang="en-US" sz="3400" dirty="0"/>
          </a:p>
          <a:p>
            <a:pPr>
              <a:buNone/>
            </a:pPr>
            <a:endParaRPr lang="en-US" dirty="0"/>
          </a:p>
        </p:txBody>
      </p:sp>
    </p:spTree>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l="14056" t="18750" r="15666" b="13542"/>
          <a:stretch>
            <a:fillRect/>
          </a:stretch>
        </p:blipFill>
        <p:spPr bwMode="auto">
          <a:xfrm>
            <a:off x="0" y="1371600"/>
            <a:ext cx="9144000" cy="4953000"/>
          </a:xfrm>
          <a:prstGeom prst="rect">
            <a:avLst/>
          </a:prstGeom>
          <a:noFill/>
          <a:ln w="9525">
            <a:noFill/>
            <a:miter lim="800000"/>
            <a:headEnd/>
            <a:tailEnd/>
          </a:ln>
        </p:spPr>
      </p:pic>
    </p:spTree>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Autofit/>
          </a:bodyPr>
          <a:lstStyle/>
          <a:p>
            <a:pPr>
              <a:buFont typeface="Wingdings" pitchFamily="2" charset="2"/>
              <a:buChar char="§"/>
            </a:pPr>
            <a:r>
              <a:rPr lang="id-ID" sz="1600" b="1" dirty="0"/>
              <a:t>Gasoline :</a:t>
            </a:r>
            <a:endParaRPr lang="en-US" sz="1600" b="1" dirty="0"/>
          </a:p>
          <a:p>
            <a:pPr lvl="1"/>
            <a:r>
              <a:rPr lang="id-ID" sz="1600" dirty="0"/>
              <a:t>Pernafasan                : menyebabkan sakit kepala, pusing</a:t>
            </a:r>
            <a:endParaRPr lang="en-US" sz="1600" dirty="0"/>
          </a:p>
          <a:p>
            <a:pPr lvl="1"/>
            <a:r>
              <a:rPr lang="id-ID" sz="1600" dirty="0"/>
              <a:t>Pencernaan               : menyebabkan nausea dan muntah</a:t>
            </a:r>
            <a:endParaRPr lang="en-US" sz="1600" dirty="0"/>
          </a:p>
          <a:p>
            <a:pPr lvl="1"/>
            <a:r>
              <a:rPr lang="id-ID" sz="1600" dirty="0"/>
              <a:t>Bahaya bila terserap : menyebabkan iritasi pada kulit dan mata</a:t>
            </a:r>
            <a:endParaRPr lang="en-US" sz="1600" dirty="0"/>
          </a:p>
          <a:p>
            <a:pPr lvl="1">
              <a:buNone/>
            </a:pPr>
            <a:endParaRPr lang="en-US" sz="1600" dirty="0"/>
          </a:p>
          <a:p>
            <a:pPr lvl="0">
              <a:buFont typeface="Wingdings" pitchFamily="2" charset="2"/>
              <a:buChar char="§"/>
            </a:pPr>
            <a:r>
              <a:rPr lang="en-US" sz="1600" b="1" dirty="0" err="1"/>
              <a:t>Heptane</a:t>
            </a:r>
            <a:endParaRPr lang="en-US" sz="1600" b="1" dirty="0"/>
          </a:p>
          <a:p>
            <a:pPr lvl="1">
              <a:buFont typeface="Wingdings" pitchFamily="2" charset="2"/>
              <a:buChar char="§"/>
            </a:pPr>
            <a:r>
              <a:rPr lang="en-US" sz="1600" dirty="0" err="1"/>
              <a:t>Cairan</a:t>
            </a:r>
            <a:r>
              <a:rPr lang="en-US" sz="1600" dirty="0"/>
              <a:t> </a:t>
            </a:r>
            <a:r>
              <a:rPr lang="en-US" sz="1600" dirty="0" err="1"/>
              <a:t>dan</a:t>
            </a:r>
            <a:r>
              <a:rPr lang="en-US" sz="1600" dirty="0"/>
              <a:t> </a:t>
            </a:r>
            <a:r>
              <a:rPr lang="en-US" sz="1600" dirty="0" err="1"/>
              <a:t>uap</a:t>
            </a:r>
            <a:r>
              <a:rPr lang="en-US" sz="1600" dirty="0"/>
              <a:t> </a:t>
            </a:r>
            <a:r>
              <a:rPr lang="en-US" sz="1600" dirty="0" err="1"/>
              <a:t>amat</a:t>
            </a:r>
            <a:r>
              <a:rPr lang="en-US" sz="1600" dirty="0"/>
              <a:t> </a:t>
            </a:r>
            <a:r>
              <a:rPr lang="en-US" sz="1600" dirty="0" err="1"/>
              <a:t>mudah</a:t>
            </a:r>
            <a:r>
              <a:rPr lang="en-US" sz="1600" dirty="0"/>
              <a:t> </a:t>
            </a:r>
            <a:r>
              <a:rPr lang="en-US" sz="1600" dirty="0" err="1"/>
              <a:t>menyala</a:t>
            </a:r>
            <a:r>
              <a:rPr lang="en-US" sz="1600" dirty="0"/>
              <a:t>. </a:t>
            </a:r>
          </a:p>
          <a:p>
            <a:pPr lvl="1">
              <a:buFont typeface="Wingdings" pitchFamily="2" charset="2"/>
              <a:buChar char="§"/>
            </a:pPr>
            <a:r>
              <a:rPr lang="en-US" sz="1600" dirty="0" err="1"/>
              <a:t>Mungkin</a:t>
            </a:r>
            <a:r>
              <a:rPr lang="en-US" sz="1600" dirty="0"/>
              <a:t> fatal </a:t>
            </a:r>
            <a:r>
              <a:rPr lang="en-US" sz="1600" dirty="0" err="1"/>
              <a:t>jika</a:t>
            </a:r>
            <a:r>
              <a:rPr lang="en-US" sz="1600" dirty="0"/>
              <a:t> </a:t>
            </a:r>
            <a:r>
              <a:rPr lang="en-US" sz="1600" dirty="0" err="1"/>
              <a:t>tertelan</a:t>
            </a:r>
            <a:r>
              <a:rPr lang="en-US" sz="1600" dirty="0"/>
              <a:t> </a:t>
            </a:r>
            <a:r>
              <a:rPr lang="en-US" sz="1600" dirty="0" err="1"/>
              <a:t>dan</a:t>
            </a:r>
            <a:r>
              <a:rPr lang="en-US" sz="1600" dirty="0"/>
              <a:t> </a:t>
            </a:r>
            <a:r>
              <a:rPr lang="en-US" sz="1600" dirty="0" err="1"/>
              <a:t>memasuki</a:t>
            </a:r>
            <a:r>
              <a:rPr lang="en-US" sz="1600" dirty="0"/>
              <a:t> </a:t>
            </a:r>
            <a:r>
              <a:rPr lang="en-US" sz="1600" dirty="0" err="1"/>
              <a:t>saluran</a:t>
            </a:r>
            <a:r>
              <a:rPr lang="en-US" sz="1600" dirty="0"/>
              <a:t>/</a:t>
            </a:r>
            <a:r>
              <a:rPr lang="en-US" sz="1600" dirty="0" err="1"/>
              <a:t>jalan</a:t>
            </a:r>
            <a:r>
              <a:rPr lang="en-US" sz="1600" dirty="0"/>
              <a:t> </a:t>
            </a:r>
            <a:r>
              <a:rPr lang="en-US" sz="1600" dirty="0" err="1"/>
              <a:t>udara</a:t>
            </a:r>
            <a:r>
              <a:rPr lang="en-US" sz="1600" dirty="0"/>
              <a:t>. </a:t>
            </a:r>
          </a:p>
          <a:p>
            <a:pPr lvl="1">
              <a:buFont typeface="Wingdings" pitchFamily="2" charset="2"/>
              <a:buChar char="§"/>
            </a:pPr>
            <a:r>
              <a:rPr lang="en-US" sz="1600" dirty="0" err="1"/>
              <a:t>Menyebabkan</a:t>
            </a:r>
            <a:r>
              <a:rPr lang="en-US" sz="1600" dirty="0"/>
              <a:t> </a:t>
            </a:r>
            <a:r>
              <a:rPr lang="en-US" sz="1600" dirty="0" err="1"/>
              <a:t>iritasi</a:t>
            </a:r>
            <a:r>
              <a:rPr lang="en-US" sz="1600" dirty="0"/>
              <a:t> </a:t>
            </a:r>
            <a:r>
              <a:rPr lang="en-US" sz="1600" dirty="0" err="1"/>
              <a:t>kulit</a:t>
            </a:r>
            <a:r>
              <a:rPr lang="en-US" sz="1600" dirty="0"/>
              <a:t>. </a:t>
            </a:r>
          </a:p>
          <a:p>
            <a:pPr lvl="1">
              <a:buFont typeface="Wingdings" pitchFamily="2" charset="2"/>
              <a:buChar char="§"/>
            </a:pPr>
            <a:r>
              <a:rPr lang="en-US" sz="1600" dirty="0" err="1"/>
              <a:t>Dapat</a:t>
            </a:r>
            <a:r>
              <a:rPr lang="en-US" sz="1600" dirty="0"/>
              <a:t> </a:t>
            </a:r>
            <a:r>
              <a:rPr lang="en-US" sz="1600" dirty="0" err="1"/>
              <a:t>menyebabkan</a:t>
            </a:r>
            <a:r>
              <a:rPr lang="en-US" sz="1600" dirty="0"/>
              <a:t> </a:t>
            </a:r>
            <a:r>
              <a:rPr lang="en-US" sz="1600" dirty="0" err="1"/>
              <a:t>mengantuk</a:t>
            </a:r>
            <a:r>
              <a:rPr lang="en-US" sz="1600" dirty="0"/>
              <a:t> </a:t>
            </a:r>
            <a:r>
              <a:rPr lang="en-US" sz="1600" dirty="0" err="1"/>
              <a:t>dan</a:t>
            </a:r>
            <a:r>
              <a:rPr lang="en-US" sz="1600" dirty="0"/>
              <a:t> </a:t>
            </a:r>
            <a:r>
              <a:rPr lang="en-US" sz="1600" dirty="0" err="1"/>
              <a:t>pusing</a:t>
            </a:r>
            <a:r>
              <a:rPr lang="en-US" sz="1600" dirty="0"/>
              <a:t>.</a:t>
            </a:r>
          </a:p>
          <a:p>
            <a:pPr lvl="1">
              <a:buFont typeface="Wingdings" pitchFamily="2" charset="2"/>
              <a:buChar char="§"/>
            </a:pPr>
            <a:r>
              <a:rPr lang="en-US" sz="1600" dirty="0" err="1"/>
              <a:t>Sangat</a:t>
            </a:r>
            <a:r>
              <a:rPr lang="en-US" sz="1600" dirty="0"/>
              <a:t> </a:t>
            </a:r>
            <a:r>
              <a:rPr lang="en-US" sz="1600" dirty="0" err="1"/>
              <a:t>toksik</a:t>
            </a:r>
            <a:r>
              <a:rPr lang="en-US" sz="1600" dirty="0"/>
              <a:t> </a:t>
            </a:r>
            <a:r>
              <a:rPr lang="en-US" sz="1600" dirty="0" err="1"/>
              <a:t>pada</a:t>
            </a:r>
            <a:r>
              <a:rPr lang="en-US" sz="1600" dirty="0"/>
              <a:t> </a:t>
            </a:r>
            <a:r>
              <a:rPr lang="en-US" sz="1600" dirty="0" err="1"/>
              <a:t>kehidupan</a:t>
            </a:r>
            <a:r>
              <a:rPr lang="en-US" sz="1600" dirty="0"/>
              <a:t> </a:t>
            </a:r>
            <a:r>
              <a:rPr lang="en-US" sz="1600" dirty="0" err="1"/>
              <a:t>perairan</a:t>
            </a:r>
            <a:r>
              <a:rPr lang="en-US" sz="1600" dirty="0"/>
              <a:t> </a:t>
            </a:r>
            <a:r>
              <a:rPr lang="en-US" sz="1600" dirty="0" err="1"/>
              <a:t>dengan</a:t>
            </a:r>
            <a:r>
              <a:rPr lang="en-US" sz="1600" dirty="0"/>
              <a:t> </a:t>
            </a:r>
            <a:r>
              <a:rPr lang="en-US" sz="1600" dirty="0" err="1"/>
              <a:t>efek</a:t>
            </a:r>
            <a:r>
              <a:rPr lang="en-US" sz="1600" dirty="0"/>
              <a:t> </a:t>
            </a:r>
            <a:r>
              <a:rPr lang="en-US" sz="1600" dirty="0" err="1"/>
              <a:t>jangka</a:t>
            </a:r>
            <a:r>
              <a:rPr lang="en-US" sz="1600" dirty="0"/>
              <a:t> </a:t>
            </a:r>
            <a:r>
              <a:rPr lang="en-US" sz="1600" dirty="0" err="1"/>
              <a:t>panjang</a:t>
            </a:r>
            <a:r>
              <a:rPr lang="en-US" sz="1600" dirty="0"/>
              <a:t>. </a:t>
            </a:r>
          </a:p>
          <a:p>
            <a:pPr lvl="1">
              <a:buNone/>
            </a:pPr>
            <a:endParaRPr lang="en-US" sz="1600" b="1" dirty="0"/>
          </a:p>
          <a:p>
            <a:pPr lvl="0">
              <a:buFont typeface="Wingdings" pitchFamily="2" charset="2"/>
              <a:buChar char="§"/>
            </a:pPr>
            <a:r>
              <a:rPr lang="en-US" sz="1600" b="1" dirty="0" err="1"/>
              <a:t>Hexamethylene</a:t>
            </a:r>
            <a:r>
              <a:rPr lang="en-US" sz="1600" b="1" dirty="0"/>
              <a:t> </a:t>
            </a:r>
            <a:r>
              <a:rPr lang="en-US" sz="1600" b="1" dirty="0" err="1"/>
              <a:t>Diisocyanate</a:t>
            </a:r>
            <a:endParaRPr lang="en-US" sz="1600" b="1" dirty="0"/>
          </a:p>
          <a:p>
            <a:pPr lvl="0">
              <a:buNone/>
            </a:pPr>
            <a:r>
              <a:rPr lang="en-US" sz="1600" b="1" dirty="0"/>
              <a:t>	</a:t>
            </a:r>
            <a:r>
              <a:rPr lang="en-US" sz="1600" dirty="0" err="1"/>
              <a:t>Bahan</a:t>
            </a:r>
            <a:r>
              <a:rPr lang="en-US" sz="1600" dirty="0"/>
              <a:t> </a:t>
            </a:r>
            <a:r>
              <a:rPr lang="en-US" sz="1600" dirty="0" err="1"/>
              <a:t>ini</a:t>
            </a:r>
            <a:r>
              <a:rPr lang="en-US" sz="1600" dirty="0"/>
              <a:t> </a:t>
            </a:r>
            <a:r>
              <a:rPr lang="en-US" sz="1600" dirty="0" err="1"/>
              <a:t>biasa</a:t>
            </a:r>
            <a:r>
              <a:rPr lang="en-US" sz="1600" dirty="0"/>
              <a:t> </a:t>
            </a:r>
            <a:r>
              <a:rPr lang="en-US" sz="1600" dirty="0" err="1"/>
              <a:t>digunakan</a:t>
            </a:r>
            <a:r>
              <a:rPr lang="en-US" sz="1600" dirty="0"/>
              <a:t> </a:t>
            </a:r>
            <a:r>
              <a:rPr lang="en-US" sz="1600" dirty="0" err="1"/>
              <a:t>sebagai</a:t>
            </a:r>
            <a:r>
              <a:rPr lang="en-US" sz="1600" dirty="0"/>
              <a:t> cat </a:t>
            </a:r>
            <a:r>
              <a:rPr lang="en-US" sz="1600" dirty="0" err="1"/>
              <a:t>eksterior</a:t>
            </a:r>
            <a:r>
              <a:rPr lang="en-US" sz="1600" dirty="0"/>
              <a:t> </a:t>
            </a:r>
            <a:r>
              <a:rPr lang="en-US" sz="1600" dirty="0" err="1"/>
              <a:t>pesawat</a:t>
            </a:r>
            <a:r>
              <a:rPr lang="en-US" sz="1600" dirty="0"/>
              <a:t> </a:t>
            </a:r>
            <a:r>
              <a:rPr lang="en-US" sz="1600" dirty="0" err="1"/>
              <a:t>dan</a:t>
            </a:r>
            <a:r>
              <a:rPr lang="en-US" sz="1600" dirty="0"/>
              <a:t> </a:t>
            </a:r>
            <a:r>
              <a:rPr lang="en-US" sz="1600" dirty="0" err="1"/>
              <a:t>kapal</a:t>
            </a:r>
            <a:endParaRPr lang="en-US" sz="1600" dirty="0"/>
          </a:p>
          <a:p>
            <a:pPr lvl="0">
              <a:buNone/>
            </a:pPr>
            <a:endParaRPr lang="en-US" sz="1600" b="1" dirty="0"/>
          </a:p>
          <a:p>
            <a:pPr lvl="0">
              <a:buFont typeface="Wingdings" pitchFamily="2" charset="2"/>
              <a:buChar char="§"/>
            </a:pPr>
            <a:r>
              <a:rPr lang="id-ID" sz="1600" b="1" dirty="0"/>
              <a:t>Hexachlorobenzene :</a:t>
            </a:r>
            <a:endParaRPr lang="en-US" sz="1600" b="1" dirty="0"/>
          </a:p>
          <a:p>
            <a:pPr>
              <a:buNone/>
            </a:pPr>
            <a:r>
              <a:rPr lang="en-US" sz="1600" dirty="0"/>
              <a:t>	</a:t>
            </a:r>
            <a:r>
              <a:rPr lang="id-ID" sz="1600" dirty="0"/>
              <a:t>Merupakan salah satu racun pada lingkungan, jika semakin banyak jumlah yg terhirup maka semakin besar dampaknya seperti kanker, kerusakan hati dan ginjal, mudah lelah dan iritasi pada kulit.</a:t>
            </a:r>
            <a:endParaRPr lang="en-US" sz="1600" dirty="0"/>
          </a:p>
          <a:p>
            <a:pPr>
              <a:buFont typeface="Wingdings" pitchFamily="2" charset="2"/>
              <a:buChar char="§"/>
            </a:pPr>
            <a:endParaRPr lang="en-US" sz="1600" dirty="0"/>
          </a:p>
        </p:txBody>
      </p:sp>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l="14056" t="23958" r="15666" b="8333"/>
          <a:stretch>
            <a:fillRect/>
          </a:stretch>
        </p:blipFill>
        <p:spPr bwMode="auto">
          <a:xfrm>
            <a:off x="0" y="1371600"/>
            <a:ext cx="9144000" cy="4953000"/>
          </a:xfrm>
          <a:prstGeom prst="rect">
            <a:avLst/>
          </a:prstGeom>
          <a:noFill/>
          <a:ln w="9525">
            <a:noFill/>
            <a:miter lim="800000"/>
            <a:headEnd/>
            <a:tailEnd/>
          </a:ln>
        </p:spPr>
      </p:pic>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0" y="2636912"/>
            <a:ext cx="9144000" cy="422108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just">
              <a:lnSpc>
                <a:spcPct val="150000"/>
              </a:lnSpc>
            </a:pPr>
            <a:endParaRPr lang="id-ID" sz="2000" b="1" spc="150" dirty="0">
              <a:ln w="11430"/>
              <a:solidFill>
                <a:srgbClr val="F8F8F8"/>
              </a:solidFill>
              <a:latin typeface="Arial" pitchFamily="34" charset="0"/>
              <a:cs typeface="Arial" pitchFamily="34" charset="0"/>
            </a:endParaRPr>
          </a:p>
          <a:p>
            <a:pPr>
              <a:lnSpc>
                <a:spcPct val="150000"/>
              </a:lnSpc>
            </a:pPr>
            <a:r>
              <a:rPr lang="id-ID" sz="2000" b="1" spc="150" dirty="0">
                <a:ln w="11430"/>
                <a:solidFill>
                  <a:srgbClr val="F8F8F8"/>
                </a:solidFill>
                <a:latin typeface="Arial" pitchFamily="34" charset="0"/>
                <a:cs typeface="Arial" pitchFamily="34" charset="0"/>
              </a:rPr>
              <a:t>(1) </a:t>
            </a:r>
            <a:r>
              <a:rPr lang="id-ID" sz="2000" b="1" dirty="0">
                <a:latin typeface="Arial" panose="020B0604020202020204" pitchFamily="34" charset="0"/>
                <a:cs typeface="Arial" panose="020B0604020202020204" pitchFamily="34" charset="0"/>
              </a:rPr>
              <a:t>Proses pengukuran sebagaimana dimaksud dalam Pasal 5 ayat (3) meliputi metode pengambilan sampel, jumlah sampel, analisis laboratorium, dan interpretasi hasil pengukuran. </a:t>
            </a:r>
            <a:endParaRPr lang="id-ID" sz="2000" b="1" i="1" spc="150" dirty="0">
              <a:ln w="11430"/>
              <a:solidFill>
                <a:srgbClr val="F8F8F8"/>
              </a:solidFill>
              <a:latin typeface="Arial" pitchFamily="34" charset="0"/>
              <a:cs typeface="Arial" pitchFamily="34" charset="0"/>
            </a:endParaRPr>
          </a:p>
          <a:p>
            <a:pPr algn="just">
              <a:lnSpc>
                <a:spcPct val="150000"/>
              </a:lnSpc>
            </a:pPr>
            <a:r>
              <a:rPr lang="id-ID" sz="2000" b="1" spc="150" dirty="0">
                <a:ln w="11430"/>
                <a:solidFill>
                  <a:srgbClr val="F8F8F8"/>
                </a:solidFill>
                <a:latin typeface="Arial" pitchFamily="34" charset="0"/>
                <a:cs typeface="Arial" pitchFamily="34" charset="0"/>
              </a:rPr>
              <a:t>(2) </a:t>
            </a:r>
            <a:r>
              <a:rPr lang="sv-SE" sz="2000" b="1" dirty="0">
                <a:latin typeface="Arial" panose="020B0604020202020204" pitchFamily="34" charset="0"/>
                <a:cs typeface="Arial" panose="020B0604020202020204" pitchFamily="34" charset="0"/>
              </a:rPr>
              <a:t>Proses pengukuran sebagaimana dimaksud pada ayat (1) harus dilakukan sesuai dengan standar. </a:t>
            </a:r>
            <a:endParaRPr lang="id-ID" sz="2000" b="1" spc="150" dirty="0">
              <a:ln w="11430"/>
              <a:solidFill>
                <a:srgbClr val="F8F8F8"/>
              </a:solidFill>
              <a:latin typeface="Arial" pitchFamily="34" charset="0"/>
              <a:cs typeface="Arial" pitchFamily="34" charset="0"/>
            </a:endParaRPr>
          </a:p>
          <a:p>
            <a:pPr>
              <a:lnSpc>
                <a:spcPct val="150000"/>
              </a:lnSpc>
            </a:pPr>
            <a:r>
              <a:rPr lang="id-ID" sz="2000" b="1" spc="150" dirty="0">
                <a:ln w="11430"/>
                <a:solidFill>
                  <a:srgbClr val="F8F8F8"/>
                </a:solidFill>
                <a:latin typeface="Arial" pitchFamily="34" charset="0"/>
                <a:cs typeface="Arial" pitchFamily="34" charset="0"/>
              </a:rPr>
              <a:t>(3)</a:t>
            </a:r>
            <a:r>
              <a:rPr lang="id-ID" sz="2000" b="1" dirty="0">
                <a:latin typeface="Arial" panose="020B0604020202020204" pitchFamily="34" charset="0"/>
                <a:cs typeface="Arial" panose="020B0604020202020204" pitchFamily="34" charset="0"/>
              </a:rPr>
              <a:t>Analisis laboratorium sebagaimana dimaksud pada ayat (1) harus dilakukan di laboratorium yang terakreditasi. </a:t>
            </a:r>
          </a:p>
          <a:p>
            <a:pPr algn="just">
              <a:lnSpc>
                <a:spcPct val="150000"/>
              </a:lnSpc>
            </a:pPr>
            <a:endParaRPr lang="id-ID" sz="2000" b="1" spc="150" dirty="0">
              <a:ln w="11430"/>
              <a:solidFill>
                <a:srgbClr val="F8F8F8"/>
              </a:solidFill>
              <a:latin typeface="Arial" pitchFamily="34" charset="0"/>
              <a:cs typeface="Arial" pitchFamily="34" charset="0"/>
            </a:endParaRPr>
          </a:p>
        </p:txBody>
      </p:sp>
      <p:sp>
        <p:nvSpPr>
          <p:cNvPr id="8" name="Horizontal Scroll 7"/>
          <p:cNvSpPr/>
          <p:nvPr/>
        </p:nvSpPr>
        <p:spPr>
          <a:xfrm>
            <a:off x="571472" y="0"/>
            <a:ext cx="7929618" cy="15001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lnSpc>
                <a:spcPct val="150000"/>
              </a:lnSpc>
            </a:pPr>
            <a:r>
              <a:rPr lang="id-ID" sz="1600" b="1" spc="150" dirty="0">
                <a:ln w="11430"/>
                <a:solidFill>
                  <a:srgbClr val="F8F8F8"/>
                </a:solidFill>
                <a:effectLst>
                  <a:outerShdw blurRad="25400" algn="tl" rotWithShape="0">
                    <a:srgbClr val="000000">
                      <a:alpha val="43000"/>
                    </a:srgbClr>
                  </a:outerShdw>
                </a:effectLst>
                <a:latin typeface="Arial" pitchFamily="34" charset="0"/>
                <a:cs typeface="Arial" pitchFamily="34" charset="0"/>
              </a:rPr>
              <a:t>PERATURAN MENTERI KESEHATAN TENTANG STANDAR DAN PERSYARATAN KESEHATAN LINGKUNGAN KERJA INDUSTRI. </a:t>
            </a:r>
          </a:p>
        </p:txBody>
      </p:sp>
      <p:sp>
        <p:nvSpPr>
          <p:cNvPr id="11" name="Flowchart: Alternate Process 10"/>
          <p:cNvSpPr/>
          <p:nvPr/>
        </p:nvSpPr>
        <p:spPr>
          <a:xfrm>
            <a:off x="3571868" y="1704228"/>
            <a:ext cx="1857388" cy="4286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bg1"/>
                </a:solidFill>
                <a:latin typeface="Arial" pitchFamily="34" charset="0"/>
                <a:cs typeface="Arial" pitchFamily="34" charset="0"/>
              </a:rPr>
              <a:t>Pasal 7</a:t>
            </a:r>
          </a:p>
        </p:txBody>
      </p:sp>
    </p:spTree>
    <p:extLst>
      <p:ext uri="{BB962C8B-B14F-4D97-AF65-F5344CB8AC3E}">
        <p14:creationId xmlns:p14="http://schemas.microsoft.com/office/powerpoint/2010/main" val="23539355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20000"/>
          </a:bodyPr>
          <a:lstStyle/>
          <a:p>
            <a:pPr lvl="0"/>
            <a:r>
              <a:rPr lang="id-ID" b="1" dirty="0"/>
              <a:t>Hexachlorobutadiene :</a:t>
            </a:r>
            <a:endParaRPr lang="en-US" b="1" dirty="0"/>
          </a:p>
          <a:p>
            <a:pPr>
              <a:buNone/>
            </a:pPr>
            <a:r>
              <a:rPr lang="en-US" dirty="0"/>
              <a:t>	</a:t>
            </a:r>
            <a:r>
              <a:rPr lang="id-ID" dirty="0"/>
              <a:t>Beracun jika tertelan Beracun jika kena kulit Radang kulit Penyebab iritasi mata serius Beracun jika terhirup Dapat menyebabkan iritasi pada pernapasan Diduga menyebabkan kanker.</a:t>
            </a:r>
            <a:endParaRPr lang="en-US" dirty="0"/>
          </a:p>
          <a:p>
            <a:pPr lvl="0"/>
            <a:r>
              <a:rPr lang="id-ID" b="1" dirty="0"/>
              <a:t>Hydrazine :</a:t>
            </a:r>
            <a:endParaRPr lang="en-US" b="1" dirty="0"/>
          </a:p>
          <a:p>
            <a:pPr>
              <a:buNone/>
            </a:pPr>
            <a:r>
              <a:rPr lang="en-US" dirty="0"/>
              <a:t>	</a:t>
            </a:r>
            <a:r>
              <a:rPr lang="id-ID" dirty="0"/>
              <a:t>Gejala akut pajanan (jangka-pendek) untuk tinggi tingkat hidrazin mungkin termasuk iritasi mata, hidung, dan tenggorokan, pusing, sakit kepala, mual, edema paru, kejang, koma pada manusia. Akut juga dapat merusak hati, ginjal, dan sistem saraf pusat. Cairan bersifat korosif dan dapat menghasilkan dermatitis akibat bersentukan dengan kulit pada manusia dan hewan. </a:t>
            </a:r>
            <a:endParaRPr lang="en-US" dirty="0"/>
          </a:p>
          <a:p>
            <a:pPr>
              <a:buNone/>
            </a:pPr>
            <a:endParaRPr lang="en-US" dirty="0"/>
          </a:p>
          <a:p>
            <a:endParaRPr lang="en-US" dirty="0"/>
          </a:p>
        </p:txBody>
      </p:sp>
    </p:spTree>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cstate="print"/>
          <a:srcRect l="14056" t="14583" r="15666" b="17708"/>
          <a:stretch>
            <a:fillRect/>
          </a:stretch>
        </p:blipFill>
        <p:spPr bwMode="auto">
          <a:xfrm>
            <a:off x="0" y="1066800"/>
            <a:ext cx="9144000" cy="4953000"/>
          </a:xfrm>
          <a:prstGeom prst="rect">
            <a:avLst/>
          </a:prstGeom>
          <a:noFill/>
          <a:ln w="9525">
            <a:noFill/>
            <a:miter lim="800000"/>
            <a:headEnd/>
            <a:tailEnd/>
          </a:ln>
        </p:spPr>
      </p:pic>
    </p:spTree>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pPr lvl="0"/>
            <a:r>
              <a:rPr lang="id-ID" b="1" dirty="0"/>
              <a:t>Hydrogen chloride :</a:t>
            </a:r>
            <a:endParaRPr lang="en-US" b="1" dirty="0"/>
          </a:p>
          <a:p>
            <a:pPr lvl="1">
              <a:buFont typeface="Wingdings" pitchFamily="2" charset="2"/>
              <a:buChar char="ü"/>
            </a:pPr>
            <a:r>
              <a:rPr lang="id-ID" dirty="0"/>
              <a:t>Merusak Jaringan Pada Tubuh</a:t>
            </a:r>
            <a:endParaRPr lang="en-US" dirty="0"/>
          </a:p>
          <a:p>
            <a:pPr lvl="1">
              <a:buFont typeface="Wingdings" pitchFamily="2" charset="2"/>
              <a:buChar char="ü"/>
            </a:pPr>
            <a:r>
              <a:rPr lang="id-ID" dirty="0"/>
              <a:t>Bakteri Akan Mati</a:t>
            </a:r>
            <a:endParaRPr lang="en-US" dirty="0"/>
          </a:p>
          <a:p>
            <a:pPr lvl="1">
              <a:buFont typeface="Wingdings" pitchFamily="2" charset="2"/>
              <a:buChar char="ü"/>
            </a:pPr>
            <a:r>
              <a:rPr lang="id-ID" dirty="0"/>
              <a:t>Menyebabkan </a:t>
            </a:r>
            <a:r>
              <a:rPr lang="id-ID" dirty="0">
                <a:hlinkClick r:id="rId2"/>
              </a:rPr>
              <a:t>Maag</a:t>
            </a:r>
            <a:r>
              <a:rPr lang="id-ID" dirty="0"/>
              <a:t> </a:t>
            </a:r>
            <a:endParaRPr lang="en-US" dirty="0"/>
          </a:p>
          <a:p>
            <a:pPr lvl="1">
              <a:buFont typeface="Wingdings" pitchFamily="2" charset="2"/>
              <a:buChar char="ü"/>
            </a:pPr>
            <a:r>
              <a:rPr lang="id-ID" dirty="0"/>
              <a:t>Nyeri Di Ulu Hati</a:t>
            </a:r>
            <a:endParaRPr lang="en-US" dirty="0"/>
          </a:p>
          <a:p>
            <a:pPr lvl="1">
              <a:buFont typeface="Wingdings" pitchFamily="2" charset="2"/>
              <a:buChar char="ü"/>
            </a:pPr>
            <a:r>
              <a:rPr lang="id-ID" dirty="0">
                <a:hlinkClick r:id="rId3"/>
              </a:rPr>
              <a:t>Sakit Kepala </a:t>
            </a:r>
            <a:endParaRPr lang="en-US" dirty="0"/>
          </a:p>
          <a:p>
            <a:pPr lvl="1">
              <a:buFont typeface="Wingdings" pitchFamily="2" charset="2"/>
              <a:buChar char="ü"/>
            </a:pPr>
            <a:r>
              <a:rPr lang="id-ID" dirty="0"/>
              <a:t>Luka pada lambung</a:t>
            </a:r>
            <a:endParaRPr lang="en-US" dirty="0"/>
          </a:p>
          <a:p>
            <a:pPr lvl="1">
              <a:buFont typeface="Wingdings" pitchFamily="2" charset="2"/>
              <a:buChar char="ü"/>
            </a:pPr>
            <a:r>
              <a:rPr lang="id-ID" dirty="0"/>
              <a:t>Merusak Mata</a:t>
            </a:r>
            <a:endParaRPr lang="en-US" dirty="0"/>
          </a:p>
          <a:p>
            <a:pPr lvl="1">
              <a:buNone/>
            </a:pPr>
            <a:endParaRPr lang="en-US" dirty="0"/>
          </a:p>
          <a:p>
            <a:pPr lvl="0"/>
            <a:r>
              <a:rPr lang="id-ID" b="1" dirty="0"/>
              <a:t>Hydrogen cyanide :</a:t>
            </a:r>
            <a:endParaRPr lang="en-US" sz="2800" b="1" dirty="0"/>
          </a:p>
          <a:p>
            <a:pPr>
              <a:buNone/>
            </a:pPr>
            <a:r>
              <a:rPr lang="en-US" dirty="0"/>
              <a:t>	</a:t>
            </a:r>
            <a:r>
              <a:rPr lang="id-ID" dirty="0"/>
              <a:t>Sebenarnya, keracunan sianida agak sulit untuk dideteksi. Efek dari sianida sangat mirip dengan efek dari kekurangan napas, karena memang sianida bekerja dengan cara memberhentikan sel pada tubuh dari menggunakan oksigen yang dibutuhkan untuk bertahan hidup.</a:t>
            </a:r>
            <a:endParaRPr lang="en-US" sz="2800" dirty="0"/>
          </a:p>
          <a:p>
            <a:pPr lvl="1">
              <a:buNone/>
            </a:pPr>
            <a:endParaRPr lang="en-US" dirty="0"/>
          </a:p>
          <a:p>
            <a:endParaRPr lang="en-US" dirty="0"/>
          </a:p>
        </p:txBody>
      </p:sp>
    </p:spTree>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cstate="print"/>
          <a:srcRect l="14056" t="14583" r="15666" b="16667"/>
          <a:stretch>
            <a:fillRect/>
          </a:stretch>
        </p:blipFill>
        <p:spPr bwMode="auto">
          <a:xfrm>
            <a:off x="0" y="1066800"/>
            <a:ext cx="9144000" cy="5029200"/>
          </a:xfrm>
          <a:prstGeom prst="rect">
            <a:avLst/>
          </a:prstGeom>
          <a:noFill/>
          <a:ln w="9525">
            <a:noFill/>
            <a:miter lim="800000"/>
            <a:headEnd/>
            <a:tailEnd/>
          </a:ln>
        </p:spPr>
      </p:pic>
    </p:spTree>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lvl="0"/>
            <a:r>
              <a:rPr lang="id-ID" b="1" dirty="0"/>
              <a:t>Iodine :</a:t>
            </a:r>
            <a:endParaRPr lang="en-US" b="1" dirty="0"/>
          </a:p>
          <a:p>
            <a:pPr algn="just">
              <a:buNone/>
            </a:pPr>
            <a:r>
              <a:rPr lang="en-US" dirty="0"/>
              <a:t>	</a:t>
            </a:r>
            <a:r>
              <a:rPr lang="id-ID" dirty="0"/>
              <a:t>Bahan ini cukup berbahaya terhadap saluran pernafasan, jika menghirup uap dapat mengiritasi paru-paru. Bekerja dengan bahan iodin tetap perlu menggunakan pelindung yang baik berupa pakaian yang spesifik, sarung tangan karet atau neoprene serta pelindung mata. Sehubungan sifat bahan tersebut termasuk dalam bahan berbahaya dan beracun, maka pembuangan limbah perlu tempat khusus karena sangat mengganggu ekosistem. Perlakuan bahan tersebut juga harus dilakukan di lemari asam serta harus mempertimbangkan ventilasi yang baik di laboratorium terkait.</a:t>
            </a:r>
            <a:endParaRPr lang="en-US" dirty="0"/>
          </a:p>
        </p:txBody>
      </p:sp>
    </p:spTree>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print"/>
          <a:srcRect l="14056" t="20833" r="15666" b="17708"/>
          <a:stretch>
            <a:fillRect/>
          </a:stretch>
        </p:blipFill>
        <p:spPr bwMode="auto">
          <a:xfrm>
            <a:off x="0" y="1524000"/>
            <a:ext cx="9144000" cy="4495800"/>
          </a:xfrm>
          <a:prstGeom prst="rect">
            <a:avLst/>
          </a:prstGeom>
          <a:noFill/>
          <a:ln w="9525">
            <a:noFill/>
            <a:miter lim="800000"/>
            <a:headEnd/>
            <a:tailEnd/>
          </a:ln>
        </p:spPr>
      </p:pic>
    </p:spTree>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cstate="print"/>
          <a:srcRect l="14056" t="16667" r="15666" b="15625"/>
          <a:stretch>
            <a:fillRect/>
          </a:stretch>
        </p:blipFill>
        <p:spPr bwMode="auto">
          <a:xfrm>
            <a:off x="0" y="1295400"/>
            <a:ext cx="9144000" cy="4953000"/>
          </a:xfrm>
          <a:prstGeom prst="rect">
            <a:avLst/>
          </a:prstGeom>
          <a:noFill/>
          <a:ln w="9525">
            <a:noFill/>
            <a:miter lim="800000"/>
            <a:headEnd/>
            <a:tailEnd/>
          </a:ln>
        </p:spPr>
      </p:pic>
    </p:spTree>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cstate="print"/>
          <a:srcRect l="14056" t="22917" r="15666" b="9375"/>
          <a:stretch>
            <a:fillRect/>
          </a:stretch>
        </p:blipFill>
        <p:spPr bwMode="auto">
          <a:xfrm>
            <a:off x="0" y="1295400"/>
            <a:ext cx="9144000" cy="4953000"/>
          </a:xfrm>
          <a:prstGeom prst="rect">
            <a:avLst/>
          </a:prstGeom>
          <a:noFill/>
          <a:ln w="9525">
            <a:noFill/>
            <a:miter lim="800000"/>
            <a:headEnd/>
            <a:tailEnd/>
          </a:ln>
        </p:spPr>
      </p:pic>
    </p:spTree>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7158" y="1071546"/>
            <a:ext cx="3000396"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parameter</a:t>
            </a:r>
          </a:p>
        </p:txBody>
      </p:sp>
      <p:sp>
        <p:nvSpPr>
          <p:cNvPr id="8" name="Rounded Rectangle 7"/>
          <p:cNvSpPr/>
          <p:nvPr/>
        </p:nvSpPr>
        <p:spPr>
          <a:xfrm>
            <a:off x="428596" y="4929198"/>
            <a:ext cx="3000396"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Notasi</a:t>
            </a:r>
          </a:p>
        </p:txBody>
      </p:sp>
      <p:sp>
        <p:nvSpPr>
          <p:cNvPr id="9" name="Rounded Rectangle 8"/>
          <p:cNvSpPr/>
          <p:nvPr/>
        </p:nvSpPr>
        <p:spPr>
          <a:xfrm>
            <a:off x="357158" y="2857496"/>
            <a:ext cx="3000396"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No CAS</a:t>
            </a:r>
          </a:p>
        </p:txBody>
      </p:sp>
      <p:cxnSp>
        <p:nvCxnSpPr>
          <p:cNvPr id="11" name="Straight Arrow Connector 10"/>
          <p:cNvCxnSpPr/>
          <p:nvPr/>
        </p:nvCxnSpPr>
        <p:spPr>
          <a:xfrm>
            <a:off x="3571868" y="1643050"/>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429124" y="1071546"/>
            <a:ext cx="3786214" cy="10572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Ukuran yang digunakan dalam mengukur jenis dan  bahan kimia </a:t>
            </a:r>
          </a:p>
        </p:txBody>
      </p:sp>
      <p:sp>
        <p:nvSpPr>
          <p:cNvPr id="16" name="Rectangle 15"/>
          <p:cNvSpPr/>
          <p:nvPr/>
        </p:nvSpPr>
        <p:spPr>
          <a:xfrm>
            <a:off x="4429124" y="2786058"/>
            <a:ext cx="4357718" cy="10572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Chemical Abstracts Services adalah nomor pendaftaran suatu bahan kimia yang diterbitkan oleh American Chemical Society</a:t>
            </a:r>
          </a:p>
        </p:txBody>
      </p:sp>
      <p:cxnSp>
        <p:nvCxnSpPr>
          <p:cNvPr id="17" name="Straight Arrow Connector 16"/>
          <p:cNvCxnSpPr/>
          <p:nvPr/>
        </p:nvCxnSpPr>
        <p:spPr>
          <a:xfrm>
            <a:off x="3500430" y="3357562"/>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643306" y="5429264"/>
            <a:ext cx="727859" cy="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500562" y="4286256"/>
            <a:ext cx="4286280" cy="20717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standar yang digunakan untuk mengetahui konfigurasi elektron dari sebuah atom dan molekul. Dalam ilmu kimia untuk atom, notasinya terdiri dari urutan orbital atom dengan nomor elektron mengisi masing-masing orbital dalam format angka berpangkat.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4" name="Rounded Rectangle 3"/>
          <p:cNvSpPr/>
          <p:nvPr/>
        </p:nvSpPr>
        <p:spPr>
          <a:xfrm>
            <a:off x="428596" y="1571612"/>
            <a:ext cx="3000396"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ppm</a:t>
            </a:r>
          </a:p>
        </p:txBody>
      </p:sp>
      <p:sp>
        <p:nvSpPr>
          <p:cNvPr id="5" name="Rounded Rectangle 4"/>
          <p:cNvSpPr/>
          <p:nvPr/>
        </p:nvSpPr>
        <p:spPr>
          <a:xfrm>
            <a:off x="500034" y="4214818"/>
            <a:ext cx="3000396"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Mg/m3</a:t>
            </a:r>
          </a:p>
        </p:txBody>
      </p:sp>
      <p:cxnSp>
        <p:nvCxnSpPr>
          <p:cNvPr id="6" name="Straight Arrow Connector 5"/>
          <p:cNvCxnSpPr/>
          <p:nvPr/>
        </p:nvCxnSpPr>
        <p:spPr>
          <a:xfrm>
            <a:off x="3643306" y="2000240"/>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500562" y="857232"/>
            <a:ext cx="3786214" cy="257176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satuan konsentrasi yang sering dipergunakan dalam di cabang Kimia Analisa. Satuan ini sering digunakan untuk menunjukkan kandungan suatu senyawa dalam suatu larutan misalnya kandungan garam dalam air laut, kandungan polutan dalam sungai, atau biasanya kandungan yodium dalam garam juga dinyatakan dalam ppm.</a:t>
            </a:r>
          </a:p>
        </p:txBody>
      </p:sp>
      <p:cxnSp>
        <p:nvCxnSpPr>
          <p:cNvPr id="8" name="Straight Arrow Connector 7"/>
          <p:cNvCxnSpPr/>
          <p:nvPr/>
        </p:nvCxnSpPr>
        <p:spPr>
          <a:xfrm>
            <a:off x="3643306" y="4729178"/>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500562" y="4157674"/>
            <a:ext cx="3786214" cy="10572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Miligram bahan kimia per meter kubik udara</a:t>
            </a:r>
          </a:p>
        </p:txBody>
      </p:sp>
    </p:spTree>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Frame">
  <a:themeElements>
    <a:clrScheme name="Frame">
      <a:dk1>
        <a:sysClr val="windowText" lastClr="000000"/>
      </a:dk1>
      <a:lt1>
        <a:sysClr val="window" lastClr="FFFFFF"/>
      </a:lt1>
      <a:dk2>
        <a:srgbClr val="4A3F38"/>
      </a:dk2>
      <a:lt2>
        <a:srgbClr val="EEEDCB"/>
      </a:lt2>
      <a:accent1>
        <a:srgbClr val="818E9F"/>
      </a:accent1>
      <a:accent2>
        <a:srgbClr val="D26400"/>
      </a:accent2>
      <a:accent3>
        <a:srgbClr val="C3BA45"/>
      </a:accent3>
      <a:accent4>
        <a:srgbClr val="8A8552"/>
      </a:accent4>
      <a:accent5>
        <a:srgbClr val="F3B843"/>
      </a:accent5>
      <a:accent6>
        <a:srgbClr val="786C71"/>
      </a:accent6>
      <a:hlink>
        <a:srgbClr val="46A7CA"/>
      </a:hlink>
      <a:folHlink>
        <a:srgbClr val="B2B2B2"/>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1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1_Frame">
  <a:themeElements>
    <a:clrScheme name="Frame">
      <a:dk1>
        <a:sysClr val="windowText" lastClr="000000"/>
      </a:dk1>
      <a:lt1>
        <a:sysClr val="window" lastClr="FFFFFF"/>
      </a:lt1>
      <a:dk2>
        <a:srgbClr val="4A3F38"/>
      </a:dk2>
      <a:lt2>
        <a:srgbClr val="EEEDCB"/>
      </a:lt2>
      <a:accent1>
        <a:srgbClr val="818E9F"/>
      </a:accent1>
      <a:accent2>
        <a:srgbClr val="D26400"/>
      </a:accent2>
      <a:accent3>
        <a:srgbClr val="C3BA45"/>
      </a:accent3>
      <a:accent4>
        <a:srgbClr val="8A8552"/>
      </a:accent4>
      <a:accent5>
        <a:srgbClr val="F3B843"/>
      </a:accent5>
      <a:accent6>
        <a:srgbClr val="786C71"/>
      </a:accent6>
      <a:hlink>
        <a:srgbClr val="46A7CA"/>
      </a:hlink>
      <a:folHlink>
        <a:srgbClr val="B2B2B2"/>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7.xml><?xml version="1.0" encoding="utf-8"?>
<a:theme xmlns:a="http://schemas.openxmlformats.org/drawingml/2006/main" name="2_Frame">
  <a:themeElements>
    <a:clrScheme name="Frame">
      <a:dk1>
        <a:sysClr val="windowText" lastClr="000000"/>
      </a:dk1>
      <a:lt1>
        <a:sysClr val="window" lastClr="FFFFFF"/>
      </a:lt1>
      <a:dk2>
        <a:srgbClr val="4A3F38"/>
      </a:dk2>
      <a:lt2>
        <a:srgbClr val="EEEDCB"/>
      </a:lt2>
      <a:accent1>
        <a:srgbClr val="818E9F"/>
      </a:accent1>
      <a:accent2>
        <a:srgbClr val="D26400"/>
      </a:accent2>
      <a:accent3>
        <a:srgbClr val="C3BA45"/>
      </a:accent3>
      <a:accent4>
        <a:srgbClr val="8A8552"/>
      </a:accent4>
      <a:accent5>
        <a:srgbClr val="F3B843"/>
      </a:accent5>
      <a:accent6>
        <a:srgbClr val="786C71"/>
      </a:accent6>
      <a:hlink>
        <a:srgbClr val="46A7CA"/>
      </a:hlink>
      <a:folHlink>
        <a:srgbClr val="B2B2B2"/>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8.xml><?xml version="1.0" encoding="utf-8"?>
<a:theme xmlns:a="http://schemas.openxmlformats.org/drawingml/2006/main" name="3_Frame">
  <a:themeElements>
    <a:clrScheme name="Frame">
      <a:dk1>
        <a:sysClr val="windowText" lastClr="000000"/>
      </a:dk1>
      <a:lt1>
        <a:sysClr val="window" lastClr="FFFFFF"/>
      </a:lt1>
      <a:dk2>
        <a:srgbClr val="4A3F38"/>
      </a:dk2>
      <a:lt2>
        <a:srgbClr val="EEEDCB"/>
      </a:lt2>
      <a:accent1>
        <a:srgbClr val="818E9F"/>
      </a:accent1>
      <a:accent2>
        <a:srgbClr val="D26400"/>
      </a:accent2>
      <a:accent3>
        <a:srgbClr val="C3BA45"/>
      </a:accent3>
      <a:accent4>
        <a:srgbClr val="8A8552"/>
      </a:accent4>
      <a:accent5>
        <a:srgbClr val="F3B843"/>
      </a:accent5>
      <a:accent6>
        <a:srgbClr val="786C71"/>
      </a:accent6>
      <a:hlink>
        <a:srgbClr val="46A7CA"/>
      </a:hlink>
      <a:folHlink>
        <a:srgbClr val="B2B2B2"/>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9.xml><?xml version="1.0" encoding="utf-8"?>
<a:theme xmlns:a="http://schemas.openxmlformats.org/drawingml/2006/main" name="4_Frame">
  <a:themeElements>
    <a:clrScheme name="Frame">
      <a:dk1>
        <a:sysClr val="windowText" lastClr="000000"/>
      </a:dk1>
      <a:lt1>
        <a:sysClr val="window" lastClr="FFFFFF"/>
      </a:lt1>
      <a:dk2>
        <a:srgbClr val="4A3F38"/>
      </a:dk2>
      <a:lt2>
        <a:srgbClr val="EEEDCB"/>
      </a:lt2>
      <a:accent1>
        <a:srgbClr val="818E9F"/>
      </a:accent1>
      <a:accent2>
        <a:srgbClr val="D26400"/>
      </a:accent2>
      <a:accent3>
        <a:srgbClr val="C3BA45"/>
      </a:accent3>
      <a:accent4>
        <a:srgbClr val="8A8552"/>
      </a:accent4>
      <a:accent5>
        <a:srgbClr val="F3B843"/>
      </a:accent5>
      <a:accent6>
        <a:srgbClr val="786C71"/>
      </a:accent6>
      <a:hlink>
        <a:srgbClr val="46A7CA"/>
      </a:hlink>
      <a:folHlink>
        <a:srgbClr val="B2B2B2"/>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docProps/app.xml><?xml version="1.0" encoding="utf-8"?>
<Properties xmlns="http://schemas.openxmlformats.org/officeDocument/2006/extended-properties" xmlns:vt="http://schemas.openxmlformats.org/officeDocument/2006/docPropsVTypes">
  <Template/>
  <TotalTime>611</TotalTime>
  <Words>9973</Words>
  <Application>Microsoft Office PowerPoint</Application>
  <PresentationFormat>On-screen Show (4:3)</PresentationFormat>
  <Paragraphs>2016</Paragraphs>
  <Slides>247</Slides>
  <Notes>0</Notes>
  <HiddenSlides>0</HiddenSlides>
  <MMClips>0</MMClips>
  <ScaleCrop>false</ScaleCrop>
  <HeadingPairs>
    <vt:vector size="6" baseType="variant">
      <vt:variant>
        <vt:lpstr>Fonts Used</vt:lpstr>
      </vt:variant>
      <vt:variant>
        <vt:i4>20</vt:i4>
      </vt:variant>
      <vt:variant>
        <vt:lpstr>Theme</vt:lpstr>
      </vt:variant>
      <vt:variant>
        <vt:i4>12</vt:i4>
      </vt:variant>
      <vt:variant>
        <vt:lpstr>Slide Titles</vt:lpstr>
      </vt:variant>
      <vt:variant>
        <vt:i4>247</vt:i4>
      </vt:variant>
    </vt:vector>
  </HeadingPairs>
  <TitlesOfParts>
    <vt:vector size="279" baseType="lpstr">
      <vt:lpstr>Algerian</vt:lpstr>
      <vt:lpstr>Arial</vt:lpstr>
      <vt:lpstr>Bookman Old Style</vt:lpstr>
      <vt:lpstr>Bradley Hand ITC</vt:lpstr>
      <vt:lpstr>Calibri</vt:lpstr>
      <vt:lpstr>Century Gothic</vt:lpstr>
      <vt:lpstr>Comic Sans MS</vt:lpstr>
      <vt:lpstr>Corbel</vt:lpstr>
      <vt:lpstr>Courier New</vt:lpstr>
      <vt:lpstr>Franklin Gothic Book</vt:lpstr>
      <vt:lpstr>Gabriola</vt:lpstr>
      <vt:lpstr>Lucida Sans Unicode</vt:lpstr>
      <vt:lpstr>Monotype Corsiva</vt:lpstr>
      <vt:lpstr>Perpetua</vt:lpstr>
      <vt:lpstr>Segoe Print</vt:lpstr>
      <vt:lpstr>Times New Roman</vt:lpstr>
      <vt:lpstr>Verdana</vt:lpstr>
      <vt:lpstr>Wingdings</vt:lpstr>
      <vt:lpstr>Wingdings 2</vt:lpstr>
      <vt:lpstr>Wingdings 3</vt:lpstr>
      <vt:lpstr>Office Theme</vt:lpstr>
      <vt:lpstr>1_Office Theme</vt:lpstr>
      <vt:lpstr>Technic</vt:lpstr>
      <vt:lpstr>Equity</vt:lpstr>
      <vt:lpstr>Concourse</vt:lpstr>
      <vt:lpstr>1_Frame</vt:lpstr>
      <vt:lpstr>2_Frame</vt:lpstr>
      <vt:lpstr>3_Frame</vt:lpstr>
      <vt:lpstr>4_Frame</vt:lpstr>
      <vt:lpstr>5_Frame</vt:lpstr>
      <vt:lpstr>Ion Boardroom</vt:lpstr>
      <vt:lpstr>Wisp</vt:lpstr>
      <vt:lpstr>Interpretasi Permenkes No. 70 Tahun 2016 Tentang Sistem Kesehatan Lingkungan Kerja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 KESEHATAN LINGKUNGAN KERJA INDUSTRI</vt:lpstr>
      <vt:lpstr>NILAI AMBANG BATAS LINGKUNGAN KERJA INDUSTRI </vt:lpstr>
      <vt:lpstr>PowerPoint Presentation</vt:lpstr>
      <vt:lpstr>Kategori Laju Metabolik dan Contoh Aktivitas</vt:lpstr>
      <vt:lpstr>Nilai Koreksi Pakaian Kerja</vt:lpstr>
      <vt:lpstr>Langkah-Langkah Penggunaan Pedoman Iklim Lingkungan Kerja</vt:lpstr>
      <vt:lpstr>PowerPoint Presentation</vt:lpstr>
      <vt:lpstr>Rumus Laju Metabolik</vt:lpstr>
      <vt:lpstr>Kebisingan</vt:lpstr>
      <vt:lpstr>Tabel NAB Kebisingan</vt:lpstr>
      <vt:lpstr>Hal-Hal Yang Harus Diperhatikan dalam menginterpretasikan kebisingan</vt:lpstr>
      <vt:lpstr>Getaran</vt:lpstr>
      <vt:lpstr>Hal Hal yang Harus di perhatikan pada saat Interpretasi NAB Getaran lengan dan tangan</vt:lpstr>
      <vt:lpstr>Cara Menghitung NAB pajanan getaran lengan dan tangan</vt:lpstr>
      <vt:lpstr>PowerPoint Presentation</vt:lpstr>
      <vt:lpstr>PowerPoint Presentation</vt:lpstr>
      <vt:lpstr>Pejanan Getaran Seluruh Tubuh Untuk Resultan 3 Aksis (X, Y Dan Z)</vt:lpstr>
      <vt:lpstr>NAB getaran seluruh tubuh untuk resultan 3 aksis (x,y dan z) dengan crest factor &gt;6 hingga 9</vt:lpstr>
      <vt:lpstr>Pedoman NAB untuk Seluruh Tubuh</vt:lpstr>
      <vt:lpstr>RADIASI NON- PEGION</vt:lpstr>
      <vt:lpstr>NAB Radiasi Medan Magnet Statis (0-300 Hz)</vt:lpstr>
      <vt:lpstr>PowerPoint Presentation</vt:lpstr>
      <vt:lpstr>PowerPoint Presentation</vt:lpstr>
      <vt:lpstr>NAB Radiasi Medan Listrik Statis  (≤ 30 kHz) </vt:lpstr>
      <vt:lpstr>PowerPoint Presentation</vt:lpstr>
      <vt:lpstr>NAB Radiasi Ultraviolet </vt:lpstr>
      <vt:lpstr>NAB Bahan Kimia </vt:lpstr>
      <vt:lpstr>Tabel NAB Kimia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TLV (Threshold Limit Values)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Tabel NAB (Nilai Ambang Batas)  Bahan Kimia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Pedoman Penggunaan NAB Bahan Kimia</vt:lpstr>
      <vt:lpstr>PowerPoint Presentation</vt:lpstr>
      <vt:lpstr>PowerPoint Presentation</vt:lpstr>
      <vt:lpstr>PowerPoint Presentation</vt:lpstr>
      <vt:lpstr>2. Kategori Karsinogen : </vt:lpstr>
      <vt:lpstr>PowerPoint Presentation</vt:lpstr>
      <vt:lpstr>PowerPoint Presentation</vt:lpstr>
      <vt:lpstr>PowerPoint Presentation</vt:lpstr>
      <vt:lpstr>5. Penyesuaian NAB untuk shift kerja lebih dari 8 jam per Hari dan 40 jam per Minggu</vt:lpstr>
      <vt:lpstr>PowerPoint Presentation</vt:lpstr>
      <vt:lpstr>INDIKATOR PAJANAN BIOLOGI (IPB)</vt:lpstr>
      <vt:lpstr>TABEL INDIKATOR PAJANAN BIOLOGI BAHAN KIMIA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Tabel Kriteria Waktu Sampling Pemantauan Biologi</vt:lpstr>
      <vt:lpstr>PowerPoint Presentation</vt:lpstr>
      <vt:lpstr>PowerPoint Presentation</vt:lpstr>
      <vt:lpstr>C. STANDAR BAKU MUTU KESEHATAN LINGKUNGAN (SBMKL)</vt:lpstr>
      <vt:lpstr>PowerPoint Presentation</vt:lpstr>
      <vt:lpstr>PowerPoint Presentation</vt:lpstr>
      <vt:lpstr>Tabel Standar Baku Mutu Fisik Air Minum</vt:lpstr>
      <vt:lpstr>Tabel Standar Baku Mutu Biologi Air Minum</vt:lpstr>
      <vt:lpstr>Tabel Standar Baku Mutu Kimia Air Minum</vt:lpstr>
      <vt:lpstr>PowerPoint Presentation</vt:lpstr>
      <vt:lpstr>PowerPoint Presentation</vt:lpstr>
      <vt:lpstr>Tabel Standar Baku Mutu Fisik Air untuk Keperluan Higiene dan Sanitasi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MEDIA LINGKUNGAN PANGAN  standar baku mutu fisik meliputi : a. Suhu penyimpanan bahan pangan</vt:lpstr>
      <vt:lpstr>MEDIA LINGKUNGAN PANGAN</vt:lpstr>
      <vt:lpstr>STANDAR BAKU MUTU BIOLOGI PANGAN SIAP SAJI</vt:lpstr>
      <vt:lpstr>STANDAR BAKU MUTU BIOLOGI PANGAN SIAP SAJI</vt:lpstr>
      <vt:lpstr>SARANA DAN BANGUNAN </vt:lpstr>
      <vt:lpstr>Standar Baku Mutu  Sarana Higiene dan Sanitasi </vt:lpstr>
      <vt:lpstr>STANDAR BAKU MUTU RUANG KERJA</vt:lpstr>
      <vt:lpstr>STANDAR BAKU MUTU LIMBAH CAIR</vt:lpstr>
      <vt:lpstr>VEKTOR DAN BINATANG PEMBAWA PENYAKIT</vt:lpstr>
      <vt:lpstr>VEKTOR DAN BINATANG PEMBAWA PENYAKIT</vt:lpstr>
      <vt:lpstr>VEKTOR DAN BINATANG PEMBAWA PENYAKIT</vt:lpstr>
      <vt:lpstr>STANDAR BAKU MUTU BINATANG PEMBAWA PENYAKIT</vt:lpstr>
      <vt:lpstr>PERSYARATAN KESEHATAN LINGKUNGAN KERJA INDUSTRI</vt:lpstr>
      <vt:lpstr>PERSYARATAN KESEHATAN LINGKUNGAN KERJA INDUSTRI</vt:lpstr>
      <vt:lpstr> Zona Lalu Lintas dan Area Umum dalam Gedung Industri</vt:lpstr>
      <vt:lpstr> Zona Lalu Lintas dan Area Umum dalam Gedung Industri</vt:lpstr>
      <vt:lpstr>KEGIATAN INDUSTRI DAN KERAJINAN KERAMIK, UBIN, KACA</vt:lpstr>
      <vt:lpstr>KEGIATAN INDUSTRI DAN KERAJINAN – KIMIA, PLASTIK DAN KARET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Persyaratan Pencahayaan di Luar Gedung Industri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Pedoman Penggunaan Persyaratan Pencahayaan</vt:lpstr>
      <vt:lpstr>5. Persyaratan Pajanan Getaran seluruh Tubuh dalam periode 24 jam dengan crest factor ≤ 9</vt:lpstr>
      <vt:lpstr>Hasil perhitungan resultan pajanan getaran seluruh tubuh yang memiliki besaran dan durasi yang bervariasi dalam periode pajanan 24 jam untuk 3 aksis (x, y, dan z) dibandingkan dengan Nilai Ambang Batas pajanan </vt:lpstr>
      <vt:lpstr>6. Persyaratan Radiasi Radio dan Gelombang Mikro (30Hz – 300 GHz)</vt:lpstr>
      <vt:lpstr>PowerPoint Presentation</vt:lpstr>
      <vt:lpstr>7. Persyaratan Radiasi Laser</vt:lpstr>
      <vt:lpstr>PowerPoint Presentation</vt:lpstr>
      <vt:lpstr>PowerPoint Presentation</vt:lpstr>
      <vt:lpstr>B. Persyatan Faktor Biologi</vt:lpstr>
      <vt:lpstr>C. Persyaratan Penanganan Beban Manual</vt:lpstr>
      <vt:lpstr>Persyaratan penanganan beban manual adalah sebagai berikut: </vt:lpstr>
      <vt:lpstr>Faktor-faktor Aspek Penilaian Persyaratan Penanganan Beban Manual</vt:lpstr>
      <vt:lpstr>Pedoman Penggunaan Persyaratan Beban Manual</vt:lpstr>
      <vt:lpstr>Faktor Karakteristik Beban atau Benda</vt:lpstr>
      <vt:lpstr>ASPEK YANG DI NILAI</vt:lpstr>
      <vt:lpstr>PowerPoint Presentation</vt:lpstr>
      <vt:lpstr>PowerPoint Presentation</vt:lpstr>
      <vt:lpstr>ALTERNATIF PENGENDALIAN</vt:lpstr>
      <vt:lpstr>ASPEK YANG DI NILAI</vt:lpstr>
      <vt:lpstr>PowerPoint Presentation</vt:lpstr>
      <vt:lpstr>ALTERNATIF PENGENDALIAN</vt:lpstr>
      <vt:lpstr>ASPEK YANG DI NILAI</vt:lpstr>
      <vt:lpstr>ALTERNATIF PENGENDALIAN</vt:lpstr>
      <vt:lpstr>ASPEK YANG DI NILAI</vt:lpstr>
      <vt:lpstr>ALTERNATIF PENGENDALIAN</vt:lpstr>
      <vt:lpstr>PowerPoint Presentation</vt:lpstr>
      <vt:lpstr>PowerPoint Presentation</vt:lpstr>
      <vt:lpstr>Faktor Pekerjaan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Customer</dc:creator>
  <cp:lastModifiedBy>HP x360</cp:lastModifiedBy>
  <cp:revision>28</cp:revision>
  <dcterms:created xsi:type="dcterms:W3CDTF">2018-05-27T00:06:35Z</dcterms:created>
  <dcterms:modified xsi:type="dcterms:W3CDTF">2019-03-21T03:23:55Z</dcterms:modified>
</cp:coreProperties>
</file>