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5F00EF-E07D-43BB-A02A-05682E00ED3B}" type="datetimeFigureOut">
              <a:rPr lang="en-US" smtClean="0"/>
              <a:t>9/22/2016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803CE91-BE9A-49BF-A046-2739D5668B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5F00EF-E07D-43BB-A02A-05682E00ED3B}" type="datetimeFigureOut">
              <a:rPr lang="en-US" smtClean="0"/>
              <a:t>9/22/2016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03CE91-BE9A-49BF-A046-2739D5668B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5F00EF-E07D-43BB-A02A-05682E00ED3B}" type="datetimeFigureOut">
              <a:rPr lang="en-US" smtClean="0"/>
              <a:t>9/22/2016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03CE91-BE9A-49BF-A046-2739D5668B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5F00EF-E07D-43BB-A02A-05682E00ED3B}" type="datetimeFigureOut">
              <a:rPr lang="en-US" smtClean="0"/>
              <a:t>9/22/2016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03CE91-BE9A-49BF-A046-2739D5668B2E}"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85F00EF-E07D-43BB-A02A-05682E00ED3B}" type="datetimeFigureOut">
              <a:rPr lang="en-US" smtClean="0"/>
              <a:t>9/22/2016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03CE91-BE9A-49BF-A046-2739D5668B2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5F00EF-E07D-43BB-A02A-05682E00ED3B}" type="datetimeFigureOut">
              <a:rPr lang="en-US" smtClean="0"/>
              <a:t>9/22/2016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03CE91-BE9A-49BF-A046-2739D5668B2E}"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5F00EF-E07D-43BB-A02A-05682E00ED3B}" type="datetimeFigureOut">
              <a:rPr lang="en-US" smtClean="0"/>
              <a:t>9/22/2016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803CE91-BE9A-49BF-A046-2739D5668B2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85F00EF-E07D-43BB-A02A-05682E00ED3B}" type="datetimeFigureOut">
              <a:rPr lang="en-US" smtClean="0"/>
              <a:t>9/22/2016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803CE91-BE9A-49BF-A046-2739D5668B2E}"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5F00EF-E07D-43BB-A02A-05682E00ED3B}" type="datetimeFigureOut">
              <a:rPr lang="en-US" smtClean="0"/>
              <a:t>9/22/2016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803CE91-BE9A-49BF-A046-2739D5668B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85F00EF-E07D-43BB-A02A-05682E00ED3B}" type="datetimeFigureOut">
              <a:rPr lang="en-US" smtClean="0"/>
              <a:t>9/22/2016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03CE91-BE9A-49BF-A046-2739D5668B2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5F00EF-E07D-43BB-A02A-05682E00ED3B}" type="datetimeFigureOut">
              <a:rPr lang="en-US" smtClean="0"/>
              <a:t>9/22/2016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803CE91-BE9A-49BF-A046-2739D5668B2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85F00EF-E07D-43BB-A02A-05682E00ED3B}" type="datetimeFigureOut">
              <a:rPr lang="en-US" smtClean="0"/>
              <a:t>9/22/2016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03CE91-BE9A-49BF-A046-2739D5668B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Metode</a:t>
            </a:r>
            <a:r>
              <a:rPr lang="en-US" dirty="0" smtClean="0"/>
              <a:t> </a:t>
            </a:r>
            <a:r>
              <a:rPr lang="en-US" dirty="0" err="1" smtClean="0"/>
              <a:t>Numerik</a:t>
            </a:r>
            <a:r>
              <a:rPr lang="en-US" dirty="0" smtClean="0"/>
              <a:t/>
            </a:r>
            <a:br>
              <a:rPr lang="en-US" dirty="0" smtClean="0"/>
            </a:br>
            <a:r>
              <a:rPr lang="en-US" dirty="0" smtClean="0"/>
              <a:t>[</a:t>
            </a:r>
            <a:r>
              <a:rPr lang="en-US" dirty="0" err="1" smtClean="0"/>
              <a:t>persamaan</a:t>
            </a:r>
            <a:r>
              <a:rPr lang="en-US" dirty="0" smtClean="0"/>
              <a:t> non linier]</a:t>
            </a:r>
            <a:endParaRPr lang="en-US" dirty="0"/>
          </a:p>
        </p:txBody>
      </p:sp>
      <p:sp>
        <p:nvSpPr>
          <p:cNvPr id="3" name="Subtitle 2"/>
          <p:cNvSpPr>
            <a:spLocks noGrp="1"/>
          </p:cNvSpPr>
          <p:nvPr>
            <p:ph type="subTitle" idx="1"/>
          </p:nvPr>
        </p:nvSpPr>
        <p:spPr/>
        <p:txBody>
          <a:bodyPr/>
          <a:lstStyle/>
          <a:p>
            <a:r>
              <a:rPr lang="en-US" dirty="0" err="1" smtClean="0"/>
              <a:t>Edy</a:t>
            </a:r>
            <a:r>
              <a:rPr lang="en-US" dirty="0" smtClean="0"/>
              <a:t> </a:t>
            </a:r>
            <a:r>
              <a:rPr lang="en-US" dirty="0" err="1" smtClean="0"/>
              <a:t>Mulyanto</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rmAutofit/>
          </a:bodyPr>
          <a:lstStyle/>
          <a:p>
            <a:r>
              <a:rPr lang="en-US" dirty="0" err="1" smtClean="0"/>
              <a:t>Metode</a:t>
            </a:r>
            <a:r>
              <a:rPr lang="en-US" dirty="0" smtClean="0"/>
              <a:t> </a:t>
            </a:r>
            <a:r>
              <a:rPr lang="en-US" dirty="0" err="1" smtClean="0"/>
              <a:t>Pencarian</a:t>
            </a:r>
            <a:r>
              <a:rPr lang="en-US" dirty="0" smtClean="0"/>
              <a:t> </a:t>
            </a:r>
            <a:r>
              <a:rPr lang="en-US" dirty="0" err="1" smtClean="0"/>
              <a:t>Akar</a:t>
            </a:r>
            <a:r>
              <a:rPr lang="en-US" dirty="0" smtClean="0"/>
              <a:t/>
            </a:r>
            <a:br>
              <a:rPr lang="en-US" dirty="0" smtClean="0"/>
            </a:br>
            <a:r>
              <a:rPr lang="en-US" sz="2200" dirty="0" smtClean="0"/>
              <a:t>(</a:t>
            </a:r>
            <a:r>
              <a:rPr lang="en-US" sz="2200" dirty="0" err="1" smtClean="0"/>
              <a:t>metode</a:t>
            </a:r>
            <a:r>
              <a:rPr lang="en-US" sz="2200" dirty="0" smtClean="0"/>
              <a:t> </a:t>
            </a:r>
            <a:r>
              <a:rPr lang="en-US" sz="2200" dirty="0" err="1" smtClean="0"/>
              <a:t>tertutup</a:t>
            </a:r>
            <a:r>
              <a:rPr lang="en-US" sz="2200" dirty="0" smtClean="0"/>
              <a:t>)</a:t>
            </a:r>
            <a:endParaRPr lang="en-US" sz="2200" dirty="0"/>
          </a:p>
        </p:txBody>
      </p:sp>
      <p:sp>
        <p:nvSpPr>
          <p:cNvPr id="5" name="Rectangle 4"/>
          <p:cNvSpPr/>
          <p:nvPr/>
        </p:nvSpPr>
        <p:spPr>
          <a:xfrm>
            <a:off x="609600" y="1305342"/>
            <a:ext cx="8153400" cy="2308324"/>
          </a:xfrm>
          <a:prstGeom prst="rect">
            <a:avLst/>
          </a:prstGeom>
        </p:spPr>
        <p:txBody>
          <a:bodyPr wrap="square">
            <a:spAutoFit/>
          </a:bodyPr>
          <a:lstStyle/>
          <a:p>
            <a:r>
              <a:rPr lang="id-ID" dirty="0"/>
              <a:t>Seperti yang telah dijelaskan, metode tertutup memerlukan selang [</a:t>
            </a:r>
            <a:r>
              <a:rPr lang="id-ID" i="1" dirty="0"/>
              <a:t>a</a:t>
            </a:r>
            <a:r>
              <a:rPr lang="id-ID" dirty="0"/>
              <a:t>,</a:t>
            </a:r>
            <a:r>
              <a:rPr lang="id-ID" i="1" dirty="0"/>
              <a:t>b</a:t>
            </a:r>
            <a:r>
              <a:rPr lang="id-ID" dirty="0"/>
              <a:t>] yang mengandung akar. Sebagaimana namanya, selang tersebut “mengurung” akar sejati. Tata-ancang (</a:t>
            </a:r>
            <a:r>
              <a:rPr lang="id-ID" i="1" dirty="0"/>
              <a:t>strategy</a:t>
            </a:r>
            <a:r>
              <a:rPr lang="id-ID" dirty="0"/>
              <a:t>) yang dipakai adalah mengurangi lebar selang secara sistematis sehingga lebar selang tersebut semakin sempit, dan karenanya menuju akar yang benar.</a:t>
            </a:r>
          </a:p>
          <a:p>
            <a:r>
              <a:rPr lang="id-ID" dirty="0"/>
              <a:t> </a:t>
            </a:r>
          </a:p>
          <a:p>
            <a:r>
              <a:rPr lang="id-ID" dirty="0"/>
              <a:t>Dalam sebuah selang mungkin terdapat lebih dari satu buah akar atau tidak ada akar sama sekali. Secara grafik dapat ditunjukkan bahwa jika:</a:t>
            </a:r>
          </a:p>
        </p:txBody>
      </p:sp>
      <p:sp>
        <p:nvSpPr>
          <p:cNvPr id="6" name="Rectangle 5"/>
          <p:cNvSpPr/>
          <p:nvPr/>
        </p:nvSpPr>
        <p:spPr>
          <a:xfrm>
            <a:off x="762000" y="3613666"/>
            <a:ext cx="4343400" cy="923330"/>
          </a:xfrm>
          <a:prstGeom prst="rect">
            <a:avLst/>
          </a:prstGeom>
        </p:spPr>
        <p:txBody>
          <a:bodyPr wrap="square">
            <a:spAutoFit/>
          </a:bodyPr>
          <a:lstStyle/>
          <a:p>
            <a:pPr lvl="0"/>
            <a:r>
              <a:rPr lang="id-ID" b="1" i="1" dirty="0"/>
              <a:t>f</a:t>
            </a:r>
            <a:r>
              <a:rPr lang="id-ID" b="1" dirty="0"/>
              <a:t>(</a:t>
            </a:r>
            <a:r>
              <a:rPr lang="id-ID" b="1" i="1" dirty="0"/>
              <a:t>a</a:t>
            </a:r>
            <a:r>
              <a:rPr lang="id-ID" b="1" dirty="0"/>
              <a:t>)</a:t>
            </a:r>
            <a:r>
              <a:rPr lang="id-ID" b="1" i="1" dirty="0"/>
              <a:t>f</a:t>
            </a:r>
            <a:r>
              <a:rPr lang="id-ID" b="1" dirty="0"/>
              <a:t>(</a:t>
            </a:r>
            <a:r>
              <a:rPr lang="id-ID" b="1" i="1" dirty="0"/>
              <a:t>b</a:t>
            </a:r>
            <a:r>
              <a:rPr lang="id-ID" b="1" dirty="0"/>
              <a:t>) &lt; </a:t>
            </a:r>
            <a:r>
              <a:rPr lang="id-ID" b="1" dirty="0" smtClean="0"/>
              <a:t>0</a:t>
            </a:r>
            <a:endParaRPr lang="id-ID" dirty="0"/>
          </a:p>
          <a:p>
            <a:r>
              <a:rPr lang="id-ID" dirty="0"/>
              <a:t>maka terdapat akar sebanyak bilangan ganjil </a:t>
            </a:r>
            <a:endParaRPr lang="id-ID"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27" t="38492" r="32650" b="42857"/>
          <a:stretch/>
        </p:blipFill>
        <p:spPr bwMode="auto">
          <a:xfrm>
            <a:off x="4191000" y="3588657"/>
            <a:ext cx="4800600" cy="136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1218" y="4800600"/>
            <a:ext cx="3449782" cy="1754326"/>
          </a:xfrm>
          <a:prstGeom prst="rect">
            <a:avLst/>
          </a:prstGeom>
        </p:spPr>
        <p:txBody>
          <a:bodyPr wrap="square">
            <a:spAutoFit/>
          </a:bodyPr>
          <a:lstStyle/>
          <a:p>
            <a:r>
              <a:rPr lang="id-ID" b="1" i="1" dirty="0" smtClean="0"/>
              <a:t>f</a:t>
            </a:r>
            <a:r>
              <a:rPr lang="id-ID" b="1" dirty="0" smtClean="0"/>
              <a:t>(</a:t>
            </a:r>
            <a:r>
              <a:rPr lang="id-ID" b="1" i="1" dirty="0" smtClean="0"/>
              <a:t>a</a:t>
            </a:r>
            <a:r>
              <a:rPr lang="id-ID" b="1" dirty="0" smtClean="0"/>
              <a:t>)</a:t>
            </a:r>
            <a:r>
              <a:rPr lang="id-ID" b="1" i="1" dirty="0" smtClean="0"/>
              <a:t>f</a:t>
            </a:r>
            <a:r>
              <a:rPr lang="id-ID" b="1" dirty="0" smtClean="0"/>
              <a:t>(</a:t>
            </a:r>
            <a:r>
              <a:rPr lang="id-ID" b="1" i="1" dirty="0" smtClean="0"/>
              <a:t>b</a:t>
            </a:r>
            <a:r>
              <a:rPr lang="id-ID" b="1" dirty="0"/>
              <a:t>) &gt; 0</a:t>
            </a:r>
            <a:endParaRPr lang="id-ID" dirty="0"/>
          </a:p>
          <a:p>
            <a:r>
              <a:rPr lang="id-ID" dirty="0"/>
              <a:t> </a:t>
            </a:r>
          </a:p>
          <a:p>
            <a:r>
              <a:rPr lang="id-ID" dirty="0"/>
              <a:t>maka terdapat akar sebanyak bilangan genap atau tidak ada akar sama sekali </a:t>
            </a:r>
            <a:endParaRPr lang="id-ID"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466" t="50000" r="34072" b="28968"/>
          <a:stretch/>
        </p:blipFill>
        <p:spPr bwMode="auto">
          <a:xfrm>
            <a:off x="4227286" y="5196114"/>
            <a:ext cx="4223657" cy="153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36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rmAutofit/>
          </a:bodyPr>
          <a:lstStyle/>
          <a:p>
            <a:r>
              <a:rPr lang="en-US" dirty="0" err="1" smtClean="0"/>
              <a:t>Metode</a:t>
            </a:r>
            <a:r>
              <a:rPr lang="en-US" dirty="0" smtClean="0"/>
              <a:t> </a:t>
            </a:r>
            <a:r>
              <a:rPr lang="en-US" dirty="0" err="1" smtClean="0"/>
              <a:t>Pencarian</a:t>
            </a:r>
            <a:r>
              <a:rPr lang="en-US" dirty="0" smtClean="0"/>
              <a:t> </a:t>
            </a:r>
            <a:r>
              <a:rPr lang="en-US" dirty="0" err="1" smtClean="0"/>
              <a:t>Akar</a:t>
            </a:r>
            <a:r>
              <a:rPr lang="en-US" dirty="0" smtClean="0"/>
              <a:t/>
            </a:r>
            <a:br>
              <a:rPr lang="en-US" dirty="0" smtClean="0"/>
            </a:br>
            <a:r>
              <a:rPr lang="en-US" sz="2200" dirty="0" smtClean="0"/>
              <a:t>(</a:t>
            </a:r>
            <a:r>
              <a:rPr lang="en-US" sz="2200" dirty="0" err="1" smtClean="0"/>
              <a:t>metode</a:t>
            </a:r>
            <a:r>
              <a:rPr lang="en-US" sz="2200" dirty="0" smtClean="0"/>
              <a:t> </a:t>
            </a:r>
            <a:r>
              <a:rPr lang="en-US" sz="2200" dirty="0" err="1" smtClean="0"/>
              <a:t>tertutup</a:t>
            </a:r>
            <a:r>
              <a:rPr lang="id-ID" sz="2200" dirty="0" smtClean="0"/>
              <a:t>- Metode Tabel</a:t>
            </a:r>
            <a:r>
              <a:rPr lang="en-US" sz="2200" dirty="0" smtClean="0"/>
              <a:t>)</a:t>
            </a:r>
            <a:endParaRPr lang="en-US" sz="2200" dirty="0"/>
          </a:p>
        </p:txBody>
      </p:sp>
      <p:sp>
        <p:nvSpPr>
          <p:cNvPr id="5" name="Rectangle 2"/>
          <p:cNvSpPr txBox="1">
            <a:spLocks noChangeArrowheads="1"/>
          </p:cNvSpPr>
          <p:nvPr/>
        </p:nvSpPr>
        <p:spPr>
          <a:xfrm>
            <a:off x="457201" y="1027113"/>
            <a:ext cx="7927180" cy="1462087"/>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err="1" smtClean="0"/>
              <a:t>Metode</a:t>
            </a:r>
            <a:r>
              <a:rPr lang="en-US" dirty="0" smtClean="0"/>
              <a:t> Table</a:t>
            </a:r>
            <a:endParaRPr lang="en-US" dirty="0" smtClean="0"/>
          </a:p>
        </p:txBody>
      </p:sp>
      <p:sp>
        <p:nvSpPr>
          <p:cNvPr id="6" name="Rectangle 3"/>
          <p:cNvSpPr txBox="1">
            <a:spLocks noChangeArrowheads="1"/>
          </p:cNvSpPr>
          <p:nvPr/>
        </p:nvSpPr>
        <p:spPr>
          <a:xfrm>
            <a:off x="717550" y="2489200"/>
            <a:ext cx="3770312" cy="41148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s-ES" sz="2400" dirty="0" err="1" smtClean="0"/>
              <a:t>Metode</a:t>
            </a:r>
            <a:r>
              <a:rPr lang="es-ES" sz="2400" dirty="0" smtClean="0"/>
              <a:t> </a:t>
            </a:r>
            <a:r>
              <a:rPr lang="es-ES" sz="2400" dirty="0" err="1" smtClean="0"/>
              <a:t>Table</a:t>
            </a:r>
            <a:r>
              <a:rPr lang="es-ES" sz="2400" dirty="0" smtClean="0"/>
              <a:t> </a:t>
            </a:r>
            <a:r>
              <a:rPr lang="es-ES" sz="2400" dirty="0" err="1" smtClean="0"/>
              <a:t>atau</a:t>
            </a:r>
            <a:r>
              <a:rPr lang="es-ES" sz="2400" dirty="0" smtClean="0"/>
              <a:t> </a:t>
            </a:r>
            <a:r>
              <a:rPr lang="es-ES" sz="2400" dirty="0" err="1" smtClean="0"/>
              <a:t>pembagian</a:t>
            </a:r>
            <a:r>
              <a:rPr lang="es-ES" sz="2400" dirty="0" smtClean="0"/>
              <a:t> </a:t>
            </a:r>
            <a:r>
              <a:rPr lang="es-ES" sz="2400" dirty="0" err="1" smtClean="0"/>
              <a:t>area</a:t>
            </a:r>
            <a:r>
              <a:rPr lang="es-ES" sz="2400" dirty="0" smtClean="0"/>
              <a:t>.</a:t>
            </a:r>
          </a:p>
          <a:p>
            <a:r>
              <a:rPr lang="es-ES" sz="2400" dirty="0" smtClean="0"/>
              <a:t>Dimana </a:t>
            </a:r>
            <a:r>
              <a:rPr lang="es-ES" sz="2400" dirty="0" err="1" smtClean="0"/>
              <a:t>untuk</a:t>
            </a:r>
            <a:r>
              <a:rPr lang="es-ES" sz="2400" dirty="0" smtClean="0"/>
              <a:t> x di antara </a:t>
            </a:r>
            <a:r>
              <a:rPr lang="es-ES" sz="2400" i="1" dirty="0" smtClean="0"/>
              <a:t>a</a:t>
            </a:r>
            <a:r>
              <a:rPr lang="es-ES" sz="2400" dirty="0" smtClean="0"/>
              <a:t> dan </a:t>
            </a:r>
            <a:r>
              <a:rPr lang="es-ES" sz="2400" i="1" dirty="0" smtClean="0"/>
              <a:t>b</a:t>
            </a:r>
            <a:r>
              <a:rPr lang="es-ES" sz="2400" dirty="0" smtClean="0"/>
              <a:t> </a:t>
            </a:r>
            <a:r>
              <a:rPr lang="es-ES" sz="2400" dirty="0" err="1" smtClean="0"/>
              <a:t>dibagi</a:t>
            </a:r>
            <a:r>
              <a:rPr lang="es-ES" sz="2400" dirty="0" smtClean="0"/>
              <a:t> </a:t>
            </a:r>
            <a:r>
              <a:rPr lang="es-ES" sz="2400" dirty="0" err="1" smtClean="0"/>
              <a:t>sebanyak</a:t>
            </a:r>
            <a:r>
              <a:rPr lang="es-ES" sz="2400" dirty="0" smtClean="0"/>
              <a:t> N </a:t>
            </a:r>
            <a:r>
              <a:rPr lang="es-ES" sz="2400" dirty="0" err="1" smtClean="0"/>
              <a:t>bagian</a:t>
            </a:r>
            <a:r>
              <a:rPr lang="es-ES" sz="2400" dirty="0" smtClean="0"/>
              <a:t> dan pada </a:t>
            </a:r>
            <a:r>
              <a:rPr lang="es-ES" sz="2400" dirty="0" err="1" smtClean="0"/>
              <a:t>masing-masing</a:t>
            </a:r>
            <a:r>
              <a:rPr lang="es-ES" sz="2400" dirty="0" smtClean="0"/>
              <a:t> </a:t>
            </a:r>
            <a:r>
              <a:rPr lang="es-ES" sz="2400" dirty="0" err="1" smtClean="0"/>
              <a:t>bagian</a:t>
            </a:r>
            <a:r>
              <a:rPr lang="es-ES" sz="2400" dirty="0" smtClean="0"/>
              <a:t> </a:t>
            </a:r>
            <a:r>
              <a:rPr lang="es-ES" sz="2400" dirty="0" err="1" smtClean="0"/>
              <a:t>dihitung</a:t>
            </a:r>
            <a:r>
              <a:rPr lang="es-ES" sz="2400" dirty="0" smtClean="0"/>
              <a:t> </a:t>
            </a:r>
            <a:r>
              <a:rPr lang="es-ES" sz="2400" dirty="0" err="1" smtClean="0"/>
              <a:t>nilai</a:t>
            </a:r>
            <a:r>
              <a:rPr lang="es-ES" sz="2400" dirty="0" smtClean="0"/>
              <a:t> </a:t>
            </a:r>
            <a:r>
              <a:rPr lang="es-ES" sz="2400" i="1" dirty="0" smtClean="0"/>
              <a:t>f(x)</a:t>
            </a:r>
            <a:r>
              <a:rPr lang="es-ES" sz="2400" dirty="0" smtClean="0"/>
              <a:t> </a:t>
            </a:r>
            <a:r>
              <a:rPr lang="es-ES" sz="2400" dirty="0" err="1" smtClean="0"/>
              <a:t>sehingga</a:t>
            </a:r>
            <a:r>
              <a:rPr lang="es-ES" sz="2400" dirty="0" smtClean="0"/>
              <a:t> </a:t>
            </a:r>
            <a:r>
              <a:rPr lang="es-ES" sz="2400" dirty="0" err="1" smtClean="0"/>
              <a:t>diperoleh</a:t>
            </a:r>
            <a:r>
              <a:rPr lang="es-ES" sz="2400" dirty="0" smtClean="0"/>
              <a:t> </a:t>
            </a:r>
            <a:r>
              <a:rPr lang="es-ES" sz="2400" dirty="0" err="1" smtClean="0"/>
              <a:t>tabel</a:t>
            </a:r>
            <a:r>
              <a:rPr lang="es-ES" sz="2400" dirty="0" smtClean="0"/>
              <a:t> :</a:t>
            </a:r>
            <a:endParaRPr lang="en-US" sz="2400" dirty="0" smtClean="0"/>
          </a:p>
        </p:txBody>
      </p:sp>
      <p:graphicFrame>
        <p:nvGraphicFramePr>
          <p:cNvPr id="7" name="Group 94"/>
          <p:cNvGraphicFramePr>
            <a:graphicFrameLocks noGrp="1"/>
          </p:cNvGraphicFramePr>
          <p:nvPr>
            <p:ph sz="half" idx="4294967295"/>
            <p:extLst>
              <p:ext uri="{D42A27DB-BD31-4B8C-83A1-F6EECF244321}">
                <p14:modId xmlns:p14="http://schemas.microsoft.com/office/powerpoint/2010/main" val="1812136851"/>
              </p:ext>
            </p:extLst>
          </p:nvPr>
        </p:nvGraphicFramePr>
        <p:xfrm>
          <a:off x="4800600" y="2489200"/>
          <a:ext cx="3810000" cy="3200400"/>
        </p:xfrm>
        <a:graphic>
          <a:graphicData uri="http://schemas.openxmlformats.org/drawingml/2006/table">
            <a:tbl>
              <a:tblPr/>
              <a:tblGrid>
                <a:gridCol w="1657350"/>
                <a:gridCol w="2152650"/>
              </a:tblGrid>
              <a:tr h="136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X</a:t>
                      </a:r>
                      <a:endParaRPr kumimoji="0" lang="en-US" sz="3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f(x)</a:t>
                      </a:r>
                      <a:endParaRPr kumimoji="0" lang="en-US" sz="3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x</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0</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f(a)</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x</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f(x</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x</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f(x</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x</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f(x</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x</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n</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3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f(b)</a:t>
                      </a:r>
                      <a:endParaRPr kumimoji="0" lang="en-US" sz="3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1043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152400"/>
            <a:ext cx="8229600" cy="1143000"/>
          </a:xfrm>
        </p:spPr>
        <p:txBody>
          <a:bodyPr>
            <a:normAutofit/>
          </a:bodyPr>
          <a:lstStyle/>
          <a:p>
            <a:r>
              <a:rPr lang="en-US" dirty="0" err="1" smtClean="0"/>
              <a:t>Metode</a:t>
            </a:r>
            <a:r>
              <a:rPr lang="en-US" dirty="0" smtClean="0"/>
              <a:t> </a:t>
            </a:r>
            <a:r>
              <a:rPr lang="en-US" dirty="0" err="1" smtClean="0"/>
              <a:t>Pencarian</a:t>
            </a:r>
            <a:r>
              <a:rPr lang="en-US" dirty="0" smtClean="0"/>
              <a:t> </a:t>
            </a:r>
            <a:r>
              <a:rPr lang="en-US" dirty="0" err="1" smtClean="0"/>
              <a:t>Akar</a:t>
            </a:r>
            <a:r>
              <a:rPr lang="en-US" dirty="0" smtClean="0"/>
              <a:t/>
            </a:r>
            <a:br>
              <a:rPr lang="en-US" dirty="0" smtClean="0"/>
            </a:br>
            <a:r>
              <a:rPr lang="en-US" sz="2200" dirty="0" smtClean="0"/>
              <a:t>(</a:t>
            </a:r>
            <a:r>
              <a:rPr lang="en-US" sz="2200" dirty="0" err="1" smtClean="0"/>
              <a:t>metode</a:t>
            </a:r>
            <a:r>
              <a:rPr lang="en-US" sz="2200" dirty="0" smtClean="0"/>
              <a:t> </a:t>
            </a:r>
            <a:r>
              <a:rPr lang="en-US" sz="2200" dirty="0" err="1" smtClean="0"/>
              <a:t>tertutup</a:t>
            </a:r>
            <a:r>
              <a:rPr lang="id-ID" sz="2200" dirty="0" smtClean="0"/>
              <a:t>- Metode Tabel</a:t>
            </a:r>
            <a:r>
              <a:rPr lang="en-US" sz="2200" dirty="0" smtClean="0"/>
              <a:t>)</a:t>
            </a:r>
            <a:endParaRPr lang="en-US" sz="220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2389788383"/>
              </p:ext>
            </p:extLst>
          </p:nvPr>
        </p:nvGraphicFramePr>
        <p:xfrm>
          <a:off x="685801" y="1447800"/>
          <a:ext cx="7467600" cy="5265633"/>
        </p:xfrm>
        <a:graphic>
          <a:graphicData uri="http://schemas.openxmlformats.org/presentationml/2006/ole">
            <mc:AlternateContent xmlns:mc="http://schemas.openxmlformats.org/markup-compatibility/2006">
              <mc:Choice xmlns:v="urn:schemas-microsoft-com:vml" Requires="v">
                <p:oleObj spid="_x0000_s3078" name="Bitmap Image" r:id="rId3" imgW="5038095" imgH="3552381" progId="PBrush">
                  <p:embed/>
                </p:oleObj>
              </mc:Choice>
              <mc:Fallback>
                <p:oleObj name="Bitmap Image" r:id="rId3" imgW="5038095" imgH="3552381" progId="PBrush">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 y="1447800"/>
                        <a:ext cx="7467600" cy="52656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9258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152400"/>
            <a:ext cx="8229600" cy="1143000"/>
          </a:xfrm>
        </p:spPr>
        <p:txBody>
          <a:bodyPr>
            <a:normAutofit/>
          </a:bodyPr>
          <a:lstStyle/>
          <a:p>
            <a:r>
              <a:rPr lang="en-US" dirty="0" err="1" smtClean="0"/>
              <a:t>Metode</a:t>
            </a:r>
            <a:r>
              <a:rPr lang="en-US" dirty="0" smtClean="0"/>
              <a:t> </a:t>
            </a:r>
            <a:r>
              <a:rPr lang="en-US" dirty="0" err="1" smtClean="0"/>
              <a:t>Pencarian</a:t>
            </a:r>
            <a:r>
              <a:rPr lang="en-US" dirty="0" smtClean="0"/>
              <a:t> </a:t>
            </a:r>
            <a:r>
              <a:rPr lang="en-US" dirty="0" err="1" smtClean="0"/>
              <a:t>Akar</a:t>
            </a:r>
            <a:r>
              <a:rPr lang="en-US" dirty="0" smtClean="0"/>
              <a:t/>
            </a:r>
            <a:br>
              <a:rPr lang="en-US" dirty="0" smtClean="0"/>
            </a:br>
            <a:r>
              <a:rPr lang="en-US" sz="2200" dirty="0" smtClean="0"/>
              <a:t>(</a:t>
            </a:r>
            <a:r>
              <a:rPr lang="en-US" sz="2200" dirty="0" err="1" smtClean="0"/>
              <a:t>metode</a:t>
            </a:r>
            <a:r>
              <a:rPr lang="en-US" sz="2200" dirty="0" smtClean="0"/>
              <a:t> </a:t>
            </a:r>
            <a:r>
              <a:rPr lang="en-US" sz="2200" dirty="0" err="1" smtClean="0"/>
              <a:t>tertutup</a:t>
            </a:r>
            <a:r>
              <a:rPr lang="id-ID" sz="2200" dirty="0" smtClean="0"/>
              <a:t>- Metode Tabel</a:t>
            </a:r>
            <a:r>
              <a:rPr lang="en-US" sz="2200" dirty="0" smtClean="0"/>
              <a:t>)</a:t>
            </a:r>
            <a:endParaRPr lang="en-US" sz="2200" dirty="0"/>
          </a:p>
        </p:txBody>
      </p:sp>
      <p:sp>
        <p:nvSpPr>
          <p:cNvPr id="5" name="Rectangle 2"/>
          <p:cNvSpPr txBox="1">
            <a:spLocks noChangeArrowheads="1"/>
          </p:cNvSpPr>
          <p:nvPr/>
        </p:nvSpPr>
        <p:spPr>
          <a:xfrm>
            <a:off x="381000" y="1066801"/>
            <a:ext cx="7793037"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err="1" smtClean="0"/>
              <a:t>Contoh</a:t>
            </a:r>
            <a:r>
              <a:rPr lang="id-ID" dirty="0" smtClean="0"/>
              <a:t> :</a:t>
            </a:r>
            <a:endParaRPr lang="en-US" dirty="0" smtClean="0"/>
          </a:p>
        </p:txBody>
      </p:sp>
      <p:sp>
        <p:nvSpPr>
          <p:cNvPr id="6" name="Rectangle 3"/>
          <p:cNvSpPr txBox="1">
            <a:spLocks noChangeArrowheads="1"/>
          </p:cNvSpPr>
          <p:nvPr/>
        </p:nvSpPr>
        <p:spPr>
          <a:xfrm>
            <a:off x="0" y="1905000"/>
            <a:ext cx="5791200" cy="41148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90000"/>
              </a:lnSpc>
            </a:pPr>
            <a:r>
              <a:rPr lang="en-US" sz="2400" dirty="0" err="1" smtClean="0"/>
              <a:t>Selesaikan</a:t>
            </a:r>
            <a:r>
              <a:rPr lang="en-US" sz="2400" dirty="0" smtClean="0"/>
              <a:t> </a:t>
            </a:r>
            <a:r>
              <a:rPr lang="en-US" sz="2400" dirty="0" err="1" smtClean="0"/>
              <a:t>persamaan</a:t>
            </a:r>
            <a:r>
              <a:rPr lang="en-US" sz="2400" dirty="0" smtClean="0"/>
              <a:t> : </a:t>
            </a:r>
            <a:r>
              <a:rPr lang="en-US" sz="2400" i="1" dirty="0" err="1" smtClean="0"/>
              <a:t>x+e</a:t>
            </a:r>
            <a:r>
              <a:rPr lang="en-US" sz="2400" i="1" baseline="30000" dirty="0" err="1" smtClean="0"/>
              <a:t>x</a:t>
            </a:r>
            <a:r>
              <a:rPr lang="en-US" sz="2400" i="1" dirty="0" smtClean="0"/>
              <a:t> = 0</a:t>
            </a:r>
            <a:r>
              <a:rPr lang="en-US" sz="2400" dirty="0" smtClean="0"/>
              <a:t> </a:t>
            </a:r>
            <a:r>
              <a:rPr lang="en-US" sz="2400" dirty="0" err="1" smtClean="0"/>
              <a:t>dengan</a:t>
            </a:r>
            <a:r>
              <a:rPr lang="en-US" sz="2400" dirty="0" smtClean="0"/>
              <a:t> range x = </a:t>
            </a:r>
          </a:p>
          <a:p>
            <a:pPr>
              <a:lnSpc>
                <a:spcPct val="90000"/>
              </a:lnSpc>
            </a:pPr>
            <a:r>
              <a:rPr lang="en-US" sz="2400" dirty="0" err="1" smtClean="0"/>
              <a:t>Untuk</a:t>
            </a:r>
            <a:r>
              <a:rPr lang="en-US" sz="2400" dirty="0" smtClean="0"/>
              <a:t> </a:t>
            </a:r>
            <a:r>
              <a:rPr lang="en-US" sz="2400" dirty="0" err="1" smtClean="0"/>
              <a:t>mendapatkan</a:t>
            </a:r>
            <a:r>
              <a:rPr lang="en-US" sz="2400" dirty="0" smtClean="0"/>
              <a:t> </a:t>
            </a:r>
            <a:r>
              <a:rPr lang="en-US" sz="2400" dirty="0" err="1" smtClean="0"/>
              <a:t>penyelesaian</a:t>
            </a:r>
            <a:r>
              <a:rPr lang="en-US" sz="2400" dirty="0" smtClean="0"/>
              <a:t> </a:t>
            </a:r>
            <a:r>
              <a:rPr lang="en-US" sz="2400" dirty="0" err="1" smtClean="0"/>
              <a:t>dari</a:t>
            </a:r>
            <a:r>
              <a:rPr lang="en-US" sz="2400" dirty="0" smtClean="0"/>
              <a:t> </a:t>
            </a:r>
            <a:r>
              <a:rPr lang="en-US" sz="2400" dirty="0" err="1" smtClean="0"/>
              <a:t>persamaan</a:t>
            </a:r>
            <a:r>
              <a:rPr lang="en-US" sz="2400" dirty="0" smtClean="0"/>
              <a:t> di </a:t>
            </a:r>
            <a:r>
              <a:rPr lang="en-US" sz="2400" dirty="0" err="1" smtClean="0"/>
              <a:t>atas</a:t>
            </a:r>
            <a:r>
              <a:rPr lang="en-US" sz="2400" dirty="0" smtClean="0"/>
              <a:t> range</a:t>
            </a:r>
          </a:p>
          <a:p>
            <a:pPr>
              <a:lnSpc>
                <a:spcPct val="90000"/>
              </a:lnSpc>
              <a:buFont typeface="Wingdings 3"/>
              <a:buNone/>
            </a:pPr>
            <a:r>
              <a:rPr lang="en-US" sz="2400" dirty="0" smtClean="0"/>
              <a:t>   x =  </a:t>
            </a:r>
          </a:p>
          <a:p>
            <a:pPr>
              <a:lnSpc>
                <a:spcPct val="90000"/>
              </a:lnSpc>
              <a:buFont typeface="Wingdings" pitchFamily="2" charset="2"/>
              <a:buNone/>
            </a:pPr>
            <a:r>
              <a:rPr lang="en-US" sz="2400" dirty="0" smtClean="0"/>
              <a:t>	</a:t>
            </a:r>
            <a:r>
              <a:rPr lang="en-US" sz="2400" dirty="0" err="1" smtClean="0"/>
              <a:t>dibagi</a:t>
            </a:r>
            <a:r>
              <a:rPr lang="en-US" sz="2400" dirty="0" smtClean="0"/>
              <a:t> </a:t>
            </a:r>
            <a:r>
              <a:rPr lang="en-US" sz="2400" dirty="0" err="1" smtClean="0"/>
              <a:t>menjadi</a:t>
            </a:r>
            <a:r>
              <a:rPr lang="en-US" sz="2400" dirty="0" smtClean="0"/>
              <a:t> 10 </a:t>
            </a:r>
            <a:r>
              <a:rPr lang="en-US" sz="2400" dirty="0" err="1" smtClean="0"/>
              <a:t>bagian</a:t>
            </a:r>
            <a:r>
              <a:rPr lang="en-US" sz="2400" dirty="0" smtClean="0"/>
              <a:t> </a:t>
            </a:r>
            <a:r>
              <a:rPr lang="en-US" sz="2400" dirty="0" err="1" smtClean="0"/>
              <a:t>sehingga</a:t>
            </a:r>
            <a:r>
              <a:rPr lang="en-US" sz="2400" dirty="0" smtClean="0"/>
              <a:t> </a:t>
            </a:r>
            <a:r>
              <a:rPr lang="en-US" sz="2400" dirty="0" err="1" smtClean="0"/>
              <a:t>diperoleh</a:t>
            </a:r>
            <a:r>
              <a:rPr lang="en-US" sz="2400" dirty="0" smtClean="0"/>
              <a:t> :</a:t>
            </a:r>
            <a:endParaRPr lang="en-US" sz="2400" dirty="0" smtClean="0"/>
          </a:p>
        </p:txBody>
      </p:sp>
      <p:graphicFrame>
        <p:nvGraphicFramePr>
          <p:cNvPr id="7" name="Group 137"/>
          <p:cNvGraphicFramePr>
            <a:graphicFrameLocks noGrp="1"/>
          </p:cNvGraphicFramePr>
          <p:nvPr>
            <p:ph sz="half" idx="4294967295"/>
            <p:extLst>
              <p:ext uri="{D42A27DB-BD31-4B8C-83A1-F6EECF244321}">
                <p14:modId xmlns:p14="http://schemas.microsoft.com/office/powerpoint/2010/main" val="1373976067"/>
              </p:ext>
            </p:extLst>
          </p:nvPr>
        </p:nvGraphicFramePr>
        <p:xfrm>
          <a:off x="5943600" y="1066801"/>
          <a:ext cx="2971800" cy="4389120"/>
        </p:xfrm>
        <a:graphic>
          <a:graphicData uri="http://schemas.openxmlformats.org/drawingml/2006/table">
            <a:tbl>
              <a:tblPr/>
              <a:tblGrid>
                <a:gridCol w="1487488"/>
                <a:gridCol w="1484312"/>
              </a:tblGrid>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X</a:t>
                      </a:r>
                      <a:endParaRPr kumimoji="0" lang="en-US" sz="3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f(x)</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-0,63212</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-0,9</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-0,49343</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-0,8</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-0,35067</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-0,7</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-0,20341</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-0,6</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-0,05119</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-0,5</a:t>
                      </a:r>
                      <a:endParaRPr kumimoji="0" lang="en-US" sz="3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0,10653</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-0,4</a:t>
                      </a:r>
                      <a:endParaRPr kumimoji="0" lang="en-US" sz="3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0,27032</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-0,3</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0,44082</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-0,2</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0,61873</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-0,1</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0,80484</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0,0</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1,00000</a:t>
                      </a:r>
                      <a:endParaRPr kumimoji="0" lang="en-US" sz="3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1141933"/>
              </p:ext>
            </p:extLst>
          </p:nvPr>
        </p:nvGraphicFramePr>
        <p:xfrm>
          <a:off x="3200400" y="2282825"/>
          <a:ext cx="685800" cy="384175"/>
        </p:xfrm>
        <a:graphic>
          <a:graphicData uri="http://schemas.openxmlformats.org/presentationml/2006/ole">
            <mc:AlternateContent xmlns:mc="http://schemas.openxmlformats.org/markup-compatibility/2006">
              <mc:Choice xmlns:v="urn:schemas-microsoft-com:vml" Requires="v">
                <p:oleObj spid="_x0000_s4108" name="Equation" r:id="rId3" imgW="393359" imgH="215713" progId="Equation.3">
                  <p:embed/>
                </p:oleObj>
              </mc:Choice>
              <mc:Fallback>
                <p:oleObj name="Equation" r:id="rId3" imgW="393359" imgH="215713" progId="Equation.3">
                  <p:embed/>
                  <p:pic>
                    <p:nvPicPr>
                      <p:cNvPr id="0" name="Object 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282825"/>
                        <a:ext cx="685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63996849"/>
              </p:ext>
            </p:extLst>
          </p:nvPr>
        </p:nvGraphicFramePr>
        <p:xfrm>
          <a:off x="1143000" y="3349625"/>
          <a:ext cx="685800" cy="384175"/>
        </p:xfrm>
        <a:graphic>
          <a:graphicData uri="http://schemas.openxmlformats.org/presentationml/2006/ole">
            <mc:AlternateContent xmlns:mc="http://schemas.openxmlformats.org/markup-compatibility/2006">
              <mc:Choice xmlns:v="urn:schemas-microsoft-com:vml" Requires="v">
                <p:oleObj spid="_x0000_s4109" name="Equation" r:id="rId5" imgW="393359" imgH="215713" progId="Equation.3">
                  <p:embed/>
                </p:oleObj>
              </mc:Choice>
              <mc:Fallback>
                <p:oleObj name="Equation" r:id="rId5" imgW="393359" imgH="215713" progId="Equation.3">
                  <p:embed/>
                  <p:pic>
                    <p:nvPicPr>
                      <p:cNvPr id="0" name="Object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349625"/>
                        <a:ext cx="685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41873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81000" y="1676400"/>
            <a:ext cx="8229600" cy="4525963"/>
          </a:xfrm>
        </p:spPr>
        <p:txBody>
          <a:bodyPr/>
          <a:lstStyle/>
          <a:p>
            <a:pPr eaLnBrk="1" hangingPunct="1"/>
            <a:r>
              <a:rPr lang="en-US" sz="2800" dirty="0" smtClean="0"/>
              <a:t>Dari table </a:t>
            </a:r>
            <a:r>
              <a:rPr lang="en-US" sz="2800" dirty="0" err="1" smtClean="0"/>
              <a:t>diperoleh</a:t>
            </a:r>
            <a:r>
              <a:rPr lang="en-US" sz="2800" dirty="0" smtClean="0"/>
              <a:t> </a:t>
            </a:r>
            <a:r>
              <a:rPr lang="en-US" sz="2800" dirty="0" err="1" smtClean="0"/>
              <a:t>penyelesaian</a:t>
            </a:r>
            <a:r>
              <a:rPr lang="en-US" sz="2800" dirty="0" smtClean="0"/>
              <a:t> </a:t>
            </a:r>
            <a:r>
              <a:rPr lang="en-US" sz="2800" dirty="0" err="1" smtClean="0"/>
              <a:t>berada</a:t>
            </a:r>
            <a:r>
              <a:rPr lang="en-US" sz="2800" dirty="0" smtClean="0"/>
              <a:t> </a:t>
            </a:r>
            <a:r>
              <a:rPr lang="en-US" sz="2800" dirty="0" err="1" smtClean="0"/>
              <a:t>di</a:t>
            </a:r>
            <a:r>
              <a:rPr lang="en-US" sz="2800" dirty="0" smtClean="0"/>
              <a:t> </a:t>
            </a:r>
            <a:r>
              <a:rPr lang="en-US" sz="2800" dirty="0" err="1" smtClean="0"/>
              <a:t>antara</a:t>
            </a:r>
            <a:r>
              <a:rPr lang="en-US" sz="2800" dirty="0" smtClean="0"/>
              <a:t> –0,6 </a:t>
            </a:r>
            <a:r>
              <a:rPr lang="en-US" sz="2800" dirty="0" err="1" smtClean="0"/>
              <a:t>dan</a:t>
            </a:r>
            <a:r>
              <a:rPr lang="en-US" sz="2800" dirty="0" smtClean="0"/>
              <a:t> –0,5 </a:t>
            </a:r>
            <a:r>
              <a:rPr lang="en-US" sz="2800" dirty="0" err="1" smtClean="0"/>
              <a:t>dengan</a:t>
            </a:r>
            <a:r>
              <a:rPr lang="en-US" sz="2800" dirty="0" smtClean="0"/>
              <a:t> </a:t>
            </a:r>
            <a:r>
              <a:rPr lang="en-US" sz="2800" dirty="0" err="1" smtClean="0"/>
              <a:t>nilai</a:t>
            </a:r>
            <a:r>
              <a:rPr lang="en-US" sz="2800" dirty="0" smtClean="0"/>
              <a:t> f(x) </a:t>
            </a:r>
            <a:r>
              <a:rPr lang="en-US" sz="2800" dirty="0" err="1" smtClean="0"/>
              <a:t>masing-masing</a:t>
            </a:r>
            <a:r>
              <a:rPr lang="en-US" sz="2800" dirty="0" smtClean="0"/>
              <a:t> -0,0512 </a:t>
            </a:r>
            <a:r>
              <a:rPr lang="en-US" sz="2800" dirty="0" err="1" smtClean="0"/>
              <a:t>dan</a:t>
            </a:r>
            <a:r>
              <a:rPr lang="en-US" sz="2800" dirty="0" smtClean="0"/>
              <a:t> 0,1065, </a:t>
            </a:r>
            <a:r>
              <a:rPr lang="en-US" sz="2800" dirty="0" err="1" smtClean="0"/>
              <a:t>sehingga</a:t>
            </a:r>
            <a:r>
              <a:rPr lang="en-US" sz="2800" dirty="0" smtClean="0"/>
              <a:t> </a:t>
            </a:r>
            <a:r>
              <a:rPr lang="en-US" sz="2800" dirty="0" err="1" smtClean="0"/>
              <a:t>dapat</a:t>
            </a:r>
            <a:r>
              <a:rPr lang="en-US" sz="2800" dirty="0" smtClean="0"/>
              <a:t> </a:t>
            </a:r>
            <a:r>
              <a:rPr lang="en-US" sz="2800" dirty="0" err="1" smtClean="0"/>
              <a:t>diambil</a:t>
            </a:r>
            <a:r>
              <a:rPr lang="en-US" sz="2800" dirty="0" smtClean="0"/>
              <a:t> </a:t>
            </a:r>
            <a:r>
              <a:rPr lang="en-US" sz="2800" dirty="0" err="1" smtClean="0"/>
              <a:t>keputusan</a:t>
            </a:r>
            <a:r>
              <a:rPr lang="en-US" sz="2800" dirty="0" smtClean="0"/>
              <a:t> </a:t>
            </a:r>
            <a:r>
              <a:rPr lang="en-US" sz="2800" dirty="0" err="1" smtClean="0"/>
              <a:t>penyelesaiannya</a:t>
            </a:r>
            <a:r>
              <a:rPr lang="en-US" sz="2800" dirty="0" smtClean="0"/>
              <a:t> </a:t>
            </a:r>
            <a:r>
              <a:rPr lang="en-US" sz="2800" dirty="0" err="1" smtClean="0"/>
              <a:t>di</a:t>
            </a:r>
            <a:r>
              <a:rPr lang="en-US" sz="2800" dirty="0" smtClean="0"/>
              <a:t> x=-0,6.</a:t>
            </a:r>
          </a:p>
          <a:p>
            <a:pPr eaLnBrk="1" hangingPunct="1"/>
            <a:r>
              <a:rPr lang="en-US" sz="2800" dirty="0" err="1" smtClean="0"/>
              <a:t>Bila</a:t>
            </a:r>
            <a:r>
              <a:rPr lang="en-US" sz="2800" dirty="0" smtClean="0"/>
              <a:t> </a:t>
            </a:r>
            <a:r>
              <a:rPr lang="en-US" sz="2800" dirty="0" err="1" smtClean="0"/>
              <a:t>pada</a:t>
            </a:r>
            <a:r>
              <a:rPr lang="en-US" sz="2800" dirty="0" smtClean="0"/>
              <a:t> range x =  		</a:t>
            </a:r>
          </a:p>
          <a:p>
            <a:pPr eaLnBrk="1" hangingPunct="1">
              <a:buFont typeface="Wingdings" pitchFamily="2" charset="2"/>
              <a:buNone/>
            </a:pPr>
            <a:r>
              <a:rPr lang="en-US" sz="2800" dirty="0" smtClean="0"/>
              <a:t>	</a:t>
            </a:r>
            <a:r>
              <a:rPr lang="en-US" sz="2800" dirty="0" err="1" smtClean="0"/>
              <a:t>dibagi</a:t>
            </a:r>
            <a:r>
              <a:rPr lang="en-US" sz="2800" dirty="0" smtClean="0"/>
              <a:t> 10 </a:t>
            </a:r>
            <a:r>
              <a:rPr lang="en-US" sz="2800" dirty="0" err="1" smtClean="0"/>
              <a:t>maka</a:t>
            </a:r>
            <a:r>
              <a:rPr lang="en-US" sz="2800" dirty="0" smtClean="0"/>
              <a:t> </a:t>
            </a:r>
            <a:r>
              <a:rPr lang="en-US" sz="2800" dirty="0" err="1" smtClean="0"/>
              <a:t>diperoleh</a:t>
            </a:r>
            <a:r>
              <a:rPr lang="en-US" sz="2800" dirty="0" smtClean="0"/>
              <a:t> f(x) </a:t>
            </a:r>
            <a:r>
              <a:rPr lang="en-US" sz="2800" dirty="0" err="1" smtClean="0"/>
              <a:t>terdekat</a:t>
            </a:r>
            <a:r>
              <a:rPr lang="en-US" sz="2800" dirty="0" smtClean="0"/>
              <a:t> </a:t>
            </a:r>
            <a:r>
              <a:rPr lang="en-US" sz="2800" dirty="0" err="1" smtClean="0"/>
              <a:t>dengan</a:t>
            </a:r>
            <a:r>
              <a:rPr lang="en-US" sz="2800" dirty="0" smtClean="0"/>
              <a:t> </a:t>
            </a:r>
            <a:r>
              <a:rPr lang="en-US" sz="2800" dirty="0" err="1" smtClean="0"/>
              <a:t>nol</a:t>
            </a:r>
            <a:r>
              <a:rPr lang="en-US" sz="2800" dirty="0" smtClean="0"/>
              <a:t> </a:t>
            </a:r>
            <a:r>
              <a:rPr lang="en-US" sz="2800" dirty="0" err="1" smtClean="0"/>
              <a:t>pada</a:t>
            </a:r>
            <a:r>
              <a:rPr lang="en-US" sz="2800" dirty="0" smtClean="0"/>
              <a:t> x = -0,57 </a:t>
            </a:r>
            <a:r>
              <a:rPr lang="en-US" sz="2800" dirty="0" err="1" smtClean="0"/>
              <a:t>dengan</a:t>
            </a:r>
            <a:r>
              <a:rPr lang="en-US" sz="2800" dirty="0" smtClean="0"/>
              <a:t> F(x) = 0,00447</a:t>
            </a:r>
          </a:p>
        </p:txBody>
      </p:sp>
      <p:sp>
        <p:nvSpPr>
          <p:cNvPr id="5" name="Title 2"/>
          <p:cNvSpPr>
            <a:spLocks noGrp="1"/>
          </p:cNvSpPr>
          <p:nvPr>
            <p:ph type="title"/>
          </p:nvPr>
        </p:nvSpPr>
        <p:spPr>
          <a:xfrm>
            <a:off x="381000" y="152400"/>
            <a:ext cx="8229600" cy="1143000"/>
          </a:xfrm>
        </p:spPr>
        <p:txBody>
          <a:bodyPr>
            <a:normAutofit/>
          </a:bodyPr>
          <a:lstStyle/>
          <a:p>
            <a:r>
              <a:rPr lang="en-US" dirty="0" err="1" smtClean="0"/>
              <a:t>Metode</a:t>
            </a:r>
            <a:r>
              <a:rPr lang="en-US" dirty="0" smtClean="0"/>
              <a:t> </a:t>
            </a:r>
            <a:r>
              <a:rPr lang="en-US" dirty="0" err="1" smtClean="0"/>
              <a:t>Pencarian</a:t>
            </a:r>
            <a:r>
              <a:rPr lang="en-US" dirty="0" smtClean="0"/>
              <a:t> </a:t>
            </a:r>
            <a:r>
              <a:rPr lang="en-US" dirty="0" err="1" smtClean="0"/>
              <a:t>Akar</a:t>
            </a:r>
            <a:r>
              <a:rPr lang="en-US" dirty="0" smtClean="0"/>
              <a:t/>
            </a:r>
            <a:br>
              <a:rPr lang="en-US" dirty="0" smtClean="0"/>
            </a:br>
            <a:r>
              <a:rPr lang="en-US" sz="2200" dirty="0" smtClean="0"/>
              <a:t>(</a:t>
            </a:r>
            <a:r>
              <a:rPr lang="en-US" sz="2200" dirty="0" err="1" smtClean="0"/>
              <a:t>metode</a:t>
            </a:r>
            <a:r>
              <a:rPr lang="en-US" sz="2200" dirty="0" smtClean="0"/>
              <a:t> </a:t>
            </a:r>
            <a:r>
              <a:rPr lang="en-US" sz="2200" dirty="0" err="1" smtClean="0"/>
              <a:t>tertutup</a:t>
            </a:r>
            <a:r>
              <a:rPr lang="id-ID" sz="2200" dirty="0" smtClean="0"/>
              <a:t>- Metode Tabel</a:t>
            </a:r>
            <a:r>
              <a:rPr lang="en-US" sz="2200" dirty="0" smtClean="0"/>
              <a:t>)</a:t>
            </a:r>
            <a:endParaRPr lang="en-US" sz="2200" dirty="0"/>
          </a:p>
        </p:txBody>
      </p:sp>
      <p:graphicFrame>
        <p:nvGraphicFramePr>
          <p:cNvPr id="6" name="Object 5"/>
          <p:cNvGraphicFramePr>
            <a:graphicFrameLocks noChangeAspect="1"/>
          </p:cNvGraphicFramePr>
          <p:nvPr>
            <p:extLst>
              <p:ext uri="{D42A27DB-BD31-4B8C-83A1-F6EECF244321}">
                <p14:modId xmlns:p14="http://schemas.microsoft.com/office/powerpoint/2010/main" val="4100435373"/>
              </p:ext>
            </p:extLst>
          </p:nvPr>
        </p:nvGraphicFramePr>
        <p:xfrm>
          <a:off x="4343400" y="3929062"/>
          <a:ext cx="1371600" cy="414338"/>
        </p:xfrm>
        <a:graphic>
          <a:graphicData uri="http://schemas.openxmlformats.org/presentationml/2006/ole">
            <mc:AlternateContent xmlns:mc="http://schemas.openxmlformats.org/markup-compatibility/2006">
              <mc:Choice xmlns:v="urn:schemas-microsoft-com:vml" Requires="v">
                <p:oleObj spid="_x0000_s5126" name="Equation" r:id="rId3" imgW="723586" imgH="215806" progId="Equation.3">
                  <p:embed/>
                </p:oleObj>
              </mc:Choice>
              <mc:Fallback>
                <p:oleObj name="Equation" r:id="rId3" imgW="723586" imgH="21580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929062"/>
                        <a:ext cx="13716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159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152400"/>
            <a:ext cx="8229600" cy="1143000"/>
          </a:xfrm>
        </p:spPr>
        <p:txBody>
          <a:bodyPr>
            <a:normAutofit/>
          </a:bodyPr>
          <a:lstStyle/>
          <a:p>
            <a:r>
              <a:rPr lang="en-US" dirty="0" err="1" smtClean="0"/>
              <a:t>Metode</a:t>
            </a:r>
            <a:r>
              <a:rPr lang="en-US" dirty="0" smtClean="0"/>
              <a:t> </a:t>
            </a:r>
            <a:r>
              <a:rPr lang="en-US" dirty="0" err="1" smtClean="0"/>
              <a:t>Pencarian</a:t>
            </a:r>
            <a:r>
              <a:rPr lang="en-US" dirty="0" smtClean="0"/>
              <a:t> </a:t>
            </a:r>
            <a:r>
              <a:rPr lang="en-US" dirty="0" err="1" smtClean="0"/>
              <a:t>Akar</a:t>
            </a:r>
            <a:r>
              <a:rPr lang="en-US" dirty="0" smtClean="0"/>
              <a:t/>
            </a:r>
            <a:br>
              <a:rPr lang="en-US" dirty="0" smtClean="0"/>
            </a:br>
            <a:r>
              <a:rPr lang="en-US" sz="2200" dirty="0" smtClean="0"/>
              <a:t>(</a:t>
            </a:r>
            <a:r>
              <a:rPr lang="en-US" sz="2200" dirty="0" err="1" smtClean="0"/>
              <a:t>metode</a:t>
            </a:r>
            <a:r>
              <a:rPr lang="en-US" sz="2200" dirty="0" smtClean="0"/>
              <a:t> </a:t>
            </a:r>
            <a:r>
              <a:rPr lang="en-US" sz="2200" dirty="0" err="1" smtClean="0"/>
              <a:t>tertutup</a:t>
            </a:r>
            <a:r>
              <a:rPr lang="id-ID" sz="2200" dirty="0" smtClean="0"/>
              <a:t>- Metode Tabel</a:t>
            </a:r>
            <a:r>
              <a:rPr lang="en-US" sz="2200" dirty="0" smtClean="0"/>
              <a:t>)</a:t>
            </a:r>
            <a:endParaRPr lang="en-US" sz="22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73" t="34921" r="29722" b="14583"/>
          <a:stretch/>
        </p:blipFill>
        <p:spPr bwMode="auto">
          <a:xfrm>
            <a:off x="667656" y="1295400"/>
            <a:ext cx="770682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695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152400"/>
            <a:ext cx="8229600" cy="1143000"/>
          </a:xfrm>
        </p:spPr>
        <p:txBody>
          <a:bodyPr>
            <a:normAutofit/>
          </a:bodyPr>
          <a:lstStyle/>
          <a:p>
            <a:r>
              <a:rPr lang="en-US" dirty="0" err="1" smtClean="0"/>
              <a:t>Metode</a:t>
            </a:r>
            <a:r>
              <a:rPr lang="en-US" dirty="0" smtClean="0"/>
              <a:t> </a:t>
            </a:r>
            <a:r>
              <a:rPr lang="en-US" dirty="0" err="1" smtClean="0"/>
              <a:t>Pencarian</a:t>
            </a:r>
            <a:r>
              <a:rPr lang="en-US" dirty="0" smtClean="0"/>
              <a:t> </a:t>
            </a:r>
            <a:r>
              <a:rPr lang="en-US" dirty="0" err="1" smtClean="0"/>
              <a:t>Akar</a:t>
            </a:r>
            <a:r>
              <a:rPr lang="en-US" dirty="0" smtClean="0"/>
              <a:t/>
            </a:r>
            <a:br>
              <a:rPr lang="en-US" dirty="0" smtClean="0"/>
            </a:br>
            <a:r>
              <a:rPr lang="en-US" sz="2200" dirty="0" smtClean="0"/>
              <a:t>(</a:t>
            </a:r>
            <a:r>
              <a:rPr lang="en-US" sz="2200" dirty="0" err="1" smtClean="0"/>
              <a:t>metode</a:t>
            </a:r>
            <a:r>
              <a:rPr lang="en-US" sz="2200" dirty="0" smtClean="0"/>
              <a:t> </a:t>
            </a:r>
            <a:r>
              <a:rPr lang="en-US" sz="2200" dirty="0" err="1" smtClean="0"/>
              <a:t>tertutup</a:t>
            </a:r>
            <a:r>
              <a:rPr lang="id-ID" sz="2200" dirty="0" smtClean="0"/>
              <a:t>- Metode Tabel</a:t>
            </a:r>
            <a:r>
              <a:rPr lang="en-US" sz="2200" dirty="0" smtClean="0"/>
              <a:t>)</a:t>
            </a:r>
            <a:endParaRPr lang="en-US" sz="2200" dirty="0"/>
          </a:p>
        </p:txBody>
      </p:sp>
      <p:sp>
        <p:nvSpPr>
          <p:cNvPr id="5" name="Rectangle 4"/>
          <p:cNvSpPr/>
          <p:nvPr/>
        </p:nvSpPr>
        <p:spPr>
          <a:xfrm>
            <a:off x="533400" y="1295400"/>
            <a:ext cx="7924800" cy="1200329"/>
          </a:xfrm>
          <a:prstGeom prst="rect">
            <a:avLst/>
          </a:prstGeom>
        </p:spPr>
        <p:txBody>
          <a:bodyPr wrap="square">
            <a:spAutoFit/>
          </a:bodyPr>
          <a:lstStyle/>
          <a:p>
            <a:r>
              <a:rPr lang="id-ID" dirty="0"/>
              <a:t>Bila Program </a:t>
            </a:r>
            <a:r>
              <a:rPr lang="id-ID" dirty="0" smtClean="0"/>
              <a:t> </a:t>
            </a:r>
            <a:r>
              <a:rPr lang="id-ID" dirty="0"/>
              <a:t>digunakan untuk mencari selang kecil yang mengandung akar pada fungsi </a:t>
            </a:r>
            <a:r>
              <a:rPr lang="id-ID" i="1" dirty="0"/>
              <a:t>f</a:t>
            </a:r>
            <a:r>
              <a:rPr lang="id-ID" dirty="0"/>
              <a:t>(</a:t>
            </a:r>
            <a:r>
              <a:rPr lang="id-ID" i="1" dirty="0"/>
              <a:t>x</a:t>
            </a:r>
            <a:r>
              <a:rPr lang="id-ID" dirty="0"/>
              <a:t>) = e</a:t>
            </a:r>
            <a:r>
              <a:rPr lang="id-ID" i="1" baseline="30000" dirty="0"/>
              <a:t>x</a:t>
            </a:r>
            <a:r>
              <a:rPr lang="id-ID" dirty="0"/>
              <a:t> - 5</a:t>
            </a:r>
            <a:r>
              <a:rPr lang="id-ID" i="1" dirty="0"/>
              <a:t>x</a:t>
            </a:r>
            <a:r>
              <a:rPr lang="id-ID" baseline="30000" dirty="0"/>
              <a:t>2</a:t>
            </a:r>
            <a:r>
              <a:rPr lang="id-ID" dirty="0"/>
              <a:t> mulai dari </a:t>
            </a:r>
            <a:r>
              <a:rPr lang="id-ID" i="1" dirty="0"/>
              <a:t>a</a:t>
            </a:r>
            <a:r>
              <a:rPr lang="id-ID" dirty="0"/>
              <a:t> = -0.5 sampai </a:t>
            </a:r>
            <a:r>
              <a:rPr lang="id-ID" i="1" dirty="0"/>
              <a:t>b</a:t>
            </a:r>
            <a:r>
              <a:rPr lang="id-ID" dirty="0"/>
              <a:t> = 1.4 dengan kenaikan absis sebesar </a:t>
            </a:r>
            <a:r>
              <a:rPr lang="id-ID" i="1" dirty="0"/>
              <a:t>h</a:t>
            </a:r>
            <a:r>
              <a:rPr lang="id-ID" dirty="0"/>
              <a:t> = 0.1, maka hasilnya tampak pada tabel </a:t>
            </a:r>
            <a:r>
              <a:rPr lang="id-ID" dirty="0" smtClean="0"/>
              <a:t>berikut :</a:t>
            </a:r>
            <a:endParaRPr lang="id-ID"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015" t="23214" r="53818" b="31151"/>
          <a:stretch/>
        </p:blipFill>
        <p:spPr bwMode="auto">
          <a:xfrm>
            <a:off x="6019801" y="2286000"/>
            <a:ext cx="25245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400" y="3124200"/>
            <a:ext cx="4572000" cy="2308324"/>
          </a:xfrm>
          <a:prstGeom prst="rect">
            <a:avLst/>
          </a:prstGeom>
        </p:spPr>
        <p:txBody>
          <a:bodyPr>
            <a:spAutoFit/>
          </a:bodyPr>
          <a:lstStyle/>
          <a:p>
            <a:r>
              <a:rPr lang="id-ID" dirty="0"/>
              <a:t>Berdasarkan tabel di atas, selang yang cukup kecil yang mengandung akar adalah</a:t>
            </a:r>
          </a:p>
          <a:p>
            <a:r>
              <a:rPr lang="id-ID" dirty="0"/>
              <a:t> </a:t>
            </a:r>
          </a:p>
          <a:p>
            <a:r>
              <a:rPr lang="id-ID" dirty="0"/>
              <a:t>[-0.40, -0.30] dan  [0.60, 0.70]</a:t>
            </a:r>
          </a:p>
          <a:p>
            <a:r>
              <a:rPr lang="id-ID" dirty="0"/>
              <a:t> </a:t>
            </a:r>
          </a:p>
          <a:p>
            <a:r>
              <a:rPr lang="id-ID" dirty="0"/>
              <a:t>karena nilai fungsi berubah tanda di ujung-ujung selangnya.</a:t>
            </a:r>
            <a:endParaRPr lang="id-ID" dirty="0"/>
          </a:p>
        </p:txBody>
      </p:sp>
    </p:spTree>
    <p:extLst>
      <p:ext uri="{BB962C8B-B14F-4D97-AF65-F5344CB8AC3E}">
        <p14:creationId xmlns:p14="http://schemas.microsoft.com/office/powerpoint/2010/main" val="1245037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TUGAS</a:t>
            </a:r>
            <a:endParaRPr lang="id-ID" dirty="0"/>
          </a:p>
        </p:txBody>
      </p:sp>
      <p:sp>
        <p:nvSpPr>
          <p:cNvPr id="4" name="Rectangle 3"/>
          <p:cNvSpPr/>
          <p:nvPr/>
        </p:nvSpPr>
        <p:spPr>
          <a:xfrm>
            <a:off x="609600" y="1447800"/>
            <a:ext cx="8001000" cy="2419124"/>
          </a:xfrm>
          <a:prstGeom prst="rect">
            <a:avLst/>
          </a:prstGeom>
        </p:spPr>
        <p:txBody>
          <a:bodyPr wrap="square">
            <a:spAutoFit/>
          </a:bodyPr>
          <a:lstStyle/>
          <a:p>
            <a:pPr>
              <a:lnSpc>
                <a:spcPct val="90000"/>
              </a:lnSpc>
            </a:pPr>
            <a:r>
              <a:rPr lang="id-ID" sz="2400" dirty="0" smtClean="0"/>
              <a:t>1. </a:t>
            </a:r>
            <a:r>
              <a:rPr lang="en-US" sz="2400" dirty="0" err="1" smtClean="0"/>
              <a:t>Selesaikan</a:t>
            </a:r>
            <a:r>
              <a:rPr lang="en-US" sz="2400" dirty="0" smtClean="0"/>
              <a:t> </a:t>
            </a:r>
            <a:r>
              <a:rPr lang="en-US" sz="2400" dirty="0" err="1"/>
              <a:t>persamaan</a:t>
            </a:r>
            <a:r>
              <a:rPr lang="en-US" sz="2400" dirty="0"/>
              <a:t> : </a:t>
            </a:r>
            <a:r>
              <a:rPr lang="id-ID" sz="2400" dirty="0" smtClean="0"/>
              <a:t>2</a:t>
            </a:r>
            <a:r>
              <a:rPr lang="en-US" sz="2400" i="1" dirty="0" smtClean="0"/>
              <a:t>x</a:t>
            </a:r>
            <a:r>
              <a:rPr lang="id-ID" sz="2400" i="1" baseline="30000" dirty="0" smtClean="0"/>
              <a:t>2</a:t>
            </a:r>
            <a:r>
              <a:rPr lang="en-US" sz="2400" i="1" dirty="0" smtClean="0"/>
              <a:t>+e</a:t>
            </a:r>
            <a:r>
              <a:rPr lang="en-US" sz="2400" i="1" baseline="30000" dirty="0" smtClean="0"/>
              <a:t>x</a:t>
            </a:r>
            <a:r>
              <a:rPr lang="en-US" sz="2400" i="1" dirty="0" smtClean="0"/>
              <a:t> </a:t>
            </a:r>
            <a:r>
              <a:rPr lang="en-US" sz="2400" i="1" dirty="0"/>
              <a:t>= 0</a:t>
            </a:r>
            <a:r>
              <a:rPr lang="en-US" sz="2400" dirty="0"/>
              <a:t> </a:t>
            </a:r>
            <a:endParaRPr lang="id-ID" sz="2400" dirty="0" smtClean="0"/>
          </a:p>
          <a:p>
            <a:pPr>
              <a:lnSpc>
                <a:spcPct val="90000"/>
              </a:lnSpc>
            </a:pPr>
            <a:r>
              <a:rPr lang="en-US" sz="2400" dirty="0" err="1" smtClean="0"/>
              <a:t>dengan</a:t>
            </a:r>
            <a:r>
              <a:rPr lang="en-US" sz="2400" dirty="0" smtClean="0"/>
              <a:t> </a:t>
            </a:r>
            <a:r>
              <a:rPr lang="en-US" sz="2400" dirty="0"/>
              <a:t>range x = </a:t>
            </a:r>
            <a:r>
              <a:rPr lang="id-ID" sz="2400" dirty="0" smtClean="0"/>
              <a:t>[-2 , 2] dan dibagi dalam 10 bagian.</a:t>
            </a:r>
          </a:p>
          <a:p>
            <a:pPr>
              <a:lnSpc>
                <a:spcPct val="90000"/>
              </a:lnSpc>
            </a:pPr>
            <a:endParaRPr lang="id-ID" sz="2400" dirty="0"/>
          </a:p>
          <a:p>
            <a:pPr>
              <a:lnSpc>
                <a:spcPct val="90000"/>
              </a:lnSpc>
            </a:pPr>
            <a:r>
              <a:rPr lang="id-ID" sz="2400" dirty="0" smtClean="0"/>
              <a:t>2. (Jika mungkin) Buatlah aplikasi program komputer untuk mengimplementasikan solusi metode numerik pada soal nomer 1.</a:t>
            </a:r>
            <a:endParaRPr lang="en-US" sz="2400" dirty="0"/>
          </a:p>
        </p:txBody>
      </p:sp>
    </p:spTree>
    <p:extLst>
      <p:ext uri="{BB962C8B-B14F-4D97-AF65-F5344CB8AC3E}">
        <p14:creationId xmlns:p14="http://schemas.microsoft.com/office/powerpoint/2010/main" val="169367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295400"/>
            <a:ext cx="7696200" cy="1200329"/>
          </a:xfrm>
          <a:prstGeom prst="rect">
            <a:avLst/>
          </a:prstGeom>
        </p:spPr>
        <p:txBody>
          <a:bodyPr wrap="square">
            <a:spAutoFit/>
          </a:bodyPr>
          <a:lstStyle/>
          <a:p>
            <a:r>
              <a:rPr lang="en-US" dirty="0" err="1"/>
              <a:t>Dalam</a:t>
            </a:r>
            <a:r>
              <a:rPr lang="en-US" dirty="0"/>
              <a:t> </a:t>
            </a:r>
            <a:r>
              <a:rPr lang="en-US" dirty="0" err="1"/>
              <a:t>bidang</a:t>
            </a:r>
            <a:r>
              <a:rPr lang="en-US" dirty="0"/>
              <a:t> </a:t>
            </a:r>
            <a:r>
              <a:rPr lang="en-US" dirty="0" err="1"/>
              <a:t>sains</a:t>
            </a:r>
            <a:r>
              <a:rPr lang="en-US" dirty="0"/>
              <a:t> </a:t>
            </a:r>
            <a:r>
              <a:rPr lang="en-US" dirty="0" err="1"/>
              <a:t>dan</a:t>
            </a:r>
            <a:r>
              <a:rPr lang="en-US" dirty="0"/>
              <a:t> </a:t>
            </a:r>
            <a:r>
              <a:rPr lang="en-US" dirty="0" err="1"/>
              <a:t>rekayasa</a:t>
            </a:r>
            <a:r>
              <a:rPr lang="en-US" dirty="0"/>
              <a:t>, </a:t>
            </a:r>
            <a:r>
              <a:rPr lang="en-US" dirty="0" err="1"/>
              <a:t>para</a:t>
            </a:r>
            <a:r>
              <a:rPr lang="en-US" dirty="0"/>
              <a:t> </a:t>
            </a:r>
            <a:r>
              <a:rPr lang="en-US" dirty="0" err="1"/>
              <a:t>ahli</a:t>
            </a:r>
            <a:r>
              <a:rPr lang="en-US" dirty="0"/>
              <a:t> </a:t>
            </a:r>
            <a:r>
              <a:rPr lang="en-US" dirty="0" err="1"/>
              <a:t>ilmu</a:t>
            </a:r>
            <a:r>
              <a:rPr lang="en-US" dirty="0"/>
              <a:t> </a:t>
            </a:r>
            <a:r>
              <a:rPr lang="en-US" dirty="0" err="1"/>
              <a:t>alam</a:t>
            </a:r>
            <a:r>
              <a:rPr lang="en-US" dirty="0"/>
              <a:t> </a:t>
            </a:r>
            <a:r>
              <a:rPr lang="en-US" dirty="0" err="1"/>
              <a:t>dan</a:t>
            </a:r>
            <a:r>
              <a:rPr lang="en-US" dirty="0"/>
              <a:t> </a:t>
            </a:r>
            <a:r>
              <a:rPr lang="en-US" dirty="0" err="1" smtClean="0"/>
              <a:t>rekayasawan</a:t>
            </a:r>
            <a:r>
              <a:rPr lang="en-US" dirty="0" smtClean="0"/>
              <a:t> </a:t>
            </a:r>
            <a:r>
              <a:rPr lang="en-US" dirty="0" err="1"/>
              <a:t>sering</a:t>
            </a:r>
            <a:r>
              <a:rPr lang="en-US" dirty="0"/>
              <a:t> </a:t>
            </a:r>
            <a:r>
              <a:rPr lang="en-US" dirty="0" err="1" smtClean="0"/>
              <a:t>berhadapan</a:t>
            </a:r>
            <a:r>
              <a:rPr lang="en-US" dirty="0" smtClean="0"/>
              <a:t> </a:t>
            </a:r>
            <a:r>
              <a:rPr lang="en-US" dirty="0" err="1"/>
              <a:t>dengan</a:t>
            </a:r>
            <a:r>
              <a:rPr lang="en-US" dirty="0"/>
              <a:t> </a:t>
            </a:r>
            <a:r>
              <a:rPr lang="en-US" dirty="0" err="1"/>
              <a:t>persoalan</a:t>
            </a:r>
            <a:r>
              <a:rPr lang="en-US" dirty="0"/>
              <a:t> </a:t>
            </a:r>
            <a:r>
              <a:rPr lang="en-US" dirty="0" err="1"/>
              <a:t>mencari</a:t>
            </a:r>
            <a:r>
              <a:rPr lang="en-US" dirty="0"/>
              <a:t> </a:t>
            </a:r>
            <a:r>
              <a:rPr lang="en-US" dirty="0" err="1"/>
              <a:t>solusi</a:t>
            </a:r>
            <a:r>
              <a:rPr lang="en-US" dirty="0"/>
              <a:t> </a:t>
            </a:r>
            <a:r>
              <a:rPr lang="en-US" dirty="0" err="1"/>
              <a:t>persamaan</a:t>
            </a:r>
            <a:r>
              <a:rPr lang="en-US" dirty="0"/>
              <a:t> </a:t>
            </a:r>
            <a:r>
              <a:rPr lang="en-US" dirty="0" smtClean="0"/>
              <a:t>– </a:t>
            </a:r>
            <a:r>
              <a:rPr lang="en-US" dirty="0" err="1" smtClean="0"/>
              <a:t>lazim</a:t>
            </a:r>
            <a:r>
              <a:rPr lang="en-US" dirty="0" smtClean="0"/>
              <a:t> </a:t>
            </a:r>
            <a:r>
              <a:rPr lang="en-US" dirty="0" err="1"/>
              <a:t>disebut</a:t>
            </a:r>
            <a:r>
              <a:rPr lang="en-US" dirty="0"/>
              <a:t> </a:t>
            </a:r>
            <a:r>
              <a:rPr lang="en-US" dirty="0" err="1" smtClean="0"/>
              <a:t>akar</a:t>
            </a:r>
            <a:r>
              <a:rPr lang="en-US" dirty="0"/>
              <a:t> </a:t>
            </a:r>
            <a:r>
              <a:rPr lang="en-US" dirty="0" err="1" smtClean="0"/>
              <a:t>persamaan</a:t>
            </a:r>
            <a:r>
              <a:rPr lang="en-US" dirty="0" smtClean="0"/>
              <a:t> (</a:t>
            </a:r>
            <a:r>
              <a:rPr lang="en-US" i="1" dirty="0" smtClean="0"/>
              <a:t>roots </a:t>
            </a:r>
            <a:r>
              <a:rPr lang="en-US" i="1" dirty="0"/>
              <a:t>of </a:t>
            </a:r>
            <a:r>
              <a:rPr lang="en-US" i="1" dirty="0" smtClean="0"/>
              <a:t>equation</a:t>
            </a:r>
            <a:r>
              <a:rPr lang="en-US" dirty="0" smtClean="0"/>
              <a:t>)</a:t>
            </a:r>
            <a:endParaRPr lang="en-US" dirty="0"/>
          </a:p>
          <a:p>
            <a:r>
              <a:rPr lang="en-US" dirty="0" err="1" smtClean="0"/>
              <a:t>Atau</a:t>
            </a:r>
            <a:r>
              <a:rPr lang="en-US" dirty="0" smtClean="0"/>
              <a:t> </a:t>
            </a:r>
            <a:r>
              <a:rPr lang="en-US" dirty="0" err="1" smtClean="0"/>
              <a:t>nilai</a:t>
            </a:r>
            <a:r>
              <a:rPr lang="en-US" dirty="0" smtClean="0"/>
              <a:t> - </a:t>
            </a:r>
            <a:r>
              <a:rPr lang="en-US" dirty="0" err="1" smtClean="0"/>
              <a:t>nilai</a:t>
            </a:r>
            <a:r>
              <a:rPr lang="en-US" dirty="0" smtClean="0"/>
              <a:t> </a:t>
            </a:r>
            <a:r>
              <a:rPr lang="en-US" dirty="0" err="1" smtClean="0"/>
              <a:t>nol</a:t>
            </a:r>
            <a:r>
              <a:rPr lang="en-US" dirty="0" smtClean="0"/>
              <a:t> – yang </a:t>
            </a:r>
            <a:r>
              <a:rPr lang="en-US" dirty="0" err="1"/>
              <a:t>berbentuk</a:t>
            </a:r>
            <a:r>
              <a:rPr lang="en-US" dirty="0"/>
              <a:t> </a:t>
            </a:r>
            <a:r>
              <a:rPr lang="en-US" dirty="0" smtClean="0"/>
              <a:t> f(x) </a:t>
            </a:r>
            <a:r>
              <a:rPr lang="en-US" dirty="0"/>
              <a:t>= 0. </a:t>
            </a:r>
          </a:p>
        </p:txBody>
      </p:sp>
      <p:sp>
        <p:nvSpPr>
          <p:cNvPr id="6" name="Rectangle 5"/>
          <p:cNvSpPr/>
          <p:nvPr/>
        </p:nvSpPr>
        <p:spPr>
          <a:xfrm>
            <a:off x="609600" y="2667000"/>
            <a:ext cx="7543800" cy="2585323"/>
          </a:xfrm>
          <a:prstGeom prst="rect">
            <a:avLst/>
          </a:prstGeom>
        </p:spPr>
        <p:txBody>
          <a:bodyPr wrap="square">
            <a:spAutoFit/>
          </a:bodyPr>
          <a:lstStyle/>
          <a:p>
            <a:r>
              <a:rPr lang="en-US" dirty="0" err="1"/>
              <a:t>Beberapa</a:t>
            </a:r>
            <a:r>
              <a:rPr lang="en-US" dirty="0"/>
              <a:t> </a:t>
            </a:r>
            <a:r>
              <a:rPr lang="en-US" dirty="0" err="1"/>
              <a:t>persamaan</a:t>
            </a:r>
            <a:r>
              <a:rPr lang="en-US" dirty="0"/>
              <a:t> </a:t>
            </a:r>
            <a:r>
              <a:rPr lang="en-US" dirty="0" err="1"/>
              <a:t>sederhana</a:t>
            </a:r>
            <a:r>
              <a:rPr lang="en-US" dirty="0"/>
              <a:t> </a:t>
            </a:r>
            <a:r>
              <a:rPr lang="en-US" dirty="0" err="1"/>
              <a:t>mudah</a:t>
            </a:r>
            <a:r>
              <a:rPr lang="en-US" dirty="0"/>
              <a:t> </a:t>
            </a:r>
            <a:r>
              <a:rPr lang="en-US" dirty="0" err="1"/>
              <a:t>ditemukan</a:t>
            </a:r>
            <a:r>
              <a:rPr lang="en-US" dirty="0"/>
              <a:t> </a:t>
            </a:r>
            <a:r>
              <a:rPr lang="en-US" dirty="0" err="1"/>
              <a:t>akarnya</a:t>
            </a:r>
            <a:r>
              <a:rPr lang="en-US" dirty="0"/>
              <a:t>. </a:t>
            </a:r>
            <a:r>
              <a:rPr lang="en-US" dirty="0" err="1"/>
              <a:t>Misalnya</a:t>
            </a:r>
            <a:r>
              <a:rPr lang="en-US" dirty="0"/>
              <a:t> 2</a:t>
            </a:r>
            <a:r>
              <a:rPr lang="en-US" i="1" dirty="0"/>
              <a:t>x</a:t>
            </a:r>
            <a:r>
              <a:rPr lang="en-US" dirty="0"/>
              <a:t> – 3 = 0, </a:t>
            </a:r>
            <a:r>
              <a:rPr lang="en-US" dirty="0" err="1"/>
              <a:t>pemecahannya</a:t>
            </a:r>
            <a:r>
              <a:rPr lang="en-US" dirty="0"/>
              <a:t> </a:t>
            </a:r>
            <a:r>
              <a:rPr lang="en-US" dirty="0" err="1"/>
              <a:t>adalah</a:t>
            </a:r>
            <a:r>
              <a:rPr lang="en-US" dirty="0"/>
              <a:t> </a:t>
            </a:r>
            <a:r>
              <a:rPr lang="en-US" dirty="0" err="1"/>
              <a:t>dengan</a:t>
            </a:r>
            <a:r>
              <a:rPr lang="en-US" dirty="0"/>
              <a:t> </a:t>
            </a:r>
            <a:r>
              <a:rPr lang="en-US" dirty="0" err="1"/>
              <a:t>memindahkan</a:t>
            </a:r>
            <a:r>
              <a:rPr lang="en-US" dirty="0"/>
              <a:t> -3 </a:t>
            </a:r>
            <a:r>
              <a:rPr lang="en-US" dirty="0" err="1"/>
              <a:t>ke</a:t>
            </a:r>
            <a:r>
              <a:rPr lang="en-US" dirty="0"/>
              <a:t> </a:t>
            </a:r>
            <a:r>
              <a:rPr lang="en-US" dirty="0" err="1"/>
              <a:t>ruas</a:t>
            </a:r>
            <a:r>
              <a:rPr lang="en-US" dirty="0"/>
              <a:t> </a:t>
            </a:r>
            <a:r>
              <a:rPr lang="en-US" dirty="0" err="1"/>
              <a:t>kanan</a:t>
            </a:r>
            <a:r>
              <a:rPr lang="en-US" dirty="0"/>
              <a:t> </a:t>
            </a:r>
            <a:r>
              <a:rPr lang="en-US" dirty="0" err="1"/>
              <a:t>sehingga</a:t>
            </a:r>
            <a:r>
              <a:rPr lang="en-US" dirty="0"/>
              <a:t> </a:t>
            </a:r>
            <a:r>
              <a:rPr lang="en-US" dirty="0" err="1"/>
              <a:t>menjadi</a:t>
            </a:r>
            <a:r>
              <a:rPr lang="en-US" dirty="0"/>
              <a:t> 2</a:t>
            </a:r>
            <a:r>
              <a:rPr lang="en-US" i="1" dirty="0"/>
              <a:t>x</a:t>
            </a:r>
            <a:r>
              <a:rPr lang="en-US" dirty="0"/>
              <a:t> = 3, </a:t>
            </a:r>
            <a:r>
              <a:rPr lang="en-US" dirty="0" err="1"/>
              <a:t>dengan</a:t>
            </a:r>
            <a:r>
              <a:rPr lang="en-US" dirty="0"/>
              <a:t> </a:t>
            </a:r>
            <a:r>
              <a:rPr lang="en-US" dirty="0" err="1"/>
              <a:t>demikian</a:t>
            </a:r>
            <a:r>
              <a:rPr lang="en-US" dirty="0"/>
              <a:t> </a:t>
            </a:r>
            <a:r>
              <a:rPr lang="en-US" dirty="0" err="1"/>
              <a:t>solusi</a:t>
            </a:r>
            <a:r>
              <a:rPr lang="en-US" dirty="0"/>
              <a:t> </a:t>
            </a:r>
            <a:r>
              <a:rPr lang="en-US" dirty="0" err="1"/>
              <a:t>atau</a:t>
            </a:r>
            <a:r>
              <a:rPr lang="en-US" dirty="0"/>
              <a:t> </a:t>
            </a:r>
            <a:r>
              <a:rPr lang="en-US" dirty="0" err="1"/>
              <a:t>akarnya</a:t>
            </a:r>
            <a:r>
              <a:rPr lang="en-US" dirty="0"/>
              <a:t> </a:t>
            </a:r>
            <a:r>
              <a:rPr lang="en-US" dirty="0" err="1"/>
              <a:t>adalah</a:t>
            </a:r>
            <a:r>
              <a:rPr lang="en-US" dirty="0"/>
              <a:t> </a:t>
            </a:r>
            <a:r>
              <a:rPr lang="en-US" i="1" dirty="0"/>
              <a:t>x</a:t>
            </a:r>
            <a:r>
              <a:rPr lang="en-US" dirty="0"/>
              <a:t> = 3/2. </a:t>
            </a:r>
            <a:endParaRPr lang="en-US" dirty="0" smtClean="0"/>
          </a:p>
          <a:p>
            <a:endParaRPr lang="en-US" dirty="0"/>
          </a:p>
          <a:p>
            <a:r>
              <a:rPr lang="en-US" dirty="0" err="1" smtClean="0"/>
              <a:t>Begitu</a:t>
            </a:r>
            <a:r>
              <a:rPr lang="en-US" dirty="0" smtClean="0"/>
              <a:t> </a:t>
            </a:r>
            <a:r>
              <a:rPr lang="en-US" dirty="0" err="1"/>
              <a:t>juga</a:t>
            </a:r>
            <a:r>
              <a:rPr lang="en-US" dirty="0"/>
              <a:t> </a:t>
            </a:r>
            <a:r>
              <a:rPr lang="en-US" dirty="0" err="1"/>
              <a:t>persaman</a:t>
            </a:r>
            <a:r>
              <a:rPr lang="en-US" dirty="0"/>
              <a:t> </a:t>
            </a:r>
            <a:r>
              <a:rPr lang="en-US" dirty="0" err="1"/>
              <a:t>kuadratik</a:t>
            </a:r>
            <a:r>
              <a:rPr lang="en-US" dirty="0"/>
              <a:t> </a:t>
            </a:r>
            <a:r>
              <a:rPr lang="en-US" dirty="0" err="1"/>
              <a:t>seperti</a:t>
            </a:r>
            <a:r>
              <a:rPr lang="en-US" dirty="0"/>
              <a:t> </a:t>
            </a:r>
            <a:r>
              <a:rPr lang="en-US" i="1" dirty="0"/>
              <a:t>x</a:t>
            </a:r>
            <a:r>
              <a:rPr lang="en-US" baseline="30000" dirty="0"/>
              <a:t>2</a:t>
            </a:r>
            <a:r>
              <a:rPr lang="en-US" dirty="0"/>
              <a:t> – 4</a:t>
            </a:r>
            <a:r>
              <a:rPr lang="en-US" i="1" dirty="0"/>
              <a:t>x</a:t>
            </a:r>
            <a:r>
              <a:rPr lang="en-US" dirty="0"/>
              <a:t> – 5 = 0, </a:t>
            </a:r>
            <a:r>
              <a:rPr lang="en-US" dirty="0" err="1"/>
              <a:t>akar-akarnya</a:t>
            </a:r>
            <a:r>
              <a:rPr lang="en-US" dirty="0"/>
              <a:t> </a:t>
            </a:r>
            <a:r>
              <a:rPr lang="en-US" dirty="0" err="1"/>
              <a:t>mudah</a:t>
            </a:r>
            <a:r>
              <a:rPr lang="en-US" dirty="0"/>
              <a:t> </a:t>
            </a:r>
            <a:r>
              <a:rPr lang="en-US" dirty="0" err="1"/>
              <a:t>ditemukan</a:t>
            </a:r>
            <a:r>
              <a:rPr lang="en-US" dirty="0"/>
              <a:t> </a:t>
            </a:r>
            <a:r>
              <a:rPr lang="en-US" dirty="0" err="1"/>
              <a:t>dengan</a:t>
            </a:r>
            <a:r>
              <a:rPr lang="en-US" dirty="0"/>
              <a:t> </a:t>
            </a:r>
            <a:r>
              <a:rPr lang="en-US" dirty="0" err="1"/>
              <a:t>cara</a:t>
            </a:r>
            <a:r>
              <a:rPr lang="en-US" dirty="0"/>
              <a:t> </a:t>
            </a:r>
            <a:r>
              <a:rPr lang="en-US" dirty="0" err="1"/>
              <a:t>pemfaktoran</a:t>
            </a:r>
            <a:r>
              <a:rPr lang="en-US" dirty="0"/>
              <a:t> </a:t>
            </a:r>
            <a:r>
              <a:rPr lang="en-US" dirty="0" err="1"/>
              <a:t>menjadi</a:t>
            </a:r>
            <a:r>
              <a:rPr lang="en-US" dirty="0"/>
              <a:t> (</a:t>
            </a:r>
            <a:r>
              <a:rPr lang="en-US" i="1" dirty="0"/>
              <a:t>x</a:t>
            </a:r>
            <a:r>
              <a:rPr lang="en-US" dirty="0"/>
              <a:t> – 5)(</a:t>
            </a:r>
            <a:r>
              <a:rPr lang="en-US" i="1" dirty="0"/>
              <a:t>x</a:t>
            </a:r>
            <a:r>
              <a:rPr lang="en-US" dirty="0"/>
              <a:t> + 1) = 0 </a:t>
            </a:r>
            <a:r>
              <a:rPr lang="en-US" dirty="0" err="1"/>
              <a:t>sehingga</a:t>
            </a:r>
            <a:r>
              <a:rPr lang="en-US" dirty="0"/>
              <a:t> </a:t>
            </a:r>
            <a:r>
              <a:rPr lang="en-US" i="1" dirty="0"/>
              <a:t>x</a:t>
            </a:r>
            <a:r>
              <a:rPr lang="en-US" baseline="-25000" dirty="0"/>
              <a:t>1</a:t>
            </a:r>
            <a:r>
              <a:rPr lang="en-US" dirty="0"/>
              <a:t> = 5 </a:t>
            </a:r>
            <a:r>
              <a:rPr lang="en-US" dirty="0" err="1"/>
              <a:t>dan</a:t>
            </a:r>
            <a:r>
              <a:rPr lang="en-US" dirty="0"/>
              <a:t> </a:t>
            </a:r>
            <a:r>
              <a:rPr lang="en-US" i="1" dirty="0"/>
              <a:t>x</a:t>
            </a:r>
            <a:r>
              <a:rPr lang="en-US" baseline="-25000" dirty="0"/>
              <a:t>2</a:t>
            </a:r>
            <a:r>
              <a:rPr lang="en-US" dirty="0"/>
              <a:t> = -1</a:t>
            </a:r>
            <a:r>
              <a:rPr lang="en-US" dirty="0" smtClean="0"/>
              <a:t>.</a:t>
            </a:r>
            <a:endParaRPr lang="id-ID" dirty="0" smtClean="0"/>
          </a:p>
          <a:p>
            <a:r>
              <a:rPr lang="id-ID" dirty="0" smtClean="0"/>
              <a:t>Atau menggunakan rumus abc :</a:t>
            </a:r>
            <a:endParaRPr lang="en-US" dirty="0"/>
          </a:p>
        </p:txBody>
      </p:sp>
      <p:sp>
        <p:nvSpPr>
          <p:cNvPr id="7" name="Title 2"/>
          <p:cNvSpPr>
            <a:spLocks noGrp="1"/>
          </p:cNvSpPr>
          <p:nvPr>
            <p:ph type="title"/>
          </p:nvPr>
        </p:nvSpPr>
        <p:spPr>
          <a:xfrm>
            <a:off x="457200" y="274638"/>
            <a:ext cx="8229600" cy="1143000"/>
          </a:xfrm>
        </p:spPr>
        <p:txBody>
          <a:bodyPr/>
          <a:lstStyle/>
          <a:p>
            <a:r>
              <a:rPr lang="en-US" dirty="0" err="1" smtClean="0"/>
              <a:t>Pendahuluan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42208722"/>
              </p:ext>
            </p:extLst>
          </p:nvPr>
        </p:nvGraphicFramePr>
        <p:xfrm>
          <a:off x="4457700" y="5252323"/>
          <a:ext cx="2819400" cy="920750"/>
        </p:xfrm>
        <a:graphic>
          <a:graphicData uri="http://schemas.openxmlformats.org/presentationml/2006/ole">
            <mc:AlternateContent xmlns:mc="http://schemas.openxmlformats.org/markup-compatibility/2006">
              <mc:Choice xmlns:v="urn:schemas-microsoft-com:vml" Requires="v">
                <p:oleObj spid="_x0000_s2054" name="Equation" r:id="rId3" imgW="1397000" imgH="457200" progId="Equation.3">
                  <p:embed/>
                </p:oleObj>
              </mc:Choice>
              <mc:Fallback>
                <p:oleObj name="Equation" r:id="rId3" imgW="1397000" imgH="457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5252323"/>
                        <a:ext cx="28194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Pendahuluan</a:t>
            </a:r>
            <a:endParaRPr lang="en-US" dirty="0"/>
          </a:p>
        </p:txBody>
      </p:sp>
      <p:sp>
        <p:nvSpPr>
          <p:cNvPr id="1025" name="Rectangle 1"/>
          <p:cNvSpPr>
            <a:spLocks noChangeArrowheads="1"/>
          </p:cNvSpPr>
          <p:nvPr/>
        </p:nvSpPr>
        <p:spPr bwMode="auto">
          <a:xfrm>
            <a:off x="381000" y="1295400"/>
            <a:ext cx="7924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Umumnya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persamaan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yang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akan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dipecahkan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muncul</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dalam</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bentuk</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nirlanjar</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linear</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yang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melibatkan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bentuk</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sinus,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cosinus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eksponensial</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logaritma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dan</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fungsi</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transenden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lainnya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Misalnya</a:t>
            </a:r>
            <a:r>
              <a:rPr lang="en-US" dirty="0">
                <a:latin typeface="Arial" pitchFamily="34" charset="0"/>
                <a:ea typeface="Times New Roman" pitchFamily="18" charset="0"/>
                <a:cs typeface="Arial" pitchFamily="34" charset="0"/>
              </a:rPr>
              <a:t> </a:t>
            </a:r>
            <a:r>
              <a:rPr lang="en-US" dirty="0" smtClean="0">
                <a:latin typeface="Arial"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l="20625" t="49000" r="25000" b="20000"/>
          <a:stretch>
            <a:fillRect/>
          </a:stretch>
        </p:blipFill>
        <p:spPr bwMode="auto">
          <a:xfrm>
            <a:off x="1143000" y="2590800"/>
            <a:ext cx="6629400" cy="2362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lstStyle/>
          <a:p>
            <a:r>
              <a:rPr lang="en-US" dirty="0" err="1" smtClean="0"/>
              <a:t>Pendahuluan</a:t>
            </a:r>
            <a:endParaRPr lang="en-US" dirty="0"/>
          </a:p>
        </p:txBody>
      </p:sp>
      <p:pic>
        <p:nvPicPr>
          <p:cNvPr id="16386" name="Picture 2"/>
          <p:cNvPicPr>
            <a:picLocks noChangeAspect="1" noChangeArrowheads="1"/>
          </p:cNvPicPr>
          <p:nvPr/>
        </p:nvPicPr>
        <p:blipFill>
          <a:blip r:embed="rId2"/>
          <a:srcRect l="18750" t="24000" r="21875" b="13000"/>
          <a:stretch>
            <a:fillRect/>
          </a:stretch>
        </p:blipFill>
        <p:spPr bwMode="auto">
          <a:xfrm>
            <a:off x="762000" y="1143000"/>
            <a:ext cx="7239000" cy="4800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lstStyle/>
          <a:p>
            <a:r>
              <a:rPr lang="en-US" dirty="0" err="1" smtClean="0"/>
              <a:t>Pendahuluan</a:t>
            </a:r>
            <a:endParaRPr lang="en-US" dirty="0"/>
          </a:p>
        </p:txBody>
      </p:sp>
      <p:pic>
        <p:nvPicPr>
          <p:cNvPr id="17410" name="Picture 2"/>
          <p:cNvPicPr>
            <a:picLocks noChangeAspect="1" noChangeArrowheads="1"/>
          </p:cNvPicPr>
          <p:nvPr/>
        </p:nvPicPr>
        <p:blipFill>
          <a:blip r:embed="rId2"/>
          <a:srcRect l="20000" t="29000" r="22500" b="28000"/>
          <a:stretch>
            <a:fillRect/>
          </a:stretch>
        </p:blipFill>
        <p:spPr bwMode="auto">
          <a:xfrm>
            <a:off x="609600" y="1447800"/>
            <a:ext cx="7010400" cy="3276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Masalah</a:t>
            </a:r>
            <a:r>
              <a:rPr lang="en-US" dirty="0" smtClean="0"/>
              <a:t> </a:t>
            </a:r>
            <a:r>
              <a:rPr lang="en-US" dirty="0" err="1" smtClean="0"/>
              <a:t>Persamaan</a:t>
            </a:r>
            <a:r>
              <a:rPr lang="en-US" dirty="0" smtClean="0"/>
              <a:t> Non Linier</a:t>
            </a:r>
            <a:endParaRPr lang="en-US" dirty="0"/>
          </a:p>
        </p:txBody>
      </p:sp>
      <p:sp>
        <p:nvSpPr>
          <p:cNvPr id="18433" name="Rectangle 1"/>
          <p:cNvSpPr>
            <a:spLocks noChangeArrowheads="1"/>
          </p:cNvSpPr>
          <p:nvPr/>
        </p:nvSpPr>
        <p:spPr bwMode="auto">
          <a:xfrm>
            <a:off x="457200" y="1447800"/>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Persoalan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mencari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solusi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persamaan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nirlanjar</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non linier</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dapat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dirumuskan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secara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singkat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sebagai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berikut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tentukan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nilai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yang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memenuhi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persamaan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838200" y="2514600"/>
            <a:ext cx="1037463" cy="369332"/>
          </a:xfrm>
          <a:prstGeom prst="rect">
            <a:avLst/>
          </a:prstGeom>
        </p:spPr>
        <p:txBody>
          <a:bodyPr wrap="none">
            <a:spAutoFit/>
          </a:bodyPr>
          <a:lstStyle/>
          <a:p>
            <a:r>
              <a:rPr lang="en-US" i="1" dirty="0"/>
              <a:t>f</a:t>
            </a:r>
            <a:r>
              <a:rPr lang="en-US" dirty="0"/>
              <a:t>(</a:t>
            </a:r>
            <a:r>
              <a:rPr lang="en-US" i="1" dirty="0"/>
              <a:t>x</a:t>
            </a:r>
            <a:r>
              <a:rPr lang="en-US" dirty="0"/>
              <a:t>) = 0</a:t>
            </a:r>
          </a:p>
        </p:txBody>
      </p:sp>
      <p:sp>
        <p:nvSpPr>
          <p:cNvPr id="18434" name="Rectangle 2"/>
          <p:cNvSpPr>
            <a:spLocks noChangeArrowheads="1"/>
          </p:cNvSpPr>
          <p:nvPr/>
        </p:nvSpPr>
        <p:spPr bwMode="auto">
          <a:xfrm>
            <a:off x="457200" y="2971800"/>
            <a:ext cx="561884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yaitu</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nilai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sedemikian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sehingga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sama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dengan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nol.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Metode</a:t>
            </a:r>
            <a:r>
              <a:rPr lang="en-US" dirty="0" smtClean="0"/>
              <a:t> </a:t>
            </a:r>
            <a:r>
              <a:rPr lang="en-US" dirty="0" err="1" smtClean="0"/>
              <a:t>Pencarian</a:t>
            </a:r>
            <a:r>
              <a:rPr lang="en-US" dirty="0" smtClean="0"/>
              <a:t> </a:t>
            </a:r>
            <a:r>
              <a:rPr lang="en-US" dirty="0" err="1" smtClean="0"/>
              <a:t>Akar</a:t>
            </a:r>
            <a:endParaRPr lang="en-US" dirty="0"/>
          </a:p>
        </p:txBody>
      </p:sp>
      <p:sp>
        <p:nvSpPr>
          <p:cNvPr id="19457" name="Rectangle 1"/>
          <p:cNvSpPr>
            <a:spLocks noChangeArrowheads="1"/>
          </p:cNvSpPr>
          <p:nvPr/>
        </p:nvSpPr>
        <p:spPr bwMode="auto">
          <a:xfrm>
            <a:off x="381000" y="1600200"/>
            <a:ext cx="8001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Dalam</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metode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numerik</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pencarian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akar</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0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dilakukan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secara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lelaran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iteratif</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Sampai</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ini</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sudah</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banyak</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ditemukan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metode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pencarian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akar</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Secara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umum</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semua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metode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pencarian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akar</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tersebut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dapat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dikelompokkan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menjadi</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golongan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besar</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dirty="0">
              <a:latin typeface="Arial"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kumimoji="0" lang="en-US" b="0" i="0" u="none" strike="noStrike" cap="none" normalizeH="0" baseline="0" dirty="0" err="1" smtClean="0">
                <a:ln>
                  <a:noFill/>
                </a:ln>
                <a:solidFill>
                  <a:schemeClr val="tx1"/>
                </a:solidFill>
                <a:effectLst/>
                <a:latin typeface="Arial" pitchFamily="34" charset="0"/>
                <a:cs typeface="Arial" pitchFamily="34" charset="0"/>
              </a:rPr>
              <a:t>Metode</a:t>
            </a:r>
            <a:r>
              <a:rPr kumimoji="0" lang="en-US" b="0" i="0" u="none" strike="noStrike" cap="none" normalizeH="0" baseline="0" dirty="0" smtClean="0">
                <a:ln>
                  <a:noFill/>
                </a:ln>
                <a:solidFill>
                  <a:schemeClr val="tx1"/>
                </a:solidFill>
                <a:effectLst/>
                <a:latin typeface="Arial"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cs typeface="Arial" pitchFamily="34" charset="0"/>
              </a:rPr>
              <a:t>Tertutup</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lang="en-US" dirty="0" err="1" smtClean="0">
                <a:latin typeface="Arial" pitchFamily="34" charset="0"/>
                <a:cs typeface="Arial" pitchFamily="34" charset="0"/>
              </a:rPr>
              <a:t>Metode</a:t>
            </a:r>
            <a:r>
              <a:rPr lang="en-US" dirty="0" smtClean="0">
                <a:latin typeface="Arial" pitchFamily="34" charset="0"/>
                <a:cs typeface="Arial" pitchFamily="34" charset="0"/>
              </a:rPr>
              <a:t> Terbuka</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t>Metode</a:t>
            </a:r>
            <a:r>
              <a:rPr lang="en-US" dirty="0" smtClean="0"/>
              <a:t> </a:t>
            </a:r>
            <a:r>
              <a:rPr lang="en-US" dirty="0" err="1" smtClean="0"/>
              <a:t>Pencarian</a:t>
            </a:r>
            <a:r>
              <a:rPr lang="en-US" dirty="0" smtClean="0"/>
              <a:t> </a:t>
            </a:r>
            <a:r>
              <a:rPr lang="en-US" dirty="0" err="1" smtClean="0"/>
              <a:t>Akar</a:t>
            </a:r>
            <a:r>
              <a:rPr lang="en-US" dirty="0" smtClean="0"/>
              <a:t/>
            </a:r>
            <a:br>
              <a:rPr lang="en-US" dirty="0" smtClean="0"/>
            </a:br>
            <a:r>
              <a:rPr lang="en-US" sz="2200" dirty="0" smtClean="0"/>
              <a:t>(</a:t>
            </a:r>
            <a:r>
              <a:rPr lang="en-US" sz="2200" dirty="0" err="1" smtClean="0"/>
              <a:t>metode</a:t>
            </a:r>
            <a:r>
              <a:rPr lang="en-US" sz="2200" dirty="0" smtClean="0"/>
              <a:t> </a:t>
            </a:r>
            <a:r>
              <a:rPr lang="en-US" sz="2200" dirty="0" err="1" smtClean="0"/>
              <a:t>tertutup</a:t>
            </a:r>
            <a:r>
              <a:rPr lang="en-US" sz="2200" dirty="0" smtClean="0"/>
              <a:t>)</a:t>
            </a:r>
            <a:endParaRPr lang="en-US" sz="2200" dirty="0"/>
          </a:p>
        </p:txBody>
      </p:sp>
      <p:sp>
        <p:nvSpPr>
          <p:cNvPr id="20481" name="Rectangle 1"/>
          <p:cNvSpPr>
            <a:spLocks noChangeArrowheads="1"/>
          </p:cNvSpPr>
          <p:nvPr/>
        </p:nvSpPr>
        <p:spPr bwMode="auto">
          <a:xfrm>
            <a:off x="533400" y="1524000"/>
            <a:ext cx="79248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0663" algn="l"/>
              </a:tabLst>
            </a:pP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Metode</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tertutup</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atau</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metode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pengurung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bracketing method</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0663" algn="l"/>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Metode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yang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termasuk</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dalam</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golongan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mencari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akar</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dalam</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selang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220663" algn="l"/>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0663" algn="l"/>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Selang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sudah</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dipastikan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berisi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minimal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satu</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buah</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akar</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karena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itu</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metode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jenis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selalu</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berhasil</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menemukan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akar</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220663" algn="l"/>
              </a:tabLst>
            </a:pPr>
            <a:endParaRPr lang="en-US" sz="2000" dirty="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0663" algn="l"/>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Dengan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kata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lain,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lelarannya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selalu</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konvergen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menuju</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akar</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karena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itu</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metode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tertutup</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kadang-kadang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dinamakan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juga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metode</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konvergen</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rmAutofit/>
          </a:bodyPr>
          <a:lstStyle/>
          <a:p>
            <a:r>
              <a:rPr lang="en-US" dirty="0" err="1" smtClean="0"/>
              <a:t>Metode</a:t>
            </a:r>
            <a:r>
              <a:rPr lang="en-US" dirty="0" smtClean="0"/>
              <a:t> </a:t>
            </a:r>
            <a:r>
              <a:rPr lang="en-US" dirty="0" err="1" smtClean="0"/>
              <a:t>Pencarian</a:t>
            </a:r>
            <a:r>
              <a:rPr lang="en-US" dirty="0" smtClean="0"/>
              <a:t> </a:t>
            </a:r>
            <a:r>
              <a:rPr lang="en-US" dirty="0" err="1" smtClean="0"/>
              <a:t>Akar</a:t>
            </a:r>
            <a:r>
              <a:rPr lang="en-US" dirty="0" smtClean="0"/>
              <a:t/>
            </a:r>
            <a:br>
              <a:rPr lang="en-US" dirty="0" smtClean="0"/>
            </a:br>
            <a:r>
              <a:rPr lang="en-US" sz="2200" dirty="0" smtClean="0"/>
              <a:t>(</a:t>
            </a:r>
            <a:r>
              <a:rPr lang="en-US" sz="2200" dirty="0" err="1" smtClean="0"/>
              <a:t>metode</a:t>
            </a:r>
            <a:r>
              <a:rPr lang="en-US" sz="2200" dirty="0" smtClean="0"/>
              <a:t> </a:t>
            </a:r>
            <a:r>
              <a:rPr lang="en-US" sz="2200" dirty="0" err="1" smtClean="0"/>
              <a:t>terbuka</a:t>
            </a:r>
            <a:r>
              <a:rPr lang="en-US" sz="2200" dirty="0" smtClean="0"/>
              <a:t>)</a:t>
            </a:r>
            <a:endParaRPr lang="en-US" sz="2200" dirty="0"/>
          </a:p>
        </p:txBody>
      </p:sp>
      <p:sp>
        <p:nvSpPr>
          <p:cNvPr id="2" name="Rectangle 1"/>
          <p:cNvSpPr/>
          <p:nvPr/>
        </p:nvSpPr>
        <p:spPr>
          <a:xfrm>
            <a:off x="762000" y="1676400"/>
            <a:ext cx="8001000" cy="3785652"/>
          </a:xfrm>
          <a:prstGeom prst="rect">
            <a:avLst/>
          </a:prstGeom>
        </p:spPr>
        <p:txBody>
          <a:bodyPr wrap="square">
            <a:spAutoFit/>
          </a:bodyPr>
          <a:lstStyle/>
          <a:p>
            <a:r>
              <a:rPr lang="id-ID" sz="2000" dirty="0"/>
              <a:t>Berbeda dengan metode tertutup, metode terbuka tidak memerlukan selang [</a:t>
            </a:r>
            <a:r>
              <a:rPr lang="id-ID" sz="2000" i="1" dirty="0"/>
              <a:t>a</a:t>
            </a:r>
            <a:r>
              <a:rPr lang="id-ID" sz="2000" dirty="0"/>
              <a:t>, </a:t>
            </a:r>
            <a:r>
              <a:rPr lang="id-ID" sz="2000" i="1" dirty="0"/>
              <a:t>b</a:t>
            </a:r>
            <a:r>
              <a:rPr lang="id-ID" sz="2000" dirty="0"/>
              <a:t>] yang mengandung akar. Yang diperlukan adalah tebakan (</a:t>
            </a:r>
            <a:r>
              <a:rPr lang="id-ID" sz="2000" i="1" dirty="0"/>
              <a:t>guest</a:t>
            </a:r>
            <a:r>
              <a:rPr lang="id-ID" sz="2000" dirty="0"/>
              <a:t>) awal akar, lalu, dengan prosedur lelaran, kita menggunakannya untuk menghitung hampiran akar yang baru. </a:t>
            </a:r>
            <a:endParaRPr lang="id-ID" sz="2000" dirty="0" smtClean="0"/>
          </a:p>
          <a:p>
            <a:endParaRPr lang="id-ID" sz="2000" dirty="0"/>
          </a:p>
          <a:p>
            <a:r>
              <a:rPr lang="id-ID" sz="2000" dirty="0" smtClean="0"/>
              <a:t>Pada </a:t>
            </a:r>
            <a:r>
              <a:rPr lang="id-ID" sz="2000" dirty="0"/>
              <a:t>setiap kali lelaran, hampiran akar yang lama dipakai untuk menghitung hampiran akar yang baru. Mungkin saja hampiran akar yang baru mendekati akar sejati (konvergen), atau mungkin juga menjauhinya (divergen). Karena itu, metode terbuka tidak selalu berhasil menemukan akar, kadang-kadang konvergen, kadangkala ia divergen.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TotalTime>
  <Words>777</Words>
  <Application>Microsoft Office PowerPoint</Application>
  <PresentationFormat>On-screen Show (4:3)</PresentationFormat>
  <Paragraphs>108</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Concourse</vt:lpstr>
      <vt:lpstr>Equation</vt:lpstr>
      <vt:lpstr>Bitmap Image</vt:lpstr>
      <vt:lpstr>Metode Numerik [persamaan non linier]</vt:lpstr>
      <vt:lpstr>Pendahuluan</vt:lpstr>
      <vt:lpstr>Pendahuluan</vt:lpstr>
      <vt:lpstr>Pendahuluan</vt:lpstr>
      <vt:lpstr>Pendahuluan</vt:lpstr>
      <vt:lpstr>Masalah Persamaan Non Linier</vt:lpstr>
      <vt:lpstr>Metode Pencarian Akar</vt:lpstr>
      <vt:lpstr>Metode Pencarian Akar (metode tertutup)</vt:lpstr>
      <vt:lpstr>Metode Pencarian Akar (metode terbuka)</vt:lpstr>
      <vt:lpstr>Metode Pencarian Akar (metode tertutup)</vt:lpstr>
      <vt:lpstr>Metode Pencarian Akar (metode tertutup- Metode Tabel)</vt:lpstr>
      <vt:lpstr>Metode Pencarian Akar (metode tertutup- Metode Tabel)</vt:lpstr>
      <vt:lpstr>Metode Pencarian Akar (metode tertutup- Metode Tabel)</vt:lpstr>
      <vt:lpstr>Metode Pencarian Akar (metode tertutup- Metode Tabel)</vt:lpstr>
      <vt:lpstr>Metode Pencarian Akar (metode tertutup- Metode Tabel)</vt:lpstr>
      <vt:lpstr>Metode Pencarian Akar (metode tertutup- Metode Tabel)</vt:lpstr>
      <vt:lpstr>TUGAS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Numerik [persamaan non linier]</dc:title>
  <dc:creator>lumyde</dc:creator>
  <cp:lastModifiedBy>Samsung Ativ</cp:lastModifiedBy>
  <cp:revision>7</cp:revision>
  <dcterms:created xsi:type="dcterms:W3CDTF">2016-09-22T03:51:50Z</dcterms:created>
  <dcterms:modified xsi:type="dcterms:W3CDTF">2016-09-22T08:06:50Z</dcterms:modified>
</cp:coreProperties>
</file>