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4" r:id="rId21"/>
    <p:sldId id="273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1D"/>
    <a:srgbClr val="D68B1C"/>
    <a:srgbClr val="609600"/>
    <a:srgbClr val="6CA800"/>
    <a:srgbClr val="EE7D00"/>
    <a:srgbClr val="253600"/>
    <a:srgbClr val="552579"/>
    <a:srgbClr val="2597FF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581705"/>
            <a:ext cx="8093365" cy="152705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108754"/>
            <a:ext cx="8093365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0"/>
            <a:ext cx="8229600" cy="412303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10" y="3857629"/>
            <a:ext cx="4786346" cy="232006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Cooper Black" pitchFamily="18" charset="0"/>
              </a:rPr>
              <a:t>Mengembangkan</a:t>
            </a:r>
            <a:r>
              <a:rPr lang="en-US" sz="3600" dirty="0" smtClean="0">
                <a:solidFill>
                  <a:srgbClr val="C00000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oper Black" pitchFamily="18" charset="0"/>
              </a:rPr>
              <a:t>ide-ide</a:t>
            </a:r>
            <a:r>
              <a:rPr lang="en-US" sz="3600" dirty="0" smtClean="0">
                <a:solidFill>
                  <a:srgbClr val="C00000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oper Black" pitchFamily="18" charset="0"/>
              </a:rPr>
              <a:t>Kreatif</a:t>
            </a:r>
            <a:r>
              <a:rPr lang="en-US" sz="3600" dirty="0" smtClean="0">
                <a:solidFill>
                  <a:srgbClr val="C00000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oper Black" pitchFamily="18" charset="0"/>
              </a:rPr>
              <a:t>Menjadi</a:t>
            </a:r>
            <a:r>
              <a:rPr lang="en-US" sz="3600" dirty="0" smtClean="0">
                <a:solidFill>
                  <a:srgbClr val="C00000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oper Black" pitchFamily="18" charset="0"/>
              </a:rPr>
              <a:t>Bisnis</a:t>
            </a:r>
            <a:r>
              <a:rPr lang="en-US" sz="3600" dirty="0" smtClean="0">
                <a:solidFill>
                  <a:srgbClr val="C00000"/>
                </a:solidFill>
                <a:latin typeface="Cooper Black" pitchFamily="18" charset="0"/>
              </a:rPr>
              <a:t> yang </a:t>
            </a:r>
            <a:r>
              <a:rPr lang="en-US" sz="3600" dirty="0" err="1" smtClean="0">
                <a:solidFill>
                  <a:srgbClr val="C00000"/>
                </a:solidFill>
                <a:latin typeface="Cooper Black" pitchFamily="18" charset="0"/>
              </a:rPr>
              <a:t>Menguntungkan</a:t>
            </a:r>
            <a:endParaRPr lang="en-US" sz="3600" dirty="0" smtClean="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5794" y="6357958"/>
            <a:ext cx="230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Zahrotul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Umami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15465"/>
            <a:ext cx="561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Estimasi</a:t>
            </a:r>
            <a:r>
              <a:rPr lang="en-US" sz="3200" b="1" dirty="0" smtClean="0"/>
              <a:t> Profit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setahun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2" y="2071678"/>
          <a:ext cx="8358247" cy="3500461"/>
        </p:xfrm>
        <a:graphic>
          <a:graphicData uri="http://schemas.openxmlformats.org/drawingml/2006/table">
            <a:tbl>
              <a:tblPr/>
              <a:tblGrid>
                <a:gridCol w="503175"/>
                <a:gridCol w="1250124"/>
                <a:gridCol w="657486"/>
                <a:gridCol w="1959568"/>
                <a:gridCol w="550054"/>
                <a:gridCol w="1787676"/>
                <a:gridCol w="825082"/>
                <a:gridCol w="825082"/>
              </a:tblGrid>
              <a:tr h="44955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4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Profit 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Pendapatan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Biaya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4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(3.182.400 x 12)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[(1989.000) - 12) + 5.914.500]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4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38,188,800 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(23.686.000 + 5.914.500)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4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38,188,800 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29,782,500 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4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</a:t>
                      </a:r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8,406,300 </a:t>
                      </a: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4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07" marR="9407" marT="9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500306"/>
            <a:ext cx="67151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err="1" smtClean="0"/>
              <a:t>Potensi</a:t>
            </a:r>
            <a:r>
              <a:rPr lang="en-US" sz="3200" dirty="0" smtClean="0"/>
              <a:t> </a:t>
            </a:r>
            <a:r>
              <a:rPr lang="en-US" sz="3200" dirty="0" err="1" smtClean="0"/>
              <a:t>Pasar</a:t>
            </a:r>
            <a:r>
              <a:rPr lang="en-US" sz="3200" dirty="0" smtClean="0"/>
              <a:t> 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err="1" smtClean="0"/>
              <a:t>Teknik</a:t>
            </a:r>
            <a:r>
              <a:rPr lang="en-US" sz="3200" dirty="0" smtClean="0"/>
              <a:t> Marketing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Promosi</a:t>
            </a:r>
            <a:endParaRPr lang="en-US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err="1" smtClean="0"/>
              <a:t>Tantangan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dihadapi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Solusinya</a:t>
            </a: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571612"/>
            <a:ext cx="4915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Bagaimana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dengan</a:t>
            </a:r>
            <a:r>
              <a:rPr lang="en-US" sz="4400" b="1" dirty="0" smtClean="0"/>
              <a:t> :</a:t>
            </a:r>
            <a:endParaRPr lang="en-US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448965" y="1468060"/>
            <a:ext cx="4480225" cy="53218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Gambaran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Copywriter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3500438"/>
            <a:ext cx="4572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Slogan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Tagline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Body Copy Advertising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err="1" smtClean="0"/>
              <a:t>dll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500306"/>
            <a:ext cx="753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dikuasai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dimiliki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b="1" i="1" dirty="0" smtClean="0"/>
              <a:t>Product Knowle</a:t>
            </a:r>
            <a:r>
              <a:rPr lang="en-US" sz="2400" b="1" dirty="0" smtClean="0"/>
              <a:t>dge</a:t>
            </a: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785926"/>
            <a:ext cx="8120621" cy="3709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Modal Yang </a:t>
            </a:r>
            <a:r>
              <a:rPr lang="en-US" sz="3200" dirty="0" err="1" smtClean="0"/>
              <a:t>dibutuhkan</a:t>
            </a:r>
            <a:r>
              <a:rPr lang="en-US" sz="3200" dirty="0" smtClean="0"/>
              <a:t> 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 smtClean="0"/>
              <a:t>Pengetahuan</a:t>
            </a:r>
            <a:r>
              <a:rPr lang="en-US" sz="3200" dirty="0" smtClean="0"/>
              <a:t> </a:t>
            </a:r>
            <a:r>
              <a:rPr lang="en-US" sz="3200" dirty="0" err="1" smtClean="0"/>
              <a:t>dibidang</a:t>
            </a:r>
            <a:r>
              <a:rPr lang="en-US" sz="3200" dirty="0" smtClean="0"/>
              <a:t> </a:t>
            </a:r>
            <a:r>
              <a:rPr lang="en-US" sz="3200" dirty="0" err="1" smtClean="0"/>
              <a:t>pemasaran</a:t>
            </a:r>
            <a:endParaRPr lang="en-US" sz="32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 smtClean="0"/>
              <a:t>Kreativitas</a:t>
            </a:r>
            <a:r>
              <a:rPr lang="en-US" sz="3200" dirty="0" smtClean="0"/>
              <a:t>, </a:t>
            </a:r>
            <a:r>
              <a:rPr lang="en-US" sz="3200" dirty="0" err="1" smtClean="0"/>
              <a:t>pemikiran</a:t>
            </a:r>
            <a:r>
              <a:rPr lang="en-US" sz="3200" dirty="0" smtClean="0"/>
              <a:t> </a:t>
            </a:r>
            <a:r>
              <a:rPr lang="en-US" sz="3200" dirty="0" err="1" smtClean="0"/>
              <a:t>strategis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sistematis</a:t>
            </a:r>
            <a:endParaRPr lang="en-US" sz="32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 smtClean="0"/>
              <a:t>Kemampuan</a:t>
            </a:r>
            <a:r>
              <a:rPr lang="en-US" sz="3200" dirty="0" smtClean="0"/>
              <a:t> </a:t>
            </a:r>
            <a:r>
              <a:rPr lang="en-US" sz="3200" dirty="0" err="1" smtClean="0"/>
              <a:t>mengeksplorasi</a:t>
            </a:r>
            <a:r>
              <a:rPr lang="en-US" sz="3200" dirty="0" smtClean="0"/>
              <a:t> </a:t>
            </a:r>
            <a:r>
              <a:rPr lang="en-US" sz="3200" dirty="0" err="1" smtClean="0"/>
              <a:t>konsep</a:t>
            </a:r>
            <a:endParaRPr lang="en-US" sz="32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kepercayaan</a:t>
            </a:r>
            <a:r>
              <a:rPr lang="en-US" sz="3200" dirty="0" smtClean="0"/>
              <a:t> </a:t>
            </a:r>
            <a:r>
              <a:rPr lang="en-US" sz="3200" dirty="0" err="1" smtClean="0"/>
              <a:t>diri</a:t>
            </a:r>
            <a:r>
              <a:rPr lang="en-US" sz="3200" dirty="0" smtClean="0"/>
              <a:t> </a:t>
            </a:r>
            <a:r>
              <a:rPr lang="en-US" sz="3200" dirty="0" err="1" smtClean="0"/>
              <a:t>tinggi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428736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Estimasi</a:t>
            </a:r>
            <a:r>
              <a:rPr lang="en-US" sz="3200" dirty="0" smtClean="0"/>
              <a:t> </a:t>
            </a:r>
            <a:r>
              <a:rPr lang="en-US" sz="3200" dirty="0" err="1" smtClean="0"/>
              <a:t>Biaya</a:t>
            </a:r>
            <a:r>
              <a:rPr lang="en-US" sz="3200" dirty="0" smtClean="0"/>
              <a:t> / </a:t>
            </a:r>
            <a:r>
              <a:rPr lang="en-US" sz="3200" dirty="0" err="1" smtClean="0"/>
              <a:t>Pengeluaran</a:t>
            </a:r>
            <a:endParaRPr lang="en-US" sz="3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2000240"/>
          <a:ext cx="8143932" cy="4656956"/>
        </p:xfrm>
        <a:graphic>
          <a:graphicData uri="http://schemas.openxmlformats.org/drawingml/2006/table">
            <a:tbl>
              <a:tblPr/>
              <a:tblGrid>
                <a:gridCol w="402998"/>
                <a:gridCol w="2636284"/>
                <a:gridCol w="1192204"/>
                <a:gridCol w="1595204"/>
                <a:gridCol w="1511245"/>
                <a:gridCol w="805997"/>
              </a:tblGrid>
              <a:tr h="14831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5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Biaya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Tetap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Keterangan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Kuantitas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Harga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Jumlah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Laptop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unit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4,550,000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4,550,000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Microsoft Office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unit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2,204,000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2,204,000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Printer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unit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555,000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555,000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USB Flash Disk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unit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80,000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80,000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Biaya Tetap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7,389,000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7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1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5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Biaya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Variable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Keterangan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Kuantitas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Harga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Jumlah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Kertas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rim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25,000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25,000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Listrik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150,000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Transportasi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150,000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Tinta Printer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143,000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143,000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Proses Brainstorming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500,000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Biaya Variable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968,000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Bi-Tetap+Bi-Var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8,357,000 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7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92" marR="6492" marT="6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35729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Estimasi</a:t>
            </a:r>
            <a:r>
              <a:rPr lang="en-US" sz="3200" dirty="0" smtClean="0"/>
              <a:t> </a:t>
            </a:r>
            <a:r>
              <a:rPr lang="en-US" sz="3200" dirty="0" err="1" smtClean="0"/>
              <a:t>Harga</a:t>
            </a:r>
            <a:endParaRPr lang="en-US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1472" y="2214554"/>
            <a:ext cx="361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Standar</a:t>
            </a:r>
            <a:r>
              <a:rPr lang="en-US" sz="2800" dirty="0" smtClean="0"/>
              <a:t> </a:t>
            </a:r>
            <a:r>
              <a:rPr lang="en-US" sz="2800" dirty="0" err="1" smtClean="0"/>
              <a:t>Rp</a:t>
            </a:r>
            <a:r>
              <a:rPr lang="en-US" sz="2800" dirty="0" smtClean="0"/>
              <a:t>. 2.000.000,-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129977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Estimasi</a:t>
            </a:r>
            <a:r>
              <a:rPr lang="en-US" sz="3200" dirty="0" smtClean="0"/>
              <a:t> BEP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74850" y="3643317"/>
          <a:ext cx="6097612" cy="3076112"/>
        </p:xfrm>
        <a:graphic>
          <a:graphicData uri="http://schemas.openxmlformats.org/drawingml/2006/table">
            <a:tbl>
              <a:tblPr/>
              <a:tblGrid>
                <a:gridCol w="1356681"/>
                <a:gridCol w="1442406"/>
                <a:gridCol w="357806"/>
                <a:gridCol w="1241140"/>
                <a:gridCol w="1699579"/>
              </a:tblGrid>
              <a:tr h="29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BEP (unit) 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Biaya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Tetap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99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Harga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satuan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Biaya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Variable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perunit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39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35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8,357,000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27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968,000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4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2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8,357,000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27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1,032,000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4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70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≈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15465"/>
            <a:ext cx="561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Estimasi</a:t>
            </a:r>
            <a:r>
              <a:rPr lang="en-US" sz="3200" b="1" dirty="0" smtClean="0"/>
              <a:t> Profit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setahun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8596" y="2428868"/>
          <a:ext cx="8501121" cy="1876425"/>
        </p:xfrm>
        <a:graphic>
          <a:graphicData uri="http://schemas.openxmlformats.org/drawingml/2006/table">
            <a:tbl>
              <a:tblPr/>
              <a:tblGrid>
                <a:gridCol w="785818"/>
                <a:gridCol w="818852"/>
                <a:gridCol w="2753048"/>
                <a:gridCol w="342047"/>
                <a:gridCol w="2301159"/>
                <a:gridCol w="503120"/>
                <a:gridCol w="782764"/>
                <a:gridCol w="214313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Pendapatan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Biaya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(2.000.000,- x 12)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[(968.000,-) - 12) + 7.389.000,-]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24,000,000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(11.616.000,- + 7.389.000,-)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24,000,000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19,005,000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4,995,000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571612"/>
            <a:ext cx="6000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Potensi</a:t>
            </a:r>
            <a:r>
              <a:rPr lang="en-US" sz="2800" dirty="0" smtClean="0"/>
              <a:t> </a:t>
            </a:r>
            <a:r>
              <a:rPr lang="en-US" sz="2800" dirty="0" err="1" smtClean="0"/>
              <a:t>Pasar</a:t>
            </a:r>
            <a:r>
              <a:rPr lang="en-US" sz="2800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Perusahaan Manufacture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Asuransi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Agen</a:t>
            </a:r>
            <a:r>
              <a:rPr lang="en-US" sz="2800" dirty="0" smtClean="0"/>
              <a:t> </a:t>
            </a:r>
            <a:r>
              <a:rPr lang="en-US" sz="2800" dirty="0" err="1" smtClean="0"/>
              <a:t>Periklanan</a:t>
            </a:r>
            <a:r>
              <a:rPr lang="en-US" sz="2800" dirty="0" smtClean="0"/>
              <a:t>/Adv Agency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3765011"/>
            <a:ext cx="792961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Tehnik</a:t>
            </a:r>
            <a:r>
              <a:rPr lang="en-US" sz="2800" dirty="0" smtClean="0"/>
              <a:t> Marketing &amp; </a:t>
            </a:r>
            <a:r>
              <a:rPr lang="en-US" sz="2800" dirty="0" err="1" smtClean="0"/>
              <a:t>Promosi</a:t>
            </a:r>
            <a:r>
              <a:rPr lang="en-US" sz="2800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Membuat</a:t>
            </a:r>
            <a:r>
              <a:rPr lang="en-US" sz="2800" dirty="0" smtClean="0"/>
              <a:t> C/w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membandingkan</a:t>
            </a:r>
            <a:r>
              <a:rPr lang="en-US" sz="2800" dirty="0" smtClean="0"/>
              <a:t> dg C/w yang </a:t>
            </a:r>
            <a:r>
              <a:rPr lang="en-US" sz="2800" dirty="0" err="1" smtClean="0"/>
              <a:t>ada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Bergabung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forum </a:t>
            </a:r>
            <a:r>
              <a:rPr lang="en-US" sz="2800" dirty="0" err="1" smtClean="0"/>
              <a:t>diskusi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komunitas</a:t>
            </a:r>
            <a:r>
              <a:rPr lang="en-US" sz="2800" dirty="0" smtClean="0"/>
              <a:t> C/w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Membuat</a:t>
            </a:r>
            <a:r>
              <a:rPr lang="en-US" sz="2800" dirty="0" smtClean="0"/>
              <a:t> blog </a:t>
            </a:r>
            <a:r>
              <a:rPr lang="en-US" sz="2800" dirty="0" err="1" smtClean="0"/>
              <a:t>Pribady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786058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Bagaimana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memulai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usaha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kedai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Kopi?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857364"/>
            <a:ext cx="4000528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Alasan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mengapa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Pasar</a:t>
            </a:r>
            <a:r>
              <a:rPr lang="en-US" sz="2000" dirty="0" smtClean="0"/>
              <a:t> Kopi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err="1" smtClean="0"/>
              <a:t>Tren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err="1" smtClean="0"/>
              <a:t>Profil</a:t>
            </a:r>
            <a:r>
              <a:rPr lang="en-US" sz="2000" dirty="0" smtClean="0"/>
              <a:t> </a:t>
            </a:r>
            <a:r>
              <a:rPr lang="en-US" sz="2000" dirty="0" err="1" smtClean="0"/>
              <a:t>Konsumen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Konsep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Nama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Pernyataan</a:t>
            </a:r>
            <a:r>
              <a:rPr lang="en-US" sz="2000" dirty="0" smtClean="0"/>
              <a:t> </a:t>
            </a:r>
            <a:r>
              <a:rPr lang="en-US" sz="2000" dirty="0" err="1" smtClean="0"/>
              <a:t>misi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Strategi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Strategi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Distribusi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Persaingan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429124" y="1857364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en-US" sz="2000" dirty="0" err="1" smtClean="0"/>
              <a:t>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Dewan</a:t>
            </a:r>
            <a:r>
              <a:rPr lang="en-US" sz="2000" dirty="0" smtClean="0"/>
              <a:t> </a:t>
            </a:r>
            <a:r>
              <a:rPr lang="en-US" sz="2000" dirty="0" err="1" smtClean="0"/>
              <a:t>penasehat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en-US" sz="2000" dirty="0" err="1" smtClean="0"/>
              <a:t>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Lokasi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pemilihan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en-US" sz="2000" dirty="0" err="1" smtClean="0"/>
              <a:t>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Pemasaran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penjualan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pemasaran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Strategi</a:t>
            </a:r>
            <a:r>
              <a:rPr lang="en-US" sz="2000" dirty="0" smtClean="0"/>
              <a:t> </a:t>
            </a:r>
            <a:r>
              <a:rPr lang="en-US" sz="2000" dirty="0" err="1" smtClean="0"/>
              <a:t>pemasaran</a:t>
            </a:r>
            <a:endParaRPr lang="en-US" sz="2000" dirty="0" smtClean="0"/>
          </a:p>
          <a:p>
            <a:pPr marL="342900" indent="-342900">
              <a:buFont typeface="+mj-lt"/>
              <a:buAutoNum type="arabicPeriod" startAt="5"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357290" y="1285860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Menyiapkan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Rencana</a:t>
            </a:r>
            <a:r>
              <a:rPr lang="en-US" sz="2800" b="1" dirty="0" smtClean="0"/>
              <a:t> Usaha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404" y="1357298"/>
            <a:ext cx="6858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571612"/>
            <a:ext cx="3857652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en-US" sz="2000" dirty="0" err="1" smtClean="0"/>
              <a:t>Infomasi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Anggaran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Proyeksi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lima </a:t>
            </a:r>
            <a:r>
              <a:rPr lang="en-US" sz="2000" dirty="0" err="1" smtClean="0"/>
              <a:t>tahun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pengembalian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</a:t>
            </a:r>
            <a:endParaRPr lang="en-US" sz="2000" dirty="0" smtClean="0"/>
          </a:p>
          <a:p>
            <a:pPr marL="342900" indent="-342900"/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en-US" sz="2000" dirty="0" err="1" smtClean="0"/>
              <a:t>Penaksiran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en-US" sz="2000" dirty="0" err="1" smtClean="0"/>
              <a:t>Referensi</a:t>
            </a: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57718" y="1544502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en-US" sz="2000" dirty="0" err="1" smtClean="0"/>
              <a:t>Apendix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(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item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diterapkan</a:t>
            </a:r>
            <a:r>
              <a:rPr lang="en-US" sz="2000" dirty="0" smtClean="0"/>
              <a:t>,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tersedia</a:t>
            </a:r>
            <a:r>
              <a:rPr lang="en-US" sz="2000" dirty="0" smtClean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/>
              <a:t>Literatur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, </a:t>
            </a:r>
            <a:r>
              <a:rPr lang="en-US" sz="2000" dirty="0" err="1" smtClean="0"/>
              <a:t>brosur</a:t>
            </a:r>
            <a:r>
              <a:rPr lang="en-US" sz="2000" dirty="0" smtClean="0"/>
              <a:t> </a:t>
            </a:r>
            <a:r>
              <a:rPr lang="en-US" sz="2000" dirty="0" err="1" smtClean="0"/>
              <a:t>dsb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/>
              <a:t>Biografi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yang detail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 (</a:t>
            </a:r>
            <a:r>
              <a:rPr lang="en-US" sz="2000" dirty="0" err="1" smtClean="0"/>
              <a:t>misalkan</a:t>
            </a:r>
            <a:r>
              <a:rPr lang="en-US" sz="2000" dirty="0" smtClean="0"/>
              <a:t> </a:t>
            </a:r>
            <a:r>
              <a:rPr lang="en-US" sz="2000" dirty="0" err="1" smtClean="0"/>
              <a:t>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lalulintas,wawancara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setempat</a:t>
            </a:r>
            <a:r>
              <a:rPr lang="en-US" sz="2000" dirty="0" smtClean="0"/>
              <a:t> </a:t>
            </a:r>
            <a:r>
              <a:rPr lang="en-US" sz="2000" dirty="0" err="1" smtClean="0"/>
              <a:t>dsb</a:t>
            </a:r>
            <a:r>
              <a:rPr lang="en-US" sz="2000" dirty="0" smtClean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/>
              <a:t>Lembar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pemilihan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sewa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/>
              <a:t>Kalender</a:t>
            </a:r>
            <a:r>
              <a:rPr lang="en-US" sz="2000" dirty="0" smtClean="0"/>
              <a:t> </a:t>
            </a:r>
            <a:r>
              <a:rPr lang="en-US" sz="2000" dirty="0" err="1" smtClean="0"/>
              <a:t>pemasaran</a:t>
            </a:r>
            <a:r>
              <a:rPr lang="en-US" sz="2000" dirty="0" smtClean="0"/>
              <a:t> </a:t>
            </a:r>
            <a:r>
              <a:rPr lang="en-US" sz="2000" dirty="0" err="1" smtClean="0"/>
              <a:t>tahunan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/>
              <a:t>Lembaran</a:t>
            </a:r>
            <a:r>
              <a:rPr lang="en-US" sz="2000" dirty="0" smtClean="0"/>
              <a:t> sample </a:t>
            </a:r>
            <a:r>
              <a:rPr lang="en-US" sz="2000" dirty="0" err="1" smtClean="0"/>
              <a:t>pemasaran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2685" y="1142984"/>
            <a:ext cx="1922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643050"/>
            <a:ext cx="78413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Start Up Business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sbb</a:t>
            </a:r>
            <a:r>
              <a:rPr lang="en-US" sz="2400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Gambaran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Modal yang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butuhkan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Potensi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Teknik</a:t>
            </a:r>
            <a:r>
              <a:rPr lang="en-US" sz="2400" dirty="0" smtClean="0"/>
              <a:t> Marketing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Promosi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Tantangan</a:t>
            </a:r>
            <a:r>
              <a:rPr lang="en-US" sz="2400" dirty="0" smtClean="0"/>
              <a:t> (</a:t>
            </a:r>
            <a:r>
              <a:rPr lang="en-US" sz="2400" dirty="0" err="1" smtClean="0"/>
              <a:t>resiko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 err="1" smtClean="0"/>
              <a:t>resiko</a:t>
            </a:r>
            <a:r>
              <a:rPr lang="en-US" sz="2400" dirty="0" smtClean="0"/>
              <a:t> / </a:t>
            </a:r>
            <a:r>
              <a:rPr lang="en-US" sz="2400" dirty="0" err="1" smtClean="0"/>
              <a:t>Solusi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Estimasi</a:t>
            </a:r>
            <a:r>
              <a:rPr lang="en-US" sz="2400" dirty="0" smtClean="0"/>
              <a:t> </a:t>
            </a:r>
            <a:r>
              <a:rPr lang="en-US" sz="2400" dirty="0" err="1" smtClean="0"/>
              <a:t>Pengeluaran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Pendapatan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Perhitungan</a:t>
            </a:r>
            <a:r>
              <a:rPr lang="en-US" sz="2400" dirty="0" smtClean="0"/>
              <a:t> BEP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Perhitungan</a:t>
            </a:r>
            <a:r>
              <a:rPr lang="en-US" sz="2400" dirty="0" smtClean="0"/>
              <a:t> Profit/</a:t>
            </a:r>
            <a:r>
              <a:rPr lang="en-US" sz="2400" dirty="0" err="1" smtClean="0"/>
              <a:t>Laba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4291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16" y="6202940"/>
            <a:ext cx="161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 Production-Semarang</a:t>
            </a:r>
          </a:p>
          <a:p>
            <a:pPr algn="r"/>
            <a:r>
              <a:rPr lang="en-US" sz="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Quadrant Communication-Bali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71670" y="1230453"/>
            <a:ext cx="735811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saja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Bisnis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berbasis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Ide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373461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Font typeface="Wingdings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2132" y="2373461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Font typeface="Wingdings" pitchFamily="2" charset="2"/>
              <a:buChar char="q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Penulis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2944965"/>
            <a:ext cx="350046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/>
              <a:t>Resensi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/>
              <a:t>Artikel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/>
              <a:t>Skenario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/>
              <a:t>Lirik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Ghostwriting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Copywriter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/>
              <a:t>Buku</a:t>
            </a:r>
            <a:r>
              <a:rPr lang="en-US" sz="2400" dirty="0" smtClean="0"/>
              <a:t>/Novel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3" y="3087841"/>
            <a:ext cx="307183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Fashion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/>
              <a:t>Presentasi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Website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Interior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/>
              <a:t>Karakter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video game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00562" y="1785926"/>
            <a:ext cx="38576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Photografer</a:t>
            </a:r>
            <a:r>
              <a:rPr lang="en-US" sz="2000" dirty="0" smtClean="0"/>
              <a:t> Freelance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Online Tutoring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Konsultan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Konsultan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 Resume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Jasa</a:t>
            </a:r>
            <a:r>
              <a:rPr lang="en-US" sz="2000" dirty="0" smtClean="0"/>
              <a:t> Proofreading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Katering</a:t>
            </a:r>
            <a:endParaRPr lang="en-US" sz="2000" dirty="0" smtClean="0"/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Penbungkus</a:t>
            </a:r>
            <a:r>
              <a:rPr lang="en-US" sz="2000" dirty="0" smtClean="0"/>
              <a:t> </a:t>
            </a:r>
            <a:r>
              <a:rPr lang="en-US" sz="2000" dirty="0" err="1" smtClean="0"/>
              <a:t>Kado</a:t>
            </a:r>
            <a:endParaRPr lang="en-US" sz="2000" dirty="0" smtClean="0"/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Penata</a:t>
            </a:r>
            <a:r>
              <a:rPr lang="en-US" sz="2000" dirty="0" smtClean="0"/>
              <a:t> Taman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Pembuat</a:t>
            </a:r>
            <a:r>
              <a:rPr lang="en-US" sz="2000" dirty="0" smtClean="0"/>
              <a:t> Software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1714488"/>
            <a:ext cx="414340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Arsitektur</a:t>
            </a:r>
            <a:endParaRPr lang="en-US" sz="2000" dirty="0" smtClean="0"/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Storyboarding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Animator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Pelukis</a:t>
            </a:r>
            <a:endParaRPr lang="en-US" sz="2000" dirty="0" smtClean="0"/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Konsultan</a:t>
            </a:r>
            <a:r>
              <a:rPr lang="en-US" sz="2000" dirty="0" smtClean="0"/>
              <a:t> </a:t>
            </a:r>
            <a:r>
              <a:rPr lang="en-US" sz="2000" dirty="0" err="1" smtClean="0"/>
              <a:t>Pajak</a:t>
            </a:r>
            <a:endParaRPr lang="en-US" sz="2000" dirty="0" smtClean="0"/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Motivator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Penerjemah</a:t>
            </a:r>
            <a:endParaRPr lang="en-US" sz="2000" dirty="0" smtClean="0"/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Pencipta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aransemen</a:t>
            </a:r>
            <a:r>
              <a:rPr lang="en-US" sz="2000" dirty="0" smtClean="0"/>
              <a:t> </a:t>
            </a:r>
            <a:r>
              <a:rPr lang="en-US" sz="2000" dirty="0" err="1" smtClean="0"/>
              <a:t>musik</a:t>
            </a:r>
            <a:endParaRPr lang="en-US" sz="2000" dirty="0" smtClean="0"/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/>
              <a:t>Ahli</a:t>
            </a:r>
            <a:r>
              <a:rPr lang="en-US" sz="2000" dirty="0" smtClean="0"/>
              <a:t> </a:t>
            </a:r>
            <a:r>
              <a:rPr lang="en-US" sz="2000" dirty="0" err="1" smtClean="0"/>
              <a:t>Kuliner</a:t>
            </a:r>
            <a:endParaRPr lang="en-US" sz="2000" dirty="0" smtClean="0"/>
          </a:p>
          <a:p>
            <a:pPr indent="457200">
              <a:lnSpc>
                <a:spcPct val="150000"/>
              </a:lnSpc>
              <a:buFont typeface="Wingdings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429000"/>
            <a:ext cx="3248025" cy="300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8965" y="1285860"/>
            <a:ext cx="5266043" cy="53218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Gambaran</a:t>
            </a:r>
            <a:r>
              <a:rPr lang="en-US" b="1" dirty="0" smtClean="0"/>
              <a:t> Fashion Designer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2000240"/>
            <a:ext cx="75009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Fashion design business: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/>
              <a:t>Merancang</a:t>
            </a:r>
            <a:r>
              <a:rPr lang="en-US" sz="2000" dirty="0" smtClean="0"/>
              <a:t> </a:t>
            </a:r>
            <a:r>
              <a:rPr lang="en-US" sz="2000" dirty="0" err="1" smtClean="0"/>
              <a:t>busana</a:t>
            </a:r>
            <a:r>
              <a:rPr lang="en-US" sz="2000" dirty="0" smtClean="0"/>
              <a:t>, </a:t>
            </a:r>
            <a:r>
              <a:rPr lang="en-US" sz="2000" dirty="0" err="1" smtClean="0"/>
              <a:t>kreatif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profesional</a:t>
            </a: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/>
              <a:t>Bisnis</a:t>
            </a:r>
            <a:r>
              <a:rPr lang="en-US" sz="2000" dirty="0" smtClean="0"/>
              <a:t> Fashion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perancangan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model </a:t>
            </a:r>
            <a:r>
              <a:rPr lang="en-US" sz="2000" dirty="0" err="1" smtClean="0"/>
              <a:t>busana</a:t>
            </a:r>
            <a:endParaRPr lang="en-US" sz="2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714348" y="4214818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 yang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dibutuhkan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Mode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/>
              <a:t>Ketrampilan</a:t>
            </a:r>
            <a:r>
              <a:rPr lang="en-US" sz="2000" dirty="0" smtClean="0"/>
              <a:t> </a:t>
            </a:r>
            <a:r>
              <a:rPr lang="en-US" sz="2000" dirty="0" err="1" smtClean="0"/>
              <a:t>dibidang</a:t>
            </a:r>
            <a:r>
              <a:rPr lang="en-US" sz="2000" dirty="0" smtClean="0"/>
              <a:t> Mode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/>
              <a:t>Kreatifitas</a:t>
            </a: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/>
              <a:t>Wawasan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lluas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mode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1571612"/>
            <a:ext cx="6529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Estimasi</a:t>
            </a:r>
            <a:r>
              <a:rPr lang="en-US" sz="3200" dirty="0" smtClean="0"/>
              <a:t> </a:t>
            </a:r>
            <a:r>
              <a:rPr lang="en-US" sz="3200" dirty="0" err="1" smtClean="0"/>
              <a:t>Pendapatan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Pengeluaran</a:t>
            </a:r>
            <a:endParaRPr lang="en-US" sz="3200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1472" y="2428864"/>
          <a:ext cx="7858178" cy="4000533"/>
        </p:xfrm>
        <a:graphic>
          <a:graphicData uri="http://schemas.openxmlformats.org/drawingml/2006/table">
            <a:tbl>
              <a:tblPr/>
              <a:tblGrid>
                <a:gridCol w="300101"/>
                <a:gridCol w="2875034"/>
                <a:gridCol w="1318958"/>
                <a:gridCol w="1511615"/>
                <a:gridCol w="1541255"/>
                <a:gridCol w="311215"/>
              </a:tblGrid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9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Biaya Tetap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Keterangan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Kuantitas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Harga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Jumlah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Mesin Jahit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unit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2,500,000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2,500,000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Mesin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Obras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unit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1,875,000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1,875,000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Patung Manekin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unit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500,000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1,500,000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Gunting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unit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12,000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12,000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Pita Pengukur (Meteran)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unit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8,000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8,000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Jarum Jahit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set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3,500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7,000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Jarum Pentul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set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2,500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12,500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Biaya Tetap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5,914,500 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596" y="1397004"/>
          <a:ext cx="8358245" cy="5175263"/>
        </p:xfrm>
        <a:graphic>
          <a:graphicData uri="http://schemas.openxmlformats.org/drawingml/2006/table">
            <a:tbl>
              <a:tblPr/>
              <a:tblGrid>
                <a:gridCol w="319198"/>
                <a:gridCol w="3057991"/>
                <a:gridCol w="1402891"/>
                <a:gridCol w="1607810"/>
                <a:gridCol w="1639335"/>
                <a:gridCol w="331020"/>
              </a:tblGrid>
              <a:tr h="15199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Biaya Variable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99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Keterangan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Kuantitas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Harga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Jumlah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Benang jahit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buah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2,000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6,000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Kain tail silk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 meter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20,000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30,000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Kain Organdi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meter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15,000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180,000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Kain abutai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 meter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6,000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9,000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Kain tail silk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meter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4,500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22,500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Kain gula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 meter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9,000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4,500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Resliting jepang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buah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1,000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1,000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payet batangan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1/2 bungkus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140,000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70,000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Payet Pasir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1/2 bungkus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140,000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70,000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Payet lempeng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bungkus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15,000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15,000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Kom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pasang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4,000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4,000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meter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4,000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12,000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Bordir kelopak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240,000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Biaya jahit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750,000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Biaya pasang payet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250,000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Biaya listrik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150,000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Biaya promosi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125,000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Biaya transportasi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50,000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Biaya Variable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1,989,000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Bi-Tetap+Bi-Var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7,903,500 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68" marR="5968" marT="59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714" y="1571612"/>
            <a:ext cx="298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Estimasi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Harga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1472" y="2643182"/>
          <a:ext cx="7429552" cy="2895617"/>
        </p:xfrm>
        <a:graphic>
          <a:graphicData uri="http://schemas.openxmlformats.org/drawingml/2006/table">
            <a:tbl>
              <a:tblPr/>
              <a:tblGrid>
                <a:gridCol w="4563470"/>
                <a:gridCol w="2866082"/>
              </a:tblGrid>
              <a:tr h="717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sng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Keterangan</a:t>
                      </a:r>
                      <a:endParaRPr lang="en-US" sz="3600" b="1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749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Biaya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Variable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1,989,000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749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Mark up 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1,193,400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12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Harga Jual Produk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3,182,400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85860"/>
            <a:ext cx="561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Estimasi</a:t>
            </a:r>
            <a:r>
              <a:rPr lang="en-US" sz="3200" b="1" dirty="0" smtClean="0"/>
              <a:t> BEP (Break Even Point)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14348" y="2000240"/>
          <a:ext cx="7858181" cy="4587256"/>
        </p:xfrm>
        <a:graphic>
          <a:graphicData uri="http://schemas.openxmlformats.org/drawingml/2006/table">
            <a:tbl>
              <a:tblPr/>
              <a:tblGrid>
                <a:gridCol w="2507930"/>
                <a:gridCol w="1913458"/>
                <a:gridCol w="390122"/>
                <a:gridCol w="1430449"/>
                <a:gridCol w="1616222"/>
              </a:tblGrid>
              <a:tr h="1939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BEP (unit) 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Biaya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Tetap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34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Harga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satuan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Biaya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Variable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perunit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34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2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5,914,500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25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3,182,400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1,989,000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2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5,914,500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25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1,193,400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5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≈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801</Words>
  <Application>Microsoft Office PowerPoint</Application>
  <PresentationFormat>On-screen Show (4:3)</PresentationFormat>
  <Paragraphs>530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Gambaran Fashion Designer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ASPIRE ONE</cp:lastModifiedBy>
  <cp:revision>67</cp:revision>
  <dcterms:created xsi:type="dcterms:W3CDTF">2013-08-21T19:17:07Z</dcterms:created>
  <dcterms:modified xsi:type="dcterms:W3CDTF">2016-11-30T05:34:36Z</dcterms:modified>
</cp:coreProperties>
</file>