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handoutMasterIdLst>
    <p:handoutMasterId r:id="rId30"/>
  </p:handoutMasterIdLst>
  <p:sldIdLst>
    <p:sldId id="256" r:id="rId2"/>
    <p:sldId id="257" r:id="rId3"/>
    <p:sldId id="258" r:id="rId4"/>
    <p:sldId id="287" r:id="rId5"/>
    <p:sldId id="259" r:id="rId6"/>
    <p:sldId id="260" r:id="rId7"/>
    <p:sldId id="288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80" r:id="rId17"/>
    <p:sldId id="281" r:id="rId18"/>
    <p:sldId id="270" r:id="rId19"/>
    <p:sldId id="271" r:id="rId20"/>
    <p:sldId id="278" r:id="rId21"/>
    <p:sldId id="279" r:id="rId22"/>
    <p:sldId id="277" r:id="rId23"/>
    <p:sldId id="290" r:id="rId24"/>
    <p:sldId id="289" r:id="rId25"/>
    <p:sldId id="272" r:id="rId26"/>
    <p:sldId id="273" r:id="rId27"/>
    <p:sldId id="274" r:id="rId28"/>
    <p:sldId id="275" r:id="rId2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2" autoAdjust="0"/>
    <p:restoredTop sz="94660"/>
  </p:normalViewPr>
  <p:slideViewPr>
    <p:cSldViewPr>
      <p:cViewPr varScale="1">
        <p:scale>
          <a:sx n="46" d="100"/>
          <a:sy n="46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315B3C04-DC5B-4070-8DBB-B7258E551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21BC-7FF3-4AE3-9541-92D300806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D9E00-62FB-4678-9EC1-4CD364862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C293F-67DB-433C-BAF8-5D04832C7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CF4CA-FCD3-4493-93EE-9818C6748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D058A-AABC-4E36-8F00-E9890788B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D311C-B6A8-42DC-AB38-D3F6D4CDA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BF226-35FF-4DD8-95A1-400699D0C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7AB4-D3C6-4863-9E1D-1DFDB2673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13E53-8D67-4A27-AC44-F7C6852CA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950C3-A695-47A7-BBD9-CB4C52CDC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E7C3-B185-435D-8F9C-AC3238848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6CA4C2-83F0-4356-8B85-8DCE1CF59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med">
    <p:wheel spokes="2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066800" y="609600"/>
            <a:ext cx="3962400" cy="10096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PERTEMUAN </a:t>
            </a:r>
            <a:r>
              <a:rPr lang="en-US" sz="36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  <a:endParaRPr lang="en-US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752600" y="2819400"/>
            <a:ext cx="5429250" cy="116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KONSEP DASAR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36638"/>
            <a:ext cx="8229600" cy="5059362"/>
          </a:xfrm>
        </p:spPr>
        <p:txBody>
          <a:bodyPr/>
          <a:lstStyle/>
          <a:p>
            <a:pPr marL="609600" indent="-609600" algn="just" eaLnBrk="1" hangingPunct="1">
              <a:buFontTx/>
              <a:buNone/>
            </a:pPr>
            <a:r>
              <a:rPr lang="id-ID" sz="2600" b="1" smtClean="0"/>
              <a:t>KERUGIAN PEMAKAIAN SISTEM DATABASE</a:t>
            </a:r>
            <a:endParaRPr lang="en-US" sz="2600" b="1" smtClean="0"/>
          </a:p>
          <a:p>
            <a:pPr marL="609600" indent="-609600" algn="just" eaLnBrk="1" hangingPunct="1">
              <a:buFontTx/>
              <a:buNone/>
            </a:pPr>
            <a:endParaRPr lang="id-ID" sz="2400" smtClean="0"/>
          </a:p>
          <a:p>
            <a:pPr marL="609600" indent="-609600" algn="just" eaLnBrk="1" hangingPunct="1">
              <a:buFontTx/>
              <a:buAutoNum type="arabicPeriod"/>
            </a:pPr>
            <a:r>
              <a:rPr lang="id-ID" sz="2400" smtClean="0"/>
              <a:t>Mahal dalam implementasinya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id-ID" sz="2400" smtClean="0"/>
              <a:t>Rumit/komplek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id-ID" sz="2400" smtClean="0"/>
              <a:t>Penanganan proses recovery &amp; backup sulit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en-US" sz="2400" smtClean="0"/>
              <a:t>K</a:t>
            </a:r>
            <a:r>
              <a:rPr lang="id-ID" sz="2400" smtClean="0"/>
              <a:t>erusakan pada s</a:t>
            </a:r>
            <a:r>
              <a:rPr lang="en-US" sz="2400" smtClean="0"/>
              <a:t>i</a:t>
            </a:r>
            <a:r>
              <a:rPr lang="id-ID" sz="2400" smtClean="0"/>
              <a:t>stem basis data dapat mempengaruhi departemen yang terkait</a:t>
            </a:r>
          </a:p>
          <a:p>
            <a:pPr marL="609600" indent="-609600" algn="just" eaLnBrk="1" hangingPunct="1">
              <a:buFontTx/>
              <a:buNone/>
            </a:pPr>
            <a:endParaRPr lang="en-US" sz="2400" smtClean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305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tabLst>
                <a:tab pos="1776413" algn="l"/>
                <a:tab pos="4398963" algn="l"/>
              </a:tabLst>
            </a:pPr>
            <a:r>
              <a:rPr lang="id-ID" sz="2400" b="1" smtClean="0"/>
              <a:t>ISTILAH-ISTILAH YG DIPERGUNAKAN DALAM SISTEM</a:t>
            </a:r>
            <a:endParaRPr lang="en-US" sz="2400" b="1" smtClean="0"/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1776413" algn="l"/>
                <a:tab pos="4398963" algn="l"/>
              </a:tabLst>
            </a:pPr>
            <a:r>
              <a:rPr lang="id-ID" sz="2400" b="1" smtClean="0"/>
              <a:t>BASIS DATA</a:t>
            </a: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1776413" algn="l"/>
                <a:tab pos="4398963" algn="l"/>
              </a:tabLst>
            </a:pPr>
            <a:r>
              <a:rPr lang="en-US" sz="2400" smtClean="0"/>
              <a:t>a.	</a:t>
            </a:r>
            <a:r>
              <a:rPr lang="id-ID" sz="2400" smtClean="0"/>
              <a:t>Enterprise</a:t>
            </a:r>
            <a:r>
              <a:rPr lang="en-US" sz="2400" smtClean="0"/>
              <a:t> yaitu </a:t>
            </a:r>
            <a:r>
              <a:rPr lang="id-ID" sz="2400" smtClean="0"/>
              <a:t>suatu bentuk organisasi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1776413" algn="l"/>
                <a:tab pos="4398963" algn="l"/>
              </a:tabLst>
            </a:pPr>
            <a:r>
              <a:rPr lang="en-US" sz="2400" smtClean="0"/>
              <a:t>	</a:t>
            </a:r>
            <a:r>
              <a:rPr lang="id-ID" sz="2400" smtClean="0"/>
              <a:t>Contoh :   </a:t>
            </a:r>
            <a:r>
              <a:rPr lang="en-US" sz="2400" smtClean="0"/>
              <a:t>S</a:t>
            </a:r>
            <a:r>
              <a:rPr lang="id-ID" sz="2400" smtClean="0"/>
              <a:t>ekolah </a:t>
            </a:r>
            <a:r>
              <a:rPr lang="en-US" sz="2400" smtClean="0">
                <a:sym typeface="Wingdings" pitchFamily="2" charset="2"/>
              </a:rPr>
              <a:t> </a:t>
            </a:r>
            <a:r>
              <a:rPr lang="id-ID" sz="2400" smtClean="0"/>
              <a:t>data</a:t>
            </a:r>
            <a:r>
              <a:rPr lang="en-US" sz="2400" smtClean="0"/>
              <a:t>_</a:t>
            </a:r>
            <a:r>
              <a:rPr lang="id-ID" sz="2400" smtClean="0"/>
              <a:t>mhs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1776413" algn="l"/>
                <a:tab pos="4398963" algn="l"/>
              </a:tabLst>
            </a:pPr>
            <a:r>
              <a:rPr lang="id-ID" sz="2400" smtClean="0"/>
              <a:t>    </a:t>
            </a:r>
            <a:r>
              <a:rPr lang="en-US" sz="2400" smtClean="0"/>
              <a:t>	</a:t>
            </a:r>
            <a:r>
              <a:rPr lang="id-ID" sz="2400" smtClean="0"/>
              <a:t>     </a:t>
            </a:r>
            <a:r>
              <a:rPr lang="en-US" sz="2400" smtClean="0"/>
              <a:t>	</a:t>
            </a:r>
            <a:r>
              <a:rPr lang="id-ID" sz="2400" smtClean="0"/>
              <a:t>Rumah sakit</a:t>
            </a:r>
            <a:r>
              <a:rPr lang="en-US" sz="2400" smtClean="0"/>
              <a:t> </a:t>
            </a:r>
            <a:r>
              <a:rPr lang="en-US" sz="2400" smtClean="0">
                <a:sym typeface="Wingdings" pitchFamily="2" charset="2"/>
              </a:rPr>
              <a:t> data_</a:t>
            </a:r>
            <a:r>
              <a:rPr lang="id-ID" sz="2400" smtClean="0"/>
              <a:t>pasien</a:t>
            </a: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1776413" algn="l"/>
                <a:tab pos="4398963" algn="l"/>
              </a:tabLst>
            </a:pPr>
            <a:r>
              <a:rPr lang="en-US" sz="2400" smtClean="0"/>
              <a:t>b.	</a:t>
            </a:r>
            <a:r>
              <a:rPr lang="id-ID" sz="2400" smtClean="0"/>
              <a:t>Entitas</a:t>
            </a:r>
            <a:r>
              <a:rPr lang="en-US" sz="2400" smtClean="0"/>
              <a:t> yaitu </a:t>
            </a:r>
            <a:r>
              <a:rPr lang="id-ID" sz="2400" smtClean="0"/>
              <a:t>suatu obyek yang dapat dibedakan</a:t>
            </a:r>
            <a:r>
              <a:rPr lang="en-US" sz="2400" smtClean="0"/>
              <a:t> </a:t>
            </a:r>
            <a:r>
              <a:rPr lang="id-ID" sz="2400" smtClean="0"/>
              <a:t>dengan objek lainnya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1776413" algn="l"/>
                <a:tab pos="4398963" algn="l"/>
              </a:tabLst>
            </a:pPr>
            <a:r>
              <a:rPr lang="en-US" sz="2400" smtClean="0"/>
              <a:t>	</a:t>
            </a:r>
            <a:r>
              <a:rPr lang="id-ID" sz="2400" smtClean="0"/>
              <a:t>Contoh : 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1776413" algn="l"/>
                <a:tab pos="4398963" algn="l"/>
              </a:tabLst>
            </a:pPr>
            <a:r>
              <a:rPr lang="en-US" sz="2400" smtClean="0"/>
              <a:t>	</a:t>
            </a:r>
            <a:r>
              <a:rPr lang="id-ID" sz="2400" smtClean="0"/>
              <a:t>Bidang administrasi siswa  </a:t>
            </a:r>
            <a:r>
              <a:rPr lang="en-US" sz="2400" smtClean="0">
                <a:sym typeface="Wingdings" pitchFamily="2" charset="2"/>
              </a:rPr>
              <a:t> </a:t>
            </a:r>
            <a:r>
              <a:rPr lang="id-ID" sz="2400" smtClean="0"/>
              <a:t>entitas mahasiswa,</a:t>
            </a:r>
            <a:r>
              <a:rPr lang="en-US" sz="2400" smtClean="0"/>
              <a:t> buku</a:t>
            </a:r>
            <a:r>
              <a:rPr lang="id-ID" sz="2400" smtClean="0"/>
              <a:t>                                                 </a:t>
            </a:r>
            <a:r>
              <a:rPr lang="en-US" sz="2400" smtClean="0"/>
              <a:t>		</a:t>
            </a:r>
            <a:r>
              <a:rPr lang="id-ID" sz="2400" smtClean="0"/>
              <a:t>pembayaran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1776413" algn="l"/>
                <a:tab pos="4398963" algn="l"/>
              </a:tabLst>
            </a:pPr>
            <a:r>
              <a:rPr lang="en-US" sz="2400" smtClean="0"/>
              <a:t>	</a:t>
            </a:r>
            <a:r>
              <a:rPr lang="id-ID" sz="2400" smtClean="0"/>
              <a:t>Bidang kesehatan            </a:t>
            </a:r>
            <a:r>
              <a:rPr lang="en-US" sz="2400" smtClean="0">
                <a:sym typeface="Wingdings" pitchFamily="2" charset="2"/>
              </a:rPr>
              <a:t> </a:t>
            </a:r>
            <a:r>
              <a:rPr lang="id-ID" sz="2400" smtClean="0"/>
              <a:t>entitas pasien, dokter</a:t>
            </a:r>
            <a:r>
              <a:rPr lang="en-US" sz="2400" smtClean="0"/>
              <a:t>, obat</a:t>
            </a:r>
            <a:endParaRPr lang="id-ID" sz="2400" smtClean="0"/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1776413" algn="l"/>
                <a:tab pos="4398963" algn="l"/>
              </a:tabLst>
            </a:pPr>
            <a:r>
              <a:rPr lang="id-ID" sz="2400" smtClean="0"/>
              <a:t>             				         	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774700"/>
            <a:ext cx="8991600" cy="6248400"/>
          </a:xfrm>
        </p:spPr>
        <p:txBody>
          <a:bodyPr/>
          <a:lstStyle/>
          <a:p>
            <a:pPr marL="1036638" lvl="1" indent="-525463" algn="just" eaLnBrk="1" hangingPunct="1">
              <a:lnSpc>
                <a:spcPct val="90000"/>
              </a:lnSpc>
              <a:buFontTx/>
              <a:buNone/>
              <a:tabLst>
                <a:tab pos="1036638" algn="l"/>
              </a:tabLst>
            </a:pPr>
            <a:r>
              <a:rPr lang="en-US" sz="2400" smtClean="0"/>
              <a:t>c.  </a:t>
            </a:r>
            <a:r>
              <a:rPr lang="id-ID" sz="2400" smtClean="0"/>
              <a:t>Atribute/field</a:t>
            </a:r>
            <a:r>
              <a:rPr lang="en-US" sz="2400" smtClean="0"/>
              <a:t> yaitu</a:t>
            </a:r>
            <a:r>
              <a:rPr lang="id-ID" sz="2400" smtClean="0"/>
              <a:t> setiap entitas mempunyai atribut atau suatu sebutan untuk mewakili suatu entitas.</a:t>
            </a:r>
          </a:p>
          <a:p>
            <a:pPr marL="396875" indent="-396875" algn="just" eaLnBrk="1" hangingPunct="1">
              <a:lnSpc>
                <a:spcPct val="90000"/>
              </a:lnSpc>
              <a:buFontTx/>
              <a:buNone/>
              <a:tabLst>
                <a:tab pos="1036638" algn="l"/>
              </a:tabLst>
            </a:pPr>
            <a:r>
              <a:rPr lang="en-US" sz="2400" smtClean="0"/>
              <a:t>		</a:t>
            </a:r>
            <a:r>
              <a:rPr lang="id-ID" sz="2400" smtClean="0"/>
              <a:t>Contoh :</a:t>
            </a:r>
          </a:p>
          <a:p>
            <a:pPr marL="396875" indent="-396875" algn="just" eaLnBrk="1" hangingPunct="1">
              <a:lnSpc>
                <a:spcPct val="90000"/>
              </a:lnSpc>
              <a:buFontTx/>
              <a:buNone/>
              <a:tabLst>
                <a:tab pos="1036638" algn="l"/>
              </a:tabLst>
            </a:pPr>
            <a:r>
              <a:rPr lang="en-US" sz="2400" smtClean="0"/>
              <a:t>		</a:t>
            </a:r>
            <a:r>
              <a:rPr lang="id-ID" sz="2400" smtClean="0"/>
              <a:t>Entity siswa </a:t>
            </a:r>
            <a:r>
              <a:rPr lang="en-US" sz="2400" smtClean="0">
                <a:sym typeface="Wingdings" pitchFamily="2" charset="2"/>
              </a:rPr>
              <a:t> </a:t>
            </a:r>
            <a:r>
              <a:rPr lang="id-ID" sz="2400" smtClean="0"/>
              <a:t>field </a:t>
            </a:r>
            <a:r>
              <a:rPr lang="en-US" sz="2400" smtClean="0"/>
              <a:t>= </a:t>
            </a:r>
            <a:r>
              <a:rPr lang="id-ID" sz="2400" smtClean="0"/>
              <a:t>Nim, nama_siswa,alamat</a:t>
            </a:r>
            <a:r>
              <a:rPr lang="en-US" sz="2400" smtClean="0"/>
              <a:t>,dll</a:t>
            </a:r>
            <a:r>
              <a:rPr lang="id-ID" sz="2400" smtClean="0"/>
              <a:t>  </a:t>
            </a:r>
          </a:p>
          <a:p>
            <a:pPr marL="396875" indent="-396875" algn="just" eaLnBrk="1" hangingPunct="1">
              <a:lnSpc>
                <a:spcPct val="90000"/>
              </a:lnSpc>
              <a:buFontTx/>
              <a:buNone/>
              <a:tabLst>
                <a:tab pos="1036638" algn="l"/>
              </a:tabLst>
            </a:pPr>
            <a:r>
              <a:rPr lang="en-US" sz="2400" smtClean="0"/>
              <a:t>		</a:t>
            </a:r>
            <a:r>
              <a:rPr lang="id-ID" sz="2400" smtClean="0"/>
              <a:t>Entity nasabah </a:t>
            </a:r>
            <a:r>
              <a:rPr lang="en-US" sz="2400" smtClean="0">
                <a:sym typeface="Wingdings" pitchFamily="2" charset="2"/>
              </a:rPr>
              <a:t></a:t>
            </a:r>
            <a:r>
              <a:rPr lang="id-ID" sz="2400" smtClean="0"/>
              <a:t>field</a:t>
            </a:r>
            <a:r>
              <a:rPr lang="en-US" sz="2400" smtClean="0"/>
              <a:t>=</a:t>
            </a:r>
            <a:r>
              <a:rPr lang="id-ID" sz="2400" smtClean="0"/>
              <a:t>Kd_nasabah,nama_n</a:t>
            </a:r>
            <a:r>
              <a:rPr lang="en-US" sz="2400" smtClean="0"/>
              <a:t>a</a:t>
            </a:r>
            <a:r>
              <a:rPr lang="id-ID" sz="2400" smtClean="0"/>
              <a:t>s</a:t>
            </a:r>
            <a:r>
              <a:rPr lang="en-US" sz="2400" smtClean="0"/>
              <a:t>abah,dll</a:t>
            </a:r>
            <a:r>
              <a:rPr lang="id-ID" sz="2400" smtClean="0"/>
              <a:t> </a:t>
            </a:r>
          </a:p>
          <a:p>
            <a:pPr marL="1036638" lvl="1" indent="-525463" algn="just" eaLnBrk="1" hangingPunct="1">
              <a:lnSpc>
                <a:spcPct val="90000"/>
              </a:lnSpc>
              <a:buFontTx/>
              <a:buNone/>
              <a:tabLst>
                <a:tab pos="1036638" algn="l"/>
              </a:tabLst>
            </a:pPr>
            <a:r>
              <a:rPr lang="en-US" sz="2400" smtClean="0"/>
              <a:t>d.	</a:t>
            </a:r>
            <a:r>
              <a:rPr lang="id-ID" sz="2400" smtClean="0"/>
              <a:t>Data value </a:t>
            </a:r>
            <a:r>
              <a:rPr lang="en-US" sz="2400" smtClean="0"/>
              <a:t>yaitu </a:t>
            </a:r>
            <a:r>
              <a:rPr lang="id-ID" sz="2400" smtClean="0"/>
              <a:t>data a</a:t>
            </a:r>
            <a:r>
              <a:rPr lang="en-US" sz="2400" smtClean="0"/>
              <a:t>k</a:t>
            </a:r>
            <a:r>
              <a:rPr lang="id-ID" sz="2400" smtClean="0"/>
              <a:t>tual atau informasi yang disimpan pada tiap data elemen atau atribute</a:t>
            </a:r>
            <a:r>
              <a:rPr lang="en-US" sz="2400" smtClean="0"/>
              <a:t>.</a:t>
            </a:r>
            <a:endParaRPr lang="id-ID" sz="2400" smtClean="0"/>
          </a:p>
          <a:p>
            <a:pPr marL="396875" indent="-396875" algn="just" eaLnBrk="1" hangingPunct="1">
              <a:lnSpc>
                <a:spcPct val="90000"/>
              </a:lnSpc>
              <a:buFontTx/>
              <a:buNone/>
              <a:tabLst>
                <a:tab pos="1036638" algn="l"/>
              </a:tabLst>
            </a:pPr>
            <a:r>
              <a:rPr lang="en-US" sz="2400" smtClean="0"/>
              <a:t>		</a:t>
            </a:r>
            <a:r>
              <a:rPr lang="id-ID" sz="2400" smtClean="0"/>
              <a:t>Contoh : </a:t>
            </a:r>
          </a:p>
          <a:p>
            <a:pPr marL="396875" indent="-396875" algn="just" eaLnBrk="1" hangingPunct="1">
              <a:lnSpc>
                <a:spcPct val="90000"/>
              </a:lnSpc>
              <a:buFontTx/>
              <a:buNone/>
              <a:tabLst>
                <a:tab pos="1036638" algn="l"/>
              </a:tabLst>
            </a:pPr>
            <a:r>
              <a:rPr lang="en-US" sz="2400" smtClean="0"/>
              <a:t>		</a:t>
            </a:r>
            <a:r>
              <a:rPr lang="id-ID" sz="2400" smtClean="0"/>
              <a:t>Atribut nama</a:t>
            </a:r>
            <a:r>
              <a:rPr lang="en-US" sz="2400" smtClean="0"/>
              <a:t>_</a:t>
            </a:r>
            <a:r>
              <a:rPr lang="id-ID" sz="2400" smtClean="0"/>
              <a:t>karyawan </a:t>
            </a:r>
            <a:r>
              <a:rPr lang="en-US" sz="2400" smtClean="0">
                <a:sym typeface="Wingdings" pitchFamily="2" charset="2"/>
              </a:rPr>
              <a:t>s</a:t>
            </a:r>
            <a:r>
              <a:rPr lang="id-ID" sz="2400" smtClean="0"/>
              <a:t>utrisno, budiman,</a:t>
            </a:r>
            <a:r>
              <a:rPr lang="en-US" sz="2400" smtClean="0"/>
              <a:t> dll</a:t>
            </a:r>
            <a:endParaRPr lang="id-ID" sz="2400" smtClean="0"/>
          </a:p>
          <a:p>
            <a:pPr marL="1036638" lvl="1" indent="-525463" algn="just" eaLnBrk="1" hangingPunct="1">
              <a:lnSpc>
                <a:spcPct val="90000"/>
              </a:lnSpc>
              <a:buFontTx/>
              <a:buNone/>
              <a:tabLst>
                <a:tab pos="1036638" algn="l"/>
              </a:tabLst>
            </a:pPr>
            <a:r>
              <a:rPr lang="en-US" sz="2400" smtClean="0"/>
              <a:t>e.	</a:t>
            </a:r>
            <a:r>
              <a:rPr lang="id-ID" sz="2400" smtClean="0"/>
              <a:t>Record/tuple</a:t>
            </a:r>
            <a:r>
              <a:rPr lang="en-US" sz="2400" smtClean="0"/>
              <a:t> yaitu</a:t>
            </a:r>
            <a:r>
              <a:rPr lang="id-ID" sz="2400" smtClean="0"/>
              <a:t> kumpulan elemen-elemen yang saling berkaitan menginformasikan tentang suatu entity secara lengkap.</a:t>
            </a:r>
          </a:p>
          <a:p>
            <a:pPr marL="396875" indent="-396875" algn="just" eaLnBrk="1" hangingPunct="1">
              <a:lnSpc>
                <a:spcPct val="90000"/>
              </a:lnSpc>
              <a:buFontTx/>
              <a:buNone/>
              <a:tabLst>
                <a:tab pos="1036638" algn="l"/>
              </a:tabLst>
            </a:pPr>
            <a:r>
              <a:rPr lang="en-US" sz="2400" smtClean="0"/>
              <a:t>		</a:t>
            </a:r>
            <a:r>
              <a:rPr lang="id-ID" sz="2400" smtClean="0"/>
              <a:t>Contoh : record </a:t>
            </a:r>
            <a:r>
              <a:rPr lang="en-US" sz="2400" smtClean="0"/>
              <a:t>mahasiswa</a:t>
            </a:r>
            <a:r>
              <a:rPr lang="id-ID" sz="2400" smtClean="0"/>
              <a:t> </a:t>
            </a:r>
            <a:r>
              <a:rPr lang="en-US" sz="2400" smtClean="0">
                <a:sym typeface="Wingdings" pitchFamily="2" charset="2"/>
              </a:rPr>
              <a:t></a:t>
            </a:r>
            <a:r>
              <a:rPr lang="id-ID" sz="2400" smtClean="0"/>
              <a:t>nim, nm_mhs, alamat.</a:t>
            </a:r>
            <a:r>
              <a:rPr lang="en-US" sz="2400" smtClean="0"/>
              <a:t> 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84238"/>
            <a:ext cx="8763000" cy="5592762"/>
          </a:xfrm>
        </p:spPr>
        <p:txBody>
          <a:bodyPr/>
          <a:lstStyle/>
          <a:p>
            <a:pPr marL="990600" lvl="1" indent="-533400" algn="just" eaLnBrk="1" hangingPunct="1">
              <a:buFontTx/>
              <a:buNone/>
            </a:pPr>
            <a:r>
              <a:rPr lang="en-US" sz="2400" smtClean="0"/>
              <a:t>f.	</a:t>
            </a:r>
            <a:r>
              <a:rPr lang="id-ID" sz="2400" smtClean="0"/>
              <a:t>File</a:t>
            </a:r>
            <a:r>
              <a:rPr lang="en-US" sz="2400" smtClean="0"/>
              <a:t> yaitu</a:t>
            </a:r>
            <a:r>
              <a:rPr lang="id-ID" sz="2400" smtClean="0"/>
              <a:t> kumpulan record-record sejenis yang mempunyai panjang elemen sama,</a:t>
            </a:r>
            <a:r>
              <a:rPr lang="en-US" sz="2400" smtClean="0"/>
              <a:t> </a:t>
            </a:r>
            <a:r>
              <a:rPr lang="id-ID" sz="2400" smtClean="0"/>
              <a:t>atribute yang sama namun berbeda-beda data valuenya</a:t>
            </a:r>
            <a:endParaRPr lang="en-US" sz="2400" smtClean="0"/>
          </a:p>
          <a:p>
            <a:pPr marL="990600" lvl="1" indent="-533400" algn="just" eaLnBrk="1" hangingPunct="1">
              <a:buFontTx/>
              <a:buNone/>
            </a:pPr>
            <a:r>
              <a:rPr lang="en-US" sz="2400" smtClean="0"/>
              <a:t>g. 	</a:t>
            </a:r>
            <a:r>
              <a:rPr lang="id-ID" sz="2400" smtClean="0"/>
              <a:t>Kunci elemen data</a:t>
            </a:r>
            <a:r>
              <a:rPr lang="en-US" sz="2400" smtClean="0"/>
              <a:t> yaitu</a:t>
            </a:r>
            <a:r>
              <a:rPr lang="id-ID" sz="2400" smtClean="0"/>
              <a:t> tanda pengenal yang secara unik mengindentifikasikan entitas dari suatu kumpulan entitas</a:t>
            </a:r>
            <a:endParaRPr lang="en-US" sz="2400" smtClean="0"/>
          </a:p>
          <a:p>
            <a:pPr marL="990600" lvl="1" indent="-533400" algn="just" eaLnBrk="1" hangingPunct="1">
              <a:buFontTx/>
              <a:buNone/>
            </a:pPr>
            <a:endParaRPr lang="en-US" sz="2400" smtClean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884238"/>
            <a:ext cx="8763000" cy="5592762"/>
          </a:xfrm>
        </p:spPr>
        <p:txBody>
          <a:bodyPr/>
          <a:lstStyle/>
          <a:p>
            <a:pPr marL="609600" indent="-609600" algn="just" eaLnBrk="1" hangingPunct="1">
              <a:buFontTx/>
              <a:buNone/>
            </a:pPr>
            <a:r>
              <a:rPr lang="id-ID" sz="2400" b="1" smtClean="0"/>
              <a:t>TUJUAN PERANCAN</a:t>
            </a:r>
            <a:r>
              <a:rPr lang="en-US" sz="2400" b="1" smtClean="0"/>
              <a:t>GAN</a:t>
            </a:r>
            <a:r>
              <a:rPr lang="id-ID" sz="2400" b="1" smtClean="0"/>
              <a:t> DATABASE:</a:t>
            </a:r>
            <a:endParaRPr lang="en-US" sz="2400" smtClean="0"/>
          </a:p>
          <a:p>
            <a:pPr marL="609600" indent="-609600" algn="just" eaLnBrk="1" hangingPunct="1">
              <a:buFontTx/>
              <a:buAutoNum type="arabicPeriod"/>
            </a:pPr>
            <a:r>
              <a:rPr lang="id-ID" sz="2800" smtClean="0"/>
              <a:t>Untuk memenuhi informasi yang berisi</a:t>
            </a:r>
            <a:r>
              <a:rPr lang="en-US" sz="2800" smtClean="0"/>
              <a:t> </a:t>
            </a:r>
            <a:r>
              <a:rPr lang="id-ID" sz="2800" smtClean="0"/>
              <a:t>kebutuhan–kebutuhan user secara khusus dan aplikasinya.</a:t>
            </a:r>
            <a:endParaRPr lang="en-US" sz="2800" smtClean="0"/>
          </a:p>
          <a:p>
            <a:pPr marL="609600" indent="-609600" algn="just" eaLnBrk="1" hangingPunct="1">
              <a:buFontTx/>
              <a:buAutoNum type="arabicPeriod"/>
            </a:pPr>
            <a:r>
              <a:rPr lang="id-ID" sz="2800" smtClean="0"/>
              <a:t>Memudahkan pengertian struktur informasi</a:t>
            </a:r>
            <a:endParaRPr lang="en-US" sz="2800" smtClean="0"/>
          </a:p>
          <a:p>
            <a:pPr marL="609600" indent="-609600" algn="just" eaLnBrk="1" hangingPunct="1">
              <a:buFontTx/>
              <a:buAutoNum type="arabicPeriod"/>
            </a:pPr>
            <a:r>
              <a:rPr lang="id-ID" sz="2800" smtClean="0"/>
              <a:t>Mendukung kebutuhan–kebutuhan </a:t>
            </a:r>
            <a:r>
              <a:rPr lang="en-US" sz="2800" smtClean="0"/>
              <a:t>	</a:t>
            </a:r>
            <a:r>
              <a:rPr lang="id-ID" sz="2800" smtClean="0"/>
              <a:t>pemrosesan dan beberapa objek penampilan (</a:t>
            </a:r>
            <a:r>
              <a:rPr lang="id-ID" sz="2800" i="1" smtClean="0"/>
              <a:t>respone time, processing time</a:t>
            </a:r>
            <a:r>
              <a:rPr lang="id-ID" sz="2800" smtClean="0"/>
              <a:t> dan </a:t>
            </a:r>
            <a:r>
              <a:rPr lang="id-ID" sz="2800" i="1" smtClean="0"/>
              <a:t>strorage </a:t>
            </a:r>
            <a:r>
              <a:rPr lang="en-US" sz="2800" i="1" smtClean="0"/>
              <a:t>	</a:t>
            </a:r>
            <a:r>
              <a:rPr lang="id-ID" sz="2800" i="1" smtClean="0"/>
              <a:t>space</a:t>
            </a:r>
            <a:r>
              <a:rPr lang="id-ID" sz="2800" smtClean="0"/>
              <a:t>)</a:t>
            </a:r>
            <a:endParaRPr lang="en-US" sz="2800" smtClean="0"/>
          </a:p>
          <a:p>
            <a:pPr marL="784225" lvl="1" indent="-60325" algn="just" eaLnBrk="1" hangingPunct="1">
              <a:buFontTx/>
              <a:buNone/>
            </a:pPr>
            <a:endParaRPr lang="en-US" sz="2400" smtClean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884238"/>
            <a:ext cx="8763000" cy="559276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id-ID" sz="2400" b="1" smtClean="0"/>
              <a:t>APLIKASI DATABASE DALAM LIFE CYCLE</a:t>
            </a:r>
            <a:endParaRPr lang="id-ID" sz="240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smtClean="0"/>
              <a:t>Pendefinisian Sistem (</a:t>
            </a:r>
            <a:r>
              <a:rPr lang="id-ID" sz="2400" i="1" smtClean="0"/>
              <a:t>System definition</a:t>
            </a:r>
            <a:r>
              <a:rPr lang="en-US" sz="2400" smtClean="0"/>
              <a:t>)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latin typeface="Arial (Body)"/>
              </a:rPr>
              <a:t>	Pendefinisian ruang lingkup dari sistem database, pengguna dan aplikasinya.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2"/>
            </a:pPr>
            <a:r>
              <a:rPr lang="en-US" sz="2400" smtClean="0"/>
              <a:t>Perancangan Database (</a:t>
            </a:r>
            <a:r>
              <a:rPr lang="en-US" sz="2400" i="1" smtClean="0"/>
              <a:t>Database </a:t>
            </a:r>
            <a:r>
              <a:rPr lang="id-ID" sz="2400" i="1" smtClean="0"/>
              <a:t>Design</a:t>
            </a:r>
            <a:r>
              <a:rPr lang="en-US" sz="2400" smtClean="0"/>
              <a:t>)</a:t>
            </a:r>
          </a:p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	Perancangan database secara logika dan fisik pada suatu sistem database sesuai dengan sistem manajemen database yang diinginkan.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3"/>
            </a:pPr>
            <a:r>
              <a:rPr lang="id-ID" sz="2400" smtClean="0"/>
              <a:t>Implementation</a:t>
            </a:r>
            <a:endParaRPr lang="en-US" sz="240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	Pendefinisian database secara konseptual, eksternal dan internal, pembuatan file–file database yang kosong  serta implementasi aplikasi software.</a:t>
            </a:r>
            <a:endParaRPr lang="id-ID" sz="2400" smtClean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381000" y="1066800"/>
            <a:ext cx="76962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9113" lvl="1" indent="-300038" algn="just">
              <a:buFontTx/>
              <a:buAutoNum type="arabicPeriod" startAt="4"/>
            </a:pPr>
            <a:r>
              <a:rPr lang="en-US" sz="2400"/>
              <a:t>Pengambilan dan Konversi Data (</a:t>
            </a:r>
            <a:r>
              <a:rPr lang="id-ID" sz="2400" i="1"/>
              <a:t>Loading atau data convertion</a:t>
            </a:r>
            <a:r>
              <a:rPr lang="en-US" sz="2400"/>
              <a:t>)</a:t>
            </a:r>
          </a:p>
          <a:p>
            <a:pPr marL="519113" lvl="1" indent="-300038" algn="just"/>
            <a:r>
              <a:rPr lang="en-US" sz="2400"/>
              <a:t>	Database ditempatkan dengan baik, sehingga jika  ingin memanggil data secara langsung ataupun merubah file–file yang ada dapat di tempatkan kembali sesuai dengan format sistem databasenya</a:t>
            </a:r>
          </a:p>
          <a:p>
            <a:pPr marL="519113" lvl="1" indent="-300038" algn="just">
              <a:buFontTx/>
              <a:buAutoNum type="arabicPeriod" startAt="5"/>
            </a:pPr>
            <a:r>
              <a:rPr lang="en-US" sz="2400"/>
              <a:t>Konversi Aplikasi (</a:t>
            </a:r>
            <a:r>
              <a:rPr lang="id-ID" sz="2400" i="1"/>
              <a:t>Aplication conversion</a:t>
            </a:r>
            <a:r>
              <a:rPr lang="en-US" sz="2400"/>
              <a:t>)</a:t>
            </a:r>
          </a:p>
          <a:p>
            <a:pPr marL="519113" lvl="1" indent="-300038" algn="just"/>
            <a:r>
              <a:rPr lang="en-US" sz="2400"/>
              <a:t>	Pengkonversian aplikasi agar dapat berjalan dengan database baru.</a:t>
            </a:r>
            <a:endParaRPr lang="id-ID" sz="2400"/>
          </a:p>
          <a:p>
            <a:pPr marL="519113" lvl="1" indent="-300038" algn="just">
              <a:buFontTx/>
              <a:buAutoNum type="arabicPeriod" startAt="6"/>
            </a:pPr>
            <a:r>
              <a:rPr lang="en-US" sz="2400"/>
              <a:t>Pengujian dan Validasi (</a:t>
            </a:r>
            <a:r>
              <a:rPr lang="id-ID" sz="2400" i="1"/>
              <a:t>Testing dan Validation</a:t>
            </a:r>
            <a:r>
              <a:rPr lang="en-US" sz="2400"/>
              <a:t>)</a:t>
            </a:r>
          </a:p>
          <a:p>
            <a:pPr marL="519113" indent="-300038" algn="just"/>
            <a:r>
              <a:rPr lang="en-US" sz="2400"/>
              <a:t>	Pengujian dengan menjalankan database dengan   memberikan data-data “real” untuk menemukan kesalahan yang mungkin terjadi.</a:t>
            </a:r>
            <a:endParaRPr lang="id-ID" sz="240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304800" y="1066800"/>
            <a:ext cx="8458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 startAt="7"/>
            </a:pPr>
            <a:r>
              <a:rPr lang="id-ID" sz="2400"/>
              <a:t>Monitoring dan Maintenance</a:t>
            </a:r>
            <a:endParaRPr lang="en-US" sz="2400"/>
          </a:p>
          <a:p>
            <a:pPr marL="342900" indent="-342900" algn="just"/>
            <a:r>
              <a:rPr lang="en-US" sz="2400"/>
              <a:t>     	Montoring adalah proses pemantau performa dari    	database, jika performa database menurun maka 	dapat dilakukan proses </a:t>
            </a:r>
            <a:r>
              <a:rPr lang="en-US" sz="2400" i="1"/>
              <a:t>tuning</a:t>
            </a:r>
            <a:r>
              <a:rPr lang="en-US" sz="2400"/>
              <a:t> dan </a:t>
            </a:r>
            <a:r>
              <a:rPr lang="en-US" sz="2400" i="1"/>
              <a:t>reorganized </a:t>
            </a:r>
            <a:r>
              <a:rPr lang="en-US" sz="2400"/>
              <a:t>     	Maintenance adalah proses manajemen database 	selama database berjalan dan jika ada perubahan 	maka dapat dilakukan </a:t>
            </a:r>
            <a:r>
              <a:rPr lang="en-US" sz="2400" i="1"/>
              <a:t>upgrade</a:t>
            </a:r>
            <a:r>
              <a:rPr lang="en-US" sz="2400"/>
              <a:t>.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884238"/>
            <a:ext cx="8763000" cy="5592762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  <a:tabLst>
                <a:tab pos="795338" algn="l"/>
              </a:tabLst>
            </a:pPr>
            <a:r>
              <a:rPr lang="id-ID" sz="2400" b="1" smtClean="0"/>
              <a:t>ADA 6  FASE PROSES PERANCANGAN</a:t>
            </a:r>
            <a:r>
              <a:rPr lang="en-US" sz="2400" b="1" smtClean="0"/>
              <a:t> </a:t>
            </a:r>
            <a:r>
              <a:rPr lang="id-ID" sz="2400" b="1" smtClean="0"/>
              <a:t>DATABASE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tabLst>
                <a:tab pos="795338" algn="l"/>
              </a:tabLst>
            </a:pPr>
            <a:r>
              <a:rPr lang="id-ID" sz="2400" smtClean="0"/>
              <a:t>Pengumpulan dan analis</a:t>
            </a:r>
            <a:r>
              <a:rPr lang="en-US" sz="2400" smtClean="0"/>
              <a:t>a</a:t>
            </a:r>
          </a:p>
          <a:p>
            <a:pPr marL="533400" indent="-533400" eaLnBrk="1" hangingPunct="1">
              <a:lnSpc>
                <a:spcPct val="90000"/>
              </a:lnSpc>
              <a:buSzPct val="105000"/>
              <a:buFont typeface="Wingdings" pitchFamily="2" charset="2"/>
              <a:buNone/>
              <a:tabLst>
                <a:tab pos="795338" algn="l"/>
              </a:tabLst>
            </a:pPr>
            <a:r>
              <a:rPr lang="en-US" sz="2400" smtClean="0"/>
              <a:t>	a. </a:t>
            </a:r>
            <a:r>
              <a:rPr lang="id-ID" sz="2400" smtClean="0"/>
              <a:t>Menentukan kelompok pemakai dan bidang-bidang </a:t>
            </a:r>
            <a:r>
              <a:rPr lang="en-US" sz="2400" smtClean="0"/>
              <a:t>	</a:t>
            </a:r>
            <a:r>
              <a:rPr lang="id-ID" sz="2400" smtClean="0"/>
              <a:t>aplikasinya</a:t>
            </a:r>
            <a:endParaRPr lang="en-US" sz="2400" smtClean="0"/>
          </a:p>
          <a:p>
            <a:pPr marL="533400" indent="-533400" eaLnBrk="1" hangingPunct="1">
              <a:lnSpc>
                <a:spcPct val="90000"/>
              </a:lnSpc>
              <a:buSzPct val="105000"/>
              <a:buFont typeface="Wingdings" pitchFamily="2" charset="2"/>
              <a:buNone/>
              <a:tabLst>
                <a:tab pos="795338" algn="l"/>
              </a:tabLst>
            </a:pPr>
            <a:r>
              <a:rPr lang="en-US" sz="2400" smtClean="0"/>
              <a:t>	b. </a:t>
            </a:r>
            <a:r>
              <a:rPr lang="id-ID" sz="2400" smtClean="0"/>
              <a:t>Peninjauan dokumentasi yang ada</a:t>
            </a:r>
            <a:endParaRPr lang="en-US" sz="2400" smtClean="0"/>
          </a:p>
          <a:p>
            <a:pPr marL="533400" indent="-533400" eaLnBrk="1" hangingPunct="1">
              <a:lnSpc>
                <a:spcPct val="90000"/>
              </a:lnSpc>
              <a:buSzPct val="105000"/>
              <a:buFont typeface="Wingdings" pitchFamily="2" charset="2"/>
              <a:buNone/>
              <a:tabLst>
                <a:tab pos="795338" algn="l"/>
              </a:tabLst>
            </a:pPr>
            <a:r>
              <a:rPr lang="en-US" sz="2400" smtClean="0"/>
              <a:t>	c. </a:t>
            </a:r>
            <a:r>
              <a:rPr lang="id-ID" sz="2400" smtClean="0"/>
              <a:t>Analisa lingkungan operasi dan pemrosesan data</a:t>
            </a:r>
            <a:endParaRPr lang="en-US" sz="2400" smtClean="0"/>
          </a:p>
          <a:p>
            <a:pPr marL="533400" indent="-533400" eaLnBrk="1" hangingPunct="1">
              <a:lnSpc>
                <a:spcPct val="90000"/>
              </a:lnSpc>
              <a:buSzPct val="105000"/>
              <a:buFont typeface="Wingdings" pitchFamily="2" charset="2"/>
              <a:buNone/>
              <a:tabLst>
                <a:tab pos="795338" algn="l"/>
              </a:tabLst>
            </a:pPr>
            <a:r>
              <a:rPr lang="en-US" sz="2400" smtClean="0"/>
              <a:t>	d. </a:t>
            </a:r>
            <a:r>
              <a:rPr lang="id-ID" sz="2400" smtClean="0"/>
              <a:t>Daftar pertanyaan dan wawancara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tabLst>
                <a:tab pos="795338" algn="l"/>
              </a:tabLst>
            </a:pPr>
            <a:r>
              <a:rPr lang="en-US" sz="2400" smtClean="0"/>
              <a:t>2. 	</a:t>
            </a:r>
            <a:r>
              <a:rPr lang="id-ID" sz="2400" smtClean="0"/>
              <a:t>Perancangan database secara konseptual</a:t>
            </a:r>
            <a:endParaRPr lang="en-US" sz="240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tabLst>
                <a:tab pos="795338" algn="l"/>
              </a:tabLst>
            </a:pPr>
            <a:r>
              <a:rPr lang="en-US" sz="2400" smtClean="0"/>
              <a:t>	a. </a:t>
            </a:r>
            <a:r>
              <a:rPr lang="id-ID" sz="2400" smtClean="0"/>
              <a:t>Perancangan skema konseptual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None/>
              <a:tabLst>
                <a:tab pos="795338" algn="l"/>
              </a:tabLst>
            </a:pPr>
            <a:r>
              <a:rPr lang="en-US" sz="2400" smtClean="0"/>
              <a:t>	b. </a:t>
            </a:r>
            <a:r>
              <a:rPr lang="id-ID" sz="2400" smtClean="0"/>
              <a:t>Perancangan transaksi</a:t>
            </a:r>
            <a:r>
              <a:rPr lang="en-US" sz="2400" smtClean="0"/>
              <a:t> yang akan terjadi dalam database.</a:t>
            </a:r>
            <a:endParaRPr lang="id-ID" sz="2400" smtClean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8763000" cy="5592763"/>
          </a:xfrm>
        </p:spPr>
        <p:txBody>
          <a:bodyPr rtlCol="0">
            <a:normAutofit/>
          </a:bodyPr>
          <a:lstStyle/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AutoNum type="arabicPeriod" startAt="3"/>
              <a:tabLst>
                <a:tab pos="795338" algn="l"/>
              </a:tabLst>
              <a:defRPr/>
            </a:pPr>
            <a:r>
              <a:rPr lang="id-ID" sz="2400" dirty="0" smtClean="0"/>
              <a:t>Pem</a:t>
            </a:r>
            <a:r>
              <a:rPr lang="en-US" sz="2400" dirty="0" err="1" smtClean="0"/>
              <a:t>ilihan</a:t>
            </a:r>
            <a:r>
              <a:rPr lang="id-ID" sz="2400" dirty="0" smtClean="0"/>
              <a:t> DBMS</a:t>
            </a:r>
            <a:endParaRPr lang="en-US" sz="2400" dirty="0" smtClean="0"/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tabLst>
                <a:tab pos="795338" algn="l"/>
              </a:tabLst>
              <a:defRPr/>
            </a:pPr>
            <a:r>
              <a:rPr lang="en-US" sz="2400" dirty="0" smtClean="0"/>
              <a:t>     a. </a:t>
            </a:r>
            <a:r>
              <a:rPr lang="id-ID" sz="2400" dirty="0" smtClean="0"/>
              <a:t>Faktor teknis</a:t>
            </a:r>
            <a:endParaRPr lang="en-US" sz="2400" dirty="0" smtClean="0"/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teknik</a:t>
            </a:r>
            <a:r>
              <a:rPr lang="en-US" sz="2400" dirty="0" smtClean="0"/>
              <a:t> :</a:t>
            </a:r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Tipe</a:t>
            </a:r>
            <a:r>
              <a:rPr lang="en-US" sz="2400" dirty="0" smtClean="0"/>
              <a:t> model data ( </a:t>
            </a:r>
            <a:r>
              <a:rPr lang="en-US" sz="2400" dirty="0" err="1" smtClean="0"/>
              <a:t>hirarki</a:t>
            </a:r>
            <a:r>
              <a:rPr lang="en-US" sz="2400" dirty="0" smtClean="0"/>
              <a:t>,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relasional</a:t>
            </a:r>
            <a:r>
              <a:rPr lang="en-US" sz="2400" dirty="0" smtClean="0"/>
              <a:t> ), </a:t>
            </a:r>
            <a:r>
              <a:rPr lang="en-US" sz="2400" dirty="0" err="1" smtClean="0"/>
              <a:t>Struktur</a:t>
            </a:r>
            <a:r>
              <a:rPr lang="en-US" sz="2400" dirty="0" smtClean="0"/>
              <a:t> </a:t>
            </a:r>
            <a:r>
              <a:rPr lang="en-US" sz="2400" dirty="0" err="1" smtClean="0"/>
              <a:t>penyimpanan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jalur</a:t>
            </a:r>
            <a:r>
              <a:rPr lang="en-US" sz="2400" dirty="0" smtClean="0"/>
              <a:t> </a:t>
            </a:r>
            <a:r>
              <a:rPr lang="en-US" sz="2400" dirty="0" err="1" smtClean="0"/>
              <a:t>pengaksesan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didukung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manajemen</a:t>
            </a:r>
            <a:r>
              <a:rPr lang="en-US" sz="2400" dirty="0" smtClean="0"/>
              <a:t> database, </a:t>
            </a:r>
            <a:r>
              <a:rPr lang="en-US" sz="2400" dirty="0" err="1" smtClean="0"/>
              <a:t>Tipe</a:t>
            </a:r>
            <a:r>
              <a:rPr lang="en-US" sz="2400" dirty="0" smtClean="0"/>
              <a:t> interface </a:t>
            </a:r>
            <a:r>
              <a:rPr lang="en-US" sz="2400" dirty="0" err="1" smtClean="0"/>
              <a:t>dan</a:t>
            </a:r>
            <a:r>
              <a:rPr lang="en-US" sz="2400" dirty="0" smtClean="0"/>
              <a:t> programmer, </a:t>
            </a:r>
            <a:r>
              <a:rPr lang="en-US" sz="2400" dirty="0" err="1" smtClean="0"/>
              <a:t>Tipe</a:t>
            </a:r>
            <a:r>
              <a:rPr lang="en-US" sz="2400" dirty="0" smtClean="0"/>
              <a:t> </a:t>
            </a:r>
            <a:r>
              <a:rPr lang="en-US" sz="2400" dirty="0" err="1" smtClean="0"/>
              <a:t>bahasa</a:t>
            </a:r>
            <a:r>
              <a:rPr lang="en-US" sz="2400" dirty="0" smtClean="0"/>
              <a:t> query</a:t>
            </a:r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 smtClean="0"/>
              <a:t>	</a:t>
            </a:r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 smtClean="0"/>
              <a:t>	b. </a:t>
            </a:r>
            <a:r>
              <a:rPr lang="id-ID" sz="2400" dirty="0" smtClean="0"/>
              <a:t>Faktor Ekonomi dan Politik organisasi</a:t>
            </a:r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Faktor-faktor</a:t>
            </a:r>
            <a:r>
              <a:rPr lang="en-US" sz="2400" dirty="0" smtClean="0"/>
              <a:t> </a:t>
            </a:r>
            <a:r>
              <a:rPr lang="en-US" sz="2400" dirty="0" err="1" smtClean="0"/>
              <a:t>ekonomi</a:t>
            </a:r>
            <a:r>
              <a:rPr lang="en-US" sz="2400" dirty="0" smtClean="0"/>
              <a:t>: </a:t>
            </a:r>
            <a:r>
              <a:rPr lang="en-US" sz="2400" dirty="0" err="1" smtClean="0"/>
              <a:t>Biaya</a:t>
            </a:r>
            <a:r>
              <a:rPr lang="en-US" sz="2400" dirty="0" smtClean="0"/>
              <a:t> </a:t>
            </a:r>
            <a:r>
              <a:rPr lang="en-US" sz="2400" dirty="0" err="1" smtClean="0"/>
              <a:t>penyiadaan</a:t>
            </a:r>
            <a:r>
              <a:rPr lang="en-US" sz="2400" dirty="0" smtClean="0"/>
              <a:t> hardware </a:t>
            </a:r>
            <a:r>
              <a:rPr lang="en-US" sz="2400" dirty="0" err="1" smtClean="0"/>
              <a:t>dan</a:t>
            </a:r>
            <a:r>
              <a:rPr lang="en-US" sz="2400" dirty="0" smtClean="0"/>
              <a:t> software, </a:t>
            </a:r>
            <a:r>
              <a:rPr lang="en-US" sz="2400" dirty="0" err="1" smtClean="0"/>
              <a:t>Biaya</a:t>
            </a:r>
            <a:r>
              <a:rPr lang="en-US" sz="2400" dirty="0" smtClean="0"/>
              <a:t> </a:t>
            </a:r>
            <a:r>
              <a:rPr lang="en-US" sz="2400" dirty="0" err="1" smtClean="0"/>
              <a:t>konversi</a:t>
            </a:r>
            <a:r>
              <a:rPr lang="en-US" sz="2400" dirty="0" smtClean="0"/>
              <a:t> </a:t>
            </a:r>
            <a:r>
              <a:rPr lang="en-US" sz="2400" dirty="0" err="1" smtClean="0"/>
              <a:t>pembuatan</a:t>
            </a:r>
            <a:r>
              <a:rPr lang="en-US" sz="2400" dirty="0" smtClean="0"/>
              <a:t> database, </a:t>
            </a:r>
            <a:r>
              <a:rPr lang="en-US" sz="2400" dirty="0" err="1" smtClean="0"/>
              <a:t>Biaya</a:t>
            </a:r>
            <a:r>
              <a:rPr lang="en-US" sz="2400" dirty="0" smtClean="0"/>
              <a:t> </a:t>
            </a:r>
            <a:r>
              <a:rPr lang="en-US" sz="2400" dirty="0" err="1" smtClean="0"/>
              <a:t>personalia</a:t>
            </a:r>
            <a:r>
              <a:rPr lang="en-US" sz="2400" dirty="0" smtClean="0"/>
              <a:t>, </a:t>
            </a:r>
            <a:r>
              <a:rPr lang="en-US" sz="2400" dirty="0" err="1" smtClean="0"/>
              <a:t>dll</a:t>
            </a:r>
            <a:endParaRPr lang="en-US" sz="2400" dirty="0" smtClean="0"/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Organisasi</a:t>
            </a:r>
            <a:r>
              <a:rPr lang="en-US" sz="2400" smtClean="0"/>
              <a:t> :</a:t>
            </a:r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 smtClean="0"/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tabLst>
                <a:tab pos="795338" algn="l"/>
              </a:tabLst>
              <a:defRPr/>
            </a:pPr>
            <a:endParaRPr lang="en-US" sz="2400" dirty="0" smtClean="0"/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tabLst>
                <a:tab pos="795338" algn="l"/>
              </a:tabLst>
              <a:defRPr/>
            </a:pPr>
            <a:endParaRPr lang="en-US" sz="2400" dirty="0" smtClean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id-ID" sz="2600" b="1" smtClean="0"/>
              <a:t>KONSEP DASAR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Database adalah s</a:t>
            </a:r>
            <a:r>
              <a:rPr lang="id-ID" sz="2400" smtClean="0"/>
              <a:t>uatu susunan/kumpulan data operasional lengkap dari suatu organisasi/perusahaan yang diorganisir/dikelola dan simpan secara terintegrasi dengan menggunakan metode tertentu dengan menggunakan komputer sehingga mampu menyediakan informasi yang diperlukan pemakainya</a:t>
            </a:r>
            <a:r>
              <a:rPr lang="en-US" sz="2400" smtClean="0"/>
              <a:t>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id-ID" sz="2400" b="1" smtClean="0"/>
              <a:t>SISTEM DATABASE adalah </a:t>
            </a:r>
            <a:r>
              <a:rPr lang="en-US" sz="2400" smtClean="0"/>
              <a:t>s</a:t>
            </a:r>
            <a:r>
              <a:rPr lang="id-ID" sz="2400" smtClean="0"/>
              <a:t>uatu s</a:t>
            </a:r>
            <a:r>
              <a:rPr lang="en-US" sz="2400" smtClean="0"/>
              <a:t>is</a:t>
            </a:r>
            <a:r>
              <a:rPr lang="id-ID" sz="2400" smtClean="0"/>
              <a:t>tem penyusunan dan pengelolaan record-record dengan menggunakan komputer, dengan tujuan untuk menyimpan atau merekam serta memelihara data operasional lengkap sebuah organisasi/perusahaan sehingga mampu menyediakan informasi yang diperlukan</a:t>
            </a:r>
            <a:r>
              <a:rPr lang="en-US" sz="2400" smtClean="0"/>
              <a:t> </a:t>
            </a:r>
            <a:r>
              <a:rPr lang="id-ID" sz="2400" smtClean="0"/>
              <a:t>pemakai untuk </a:t>
            </a:r>
            <a:r>
              <a:rPr lang="id-ID" sz="2400" b="1" smtClean="0"/>
              <a:t>kepentingan proses pengambilan keputusan</a:t>
            </a:r>
            <a:r>
              <a:rPr lang="en-US" sz="2400" b="1" smtClean="0"/>
              <a:t>.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Analisa Kasus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err="1" smtClean="0"/>
              <a:t>Perpustakaan</a:t>
            </a:r>
            <a:r>
              <a:rPr lang="en-US" sz="2400" dirty="0" smtClean="0"/>
              <a:t> Smart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perpustakaan</a:t>
            </a:r>
            <a:r>
              <a:rPr lang="en-US" sz="2400" dirty="0" smtClean="0"/>
              <a:t> </a:t>
            </a:r>
            <a:r>
              <a:rPr lang="en-US" sz="2400" dirty="0" err="1" smtClean="0"/>
              <a:t>umum</a:t>
            </a:r>
            <a:r>
              <a:rPr lang="en-US" sz="2400" dirty="0" smtClean="0"/>
              <a:t> yang </a:t>
            </a:r>
            <a:r>
              <a:rPr lang="en-US" sz="2400" dirty="0" err="1" smtClean="0"/>
              <a:t>anggotanya</a:t>
            </a:r>
            <a:r>
              <a:rPr lang="en-US" sz="2400" dirty="0" smtClean="0"/>
              <a:t> </a:t>
            </a:r>
            <a:r>
              <a:rPr lang="en-US" sz="2400" dirty="0" err="1" smtClean="0"/>
              <a:t>pelajar,mahasiswa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didirikan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Walikota</a:t>
            </a:r>
            <a:r>
              <a:rPr lang="en-US" sz="2400" dirty="0" smtClean="0"/>
              <a:t> Jakarta Barat. </a:t>
            </a:r>
            <a:r>
              <a:rPr lang="en-US" sz="2400" dirty="0" err="1" smtClean="0"/>
              <a:t>Keberadaan</a:t>
            </a:r>
            <a:r>
              <a:rPr lang="en-US" sz="2400" dirty="0" smtClean="0"/>
              <a:t> </a:t>
            </a:r>
            <a:r>
              <a:rPr lang="en-US" sz="2400" dirty="0" err="1" smtClean="0"/>
              <a:t>perpustakaan</a:t>
            </a:r>
            <a:r>
              <a:rPr lang="en-US" sz="2400" dirty="0" smtClean="0"/>
              <a:t> </a:t>
            </a:r>
            <a:r>
              <a:rPr lang="en-US" sz="2400" dirty="0" err="1" smtClean="0"/>
              <a:t>berlokasi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Walikota</a:t>
            </a:r>
            <a:r>
              <a:rPr lang="en-US" sz="2400" dirty="0" smtClean="0"/>
              <a:t> yang </a:t>
            </a:r>
            <a:r>
              <a:rPr lang="en-US" sz="2400" dirty="0" err="1" smtClean="0"/>
              <a:t>aplikasi</a:t>
            </a:r>
            <a:r>
              <a:rPr lang="en-US" sz="2400" dirty="0" smtClean="0"/>
              <a:t> </a:t>
            </a:r>
            <a:r>
              <a:rPr lang="en-US" sz="2400" dirty="0" err="1" smtClean="0"/>
              <a:t>pelayanan</a:t>
            </a:r>
            <a:r>
              <a:rPr lang="en-US" sz="2400" dirty="0" smtClean="0"/>
              <a:t> </a:t>
            </a:r>
            <a:r>
              <a:rPr lang="en-US" sz="2400" dirty="0" err="1" smtClean="0"/>
              <a:t>masih</a:t>
            </a:r>
            <a:r>
              <a:rPr lang="en-US" sz="2400" dirty="0" smtClean="0"/>
              <a:t> </a:t>
            </a:r>
            <a:r>
              <a:rPr lang="en-US" sz="2400" dirty="0" err="1" smtClean="0"/>
              <a:t>bersifat</a:t>
            </a:r>
            <a:r>
              <a:rPr lang="en-US" sz="2400" dirty="0" smtClean="0"/>
              <a:t> </a:t>
            </a:r>
            <a:r>
              <a:rPr lang="en-US" sz="2400" dirty="0" err="1" smtClean="0"/>
              <a:t>tradisional</a:t>
            </a:r>
            <a:r>
              <a:rPr lang="en-US" sz="2400" dirty="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/>
              <a:t>Prosesnya</a:t>
            </a:r>
            <a:r>
              <a:rPr lang="en-US" sz="2400" dirty="0" smtClean="0"/>
              <a:t>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  a. 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calon</a:t>
            </a:r>
            <a:r>
              <a:rPr lang="en-US" sz="2400" dirty="0" smtClean="0"/>
              <a:t> </a:t>
            </a:r>
            <a:r>
              <a:rPr lang="en-US" sz="2400" dirty="0" err="1" smtClean="0"/>
              <a:t>anggota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anggota</a:t>
            </a:r>
            <a:r>
              <a:rPr lang="en-US" sz="2400" dirty="0" smtClean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      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mengisi</a:t>
            </a:r>
            <a:r>
              <a:rPr lang="en-US" sz="2400" dirty="0" smtClean="0"/>
              <a:t> </a:t>
            </a:r>
            <a:r>
              <a:rPr lang="en-US" sz="2400" dirty="0" err="1" smtClean="0"/>
              <a:t>formulir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biaya</a:t>
            </a:r>
            <a:r>
              <a:rPr lang="en-US" sz="2400" dirty="0" smtClean="0"/>
              <a:t> </a:t>
            </a:r>
            <a:r>
              <a:rPr lang="en-US" sz="2400" dirty="0" err="1" smtClean="0"/>
              <a:t>administrasi</a:t>
            </a:r>
            <a:r>
              <a:rPr lang="en-US" sz="2400" dirty="0" smtClean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       Rp.10.000,-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  b.  </a:t>
            </a:r>
            <a:r>
              <a:rPr lang="en-US" sz="2400" dirty="0" err="1" smtClean="0"/>
              <a:t>Anggota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meminjam</a:t>
            </a:r>
            <a:r>
              <a:rPr lang="en-US" sz="2400" dirty="0" smtClean="0"/>
              <a:t> </a:t>
            </a:r>
            <a:r>
              <a:rPr lang="en-US" sz="2400" dirty="0" err="1" smtClean="0"/>
              <a:t>buku</a:t>
            </a:r>
            <a:r>
              <a:rPr lang="en-US" sz="2400" dirty="0" smtClean="0"/>
              <a:t> </a:t>
            </a:r>
            <a:r>
              <a:rPr lang="en-US" sz="2400" dirty="0" err="1" smtClean="0"/>
              <a:t>maksimal</a:t>
            </a:r>
            <a:r>
              <a:rPr lang="en-US" sz="2400" dirty="0" smtClean="0"/>
              <a:t> 3 </a:t>
            </a:r>
            <a:r>
              <a:rPr lang="en-US" sz="2400" dirty="0" err="1" smtClean="0"/>
              <a:t>buku</a:t>
            </a:r>
            <a:r>
              <a:rPr lang="en-US" sz="2400" dirty="0" smtClean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  c. 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peminjaman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1 </a:t>
            </a:r>
            <a:r>
              <a:rPr lang="en-US" sz="2400" dirty="0" err="1" smtClean="0"/>
              <a:t>minggu</a:t>
            </a:r>
            <a:r>
              <a:rPr lang="en-US" sz="2400" dirty="0" smtClean="0"/>
              <a:t> (7 </a:t>
            </a:r>
            <a:r>
              <a:rPr lang="en-US" sz="2400" dirty="0" err="1" smtClean="0"/>
              <a:t>hari</a:t>
            </a:r>
            <a:r>
              <a:rPr lang="en-US" sz="2400" dirty="0" smtClean="0"/>
              <a:t>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  d.  </a:t>
            </a:r>
            <a:r>
              <a:rPr lang="en-US" sz="2400" dirty="0" err="1" smtClean="0"/>
              <a:t>Keterlambatan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pengembalian</a:t>
            </a:r>
            <a:r>
              <a:rPr lang="en-US" sz="2400" dirty="0" smtClean="0"/>
              <a:t> </a:t>
            </a:r>
            <a:r>
              <a:rPr lang="en-US" sz="2400" dirty="0" err="1" smtClean="0"/>
              <a:t>dikenakan</a:t>
            </a:r>
            <a:r>
              <a:rPr lang="en-US" sz="2400" dirty="0" smtClean="0"/>
              <a:t> </a:t>
            </a:r>
            <a:r>
              <a:rPr lang="en-US" sz="2400" dirty="0" err="1" smtClean="0"/>
              <a:t>denda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      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kondisi</a:t>
            </a:r>
            <a:r>
              <a:rPr lang="en-US" sz="2400" dirty="0" smtClean="0"/>
              <a:t> </a:t>
            </a:r>
            <a:r>
              <a:rPr lang="en-US" sz="2400" dirty="0" err="1" smtClean="0"/>
              <a:t>denda</a:t>
            </a:r>
            <a:r>
              <a:rPr lang="en-US" sz="2400" dirty="0" smtClean="0"/>
              <a:t>, </a:t>
            </a:r>
            <a:r>
              <a:rPr lang="en-US" sz="2400" dirty="0" err="1" smtClean="0"/>
              <a:t>diantaranya</a:t>
            </a:r>
            <a:r>
              <a:rPr lang="en-US" sz="2400" dirty="0" smtClean="0"/>
              <a:t> :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441325" y="10302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381000" y="1066800"/>
            <a:ext cx="84582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en-US" sz="2400" dirty="0" err="1"/>
              <a:t>Diantaranya</a:t>
            </a:r>
            <a:r>
              <a:rPr lang="en-US" sz="2400" dirty="0"/>
              <a:t> :</a:t>
            </a:r>
          </a:p>
          <a:p>
            <a:pPr marL="342900" indent="-342900" algn="just">
              <a:buFontTx/>
              <a:buAutoNum type="arabicPeriod"/>
            </a:pPr>
            <a:r>
              <a:rPr lang="en-US" sz="2400" dirty="0" err="1"/>
              <a:t>Denda</a:t>
            </a:r>
            <a:r>
              <a:rPr lang="en-US" sz="2400" dirty="0"/>
              <a:t> </a:t>
            </a:r>
            <a:r>
              <a:rPr lang="en-US" sz="2400" dirty="0" err="1"/>
              <a:t>keterlambatan</a:t>
            </a:r>
            <a:r>
              <a:rPr lang="en-US" sz="2400" dirty="0"/>
              <a:t> </a:t>
            </a:r>
            <a:r>
              <a:rPr lang="en-US" sz="2400" dirty="0" err="1"/>
              <a:t>pengembalian</a:t>
            </a:r>
            <a:r>
              <a:rPr lang="en-US" sz="2400" dirty="0"/>
              <a:t> </a:t>
            </a:r>
            <a:r>
              <a:rPr lang="en-US" sz="2400" dirty="0" err="1"/>
              <a:t>dikenakan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</a:t>
            </a:r>
            <a:r>
              <a:rPr lang="en-US" sz="2400" dirty="0" err="1"/>
              <a:t>administrasi</a:t>
            </a:r>
            <a:r>
              <a:rPr lang="en-US" sz="2400" dirty="0"/>
              <a:t> Rp.500 </a:t>
            </a:r>
            <a:r>
              <a:rPr lang="en-US" sz="2400" dirty="0" err="1"/>
              <a:t>perharinya</a:t>
            </a:r>
            <a:r>
              <a:rPr lang="en-US" sz="2400" dirty="0"/>
              <a:t> (</a:t>
            </a:r>
            <a:r>
              <a:rPr lang="en-US" sz="2400" dirty="0" err="1"/>
              <a:t>bukti</a:t>
            </a:r>
            <a:r>
              <a:rPr lang="en-US" sz="2400" dirty="0"/>
              <a:t> </a:t>
            </a:r>
            <a:r>
              <a:rPr lang="en-US" sz="2400" dirty="0" err="1"/>
              <a:t>surat</a:t>
            </a:r>
            <a:r>
              <a:rPr lang="en-US" sz="2400" dirty="0"/>
              <a:t> </a:t>
            </a:r>
            <a:r>
              <a:rPr lang="en-US" sz="2400" dirty="0" err="1"/>
              <a:t>denda</a:t>
            </a:r>
            <a:r>
              <a:rPr lang="en-US" sz="2400" dirty="0"/>
              <a:t> </a:t>
            </a:r>
            <a:r>
              <a:rPr lang="en-US" sz="2400" dirty="0" err="1"/>
              <a:t>terlampir</a:t>
            </a:r>
            <a:r>
              <a:rPr lang="en-US" sz="2400" dirty="0"/>
              <a:t>)</a:t>
            </a:r>
          </a:p>
          <a:p>
            <a:pPr marL="342900" indent="-342900" algn="just"/>
            <a:r>
              <a:rPr lang="en-US" sz="2400" dirty="0"/>
              <a:t>2. </a:t>
            </a:r>
            <a:r>
              <a:rPr lang="en-US" sz="2400" dirty="0" err="1"/>
              <a:t>Denda</a:t>
            </a:r>
            <a:r>
              <a:rPr lang="en-US" sz="2400" dirty="0"/>
              <a:t> </a:t>
            </a:r>
            <a:r>
              <a:rPr lang="en-US" sz="2400" dirty="0" err="1"/>
              <a:t>Buku</a:t>
            </a:r>
            <a:r>
              <a:rPr lang="en-US" sz="2400" dirty="0"/>
              <a:t> </a:t>
            </a:r>
            <a:r>
              <a:rPr lang="en-US" sz="2400" dirty="0" err="1"/>
              <a:t>perpustakaan</a:t>
            </a:r>
            <a:r>
              <a:rPr lang="en-US" sz="2400" dirty="0"/>
              <a:t> </a:t>
            </a:r>
            <a:r>
              <a:rPr lang="en-US" sz="2400" dirty="0" err="1"/>
              <a:t>rusak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dikenakan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</a:t>
            </a:r>
            <a:r>
              <a:rPr lang="en-US" sz="2400" dirty="0" err="1"/>
              <a:t>revisi</a:t>
            </a:r>
            <a:r>
              <a:rPr lang="en-US" sz="2400" dirty="0"/>
              <a:t> </a:t>
            </a:r>
            <a:r>
              <a:rPr lang="en-US" sz="2400" dirty="0" err="1"/>
              <a:t>buku</a:t>
            </a:r>
            <a:r>
              <a:rPr lang="en-US" sz="2400" dirty="0"/>
              <a:t> </a:t>
            </a:r>
            <a:r>
              <a:rPr lang="en-US" sz="2400" dirty="0" err="1"/>
              <a:t>perpustakaan</a:t>
            </a:r>
            <a:r>
              <a:rPr lang="en-US" sz="2400" dirty="0"/>
              <a:t>(</a:t>
            </a:r>
            <a:r>
              <a:rPr lang="en-US" sz="2400" dirty="0" err="1"/>
              <a:t>biaya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dikenakan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buku</a:t>
            </a:r>
            <a:r>
              <a:rPr lang="en-US" sz="2400" dirty="0"/>
              <a:t> </a:t>
            </a:r>
            <a:r>
              <a:rPr lang="en-US" sz="2400" dirty="0" err="1"/>
              <a:t>diperbaiki</a:t>
            </a:r>
            <a:r>
              <a:rPr lang="en-US" sz="2400" dirty="0"/>
              <a:t>).(</a:t>
            </a:r>
            <a:r>
              <a:rPr lang="en-US" sz="2400" dirty="0" err="1"/>
              <a:t>bukti</a:t>
            </a:r>
            <a:r>
              <a:rPr lang="en-US" sz="2400" dirty="0"/>
              <a:t> </a:t>
            </a:r>
            <a:r>
              <a:rPr lang="en-US" sz="2400" dirty="0" err="1"/>
              <a:t>surat</a:t>
            </a:r>
            <a:r>
              <a:rPr lang="en-US" sz="2400" dirty="0"/>
              <a:t> </a:t>
            </a:r>
            <a:r>
              <a:rPr lang="en-US" sz="2400" dirty="0" err="1"/>
              <a:t>denda</a:t>
            </a:r>
            <a:r>
              <a:rPr lang="en-US" sz="2400" dirty="0"/>
              <a:t> </a:t>
            </a:r>
            <a:r>
              <a:rPr lang="en-US" sz="2400" dirty="0" err="1"/>
              <a:t>terlampir</a:t>
            </a:r>
            <a:r>
              <a:rPr lang="en-US" sz="2400" dirty="0"/>
              <a:t>)</a:t>
            </a:r>
          </a:p>
          <a:p>
            <a:pPr marL="342900" indent="-342900" algn="just"/>
            <a:r>
              <a:rPr lang="en-US" sz="2400" dirty="0"/>
              <a:t>3. </a:t>
            </a:r>
            <a:r>
              <a:rPr lang="en-US" sz="2400" dirty="0" err="1"/>
              <a:t>Denda</a:t>
            </a:r>
            <a:r>
              <a:rPr lang="en-US" sz="2400" dirty="0"/>
              <a:t> </a:t>
            </a:r>
            <a:r>
              <a:rPr lang="en-US" sz="2400" dirty="0" err="1"/>
              <a:t>Buku</a:t>
            </a:r>
            <a:r>
              <a:rPr lang="en-US" sz="2400" dirty="0"/>
              <a:t> </a:t>
            </a:r>
            <a:r>
              <a:rPr lang="en-US" sz="2400" dirty="0" err="1"/>
              <a:t>Hilang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dikenakan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</a:t>
            </a:r>
            <a:r>
              <a:rPr lang="en-US" sz="2400" dirty="0" err="1"/>
              <a:t>penggantian</a:t>
            </a:r>
            <a:r>
              <a:rPr lang="en-US" sz="2400" dirty="0"/>
              <a:t> </a:t>
            </a:r>
            <a:r>
              <a:rPr lang="en-US" sz="2400" dirty="0" err="1"/>
              <a:t>seharga</a:t>
            </a:r>
            <a:r>
              <a:rPr lang="en-US" sz="2400" dirty="0"/>
              <a:t> </a:t>
            </a:r>
            <a:r>
              <a:rPr lang="en-US" sz="2400" dirty="0" err="1"/>
              <a:t>buku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.(</a:t>
            </a:r>
            <a:r>
              <a:rPr lang="en-US" sz="2400" dirty="0" err="1"/>
              <a:t>bukti</a:t>
            </a:r>
            <a:r>
              <a:rPr lang="en-US" sz="2400" dirty="0"/>
              <a:t> </a:t>
            </a:r>
            <a:r>
              <a:rPr lang="en-US" sz="2400" dirty="0" err="1"/>
              <a:t>surat</a:t>
            </a:r>
            <a:r>
              <a:rPr lang="en-US" sz="2400" dirty="0"/>
              <a:t> </a:t>
            </a:r>
            <a:r>
              <a:rPr lang="en-US" sz="2400" dirty="0" err="1"/>
              <a:t>denda</a:t>
            </a:r>
            <a:r>
              <a:rPr lang="en-US" sz="2400" dirty="0"/>
              <a:t> </a:t>
            </a:r>
            <a:r>
              <a:rPr lang="en-US" sz="2400" dirty="0" err="1"/>
              <a:t>terlampir</a:t>
            </a:r>
            <a:r>
              <a:rPr lang="en-US" sz="2400" dirty="0"/>
              <a:t>)</a:t>
            </a:r>
          </a:p>
          <a:p>
            <a:pPr marL="342900" indent="-342900" algn="just"/>
            <a:r>
              <a:rPr lang="en-US" sz="2400" dirty="0"/>
              <a:t>4. </a:t>
            </a:r>
            <a:r>
              <a:rPr lang="en-US" sz="2400" dirty="0" err="1"/>
              <a:t>Perpustakaan</a:t>
            </a:r>
            <a:r>
              <a:rPr lang="en-US" sz="2400" dirty="0"/>
              <a:t> smart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menerima</a:t>
            </a:r>
            <a:r>
              <a:rPr lang="en-US" sz="2400" dirty="0"/>
              <a:t> </a:t>
            </a:r>
            <a:r>
              <a:rPr lang="en-US" sz="2400" dirty="0" err="1"/>
              <a:t>sumbangan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donatur</a:t>
            </a:r>
            <a:r>
              <a:rPr lang="en-US" sz="2400" dirty="0"/>
              <a:t> </a:t>
            </a:r>
            <a:r>
              <a:rPr lang="en-US" sz="2400" dirty="0" err="1"/>
              <a:t>statusnya</a:t>
            </a:r>
            <a:r>
              <a:rPr lang="en-US" sz="2400" dirty="0"/>
              <a:t> (</a:t>
            </a:r>
            <a:r>
              <a:rPr lang="en-US" sz="2400" dirty="0" err="1"/>
              <a:t>anggota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masyrakat</a:t>
            </a:r>
            <a:r>
              <a:rPr lang="en-US" sz="2400" dirty="0"/>
              <a:t> </a:t>
            </a:r>
            <a:r>
              <a:rPr lang="en-US" sz="2400" dirty="0" err="1"/>
              <a:t>luas</a:t>
            </a:r>
            <a:r>
              <a:rPr lang="en-US" sz="2400" dirty="0"/>
              <a:t>)   </a:t>
            </a:r>
          </a:p>
          <a:p>
            <a:pPr marL="342900" indent="-342900" algn="just"/>
            <a:endParaRPr lang="en-US" sz="2400" dirty="0"/>
          </a:p>
          <a:p>
            <a:pPr marL="800100" lvl="1" indent="-342900" algn="just"/>
            <a:endParaRPr lang="en-US" sz="2400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err="1" smtClean="0"/>
              <a:t>Analisa</a:t>
            </a:r>
            <a:r>
              <a:rPr lang="en-US" sz="4000" dirty="0" smtClean="0"/>
              <a:t> </a:t>
            </a:r>
            <a:r>
              <a:rPr lang="en-US" sz="4000" dirty="0" err="1" smtClean="0"/>
              <a:t>Kasus</a:t>
            </a:r>
            <a:r>
              <a:rPr lang="en-US" sz="4000" dirty="0" smtClean="0"/>
              <a:t> Enterprise</a:t>
            </a:r>
            <a:br>
              <a:rPr lang="en-US" sz="4000" dirty="0" smtClean="0"/>
            </a:br>
            <a:r>
              <a:rPr lang="en-US" sz="2000" dirty="0" smtClean="0"/>
              <a:t>(</a:t>
            </a:r>
            <a:r>
              <a:rPr lang="en-US" sz="2000" dirty="0" err="1" smtClean="0"/>
              <a:t>Pembahasan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r>
              <a:rPr lang="en-US" sz="2000" dirty="0" smtClean="0"/>
              <a:t>)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algn="just" eaLnBrk="1" hangingPunct="1"/>
            <a:r>
              <a:rPr lang="en-US" dirty="0" err="1" smtClean="0"/>
              <a:t>Buat</a:t>
            </a:r>
            <a:r>
              <a:rPr lang="en-US" dirty="0" smtClean="0"/>
              <a:t> Enterprise </a:t>
            </a:r>
            <a:r>
              <a:rPr lang="en-US" dirty="0" err="1" smtClean="0"/>
              <a:t>dari</a:t>
            </a:r>
            <a:r>
              <a:rPr lang="en-US" dirty="0" smtClean="0"/>
              <a:t> “</a:t>
            </a:r>
            <a:r>
              <a:rPr lang="en-US" dirty="0" err="1" smtClean="0"/>
              <a:t>Perpustakaan</a:t>
            </a:r>
            <a:r>
              <a:rPr lang="en-US" dirty="0" smtClean="0"/>
              <a:t> Smart” yang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:</a:t>
            </a:r>
          </a:p>
          <a:p>
            <a:pPr marL="457200" lvl="1" indent="0" eaLnBrk="1" hangingPunct="1">
              <a:buFontTx/>
              <a:buNone/>
            </a:pPr>
            <a:r>
              <a:rPr lang="en-US" b="1" dirty="0" err="1" smtClean="0"/>
              <a:t>Entitas</a:t>
            </a:r>
            <a:r>
              <a:rPr lang="en-US" b="1" dirty="0" smtClean="0"/>
              <a:t>, </a:t>
            </a:r>
            <a:r>
              <a:rPr lang="en-US" b="1" dirty="0" err="1" smtClean="0"/>
              <a:t>Atribute</a:t>
            </a:r>
            <a:r>
              <a:rPr lang="en-US" b="1" dirty="0" smtClean="0"/>
              <a:t>/Field, value data, record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bentuk</a:t>
            </a:r>
            <a:r>
              <a:rPr lang="en-US" b="1" dirty="0" smtClean="0"/>
              <a:t> </a:t>
            </a:r>
            <a:r>
              <a:rPr lang="en-US" b="1" dirty="0" err="1" smtClean="0"/>
              <a:t>tabel</a:t>
            </a:r>
            <a:r>
              <a:rPr lang="en-US" b="1" dirty="0" smtClean="0"/>
              <a:t> – </a:t>
            </a:r>
            <a:r>
              <a:rPr lang="en-US" b="1" dirty="0" err="1" smtClean="0"/>
              <a:t>tabel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Enterprise</a:t>
            </a:r>
          </a:p>
          <a:p>
            <a:pPr algn="just" eaLnBrk="1" hangingPunct="1"/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Enterprise </a:t>
            </a:r>
            <a:r>
              <a:rPr lang="en-US" dirty="0" err="1" smtClean="0"/>
              <a:t>Perpustakaan</a:t>
            </a:r>
            <a:r>
              <a:rPr lang="en-US" dirty="0" smtClean="0"/>
              <a:t>(yang </a:t>
            </a:r>
            <a:r>
              <a:rPr lang="en-US" dirty="0" err="1" smtClean="0"/>
              <a:t>menghubungkan</a:t>
            </a:r>
            <a:r>
              <a:rPr lang="en-US" dirty="0" smtClean="0"/>
              <a:t> </a:t>
            </a:r>
            <a:r>
              <a:rPr lang="en-US" dirty="0" err="1" smtClean="0"/>
              <a:t>relasi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, </a:t>
            </a:r>
            <a:r>
              <a:rPr lang="en-US" dirty="0" err="1" smtClean="0"/>
              <a:t>Atribute</a:t>
            </a:r>
            <a:r>
              <a:rPr lang="en-US" dirty="0" smtClean="0"/>
              <a:t>, value data, record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tabel-tabel</a:t>
            </a:r>
            <a:r>
              <a:rPr lang="en-US" dirty="0" smtClean="0"/>
              <a:t>)</a:t>
            </a:r>
          </a:p>
          <a:p>
            <a:pPr marL="457200" lvl="1" indent="0"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 descr="data:image/jpeg;base64,/9j/4AAQSkZJRgABAQAAAQABAAD/2wCEAAkGBxQPEBEPEBQUERIXFhASGBQVGBUQExgXFRQWGRcXExkYHCggGBsnHBMTIjEhJSktLi4vGB8/ODMsOCgwLisBCgoKDg0OGxAQGysmICUsLywsLC0tLCwsMC0rLiwsNC8sLCwvLzQsLCwsNCwsLCwvLCwsLCwsLCwsLCwsLCwsLP/AABEIAMIBAwMBIgACEQEDEQH/xAAcAAEAAgMBAQEAAAAAAAAAAAAABgcBBAUDAgj/xABJEAABAwEEBAkIBQsDBQAAAAABAAIDEQQSITEFQVFhBhMWUlNxgZHSFSIykpOhotEHFDNCVBckNENicqOxs8HTI4LCY3ODsuH/xAAZAQEAAwEBAAAAAAAAAAAAAAAAAQIEAwX/xAAsEQACAQQBAwIGAQUAAAAAAAAAAQIDBBESMRQhURNhBRVBUmKh4TJCkbHR/9oADAMBAAIRAxEAPwC8EWUQGEWUQGEWUQGEWUQGEWUQGEWUQGEWUQGEWUQGEWUQGFrW+3x2dodK66CaDAuJOwACpW0olw2d58ArjdmNO2PH+a5VqmkHJEN4R0uVFm5z/ZS+FOVFm5z/AGUvhUWjsYc1pDsTnu84jLPfuAKy+w0ZevCoFTrrnSm7DPeFh6ur4RXZko5UWbnP9lL4U5UWbnP9lL4VGW2AODbrsSG1rTAloJ7POGPXsWI9H1oS7DDccdnaR706ur4Q2ZJ+VFm5z/ZS+Fbej9Mw2hxZG4l1K3XNcw02i8BXMKGjR+1wGodd4D59S9ODn6XD1yf03K1O6qOajJLuFJ5J6iyi9EuEREAREQBERAEREAREQBERAEREAREQBF5zShjXPOTQXHbQCqh4+kizkV4qfuj8ahyS5OkKU5/0rJNEUM/KPZ+in7o/Gn5R7P0U/dH41X1I+Tp0tb7WTNFDPyj2fop+6Pxra0Xw5gtM0cDY5mueS0FwZdqGl2NHk5NOpTvHyQ7aqllxZKVhzgAScBtOAWva7Y2OgNXOOTG4uPyG8rXbZHSm9PlmIh6I/eP3j7kb+iOANqfN5sGDdcpGH+wa+vLrXD4T6KLRE+NrpKcYHuAL3kuu0JpiR5pHapY0UwGCyqTpKcWmQ0Vn9Xf0cvs5PCn1d/Ry+zk8KsxFl6CPlldCs/q7+jl9nJ4U+rv6OX2cnhVmInQR8saFZ/V39HL7OTwrq8GrHIbTG8se1rL5Jc1zBiwtAF4Cpq73KborQsowkpZ4JUQiItpYIiIAiIgCIiAIiIAiIgCIiAIiIAiIgNPS8gZZ5nOIAEchJOA9EqktGuYCONFW3HCmupaQKb60ordtsf1174h9jHeBOp8tDQb2sOJ/apzVDW/RzaAAOOh+P5LlWg3jB6FhWpwUlN4yccus16goRecalrwLri4CmZqAGEAgZnHZiJ1mAocfNuElrhU4EvbSuOJwwyGWa7X5OrR0sPx/JPydWjpYfj+S46T8G7qKH3v9/wDDh3rN5uBOLGnAt9EPq/XUGrMMDhqXnwZvfXLNxfp3n3cs+Kk27qqQfk6tHSw/H8lv6B4DTWe1Q2h8kRbG5ziG3qmrHNwqP2kVOWeCtS5o+nJKXK9yU6MkjabpvNmOfGemTuOR7F1V42izNkF17Q4b1qfV5YvsncY3mSHH/a/51WhZR4Z0UWnZ9Itcbjqxv5j/ADSf3Tk7sXK4WaRkhETInXC++S4AE0bdwFQQPSz3KJ1Ixi5MjJIUVd+VbR08nweFZbpO0nKaU9QaddObtI71m66HhkbosNFXZ0taOnk+Dwp5WtHTyfB4VHX0/DG6LERV35VtHTyfB4V0+DulpnWhkUjzI198eddqCGlwIIA2UpvV4XkJSUcMKSJiiItZYIiIAiIgCIiAIiIAiIgCIiAIiIAudpW0uF2CI0lkqAeY0elIequG8jetq2WlsLHSPyHaSdQG0k0AG9auirM4XppftZKEjO60ejGNwr2kkqV5Ifg27HZmwsbGwUa0U39Z2nevZEUEhERAEREAREQHlaLO2QXXtDhvUQ4WWbi3wgOc5tJqBxvXcY8jnRTRaGldFMtLWh94FpJDmkBwrnmCCOsLjXp7waXJDWSv17WW0mM3gAcAKHKl4EjtpTtUn5IxdLN/D8CckYulm/h+BecrKqnlYKasj3lA0AAAwIrjXKn8zXrXlPab7bt0DznOw317s/cFJuSMXSzfw/AnJGLpZv4fgVnaVn27DVkSXR4OfpcHXJ/Teu5yRi6Wb+H4Ft6M4Px2d/GAve4AgF5bhXOgaBjvU0rSpGabwFF5OuiIvUOgREQBERAEREAREQBERAEREARFzNKTF7hZozR7xV7hmyPInc44gdp1KUskNnxH+dTX/wBTE4hux8gwLt4biBvruXWXnZ4Wxtaxoo1oAAGwL0RsJBERQSEREAREQBERAF42m0sibekc1jcquIA6sV7KKcNz51nG6Y9vmCvvPeuVappByIbwdny9Zunj9YJ5es3Tx+sFAqrc8nuLWuaQa3N1C4DA+szvWFXs3xErsTHy9Zunj9YJ5es3Tx+sFC4rI5wBaRjqy1u8JXoNHuJoDXAGuWN2tMetSryo/wC0bMmHl6zdPH6wWxZNIxTEiKRjyMSGkEjsVdnDBdDg2fzuH/yDs4txp7h3Kad7KU1FrkKRPkRF6JcIiIAiIgCIiALnaT05Z7LhNK1hzu+k89TW1PuUf4e8IX2e7ZoDdke0vc/W1lSAG7CSHY6gDrIIrnWTmSaknEk7STiT1rXRtd1s32M1W40eEWRP9INnHoMmfvDWtHxOB9y8m/SLFrgmHVxZ/wCahNm0aZGNe0jE0u5kCtC6gxoK7Pfgthugnn7za1cMaihDnAVrlW6SCu/TUVycvXqMn9j4bWSQ0LzEf+o0sHrYtHepBHIHAOaQ4HEEGoPUQqNkbRxGdCRWhblhkcR2rf0FpuSwvvxkmOtXxfdcNdBk12xw7ahUqWaxmDLQue+JFu6QtYhjLzicA1ozc44NaN5K8tFWQxtL5MZXm886q6mt/ZAoB1Lj2bTME8vHvlaI2VETXGhJI86Rw1HUN1dq6vl2z9MzvWNxa7YNKkn3Oii53l2z9MzvTy7Z+mZ3qur8Ftl5Oii49v05AYpAJmVuPpQ41umlFTUczqDzn5D7ztnWudSenKNdrbevnD4L9RUgLK8sviXC5fpekrQuLaZZ1aUbZJC67xlMZm1L30/0gC7+eC5+t7Gj5d+f6LvWFR1qgkjaxxeSHioo5+VGnXSvpDKutbfBW1FlusznPcG33Vxcf1UmFNeNMEVbvjBEvh7jBy249i5142m1MiFXuDdm09QzK1OPll+zbxTOe8Vcf3W6u3uXrZtHsYbxq9/Pd5zuzYuuW+Dzjy46WX7McUznvxef3W6u1R7hbYeK4qTznD/Ua57iTibpbU6h5rtymSKlSkpxaZDWSrOPbzm94WRaRzx6w6tqtJFj6D8v0V0KtFobzx6wWTahzx6w+atFE6D8hoVYZ285veF1eCwv2qMt84N4wuIxABY4Cp6yFPkV6dkoSUs8EqIREW4sEREAREQBERAQr6QdAvmu2qFpe5rbj2DFxaCS1zBroXOqMzXDKhrwGuSvhcjSnBqzWol0sYv89hMbz1ltL3bVa6F1otZcGarb7PKKiEzg26HODcfNqQ3EUOFaJx7srzsgPSOQyGeWJ71P5vo7iPoTyt3ODH/yAXk36Om67Q7sY0H3krV1VI4dPUIG5xJqSSdpxPatzQ+iZLZJxUI2B8n3IxtcdtMm5nqqRYFi4BWVmL+MmP7brre5gbXtqpLZrMyJoZG1rGDJrQGtHUAuVS8WMQReFq85kcnRlmbZXiyUBjIvQk4nD04ydo9Ibidi6/EN5re4LX0nZONZQG68EPY7mvbkerURsJWdG2vjow6l1wJa9vNePSHy3ELC+/c1rt2PfiG81vcE4hvNb3BeiKpY09Iwt4mXzR6Emoc0qh45m3R5wyGsbF+hEouc6exrtbr0M9s5KCbbaCgeKUu0qKUqTTvJPavQ6UdnxusnMZkUPeM9qvmiUVPQ9zV8y/D9/wAFAvtd4Uc+o2FwpkBh2ADsC6XBMMkt9lYaOBe+oqD+qkV2USiKj35Kz+I7Qcdeff8Ag5tJIMqzRbP1rRuP3h14rcs1pbI28w1HvG4jUV7LStNgBdxkZ4uTnDI7nDWF1w1weYbqLQit5aQycXHZB36t3UdR3Fc/hTpSSARsiN0vvkuoHEBt3AA4VJcM9irKpGMXJ/QjJ30Vf+XLT07vVi8CyNN2k5TO9SLwLN11P3I2RP0Vf+XLT07vVi8CeXLT0zvVi8CddT9xsiwEVf8Aly09M71YvAulwf01M+dsUr+Ma8OGIa0ghpdUXQMMCrwvKcpKKyNkS5ERaiwREQBERAEREAREQBERAEREAXKtn5vMJx9m+6yXYDkyT/idxGxdVec0Qe1zHCrSCCNoKlPBDR6IubomUtLrNIavjpdJzfGfRdvIyPVvXSRrATyERFBIREQBERAEREB8SxB4LXAEHUVDuFdl4p8IDiW0mo043cY8Adm5TRc7TGiW2oNDi5paSQ5tK45jEUIwHcuNem5waXJDWUQFe9jtPFuLqVrQUOy80n/1Uj5IN6aTuZ4U5IN6aTuZ4V5qtKqeUU1ZwProoAGAGlK56jtG01XnPaA5oAaG4udUbycMt/uUj5IN6aTuZ4U5IN6aTuZ4VZ2tZ+BqyKro8HP0uDrk/pvXZ5IN6aTuZ4Vt6L4Oss8nG33yOAIF66AK5nADGmCmlaVIzTYUXk7SIi9U6BERAEREAREQBERAEREAREQBERAc7S1ndRs0YrLHUgc5p9Jh6x7wFuWW0NlY2Rhq1wBH/wB2Feq5UX5vPxeUUpLm7Gy5ub1OxI3g7VblEcM6qIiqSEREAREQBERAERR7hZpGSERMidcv3yXAAuo27gK5el7lSpNQi5MN4JCirvyrP08nw+FZbpK0HKaU9V06wObtI71k6+Hhld0WGirs6Vn6eT4fCnlWfp5O9vhTr4eGNkWIirvyrP08nw+FdPg5paY2hkT3mRr74o67UENLgQQBzaU3q8LyE5KKT7jZExREWssEREAREQBERAEREAREQBERAEREAWtpCyCaN0ZwrQgjNrgatcN4IBWyiA0NG20vYeMo2SMlkgyAIFbw/ZIo4de5fA0/ZfxNn9rH81q8IYzE19pYCRxb45WjEllDR1NZaTXqLlTtnbW401FbowF440yGvqVKs9cY+prs7VVk8vGC7fL9l/E2f2sfzTy/ZfxNn9rH81VHkcAgOccXsFAW3rjiAH0OPpGlCB2FfMejGPuUkoS28Q6gpeNGAnAYk9eBXP1X4NPQU/uf+C2fL9l/E2f2sfzX3BpmzyODGTwvccA1sjHOOFcADU4AqorZooRxmS9XCMgUxqaXwccKEim2qcFphHbrM9xo0PcSc/1UmxPWecNCVhBQc1Lj2LrXy94aKkgAazgFoC0yy/Zs4tvPkz7Gj+5X0zRgJvSudK79r0R1NGAXXOeDyzDtJhxpC10p2jBna4/2qo3wsEl+AyluImo1uQxjzJzKmbWgCgFBuWlpXRTLS0B94FpqHNNHCueYII3ELlWpucGskNZRXy9rLaTGbwochjlS8CR20p2qUckYukm74/AnJGLpJu+PwLz1Z1U8rBTVkd8oOoAABgRUVrkR/evWvKe1X23aAec52FdZPux9yk/JGLpJu+PwJyRi6Sbvj8Cs7Ss/A1ZEV0eDn6XB1yf03ru8kYukm74/AtvRnB+Ozv4xpe91CAXkGlc6BoGO9TStKkZqTwFF5OsiIvUOgREQBERAEREAREQBERAEREAREQBERAeFuYXRSNGJLHgDeWmip5nBS2gAfVpMh96Lxq6EVJwUuTTb3M6OdcdymeStt/DSetF405K238NJ60XjVzIqejE0fMqvhFM8lbb+Gk9aLxrpcGuDVqjtlnfLZ3Nja5xcXGMgAxvGIDiTiRq1q1EUqjFPJWfxCpKLi0u5zfq74MYfPj1xE4j/ALZ/t/JbdltbZRVpyzBwcDscNS91qWuwh5vtJZIMnjPqdtG5XxjgwG2i0IrcWkRzgMdkHj7N3UdR3FavCHTDrNxYY0Oc+8fOrQBtK5ZnzgolUjFZYOyih3Kubmx9zvEnKubmx9zvEuHWUvJXZExRQ7lXNzY+53iTlXNzY+53iTrKXkbImKKHcq5ubH3O8S3NDcInzTNika0BwdQtqCCBXGpOFAVaN1Tk8Jk7IkqIi0EhERAEREAREQBERAEREAREQBERAEREAREQBERAEREAREQHxLEHgtcAQdRUO4V2YxOhaHFzKTXQcS3GPAHYpouVp7Q/1oMo649pNDS8KOpUEVGwa9S43FNzg0uSGsogq2bNaA1rmuBN6mWyhH9wcjlqXY5ISdMz2bv8ickJOmZ7N3+ReYrWsvoc9Wc180V2rW0OIpTGhZdzyGOK8Z5mEENZTYddfN+Tu9djkhJ0zPZu/wAickJOmZ7N3+RWdvWf0/0TqyPLo8HP0uDrk/pvXQ5ISdMz2bv8i3tD8HDBKJXyB5aDdDWlgqRQk1ca4E96mja1IzTaCi8kgREXrHQIiIAiIgCIiAIiIAiIgCIiAIiIAiIgCIiAIiIAiIgCIiAIiIDCIiAIiIAiyiAIiIAiIgCIiAIiID//2Q=="/>
          <p:cNvSpPr>
            <a:spLocks noChangeAspect="1" noChangeArrowheads="1"/>
          </p:cNvSpPr>
          <p:nvPr/>
        </p:nvSpPr>
        <p:spPr bwMode="auto">
          <a:xfrm>
            <a:off x="155575" y="-1347788"/>
            <a:ext cx="3762375" cy="2819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 l="9375" t="35333" r="39844" b="23333"/>
          <a:stretch>
            <a:fillRect/>
          </a:stretch>
        </p:blipFill>
        <p:spPr bwMode="auto">
          <a:xfrm>
            <a:off x="3886200" y="381000"/>
            <a:ext cx="4953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621" t="31989" r="33230" b="17503"/>
          <a:stretch>
            <a:fillRect/>
          </a:stretch>
        </p:blipFill>
        <p:spPr bwMode="auto">
          <a:xfrm>
            <a:off x="0" y="2514600"/>
            <a:ext cx="4800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 cstate="print"/>
          <a:srcRect l="3802" t="44667" r="53906" b="17170"/>
          <a:stretch>
            <a:fillRect/>
          </a:stretch>
        </p:blipFill>
        <p:spPr bwMode="auto">
          <a:xfrm>
            <a:off x="4876800" y="3886200"/>
            <a:ext cx="4267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04800" y="1828800"/>
            <a:ext cx="350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atribute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029200" y="3276600"/>
            <a:ext cx="350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Data value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3505200" cy="1143000"/>
          </a:xfrm>
        </p:spPr>
        <p:txBody>
          <a:bodyPr/>
          <a:lstStyle/>
          <a:p>
            <a:r>
              <a:rPr lang="en-US" dirty="0" smtClean="0"/>
              <a:t>Enterprise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endParaRPr lang="en-US" dirty="0"/>
          </a:p>
        </p:txBody>
      </p:sp>
    </p:spTree>
  </p:cSld>
  <p:clrMapOvr>
    <a:masterClrMapping/>
  </p:clrMapOvr>
  <p:transition spd="med">
    <p:wheel spokes="2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63562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enterprise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26" name="AutoShape 2" descr="Image result for contoh enterprise entitas atribu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QPEBEPEBQUERIXFhASGBQVGBUQExgXFRQWGRcXExkYHCggGBsnHBMTIjEhJSktLi4vGB8/ODMsOCgwLisBCgoKDg0OGxAQGysmICUsLywsLC0tLCwsMC0rLiwsNC8sLCwvLzQsLCwsNCwsLCwvLCwsLCwsLCwsLCwsLCwsLP/AABEIAMIBAwMBIgACEQEDEQH/xAAcAAEAAgMBAQEAAAAAAAAAAAAABgcBBAUDAgj/xABJEAABAwEEBAkIBQsDBQAAAAABAAIDEQQSITEFQVFhBhMWUlNxgZHSFSIykpOhotEHFDNCVBckNENicqOxs8HTI4LCY3ODsuH/xAAZAQEAAwEBAAAAAAAAAAAAAAAAAQIEAwX/xAAsEQACAQQBAwIGAQUAAAAAAAAAAQIDBBESMRQhURNhBRVBUmKh4TJCkbHR/9oADAMBAAIRAxEAPwC8EWUQGEWUQGEWUQGEWUQGEWUQGEWUQGEWUQGEWUQGEWUQGFrW+3x2dodK66CaDAuJOwACpW0olw2d58ArjdmNO2PH+a5VqmkHJEN4R0uVFm5z/ZS+FOVFm5z/AGUvhUWjsYc1pDsTnu84jLPfuAKy+w0ZevCoFTrrnSm7DPeFh6ur4RXZko5UWbnP9lL4U5UWbnP9lL4VGW2AODbrsSG1rTAloJ7POGPXsWI9H1oS7DDccdnaR706ur4Q2ZJ+VFm5z/ZS+Fbej9Mw2hxZG4l1K3XNcw02i8BXMKGjR+1wGodd4D59S9ODn6XD1yf03K1O6qOajJLuFJ5J6iyi9EuEREAREQBERAEREAREQBERAEREAREQBF5zShjXPOTQXHbQCqh4+kizkV4qfuj8ahyS5OkKU5/0rJNEUM/KPZ+in7o/Gn5R7P0U/dH41X1I+Tp0tb7WTNFDPyj2fop+6Pxra0Xw5gtM0cDY5mueS0FwZdqGl2NHk5NOpTvHyQ7aqllxZKVhzgAScBtOAWva7Y2OgNXOOTG4uPyG8rXbZHSm9PlmIh6I/eP3j7kb+iOANqfN5sGDdcpGH+wa+vLrXD4T6KLRE+NrpKcYHuAL3kuu0JpiR5pHapY0UwGCyqTpKcWmQ0Vn9Xf0cvs5PCn1d/Ry+zk8KsxFl6CPlldCs/q7+jl9nJ4U+rv6OX2cnhVmInQR8saFZ/V39HL7OTwrq8GrHIbTG8se1rL5Jc1zBiwtAF4Cpq73KborQsowkpZ4JUQiItpYIiIAiIgCIiAIiIAiIgCIiAIiIAiIgNPS8gZZ5nOIAEchJOA9EqktGuYCONFW3HCmupaQKb60ordtsf1174h9jHeBOp8tDQb2sOJ/apzVDW/RzaAAOOh+P5LlWg3jB6FhWpwUlN4yccus16goRecalrwLri4CmZqAGEAgZnHZiJ1mAocfNuElrhU4EvbSuOJwwyGWa7X5OrR0sPx/JPydWjpYfj+S46T8G7qKH3v9/wDDh3rN5uBOLGnAt9EPq/XUGrMMDhqXnwZvfXLNxfp3n3cs+Kk27qqQfk6tHSw/H8lv6B4DTWe1Q2h8kRbG5ziG3qmrHNwqP2kVOWeCtS5o+nJKXK9yU6MkjabpvNmOfGemTuOR7F1V42izNkF17Q4b1qfV5YvsncY3mSHH/a/51WhZR4Z0UWnZ9Itcbjqxv5j/ADSf3Tk7sXK4WaRkhETInXC++S4AE0bdwFQQPSz3KJ1Ixi5MjJIUVd+VbR08nweFZbpO0nKaU9QaddObtI71m66HhkbosNFXZ0taOnk+Dwp5WtHTyfB4VHX0/DG6LERV35VtHTyfB4V0+DulpnWhkUjzI198eddqCGlwIIA2UpvV4XkJSUcMKSJiiItZYIiIAiIgCIiAIiIAiIgCIiAIiIAudpW0uF2CI0lkqAeY0elIequG8jetq2WlsLHSPyHaSdQG0k0AG9auirM4XppftZKEjO60ejGNwr2kkqV5Ifg27HZmwsbGwUa0U39Z2nevZEUEhERAEREAREQHlaLO2QXXtDhvUQ4WWbi3wgOc5tJqBxvXcY8jnRTRaGldFMtLWh94FpJDmkBwrnmCCOsLjXp7waXJDWSv17WW0mM3gAcAKHKl4EjtpTtUn5IxdLN/D8CckYulm/h+BecrKqnlYKasj3lA0AAAwIrjXKn8zXrXlPab7bt0DznOw317s/cFJuSMXSzfw/AnJGLpZv4fgVnaVn27DVkSXR4OfpcHXJ/Teu5yRi6Wb+H4Ft6M4Px2d/GAve4AgF5bhXOgaBjvU0rSpGabwFF5OuiIvUOgREQBERAEREAREQBERAEREARFzNKTF7hZozR7xV7hmyPInc44gdp1KUskNnxH+dTX/wBTE4hux8gwLt4biBvruXWXnZ4Wxtaxoo1oAAGwL0RsJBERQSEREAREQBERAF42m0sibekc1jcquIA6sV7KKcNz51nG6Y9vmCvvPeuVappByIbwdny9Zunj9YJ5es3Tx+sFAqrc8nuLWuaQa3N1C4DA+szvWFXs3xErsTHy9Zunj9YJ5es3Tx+sFC4rI5wBaRjqy1u8JXoNHuJoDXAGuWN2tMetSryo/wC0bMmHl6zdPH6wWxZNIxTEiKRjyMSGkEjsVdnDBdDg2fzuH/yDs4txp7h3Kad7KU1FrkKRPkRF6JcIiIAiIgCIiALnaT05Z7LhNK1hzu+k89TW1PuUf4e8IX2e7ZoDdke0vc/W1lSAG7CSHY6gDrIIrnWTmSaknEk7STiT1rXRtd1s32M1W40eEWRP9INnHoMmfvDWtHxOB9y8m/SLFrgmHVxZ/wCahNm0aZGNe0jE0u5kCtC6gxoK7Pfgthugnn7za1cMaihDnAVrlW6SCu/TUVycvXqMn9j4bWSQ0LzEf+o0sHrYtHepBHIHAOaQ4HEEGoPUQqNkbRxGdCRWhblhkcR2rf0FpuSwvvxkmOtXxfdcNdBk12xw7ahUqWaxmDLQue+JFu6QtYhjLzicA1ozc44NaN5K8tFWQxtL5MZXm886q6mt/ZAoB1Lj2bTME8vHvlaI2VETXGhJI86Rw1HUN1dq6vl2z9MzvWNxa7YNKkn3Oii53l2z9MzvTy7Z+mZ3qur8Ftl5Oii49v05AYpAJmVuPpQ41umlFTUczqDzn5D7ztnWudSenKNdrbevnD4L9RUgLK8sviXC5fpekrQuLaZZ1aUbZJC67xlMZm1L30/0gC7+eC5+t7Gj5d+f6LvWFR1qgkjaxxeSHioo5+VGnXSvpDKutbfBW1FlusznPcG33Vxcf1UmFNeNMEVbvjBEvh7jBy249i5142m1MiFXuDdm09QzK1OPll+zbxTOe8Vcf3W6u3uXrZtHsYbxq9/Pd5zuzYuuW+Dzjy46WX7McUznvxef3W6u1R7hbYeK4qTznD/Ua57iTibpbU6h5rtymSKlSkpxaZDWSrOPbzm94WRaRzx6w6tqtJFj6D8v0V0KtFobzx6wWTahzx6w+atFE6D8hoVYZ285veF1eCwv2qMt84N4wuIxABY4Cp6yFPkV6dkoSUs8EqIREW4sEREAREQBERAQr6QdAvmu2qFpe5rbj2DFxaCS1zBroXOqMzXDKhrwGuSvhcjSnBqzWol0sYv89hMbz1ltL3bVa6F1otZcGarb7PKKiEzg26HODcfNqQ3EUOFaJx7srzsgPSOQyGeWJ71P5vo7iPoTyt3ODH/yAXk36Om67Q7sY0H3krV1VI4dPUIG5xJqSSdpxPatzQ+iZLZJxUI2B8n3IxtcdtMm5nqqRYFi4BWVmL+MmP7brre5gbXtqpLZrMyJoZG1rGDJrQGtHUAuVS8WMQReFq85kcnRlmbZXiyUBjIvQk4nD04ydo9Ibidi6/EN5re4LX0nZONZQG68EPY7mvbkerURsJWdG2vjow6l1wJa9vNePSHy3ELC+/c1rt2PfiG81vcE4hvNb3BeiKpY09Iwt4mXzR6Emoc0qh45m3R5wyGsbF+hEouc6exrtbr0M9s5KCbbaCgeKUu0qKUqTTvJPavQ6UdnxusnMZkUPeM9qvmiUVPQ9zV8y/D9/wAFAvtd4Uc+o2FwpkBh2ADsC6XBMMkt9lYaOBe+oqD+qkV2USiKj35Kz+I7Qcdeff8Ag5tJIMqzRbP1rRuP3h14rcs1pbI28w1HvG4jUV7LStNgBdxkZ4uTnDI7nDWF1w1weYbqLQit5aQycXHZB36t3UdR3Fc/hTpSSARsiN0vvkuoHEBt3AA4VJcM9irKpGMXJ/QjJ30Vf+XLT07vVi8CyNN2k5TO9SLwLN11P3I2RP0Vf+XLT07vVi8CeXLT0zvVi8CddT9xsiwEVf8Aly09M71YvAulwf01M+dsUr+Ma8OGIa0ghpdUXQMMCrwvKcpKKyNkS5ERaiwREQBERAEREAREQBERAEREAXKtn5vMJx9m+6yXYDkyT/idxGxdVec0Qe1zHCrSCCNoKlPBDR6IubomUtLrNIavjpdJzfGfRdvIyPVvXSRrATyERFBIREQBERAEREB8SxB4LXAEHUVDuFdl4p8IDiW0mo043cY8Adm5TRc7TGiW2oNDi5paSQ5tK45jEUIwHcuNem5waXJDWUQFe9jtPFuLqVrQUOy80n/1Uj5IN6aTuZ4U5IN6aTuZ4V5qtKqeUU1ZwProoAGAGlK56jtG01XnPaA5oAaG4udUbycMt/uUj5IN6aTuZ4U5IN6aTuZ4VZ2tZ+BqyKro8HP0uDrk/pvXZ5IN6aTuZ4Vt6L4Oss8nG33yOAIF66AK5nADGmCmlaVIzTYUXk7SIi9U6BERAEREAREQBERAEREAREQBERAc7S1ndRs0YrLHUgc5p9Jh6x7wFuWW0NlY2Rhq1wBH/wB2Feq5UX5vPxeUUpLm7Gy5ub1OxI3g7VblEcM6qIiqSEREAREQBERAERR7hZpGSERMidcv3yXAAuo27gK5el7lSpNQi5MN4JCirvyrP08nw+FZbpK0HKaU9V06wObtI71k6+Hhld0WGirs6Vn6eT4fCnlWfp5O9vhTr4eGNkWIirvyrP08nw+FdPg5paY2hkT3mRr74o67UENLgQQBzaU3q8LyE5KKT7jZExREWssEREAREQBERAEREAREQBERAEREAWtpCyCaN0ZwrQgjNrgatcN4IBWyiA0NG20vYeMo2SMlkgyAIFbw/ZIo4de5fA0/ZfxNn9rH81q8IYzE19pYCRxb45WjEllDR1NZaTXqLlTtnbW401FbowF440yGvqVKs9cY+prs7VVk8vGC7fL9l/E2f2sfzTy/ZfxNn9rH81VHkcAgOccXsFAW3rjiAH0OPpGlCB2FfMejGPuUkoS28Q6gpeNGAnAYk9eBXP1X4NPQU/uf+C2fL9l/E2f2sfzX3BpmzyODGTwvccA1sjHOOFcADU4AqorZooRxmS9XCMgUxqaXwccKEim2qcFphHbrM9xo0PcSc/1UmxPWecNCVhBQc1Lj2LrXy94aKkgAazgFoC0yy/Zs4tvPkz7Gj+5X0zRgJvSudK79r0R1NGAXXOeDyzDtJhxpC10p2jBna4/2qo3wsEl+AyluImo1uQxjzJzKmbWgCgFBuWlpXRTLS0B94FpqHNNHCueYII3ELlWpucGskNZRXy9rLaTGbwochjlS8CR20p2qUckYukm74/AnJGLpJu+PwLz1Z1U8rBTVkd8oOoAABgRUVrkR/evWvKe1X23aAec52FdZPux9yk/JGLpJu+PwJyRi6Sbvj8Cs7Ss/A1ZEV0eDn6XB1yf03ru8kYukm74/AtvRnB+Ozv4xpe91CAXkGlc6BoGO9TStKkZqTwFF5OsiIvUOgREQBERAEREAREQBERAEREAREQBERAeFuYXRSNGJLHgDeWmip5nBS2gAfVpMh96Lxq6EVJwUuTTb3M6OdcdymeStt/DSetF405K238NJ60XjVzIqejE0fMqvhFM8lbb+Gk9aLxrpcGuDVqjtlnfLZ3Nja5xcXGMgAxvGIDiTiRq1q1EUqjFPJWfxCpKLi0u5zfq74MYfPj1xE4j/ALZ/t/JbdltbZRVpyzBwcDscNS91qWuwh5vtJZIMnjPqdtG5XxjgwG2i0IrcWkRzgMdkHj7N3UdR3FavCHTDrNxYY0Oc+8fOrQBtK5ZnzgolUjFZYOyih3Kubmx9zvEnKubmx9zvEuHWUvJXZExRQ7lXNzY+53iTlXNzY+53iTrKXkbImKKHcq5ubH3O8S3NDcInzTNika0BwdQtqCCBXGpOFAVaN1Tk8Jk7IkqIi0EhERAEREAREQBERAEREAREQBERAEREAREQBERAEREAREQHxLEHgtcAQdRUO4V2YxOhaHFzKTXQcS3GPAHYpouVp7Q/1oMo649pNDS8KOpUEVGwa9S43FNzg0uSGsogq2bNaA1rmuBN6mWyhH9wcjlqXY5ISdMz2bv8ickJOmZ7N3+ReYrWsvoc9Wc180V2rW0OIpTGhZdzyGOK8Z5mEENZTYddfN+Tu9djkhJ0zPZu/wAickJOmZ7N3+RWdvWf0/0TqyPLo8HP0uDrk/pvXQ5ISdMz2bv8i3tD8HDBKJXyB5aDdDWlgqRQk1ca4E96mja1IzTaCi8kgREXrHQIiIAiIgCIiAIiIAiIgCIiAIiIAiIgCIiAIiIAiIgCIiAIiIDCIiAIiIAiyiAIiIAiIgCIiAIiID//2Q=="/>
          <p:cNvSpPr>
            <a:spLocks noChangeAspect="1" noChangeArrowheads="1"/>
          </p:cNvSpPr>
          <p:nvPr/>
        </p:nvSpPr>
        <p:spPr bwMode="auto">
          <a:xfrm>
            <a:off x="155575" y="-1347788"/>
            <a:ext cx="3762375" cy="2819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xQPEBEPEBQUERIXFhASGBQVGBUQExgXFRQWGRcXExkYHCggGBsnHBMTIjEhJSktLi4vGB8/ODMsOCgwLisBCgoKDg0OGxAQGysmICUsLywsLC0tLCwsMC0rLiwsNC8sLCwvLzQsLCwsNCwsLCwvLCwsLCwsLCwsLCwsLCwsLP/AABEIAMIBAwMBIgACEQEDEQH/xAAcAAEAAgMBAQEAAAAAAAAAAAAABgcBBAUDAgj/xABJEAABAwEEBAkIBQsDBQAAAAABAAIDEQQSITEFQVFhBhMWUlNxgZHSFSIykpOhotEHFDNCVBckNENicqOxs8HTI4LCY3ODsuH/xAAZAQEAAwEBAAAAAAAAAAAAAAAAAQIEAwX/xAAsEQACAQQBAwIGAQUAAAAAAAAAAQIDBBESMRQhURNhBRVBUmKh4TJCkbHR/9oADAMBAAIRAxEAPwC8EWUQGEWUQGEWUQGEWUQGEWUQGEWUQGEWUQGEWUQGEWUQGFrW+3x2dodK66CaDAuJOwACpW0olw2d58ArjdmNO2PH+a5VqmkHJEN4R0uVFm5z/ZS+FOVFm5z/AGUvhUWjsYc1pDsTnu84jLPfuAKy+w0ZevCoFTrrnSm7DPeFh6ur4RXZko5UWbnP9lL4U5UWbnP9lL4VGW2AODbrsSG1rTAloJ7POGPXsWI9H1oS7DDccdnaR706ur4Q2ZJ+VFm5z/ZS+Fbej9Mw2hxZG4l1K3XNcw02i8BXMKGjR+1wGodd4D59S9ODn6XD1yf03K1O6qOajJLuFJ5J6iyi9EuEREAREQBERAEREAREQBERAEREAREQBF5zShjXPOTQXHbQCqh4+kizkV4qfuj8ahyS5OkKU5/0rJNEUM/KPZ+in7o/Gn5R7P0U/dH41X1I+Tp0tb7WTNFDPyj2fop+6Pxra0Xw5gtM0cDY5mueS0FwZdqGl2NHk5NOpTvHyQ7aqllxZKVhzgAScBtOAWva7Y2OgNXOOTG4uPyG8rXbZHSm9PlmIh6I/eP3j7kb+iOANqfN5sGDdcpGH+wa+vLrXD4T6KLRE+NrpKcYHuAL3kuu0JpiR5pHapY0UwGCyqTpKcWmQ0Vn9Xf0cvs5PCn1d/Ry+zk8KsxFl6CPlldCs/q7+jl9nJ4U+rv6OX2cnhVmInQR8saFZ/V39HL7OTwrq8GrHIbTG8se1rL5Jc1zBiwtAF4Cpq73KborQsowkpZ4JUQiItpYIiIAiIgCIiAIiIAiIgCIiAIiIAiIgNPS8gZZ5nOIAEchJOA9EqktGuYCONFW3HCmupaQKb60ordtsf1174h9jHeBOp8tDQb2sOJ/apzVDW/RzaAAOOh+P5LlWg3jB6FhWpwUlN4yccus16goRecalrwLri4CmZqAGEAgZnHZiJ1mAocfNuElrhU4EvbSuOJwwyGWa7X5OrR0sPx/JPydWjpYfj+S46T8G7qKH3v9/wDDh3rN5uBOLGnAt9EPq/XUGrMMDhqXnwZvfXLNxfp3n3cs+Kk27qqQfk6tHSw/H8lv6B4DTWe1Q2h8kRbG5ziG3qmrHNwqP2kVOWeCtS5o+nJKXK9yU6MkjabpvNmOfGemTuOR7F1V42izNkF17Q4b1qfV5YvsncY3mSHH/a/51WhZR4Z0UWnZ9Itcbjqxv5j/ADSf3Tk7sXK4WaRkhETInXC++S4AE0bdwFQQPSz3KJ1Ixi5MjJIUVd+VbR08nweFZbpO0nKaU9QaddObtI71m66HhkbosNFXZ0taOnk+Dwp5WtHTyfB4VHX0/DG6LERV35VtHTyfB4V0+DulpnWhkUjzI198eddqCGlwIIA2UpvV4XkJSUcMKSJiiItZYIiIAiIgCIiAIiIAiIgCIiAIiIAudpW0uF2CI0lkqAeY0elIequG8jetq2WlsLHSPyHaSdQG0k0AG9auirM4XppftZKEjO60ejGNwr2kkqV5Ifg27HZmwsbGwUa0U39Z2nevZEUEhERAEREAREQHlaLO2QXXtDhvUQ4WWbi3wgOc5tJqBxvXcY8jnRTRaGldFMtLWh94FpJDmkBwrnmCCOsLjXp7waXJDWSv17WW0mM3gAcAKHKl4EjtpTtUn5IxdLN/D8CckYulm/h+BecrKqnlYKasj3lA0AAAwIrjXKn8zXrXlPab7bt0DznOw317s/cFJuSMXSzfw/AnJGLpZv4fgVnaVn27DVkSXR4OfpcHXJ/Teu5yRi6Wb+H4Ft6M4Px2d/GAve4AgF5bhXOgaBjvU0rSpGabwFF5OuiIvUOgREQBERAEREAREQBERAEREARFzNKTF7hZozR7xV7hmyPInc44gdp1KUskNnxH+dTX/wBTE4hux8gwLt4biBvruXWXnZ4Wxtaxoo1oAAGwL0RsJBERQSEREAREQBERAF42m0sibekc1jcquIA6sV7KKcNz51nG6Y9vmCvvPeuVappByIbwdny9Zunj9YJ5es3Tx+sFAqrc8nuLWuaQa3N1C4DA+szvWFXs3xErsTHy9Zunj9YJ5es3Tx+sFC4rI5wBaRjqy1u8JXoNHuJoDXAGuWN2tMetSryo/wC0bMmHl6zdPH6wWxZNIxTEiKRjyMSGkEjsVdnDBdDg2fzuH/yDs4txp7h3Kad7KU1FrkKRPkRF6JcIiIAiIgCIiALnaT05Z7LhNK1hzu+k89TW1PuUf4e8IX2e7ZoDdke0vc/W1lSAG7CSHY6gDrIIrnWTmSaknEk7STiT1rXRtd1s32M1W40eEWRP9INnHoMmfvDWtHxOB9y8m/SLFrgmHVxZ/wCahNm0aZGNe0jE0u5kCtC6gxoK7Pfgthugnn7za1cMaihDnAVrlW6SCu/TUVycvXqMn9j4bWSQ0LzEf+o0sHrYtHepBHIHAOaQ4HEEGoPUQqNkbRxGdCRWhblhkcR2rf0FpuSwvvxkmOtXxfdcNdBk12xw7ahUqWaxmDLQue+JFu6QtYhjLzicA1ozc44NaN5K8tFWQxtL5MZXm886q6mt/ZAoB1Lj2bTME8vHvlaI2VETXGhJI86Rw1HUN1dq6vl2z9MzvWNxa7YNKkn3Oii53l2z9MzvTy7Z+mZ3qur8Ftl5Oii49v05AYpAJmVuPpQ41umlFTUczqDzn5D7ztnWudSenKNdrbevnD4L9RUgLK8sviXC5fpekrQuLaZZ1aUbZJC67xlMZm1L30/0gC7+eC5+t7Gj5d+f6LvWFR1qgkjaxxeSHioo5+VGnXSvpDKutbfBW1FlusznPcG33Vxcf1UmFNeNMEVbvjBEvh7jBy249i5142m1MiFXuDdm09QzK1OPll+zbxTOe8Vcf3W6u3uXrZtHsYbxq9/Pd5zuzYuuW+Dzjy46WX7McUznvxef3W6u1R7hbYeK4qTznD/Ua57iTibpbU6h5rtymSKlSkpxaZDWSrOPbzm94WRaRzx6w6tqtJFj6D8v0V0KtFobzx6wWTahzx6w+atFE6D8hoVYZ285veF1eCwv2qMt84N4wuIxABY4Cp6yFPkV6dkoSUs8EqIREW4sEREAREQBERAQr6QdAvmu2qFpe5rbj2DFxaCS1zBroXOqMzXDKhrwGuSvhcjSnBqzWol0sYv89hMbz1ltL3bVa6F1otZcGarb7PKKiEzg26HODcfNqQ3EUOFaJx7srzsgPSOQyGeWJ71P5vo7iPoTyt3ODH/yAXk36Om67Q7sY0H3krV1VI4dPUIG5xJqSSdpxPatzQ+iZLZJxUI2B8n3IxtcdtMm5nqqRYFi4BWVmL+MmP7brre5gbXtqpLZrMyJoZG1rGDJrQGtHUAuVS8WMQReFq85kcnRlmbZXiyUBjIvQk4nD04ydo9Ibidi6/EN5re4LX0nZONZQG68EPY7mvbkerURsJWdG2vjow6l1wJa9vNePSHy3ELC+/c1rt2PfiG81vcE4hvNb3BeiKpY09Iwt4mXzR6Emoc0qh45m3R5wyGsbF+hEouc6exrtbr0M9s5KCbbaCgeKUu0qKUqTTvJPavQ6UdnxusnMZkUPeM9qvmiUVPQ9zV8y/D9/wAFAvtd4Uc+o2FwpkBh2ADsC6XBMMkt9lYaOBe+oqD+qkV2USiKj35Kz+I7Qcdeff8Ag5tJIMqzRbP1rRuP3h14rcs1pbI28w1HvG4jUV7LStNgBdxkZ4uTnDI7nDWF1w1weYbqLQit5aQycXHZB36t3UdR3Fc/hTpSSARsiN0vvkuoHEBt3AA4VJcM9irKpGMXJ/QjJ30Vf+XLT07vVi8CyNN2k5TO9SLwLN11P3I2RP0Vf+XLT07vVi8CeXLT0zvVi8CddT9xsiwEVf8Aly09M71YvAulwf01M+dsUr+Ma8OGIa0ghpdUXQMMCrwvKcpKKyNkS5ERaiwREQBERAEREAREQBERAEREAXKtn5vMJx9m+6yXYDkyT/idxGxdVec0Qe1zHCrSCCNoKlPBDR6IubomUtLrNIavjpdJzfGfRdvIyPVvXSRrATyERFBIREQBERAEREB8SxB4LXAEHUVDuFdl4p8IDiW0mo043cY8Adm5TRc7TGiW2oNDi5paSQ5tK45jEUIwHcuNem5waXJDWUQFe9jtPFuLqVrQUOy80n/1Uj5IN6aTuZ4U5IN6aTuZ4V5qtKqeUU1ZwProoAGAGlK56jtG01XnPaA5oAaG4udUbycMt/uUj5IN6aTuZ4U5IN6aTuZ4VZ2tZ+BqyKro8HP0uDrk/pvXZ5IN6aTuZ4Vt6L4Oss8nG33yOAIF66AK5nADGmCmlaVIzTYUXk7SIi9U6BERAEREAREQBERAEREAREQBERAc7S1ndRs0YrLHUgc5p9Jh6x7wFuWW0NlY2Rhq1wBH/wB2Feq5UX5vPxeUUpLm7Gy5ub1OxI3g7VblEcM6qIiqSEREAREQBERAERR7hZpGSERMidcv3yXAAuo27gK5el7lSpNQi5MN4JCirvyrP08nw+FZbpK0HKaU9V06wObtI71k6+Hhld0WGirs6Vn6eT4fCnlWfp5O9vhTr4eGNkWIirvyrP08nw+FdPg5paY2hkT3mRr74o67UENLgQQBzaU3q8LyE5KKT7jZExREWssEREAREQBERAEREAREQBERAEREAWtpCyCaN0ZwrQgjNrgatcN4IBWyiA0NG20vYeMo2SMlkgyAIFbw/ZIo4de5fA0/ZfxNn9rH81q8IYzE19pYCRxb45WjEllDR1NZaTXqLlTtnbW401FbowF440yGvqVKs9cY+prs7VVk8vGC7fL9l/E2f2sfzTy/ZfxNn9rH81VHkcAgOccXsFAW3rjiAH0OPpGlCB2FfMejGPuUkoS28Q6gpeNGAnAYk9eBXP1X4NPQU/uf+C2fL9l/E2f2sfzX3BpmzyODGTwvccA1sjHOOFcADU4AqorZooRxmS9XCMgUxqaXwccKEim2qcFphHbrM9xo0PcSc/1UmxPWecNCVhBQc1Lj2LrXy94aKkgAazgFoC0yy/Zs4tvPkz7Gj+5X0zRgJvSudK79r0R1NGAXXOeDyzDtJhxpC10p2jBna4/2qo3wsEl+AyluImo1uQxjzJzKmbWgCgFBuWlpXRTLS0B94FpqHNNHCueYII3ELlWpucGskNZRXy9rLaTGbwochjlS8CR20p2qUckYukm74/AnJGLpJu+PwLz1Z1U8rBTVkd8oOoAABgRUVrkR/evWvKe1X23aAec52FdZPux9yk/JGLpJu+PwJyRi6Sbvj8Cs7Ss/A1ZEV0eDn6XB1yf03ru8kYukm74/AtvRnB+Ozv4xpe91CAXkGlc6BoGO9TStKkZqTwFF5OsiIvUOgREQBERAEREAREQBERAEREAREQBERAeFuYXRSNGJLHgDeWmip5nBS2gAfVpMh96Lxq6EVJwUuTTb3M6OdcdymeStt/DSetF405K238NJ60XjVzIqejE0fMqvhFM8lbb+Gk9aLxrpcGuDVqjtlnfLZ3Nja5xcXGMgAxvGIDiTiRq1q1EUqjFPJWfxCpKLi0u5zfq74MYfPj1xE4j/ALZ/t/JbdltbZRVpyzBwcDscNS91qWuwh5vtJZIMnjPqdtG5XxjgwG2i0IrcWkRzgMdkHj7N3UdR3FavCHTDrNxYY0Oc+8fOrQBtK5ZnzgolUjFZYOyih3Kubmx9zvEnKubmx9zvEuHWUvJXZExRQ7lXNzY+53iTlXNzY+53iTrKXkbImKKHcq5ubH3O8S3NDcInzTNika0BwdQtqCCBXGpOFAVaN1Tk8Jk7IkqIi0EhERAEREAREQBERAEREAREQBERAEREAREQBERAEREAREQHxLEHgtcAQdRUO4V2YxOhaHFzKTXQcS3GPAHYpouVp7Q/1oMo649pNDS8KOpUEVGwa9S43FNzg0uSGsogq2bNaA1rmuBN6mWyhH9wcjlqXY5ISdMz2bv8ickJOmZ7N3+ReYrWsvoc9Wc180V2rW0OIpTGhZdzyGOK8Z5mEENZTYddfN+Tu9djkhJ0zPZu/wAickJOmZ7N3+RWdvWf0/0TqyPLo8HP0uDrk/pvXQ5ISdMz2bv8i3tD8HDBKJXyB5aDdDWlgqRQk1ca4E96mja1IzTaCi8kgREXrHQIiIAiIgCIiAIiIAiIgCIiAIiIAiIgCIiAIiIAiIgCIiAIiIDCIiAIiIAiyiAIiIAiIgCIiAIiID//2Q=="/>
          <p:cNvSpPr>
            <a:spLocks noChangeAspect="1" noChangeArrowheads="1"/>
          </p:cNvSpPr>
          <p:nvPr/>
        </p:nvSpPr>
        <p:spPr bwMode="auto">
          <a:xfrm>
            <a:off x="155575" y="-1347788"/>
            <a:ext cx="3762375" cy="2819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 l="5690" t="34000" r="61719" b="12667"/>
          <a:stretch>
            <a:fillRect/>
          </a:stretch>
        </p:blipFill>
        <p:spPr bwMode="auto">
          <a:xfrm>
            <a:off x="1066800" y="1219200"/>
            <a:ext cx="5562600" cy="5333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457200" y="1066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d-ID" sz="2800"/>
              <a:t>1. Suatu sistem pengelolaan atau penyusunan data-data dengan menggunakan komputer yang digunakan untuk proses pengambilan keputusan disebut 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	</a:t>
            </a:r>
            <a:r>
              <a:rPr lang="id-ID" sz="2800"/>
              <a:t>a. Database	</a:t>
            </a:r>
            <a:r>
              <a:rPr lang="en-US" sz="2800"/>
              <a:t>	</a:t>
            </a:r>
            <a:r>
              <a:rPr lang="id-ID" sz="2800"/>
              <a:t>c. Sistem database  	</a:t>
            </a:r>
            <a:endParaRPr lang="en-US" sz="28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   	</a:t>
            </a:r>
            <a:r>
              <a:rPr lang="id-ID" sz="2800"/>
              <a:t>b. Sistem		</a:t>
            </a:r>
            <a:r>
              <a:rPr lang="en-US" sz="2800"/>
              <a:t> 	</a:t>
            </a:r>
            <a:r>
              <a:rPr lang="id-ID" sz="2800"/>
              <a:t>d. File</a:t>
            </a:r>
            <a:r>
              <a:rPr lang="en-US" sz="2800"/>
              <a:t>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	e. File System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id-ID" sz="28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2. </a:t>
            </a:r>
            <a:r>
              <a:rPr lang="id-ID" sz="2800"/>
              <a:t>Fakta dari suatu obyek disebut 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	</a:t>
            </a:r>
            <a:r>
              <a:rPr lang="id-ID" sz="2800"/>
              <a:t>a. Informasi		 c. Database</a:t>
            </a:r>
            <a:endParaRPr lang="en-US" sz="28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    </a:t>
            </a:r>
            <a:r>
              <a:rPr lang="id-ID" sz="2800"/>
              <a:t>b. Data 			</a:t>
            </a:r>
            <a:r>
              <a:rPr lang="en-US" sz="2800"/>
              <a:t> </a:t>
            </a:r>
            <a:r>
              <a:rPr lang="id-ID" sz="2800"/>
              <a:t>d. DMBS</a:t>
            </a:r>
            <a:endParaRPr lang="en-US" sz="28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	e. Metadata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5715000" y="0"/>
            <a:ext cx="2971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Latihan Soal 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Sistem Basis Data</a:t>
            </a:r>
          </a:p>
        </p:txBody>
      </p:sp>
    </p:spTree>
  </p:cSld>
  <p:clrMapOvr>
    <a:masterClrMapping/>
  </p:clrMapOvr>
  <p:transition spd="med" advClick="0" advTm="60000">
    <p:wheel spokes="2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5791200" y="0"/>
            <a:ext cx="2971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Latihan Soal 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Sistem Basis Data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smtClean="0"/>
              <a:t>2. </a:t>
            </a:r>
            <a:r>
              <a:rPr lang="id-ID" sz="2800" smtClean="0"/>
              <a:t>Fakta dari suatu obyek disebut :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smtClean="0"/>
              <a:t>	</a:t>
            </a:r>
            <a:r>
              <a:rPr lang="id-ID" sz="2800" smtClean="0"/>
              <a:t>a. Informasi		 c. Database</a:t>
            </a:r>
            <a:endParaRPr lang="en-US" sz="2800" smtClean="0"/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smtClean="0"/>
              <a:t>      </a:t>
            </a:r>
            <a:r>
              <a:rPr lang="id-ID" sz="2800" smtClean="0"/>
              <a:t>b. Data 		</a:t>
            </a:r>
            <a:r>
              <a:rPr lang="en-US" sz="2800" smtClean="0"/>
              <a:t> </a:t>
            </a:r>
            <a:r>
              <a:rPr lang="id-ID" sz="2800" smtClean="0"/>
              <a:t>d. DMBS</a:t>
            </a:r>
            <a:endParaRPr lang="en-US" sz="2800" smtClean="0"/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smtClean="0"/>
              <a:t>	e. metadata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smtClean="0"/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 startAt="3"/>
              <a:defRPr/>
            </a:pPr>
            <a:r>
              <a:rPr lang="id-ID" sz="2800" smtClean="0"/>
              <a:t>Yang merupakan pemakai (User) dari database adalah kecuali :</a:t>
            </a:r>
            <a:endParaRPr lang="en-US" sz="2800" smtClean="0"/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smtClean="0"/>
              <a:t>	  a. </a:t>
            </a:r>
            <a:r>
              <a:rPr lang="id-ID" sz="2800" smtClean="0"/>
              <a:t>Programmer	</a:t>
            </a:r>
            <a:r>
              <a:rPr lang="en-US" sz="2800" smtClean="0"/>
              <a:t> 	 </a:t>
            </a:r>
            <a:r>
              <a:rPr lang="id-ID" sz="2800" smtClean="0"/>
              <a:t>c. DBA</a:t>
            </a:r>
            <a:endParaRPr lang="en-US" sz="2800" smtClean="0"/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smtClean="0"/>
              <a:t>	  </a:t>
            </a:r>
            <a:r>
              <a:rPr lang="id-ID" sz="2800" smtClean="0"/>
              <a:t>b. End User		</a:t>
            </a:r>
            <a:r>
              <a:rPr lang="en-US" sz="2800" smtClean="0"/>
              <a:t> 	</a:t>
            </a:r>
            <a:r>
              <a:rPr lang="id-ID" sz="2800" smtClean="0"/>
              <a:t>d. Sistem analis </a:t>
            </a:r>
            <a:endParaRPr lang="en-US" sz="2800" smtClean="0"/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smtClean="0"/>
              <a:t>	  e. Network Guy</a:t>
            </a:r>
          </a:p>
        </p:txBody>
      </p:sp>
    </p:spTree>
  </p:cSld>
  <p:clrMapOvr>
    <a:masterClrMapping/>
  </p:clrMapOvr>
  <p:transition spd="med" advClick="0" advTm="60000">
    <p:wheel spokes="2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791200" y="0"/>
            <a:ext cx="2971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Latihan Soal 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Sistem Basis Data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smtClean="0"/>
              <a:t>3.	</a:t>
            </a:r>
            <a:r>
              <a:rPr lang="id-ID" sz="2800" smtClean="0"/>
              <a:t>Yang merupakan pemakai (User) dari database adalah kecuali :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smtClean="0"/>
              <a:t>    a.</a:t>
            </a:r>
            <a:r>
              <a:rPr lang="id-ID" sz="2800" smtClean="0"/>
              <a:t>Programmer	</a:t>
            </a:r>
            <a:r>
              <a:rPr lang="en-US" sz="2800" smtClean="0"/>
              <a:t> 	 </a:t>
            </a:r>
            <a:r>
              <a:rPr lang="id-ID" sz="2800" smtClean="0"/>
              <a:t>c. DBA</a:t>
            </a:r>
            <a:endParaRPr lang="en-US" sz="280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smtClean="0"/>
              <a:t>    </a:t>
            </a:r>
            <a:r>
              <a:rPr lang="id-ID" sz="2800" smtClean="0"/>
              <a:t>b. End User		</a:t>
            </a:r>
            <a:r>
              <a:rPr lang="en-US" sz="2800" smtClean="0"/>
              <a:t> 	</a:t>
            </a:r>
            <a:r>
              <a:rPr lang="id-ID" sz="2800" smtClean="0"/>
              <a:t>d. Sistem analis </a:t>
            </a:r>
            <a:endParaRPr lang="en-US" sz="280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smtClean="0"/>
              <a:t>	e. Network Guy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smtClean="0"/>
              <a:t>4. </a:t>
            </a:r>
            <a:r>
              <a:rPr lang="id-ID" sz="2800" smtClean="0"/>
              <a:t>Istilah lain dari entitas adalah :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d-ID" sz="2800" smtClean="0"/>
              <a:t> </a:t>
            </a:r>
            <a:r>
              <a:rPr lang="en-US" sz="2800" smtClean="0"/>
              <a:t>   </a:t>
            </a:r>
            <a:r>
              <a:rPr lang="id-ID" sz="2800" smtClean="0"/>
              <a:t>a. File		 </a:t>
            </a:r>
            <a:r>
              <a:rPr lang="en-US" sz="2800" smtClean="0"/>
              <a:t>	</a:t>
            </a:r>
            <a:r>
              <a:rPr lang="id-ID" sz="2800" smtClean="0"/>
              <a:t>c. Field </a:t>
            </a:r>
            <a:endParaRPr lang="en-US" sz="280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smtClean="0"/>
              <a:t>	</a:t>
            </a:r>
            <a:r>
              <a:rPr lang="id-ID" sz="2800" smtClean="0"/>
              <a:t>b. Record		d. Database</a:t>
            </a:r>
            <a:endParaRPr lang="en-US" sz="280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smtClean="0"/>
              <a:t>	e. Page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smtClean="0"/>
          </a:p>
        </p:txBody>
      </p:sp>
    </p:spTree>
  </p:cSld>
  <p:clrMapOvr>
    <a:masterClrMapping/>
  </p:clrMapOvr>
  <p:transition spd="med" advClick="0" advTm="60000">
    <p:wheel spokes="2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715000" y="381000"/>
            <a:ext cx="2971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Latihan Soal 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Sistem Basis Data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smtClean="0"/>
              <a:t>4. </a:t>
            </a:r>
            <a:r>
              <a:rPr lang="id-ID" sz="2800" smtClean="0"/>
              <a:t>Istilah lain dari entitas adalah :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d-ID" sz="2800" smtClean="0"/>
              <a:t> </a:t>
            </a:r>
            <a:r>
              <a:rPr lang="en-US" sz="2800" smtClean="0"/>
              <a:t>   </a:t>
            </a:r>
            <a:r>
              <a:rPr lang="id-ID" sz="2800" smtClean="0"/>
              <a:t>a. File		 </a:t>
            </a:r>
            <a:r>
              <a:rPr lang="en-US" sz="2800" smtClean="0"/>
              <a:t>	</a:t>
            </a:r>
            <a:r>
              <a:rPr lang="id-ID" sz="2800" smtClean="0"/>
              <a:t>c. Field </a:t>
            </a:r>
            <a:endParaRPr lang="en-US" sz="280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smtClean="0"/>
              <a:t>	</a:t>
            </a:r>
            <a:r>
              <a:rPr lang="id-ID" sz="2800" smtClean="0"/>
              <a:t>b. Record		d. Database</a:t>
            </a:r>
            <a:endParaRPr lang="en-US" sz="280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smtClean="0"/>
              <a:t>	e Page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smtClean="0"/>
              <a:t>5. </a:t>
            </a:r>
            <a:r>
              <a:rPr lang="id-ID" sz="2800" smtClean="0"/>
              <a:t>Kumpulan dari beberapa field yang sejenis disebut juga dengan :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smtClean="0"/>
              <a:t>	</a:t>
            </a:r>
            <a:r>
              <a:rPr lang="id-ID" sz="2800" smtClean="0"/>
              <a:t>a. File		</a:t>
            </a:r>
            <a:r>
              <a:rPr lang="en-US" sz="2800" smtClean="0"/>
              <a:t>	 </a:t>
            </a:r>
            <a:r>
              <a:rPr lang="id-ID" sz="2800" smtClean="0"/>
              <a:t>c. Field </a:t>
            </a:r>
            <a:endParaRPr lang="en-US" sz="280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smtClean="0"/>
              <a:t>    </a:t>
            </a:r>
            <a:r>
              <a:rPr lang="id-ID" sz="2800" smtClean="0"/>
              <a:t>b. Record		</a:t>
            </a:r>
            <a:r>
              <a:rPr lang="en-US" sz="2800" smtClean="0"/>
              <a:t> </a:t>
            </a:r>
            <a:r>
              <a:rPr lang="id-ID" sz="2800" smtClean="0"/>
              <a:t>d. Database</a:t>
            </a:r>
            <a:endParaRPr lang="en-US" sz="280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smtClean="0"/>
              <a:t>	e. Column</a:t>
            </a:r>
          </a:p>
        </p:txBody>
      </p:sp>
    </p:spTree>
  </p:cSld>
  <p:clrMapOvr>
    <a:masterClrMapping/>
  </p:clrMapOvr>
  <p:transition spd="med" advClick="0" advTm="60000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8458200" cy="4800600"/>
          </a:xfrm>
        </p:spPr>
        <p:txBody>
          <a:bodyPr/>
          <a:lstStyle/>
          <a:p>
            <a:pPr marL="533400" indent="-533400" algn="just" eaLnBrk="1" hangingPunct="1">
              <a:lnSpc>
                <a:spcPct val="90000"/>
              </a:lnSpc>
              <a:buFontTx/>
              <a:buNone/>
            </a:pPr>
            <a:r>
              <a:rPr lang="id-ID" sz="2400" b="1" smtClean="0"/>
              <a:t>KOMPONEN DASAR DARI SISTEM DATABASE</a:t>
            </a:r>
            <a:endParaRPr lang="id-ID" sz="2400" smtClean="0"/>
          </a:p>
          <a:p>
            <a:pPr marL="533400" indent="-533400" algn="just" eaLnBrk="1" hangingPunct="1">
              <a:lnSpc>
                <a:spcPct val="90000"/>
              </a:lnSpc>
              <a:buFontTx/>
              <a:buNone/>
            </a:pPr>
            <a:r>
              <a:rPr lang="id-ID" sz="2400" smtClean="0"/>
              <a:t>Terdapat 4 komponen pokok dari system database:</a:t>
            </a:r>
          </a:p>
          <a:p>
            <a:pPr marL="533400" indent="-533400" algn="just"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A</a:t>
            </a:r>
            <a:r>
              <a:rPr lang="id-ID" sz="2400" b="1" smtClean="0"/>
              <a:t>.  DATA,</a:t>
            </a:r>
            <a:r>
              <a:rPr lang="id-ID" sz="2400" smtClean="0"/>
              <a:t> dengan ciri-ciri :</a:t>
            </a:r>
          </a:p>
          <a:p>
            <a:pPr marL="914400" lvl="1" indent="-457200" algn="just" eaLnBrk="1" hangingPunct="1">
              <a:lnSpc>
                <a:spcPct val="90000"/>
              </a:lnSpc>
              <a:buFontTx/>
              <a:buAutoNum type="arabicPeriod"/>
            </a:pPr>
            <a:r>
              <a:rPr lang="id-ID" sz="2400" smtClean="0"/>
              <a:t>Data disimpan secara terintegrasi (</a:t>
            </a:r>
            <a:r>
              <a:rPr lang="en-US" sz="2400" i="1" smtClean="0"/>
              <a:t>I</a:t>
            </a:r>
            <a:r>
              <a:rPr lang="id-ID" sz="2400" i="1" smtClean="0"/>
              <a:t>ntegrated</a:t>
            </a:r>
            <a:r>
              <a:rPr lang="id-ID" sz="2400" smtClean="0"/>
              <a:t>)</a:t>
            </a:r>
            <a:endParaRPr lang="en-US" sz="2400" smtClean="0"/>
          </a:p>
          <a:p>
            <a:pPr marL="914400" lvl="1" indent="-457200" algn="just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Terintegrated yaitu Database merupakan kumpulan dari berbagai macam file dari aplikasi-aplikasi yang berbeda yang disusun dengan cara menghilangkan bagian-bagian yang rangkap (</a:t>
            </a:r>
            <a:r>
              <a:rPr lang="en-US" sz="2400" i="1" smtClean="0"/>
              <a:t>redundant</a:t>
            </a:r>
            <a:r>
              <a:rPr lang="en-US" sz="2400" smtClean="0"/>
              <a:t>)</a:t>
            </a:r>
          </a:p>
          <a:p>
            <a:pPr marL="914400" lvl="1" indent="-457200" algn="just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2. </a:t>
            </a:r>
            <a:r>
              <a:rPr lang="id-ID" sz="2400" smtClean="0"/>
              <a:t>Data dapat dipakai secara bersama-sama(</a:t>
            </a:r>
            <a:r>
              <a:rPr lang="id-ID" sz="2400" i="1" smtClean="0"/>
              <a:t>shared</a:t>
            </a:r>
            <a:r>
              <a:rPr lang="id-ID" sz="2400" smtClean="0"/>
              <a:t>)</a:t>
            </a:r>
            <a:endParaRPr lang="en-US" sz="2400" smtClean="0"/>
          </a:p>
          <a:p>
            <a:pPr marL="914400" lvl="1" indent="-457200" algn="just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</a:t>
            </a:r>
            <a:r>
              <a:rPr lang="id-ID" sz="2400" smtClean="0"/>
              <a:t>Shared yaitu Masing-masing bagian dari database dapat diakses oleh pemakai dalam waktu yang bersamaan, untuk aplikasi yang berbeda.</a:t>
            </a:r>
            <a:endParaRPr lang="en-US" sz="2400" smtClean="0"/>
          </a:p>
          <a:p>
            <a:pPr marL="914400" lvl="1" indent="-457200" algn="just"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komputasi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5124" name="Group 5"/>
          <p:cNvGrpSpPr>
            <a:grpSpLocks/>
          </p:cNvGrpSpPr>
          <p:nvPr/>
        </p:nvGrpSpPr>
        <p:grpSpPr bwMode="auto">
          <a:xfrm>
            <a:off x="969963" y="1658938"/>
            <a:ext cx="7031037" cy="4360862"/>
            <a:chOff x="840" y="1336"/>
            <a:chExt cx="4020" cy="2346"/>
          </a:xfrm>
        </p:grpSpPr>
        <p:sp>
          <p:nvSpPr>
            <p:cNvPr id="5125" name="Freeform 6"/>
            <p:cNvSpPr>
              <a:spLocks noChangeArrowheads="1"/>
            </p:cNvSpPr>
            <p:nvPr/>
          </p:nvSpPr>
          <p:spPr bwMode="auto">
            <a:xfrm>
              <a:off x="840" y="1630"/>
              <a:ext cx="654" cy="72"/>
            </a:xfrm>
            <a:custGeom>
              <a:avLst/>
              <a:gdLst>
                <a:gd name="T0" fmla="*/ 1455 w 1635"/>
                <a:gd name="T1" fmla="*/ 0 h 180"/>
                <a:gd name="T2" fmla="*/ 0 w 1635"/>
                <a:gd name="T3" fmla="*/ 0 h 180"/>
                <a:gd name="T4" fmla="*/ 180 w 1635"/>
                <a:gd name="T5" fmla="*/ 180 h 180"/>
                <a:gd name="T6" fmla="*/ 1635 w 1635"/>
                <a:gd name="T7" fmla="*/ 180 h 180"/>
                <a:gd name="T8" fmla="*/ 1455 w 1635"/>
                <a:gd name="T9" fmla="*/ 0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5"/>
                <a:gd name="T16" fmla="*/ 0 h 180"/>
                <a:gd name="T17" fmla="*/ 1635 w 1635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5" h="180">
                  <a:moveTo>
                    <a:pt x="1455" y="0"/>
                  </a:moveTo>
                  <a:lnTo>
                    <a:pt x="0" y="0"/>
                  </a:lnTo>
                  <a:lnTo>
                    <a:pt x="180" y="180"/>
                  </a:lnTo>
                  <a:lnTo>
                    <a:pt x="1635" y="180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0099CC"/>
            </a:solidFill>
            <a:ln w="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" name="Rectangle 7"/>
            <p:cNvSpPr>
              <a:spLocks noChangeArrowheads="1"/>
            </p:cNvSpPr>
            <p:nvPr/>
          </p:nvSpPr>
          <p:spPr bwMode="auto">
            <a:xfrm>
              <a:off x="840" y="1336"/>
              <a:ext cx="582" cy="294"/>
            </a:xfrm>
            <a:prstGeom prst="rect">
              <a:avLst/>
            </a:prstGeom>
            <a:solidFill>
              <a:srgbClr val="0099CC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user</a:t>
              </a:r>
            </a:p>
          </p:txBody>
        </p:sp>
        <p:sp>
          <p:nvSpPr>
            <p:cNvPr id="5127" name="Freeform 8"/>
            <p:cNvSpPr>
              <a:spLocks noChangeArrowheads="1"/>
            </p:cNvSpPr>
            <p:nvPr/>
          </p:nvSpPr>
          <p:spPr bwMode="auto">
            <a:xfrm>
              <a:off x="1422" y="1336"/>
              <a:ext cx="72" cy="366"/>
            </a:xfrm>
            <a:custGeom>
              <a:avLst/>
              <a:gdLst>
                <a:gd name="T0" fmla="*/ 180 w 180"/>
                <a:gd name="T1" fmla="*/ 915 h 915"/>
                <a:gd name="T2" fmla="*/ 0 w 180"/>
                <a:gd name="T3" fmla="*/ 735 h 915"/>
                <a:gd name="T4" fmla="*/ 0 w 180"/>
                <a:gd name="T5" fmla="*/ 0 h 915"/>
                <a:gd name="T6" fmla="*/ 180 w 180"/>
                <a:gd name="T7" fmla="*/ 195 h 915"/>
                <a:gd name="T8" fmla="*/ 180 w 180"/>
                <a:gd name="T9" fmla="*/ 915 h 9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"/>
                <a:gd name="T16" fmla="*/ 0 h 915"/>
                <a:gd name="T17" fmla="*/ 180 w 180"/>
                <a:gd name="T18" fmla="*/ 915 h 9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" h="915">
                  <a:moveTo>
                    <a:pt x="180" y="915"/>
                  </a:moveTo>
                  <a:lnTo>
                    <a:pt x="0" y="735"/>
                  </a:lnTo>
                  <a:lnTo>
                    <a:pt x="0" y="0"/>
                  </a:lnTo>
                  <a:lnTo>
                    <a:pt x="180" y="195"/>
                  </a:lnTo>
                  <a:lnTo>
                    <a:pt x="180" y="915"/>
                  </a:lnTo>
                  <a:close/>
                </a:path>
              </a:pathLst>
            </a:custGeom>
            <a:solidFill>
              <a:srgbClr val="0099CC"/>
            </a:solidFill>
            <a:ln w="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Freeform 9"/>
            <p:cNvSpPr>
              <a:spLocks noChangeArrowheads="1"/>
            </p:cNvSpPr>
            <p:nvPr/>
          </p:nvSpPr>
          <p:spPr bwMode="auto">
            <a:xfrm>
              <a:off x="1716" y="1630"/>
              <a:ext cx="660" cy="72"/>
            </a:xfrm>
            <a:custGeom>
              <a:avLst/>
              <a:gdLst>
                <a:gd name="T0" fmla="*/ 1470 w 1650"/>
                <a:gd name="T1" fmla="*/ 0 h 180"/>
                <a:gd name="T2" fmla="*/ 0 w 1650"/>
                <a:gd name="T3" fmla="*/ 0 h 180"/>
                <a:gd name="T4" fmla="*/ 180 w 1650"/>
                <a:gd name="T5" fmla="*/ 180 h 180"/>
                <a:gd name="T6" fmla="*/ 1650 w 1650"/>
                <a:gd name="T7" fmla="*/ 180 h 180"/>
                <a:gd name="T8" fmla="*/ 1470 w 1650"/>
                <a:gd name="T9" fmla="*/ 0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0"/>
                <a:gd name="T16" fmla="*/ 0 h 180"/>
                <a:gd name="T17" fmla="*/ 1650 w 1650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0" h="180">
                  <a:moveTo>
                    <a:pt x="1470" y="0"/>
                  </a:moveTo>
                  <a:lnTo>
                    <a:pt x="0" y="0"/>
                  </a:lnTo>
                  <a:lnTo>
                    <a:pt x="180" y="180"/>
                  </a:lnTo>
                  <a:lnTo>
                    <a:pt x="1650" y="180"/>
                  </a:lnTo>
                  <a:lnTo>
                    <a:pt x="1470" y="0"/>
                  </a:lnTo>
                  <a:close/>
                </a:path>
              </a:pathLst>
            </a:custGeom>
            <a:solidFill>
              <a:srgbClr val="0099CC"/>
            </a:solidFill>
            <a:ln w="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Rectangle 10"/>
            <p:cNvSpPr>
              <a:spLocks noChangeArrowheads="1"/>
            </p:cNvSpPr>
            <p:nvPr/>
          </p:nvSpPr>
          <p:spPr bwMode="auto">
            <a:xfrm>
              <a:off x="1716" y="1336"/>
              <a:ext cx="588" cy="294"/>
            </a:xfrm>
            <a:prstGeom prst="rect">
              <a:avLst/>
            </a:prstGeom>
            <a:solidFill>
              <a:srgbClr val="0099CC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user</a:t>
              </a:r>
            </a:p>
          </p:txBody>
        </p:sp>
        <p:sp>
          <p:nvSpPr>
            <p:cNvPr id="5130" name="Freeform 11"/>
            <p:cNvSpPr>
              <a:spLocks noChangeArrowheads="1"/>
            </p:cNvSpPr>
            <p:nvPr/>
          </p:nvSpPr>
          <p:spPr bwMode="auto">
            <a:xfrm>
              <a:off x="2304" y="1336"/>
              <a:ext cx="72" cy="366"/>
            </a:xfrm>
            <a:custGeom>
              <a:avLst/>
              <a:gdLst>
                <a:gd name="T0" fmla="*/ 180 w 180"/>
                <a:gd name="T1" fmla="*/ 915 h 915"/>
                <a:gd name="T2" fmla="*/ 0 w 180"/>
                <a:gd name="T3" fmla="*/ 735 h 915"/>
                <a:gd name="T4" fmla="*/ 0 w 180"/>
                <a:gd name="T5" fmla="*/ 0 h 915"/>
                <a:gd name="T6" fmla="*/ 180 w 180"/>
                <a:gd name="T7" fmla="*/ 195 h 915"/>
                <a:gd name="T8" fmla="*/ 180 w 180"/>
                <a:gd name="T9" fmla="*/ 915 h 9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"/>
                <a:gd name="T16" fmla="*/ 0 h 915"/>
                <a:gd name="T17" fmla="*/ 180 w 180"/>
                <a:gd name="T18" fmla="*/ 915 h 9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" h="915">
                  <a:moveTo>
                    <a:pt x="180" y="915"/>
                  </a:moveTo>
                  <a:lnTo>
                    <a:pt x="0" y="735"/>
                  </a:lnTo>
                  <a:lnTo>
                    <a:pt x="0" y="0"/>
                  </a:lnTo>
                  <a:lnTo>
                    <a:pt x="180" y="195"/>
                  </a:lnTo>
                  <a:lnTo>
                    <a:pt x="180" y="915"/>
                  </a:lnTo>
                  <a:close/>
                </a:path>
              </a:pathLst>
            </a:custGeom>
            <a:solidFill>
              <a:srgbClr val="0099CC"/>
            </a:solidFill>
            <a:ln w="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Freeform 12"/>
            <p:cNvSpPr>
              <a:spLocks noChangeArrowheads="1"/>
            </p:cNvSpPr>
            <p:nvPr/>
          </p:nvSpPr>
          <p:spPr bwMode="auto">
            <a:xfrm>
              <a:off x="2592" y="1630"/>
              <a:ext cx="660" cy="72"/>
            </a:xfrm>
            <a:custGeom>
              <a:avLst/>
              <a:gdLst>
                <a:gd name="T0" fmla="*/ 1470 w 1650"/>
                <a:gd name="T1" fmla="*/ 0 h 180"/>
                <a:gd name="T2" fmla="*/ 0 w 1650"/>
                <a:gd name="T3" fmla="*/ 0 h 180"/>
                <a:gd name="T4" fmla="*/ 180 w 1650"/>
                <a:gd name="T5" fmla="*/ 180 h 180"/>
                <a:gd name="T6" fmla="*/ 1650 w 1650"/>
                <a:gd name="T7" fmla="*/ 180 h 180"/>
                <a:gd name="T8" fmla="*/ 1470 w 1650"/>
                <a:gd name="T9" fmla="*/ 0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0"/>
                <a:gd name="T16" fmla="*/ 0 h 180"/>
                <a:gd name="T17" fmla="*/ 1650 w 1650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0" h="180">
                  <a:moveTo>
                    <a:pt x="1470" y="0"/>
                  </a:moveTo>
                  <a:lnTo>
                    <a:pt x="0" y="0"/>
                  </a:lnTo>
                  <a:lnTo>
                    <a:pt x="180" y="180"/>
                  </a:lnTo>
                  <a:lnTo>
                    <a:pt x="1650" y="180"/>
                  </a:lnTo>
                  <a:lnTo>
                    <a:pt x="1470" y="0"/>
                  </a:lnTo>
                  <a:close/>
                </a:path>
              </a:pathLst>
            </a:custGeom>
            <a:solidFill>
              <a:srgbClr val="0099CC"/>
            </a:solidFill>
            <a:ln w="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Rectangle 13"/>
            <p:cNvSpPr>
              <a:spLocks noChangeArrowheads="1"/>
            </p:cNvSpPr>
            <p:nvPr/>
          </p:nvSpPr>
          <p:spPr bwMode="auto">
            <a:xfrm>
              <a:off x="2592" y="1336"/>
              <a:ext cx="588" cy="294"/>
            </a:xfrm>
            <a:prstGeom prst="rect">
              <a:avLst/>
            </a:prstGeom>
            <a:solidFill>
              <a:srgbClr val="0099CC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Freeform 14"/>
            <p:cNvSpPr>
              <a:spLocks noChangeArrowheads="1"/>
            </p:cNvSpPr>
            <p:nvPr/>
          </p:nvSpPr>
          <p:spPr bwMode="auto">
            <a:xfrm>
              <a:off x="3180" y="1336"/>
              <a:ext cx="72" cy="366"/>
            </a:xfrm>
            <a:custGeom>
              <a:avLst/>
              <a:gdLst>
                <a:gd name="T0" fmla="*/ 180 w 180"/>
                <a:gd name="T1" fmla="*/ 915 h 915"/>
                <a:gd name="T2" fmla="*/ 0 w 180"/>
                <a:gd name="T3" fmla="*/ 735 h 915"/>
                <a:gd name="T4" fmla="*/ 0 w 180"/>
                <a:gd name="T5" fmla="*/ 0 h 915"/>
                <a:gd name="T6" fmla="*/ 180 w 180"/>
                <a:gd name="T7" fmla="*/ 195 h 915"/>
                <a:gd name="T8" fmla="*/ 180 w 180"/>
                <a:gd name="T9" fmla="*/ 915 h 9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"/>
                <a:gd name="T16" fmla="*/ 0 h 915"/>
                <a:gd name="T17" fmla="*/ 180 w 180"/>
                <a:gd name="T18" fmla="*/ 915 h 9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" h="915">
                  <a:moveTo>
                    <a:pt x="180" y="915"/>
                  </a:moveTo>
                  <a:lnTo>
                    <a:pt x="0" y="735"/>
                  </a:lnTo>
                  <a:lnTo>
                    <a:pt x="0" y="0"/>
                  </a:lnTo>
                  <a:lnTo>
                    <a:pt x="180" y="195"/>
                  </a:lnTo>
                  <a:lnTo>
                    <a:pt x="180" y="915"/>
                  </a:lnTo>
                  <a:close/>
                </a:path>
              </a:pathLst>
            </a:custGeom>
            <a:solidFill>
              <a:srgbClr val="0099CC"/>
            </a:solidFill>
            <a:ln w="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Freeform 15"/>
            <p:cNvSpPr>
              <a:spLocks noChangeArrowheads="1"/>
            </p:cNvSpPr>
            <p:nvPr/>
          </p:nvSpPr>
          <p:spPr bwMode="auto">
            <a:xfrm>
              <a:off x="4200" y="1630"/>
              <a:ext cx="660" cy="72"/>
            </a:xfrm>
            <a:custGeom>
              <a:avLst/>
              <a:gdLst>
                <a:gd name="T0" fmla="*/ 1470 w 1650"/>
                <a:gd name="T1" fmla="*/ 0 h 180"/>
                <a:gd name="T2" fmla="*/ 0 w 1650"/>
                <a:gd name="T3" fmla="*/ 0 h 180"/>
                <a:gd name="T4" fmla="*/ 195 w 1650"/>
                <a:gd name="T5" fmla="*/ 180 h 180"/>
                <a:gd name="T6" fmla="*/ 1650 w 1650"/>
                <a:gd name="T7" fmla="*/ 180 h 180"/>
                <a:gd name="T8" fmla="*/ 1470 w 1650"/>
                <a:gd name="T9" fmla="*/ 0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0"/>
                <a:gd name="T16" fmla="*/ 0 h 180"/>
                <a:gd name="T17" fmla="*/ 1650 w 1650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0" h="180">
                  <a:moveTo>
                    <a:pt x="1470" y="0"/>
                  </a:moveTo>
                  <a:lnTo>
                    <a:pt x="0" y="0"/>
                  </a:lnTo>
                  <a:lnTo>
                    <a:pt x="195" y="180"/>
                  </a:lnTo>
                  <a:lnTo>
                    <a:pt x="1650" y="180"/>
                  </a:lnTo>
                  <a:lnTo>
                    <a:pt x="1470" y="0"/>
                  </a:lnTo>
                  <a:close/>
                </a:path>
              </a:pathLst>
            </a:custGeom>
            <a:solidFill>
              <a:srgbClr val="0099CC"/>
            </a:solidFill>
            <a:ln w="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Rectangle 16"/>
            <p:cNvSpPr>
              <a:spLocks noChangeArrowheads="1"/>
            </p:cNvSpPr>
            <p:nvPr/>
          </p:nvSpPr>
          <p:spPr bwMode="auto">
            <a:xfrm>
              <a:off x="4200" y="1336"/>
              <a:ext cx="588" cy="294"/>
            </a:xfrm>
            <a:prstGeom prst="rect">
              <a:avLst/>
            </a:prstGeom>
            <a:solidFill>
              <a:srgbClr val="0099CC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Rectangle 17"/>
            <p:cNvSpPr>
              <a:spLocks noChangeArrowheads="1"/>
            </p:cNvSpPr>
            <p:nvPr/>
          </p:nvSpPr>
          <p:spPr bwMode="auto">
            <a:xfrm>
              <a:off x="1350" y="2146"/>
              <a:ext cx="3366" cy="876"/>
            </a:xfrm>
            <a:prstGeom prst="rect">
              <a:avLst/>
            </a:prstGeom>
            <a:solidFill>
              <a:srgbClr val="BFBFBF"/>
            </a:solidFill>
            <a:ln w="12700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1278" y="2068"/>
              <a:ext cx="3366" cy="882"/>
            </a:xfrm>
            <a:prstGeom prst="rect">
              <a:avLst/>
            </a:prstGeom>
            <a:solidFill>
              <a:srgbClr val="66FFCC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1788" y="2800"/>
              <a:ext cx="2491" cy="588"/>
            </a:xfrm>
            <a:prstGeom prst="rect">
              <a:avLst/>
            </a:prstGeom>
            <a:solidFill>
              <a:srgbClr val="BFBFBF"/>
            </a:solidFill>
            <a:ln w="12700">
              <a:solidFill>
                <a:srgbClr val="BFBFB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39" name="Rectangle 20"/>
            <p:cNvSpPr>
              <a:spLocks noChangeArrowheads="1"/>
            </p:cNvSpPr>
            <p:nvPr/>
          </p:nvSpPr>
          <p:spPr bwMode="auto">
            <a:xfrm>
              <a:off x="1716" y="2728"/>
              <a:ext cx="2484" cy="588"/>
            </a:xfrm>
            <a:prstGeom prst="rect">
              <a:avLst/>
            </a:prstGeom>
            <a:solidFill>
              <a:srgbClr val="00FFCC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Rectangle 21"/>
            <p:cNvSpPr>
              <a:spLocks noChangeArrowheads="1"/>
            </p:cNvSpPr>
            <p:nvPr/>
          </p:nvSpPr>
          <p:spPr bwMode="auto">
            <a:xfrm>
              <a:off x="2106" y="3132"/>
              <a:ext cx="1758" cy="438"/>
            </a:xfrm>
            <a:prstGeom prst="rect">
              <a:avLst/>
            </a:prstGeom>
            <a:solidFill>
              <a:srgbClr val="BFBFBF"/>
            </a:solidFill>
            <a:ln w="12700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2154" y="3244"/>
              <a:ext cx="1758" cy="438"/>
            </a:xfrm>
            <a:prstGeom prst="rect">
              <a:avLst/>
            </a:prstGeom>
            <a:solidFill>
              <a:srgbClr val="009999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42" name="Freeform 23"/>
            <p:cNvSpPr>
              <a:spLocks noChangeArrowheads="1"/>
            </p:cNvSpPr>
            <p:nvPr/>
          </p:nvSpPr>
          <p:spPr bwMode="auto">
            <a:xfrm>
              <a:off x="4788" y="1336"/>
              <a:ext cx="72" cy="366"/>
            </a:xfrm>
            <a:custGeom>
              <a:avLst/>
              <a:gdLst>
                <a:gd name="T0" fmla="*/ 180 w 180"/>
                <a:gd name="T1" fmla="*/ 915 h 915"/>
                <a:gd name="T2" fmla="*/ 0 w 180"/>
                <a:gd name="T3" fmla="*/ 735 h 915"/>
                <a:gd name="T4" fmla="*/ 0 w 180"/>
                <a:gd name="T5" fmla="*/ 0 h 915"/>
                <a:gd name="T6" fmla="*/ 180 w 180"/>
                <a:gd name="T7" fmla="*/ 195 h 915"/>
                <a:gd name="T8" fmla="*/ 180 w 180"/>
                <a:gd name="T9" fmla="*/ 915 h 9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"/>
                <a:gd name="T16" fmla="*/ 0 h 915"/>
                <a:gd name="T17" fmla="*/ 180 w 180"/>
                <a:gd name="T18" fmla="*/ 915 h 9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" h="915">
                  <a:moveTo>
                    <a:pt x="180" y="915"/>
                  </a:moveTo>
                  <a:lnTo>
                    <a:pt x="0" y="735"/>
                  </a:lnTo>
                  <a:lnTo>
                    <a:pt x="0" y="0"/>
                  </a:lnTo>
                  <a:lnTo>
                    <a:pt x="180" y="195"/>
                  </a:lnTo>
                  <a:lnTo>
                    <a:pt x="180" y="915"/>
                  </a:lnTo>
                  <a:close/>
                </a:path>
              </a:pathLst>
            </a:custGeom>
            <a:solidFill>
              <a:srgbClr val="0099CC"/>
            </a:solidFill>
            <a:ln w="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Line 24"/>
            <p:cNvSpPr>
              <a:spLocks noChangeShapeType="1"/>
            </p:cNvSpPr>
            <p:nvPr/>
          </p:nvSpPr>
          <p:spPr bwMode="auto">
            <a:xfrm flipH="1" flipV="1">
              <a:off x="1134" y="1630"/>
              <a:ext cx="438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Line 25"/>
            <p:cNvSpPr>
              <a:spLocks noChangeShapeType="1"/>
            </p:cNvSpPr>
            <p:nvPr/>
          </p:nvSpPr>
          <p:spPr bwMode="auto">
            <a:xfrm flipH="1" flipV="1">
              <a:off x="2010" y="1630"/>
              <a:ext cx="0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Line 26"/>
            <p:cNvSpPr>
              <a:spLocks noChangeShapeType="1"/>
            </p:cNvSpPr>
            <p:nvPr/>
          </p:nvSpPr>
          <p:spPr bwMode="auto">
            <a:xfrm flipH="1" flipV="1">
              <a:off x="2886" y="1630"/>
              <a:ext cx="0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Line 27"/>
            <p:cNvSpPr>
              <a:spLocks noChangeShapeType="1"/>
            </p:cNvSpPr>
            <p:nvPr/>
          </p:nvSpPr>
          <p:spPr bwMode="auto">
            <a:xfrm flipV="1">
              <a:off x="4056" y="1630"/>
              <a:ext cx="438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Text Box 28"/>
            <p:cNvSpPr txBox="1">
              <a:spLocks noChangeArrowheads="1"/>
            </p:cNvSpPr>
            <p:nvPr/>
          </p:nvSpPr>
          <p:spPr bwMode="auto">
            <a:xfrm>
              <a:off x="3714" y="1354"/>
              <a:ext cx="498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kumimoji="1" lang="en-US" altLang="ja-JP" sz="3700" b="1">
                  <a:ea typeface="New MingLiu"/>
                  <a:cs typeface="Arial" pitchFamily="34" charset="0"/>
                </a:rPr>
                <a:t>...  </a:t>
              </a:r>
            </a:p>
            <a:p>
              <a:endParaRPr kumimoji="1" lang="en-US" altLang="ja-JP" sz="3700" b="1">
                <a:ea typeface="New MingLiu"/>
                <a:cs typeface="Arial" pitchFamily="34" charset="0"/>
              </a:endParaRPr>
            </a:p>
          </p:txBody>
        </p:sp>
        <p:sp>
          <p:nvSpPr>
            <p:cNvPr id="5148" name="Text Box 29"/>
            <p:cNvSpPr txBox="1">
              <a:spLocks noChangeArrowheads="1"/>
            </p:cNvSpPr>
            <p:nvPr/>
          </p:nvSpPr>
          <p:spPr bwMode="auto">
            <a:xfrm>
              <a:off x="4338" y="1408"/>
              <a:ext cx="397" cy="229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kumimoji="1" lang="en-US" altLang="ja-JP" sz="1400" b="1">
                  <a:solidFill>
                    <a:srgbClr val="FFFF00"/>
                  </a:solidFill>
                  <a:ea typeface="New MingLiu"/>
                  <a:cs typeface="Arial" pitchFamily="34" charset="0"/>
                </a:rPr>
                <a:t>USER  </a:t>
              </a:r>
            </a:p>
            <a:p>
              <a:endParaRPr kumimoji="1" lang="en-US" altLang="ja-JP" sz="1400" b="1">
                <a:solidFill>
                  <a:srgbClr val="FFFF00"/>
                </a:solidFill>
                <a:ea typeface="New MingLiu"/>
                <a:cs typeface="Arial" pitchFamily="34" charset="0"/>
              </a:endParaRPr>
            </a:p>
          </p:txBody>
        </p:sp>
        <p:sp>
          <p:nvSpPr>
            <p:cNvPr id="5149" name="Text Box 30"/>
            <p:cNvSpPr txBox="1">
              <a:spLocks noChangeArrowheads="1"/>
            </p:cNvSpPr>
            <p:nvPr/>
          </p:nvSpPr>
          <p:spPr bwMode="auto">
            <a:xfrm>
              <a:off x="2730" y="1408"/>
              <a:ext cx="397" cy="229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kumimoji="1" lang="en-US" altLang="ja-JP" sz="1400" b="1">
                  <a:solidFill>
                    <a:srgbClr val="FFFF00"/>
                  </a:solidFill>
                  <a:ea typeface="New MingLiu"/>
                  <a:cs typeface="Arial" pitchFamily="34" charset="0"/>
                </a:rPr>
                <a:t>USER  </a:t>
              </a:r>
            </a:p>
            <a:p>
              <a:endParaRPr kumimoji="1" lang="en-US" altLang="ja-JP" sz="1400" b="1">
                <a:solidFill>
                  <a:srgbClr val="FFFF00"/>
                </a:solidFill>
                <a:ea typeface="New MingLiu"/>
                <a:cs typeface="Arial" pitchFamily="34" charset="0"/>
              </a:endParaRPr>
            </a:p>
          </p:txBody>
        </p:sp>
        <p:sp>
          <p:nvSpPr>
            <p:cNvPr id="5150" name="Text Box 31"/>
            <p:cNvSpPr txBox="1">
              <a:spLocks noChangeArrowheads="1"/>
            </p:cNvSpPr>
            <p:nvPr/>
          </p:nvSpPr>
          <p:spPr bwMode="auto">
            <a:xfrm>
              <a:off x="2136" y="2296"/>
              <a:ext cx="1632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kumimoji="1" lang="en-US" altLang="ja-JP" sz="2000" b="1">
                  <a:ea typeface="New MingLiu"/>
                  <a:cs typeface="Arial" pitchFamily="34" charset="0"/>
                </a:rPr>
                <a:t>Application Software  </a:t>
              </a:r>
            </a:p>
          </p:txBody>
        </p:sp>
        <p:sp>
          <p:nvSpPr>
            <p:cNvPr id="5151" name="Text Box 32"/>
            <p:cNvSpPr txBox="1">
              <a:spLocks noChangeArrowheads="1"/>
            </p:cNvSpPr>
            <p:nvPr/>
          </p:nvSpPr>
          <p:spPr bwMode="auto">
            <a:xfrm>
              <a:off x="2346" y="2906"/>
              <a:ext cx="1302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kumimoji="1" lang="en-US" altLang="ja-JP" sz="2000" b="1">
                  <a:ea typeface="New MingLiu"/>
                  <a:cs typeface="Arial" pitchFamily="34" charset="0"/>
                </a:rPr>
                <a:t>System Software  </a:t>
              </a:r>
            </a:p>
          </p:txBody>
        </p:sp>
        <p:sp>
          <p:nvSpPr>
            <p:cNvPr id="5152" name="Text Box 33"/>
            <p:cNvSpPr txBox="1">
              <a:spLocks noChangeArrowheads="1"/>
            </p:cNvSpPr>
            <p:nvPr/>
          </p:nvSpPr>
          <p:spPr bwMode="auto">
            <a:xfrm>
              <a:off x="2246" y="3358"/>
              <a:ext cx="1578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kumimoji="1" lang="en-US" altLang="ja-JP" sz="2000" b="1">
                  <a:ea typeface="New MingLiu"/>
                  <a:cs typeface="Arial" pitchFamily="34" charset="0"/>
                </a:rPr>
                <a:t>Computer Hardware  </a:t>
              </a:r>
            </a:p>
          </p:txBody>
        </p:sp>
      </p:grpSp>
    </p:spTree>
  </p:cSld>
  <p:clrMapOvr>
    <a:masterClrMapping/>
  </p:clrMapOvr>
  <p:transition spd="med">
    <p:wheel spokes="2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60438"/>
            <a:ext cx="8382000" cy="5668962"/>
          </a:xfrm>
        </p:spPr>
        <p:txBody>
          <a:bodyPr/>
          <a:lstStyle/>
          <a:p>
            <a:pPr marL="609600" indent="-609600" algn="just" eaLnBrk="1" hangingPunct="1">
              <a:spcBef>
                <a:spcPct val="0"/>
              </a:spcBef>
              <a:buFontTx/>
              <a:buNone/>
            </a:pPr>
            <a:r>
              <a:rPr lang="en-US" sz="2400" b="1" smtClean="0"/>
              <a:t>B. Perangkat Keras (HARDWARE)</a:t>
            </a:r>
            <a:endParaRPr lang="id-ID" sz="2400" b="1" smtClean="0"/>
          </a:p>
          <a:p>
            <a:pPr marL="609600" indent="-609600" algn="just" eaLnBrk="1" hangingPunct="1">
              <a:spcBef>
                <a:spcPct val="0"/>
              </a:spcBef>
              <a:buFontTx/>
              <a:buNone/>
            </a:pPr>
            <a:r>
              <a:rPr lang="id-ID" sz="2400" smtClean="0"/>
              <a:t>      Terdiri dari semua peralatan perangkat keras komputer yang digunakan untuk pengelolaan s</a:t>
            </a:r>
            <a:r>
              <a:rPr lang="en-US" sz="2400" smtClean="0"/>
              <a:t>i</a:t>
            </a:r>
            <a:r>
              <a:rPr lang="id-ID" sz="2400" smtClean="0"/>
              <a:t>stem database berupa :</a:t>
            </a:r>
          </a:p>
          <a:p>
            <a:pPr marL="609600" indent="-609600" algn="just" eaLnBrk="1" hangingPunct="1">
              <a:spcBef>
                <a:spcPct val="0"/>
              </a:spcBef>
              <a:buFontTx/>
              <a:buNone/>
            </a:pPr>
            <a:r>
              <a:rPr lang="en-US" sz="2400" smtClean="0"/>
              <a:t>	1. </a:t>
            </a:r>
            <a:r>
              <a:rPr lang="id-ID" sz="2400" smtClean="0"/>
              <a:t>Peralatan untuk penyimpanan</a:t>
            </a:r>
            <a:r>
              <a:rPr lang="en-US" sz="2400" smtClean="0"/>
              <a:t> misalnya </a:t>
            </a:r>
            <a:r>
              <a:rPr lang="id-ID" sz="2400" smtClean="0"/>
              <a:t>disk, drum,</a:t>
            </a:r>
            <a:r>
              <a:rPr lang="en-US" sz="2400" smtClean="0"/>
              <a:t> 	 tape</a:t>
            </a:r>
            <a:r>
              <a:rPr lang="id-ID" sz="2400" smtClean="0"/>
              <a:t> </a:t>
            </a:r>
          </a:p>
          <a:p>
            <a:pPr marL="609600" indent="-609600" algn="just" eaLnBrk="1" hangingPunct="1">
              <a:spcBef>
                <a:spcPct val="0"/>
              </a:spcBef>
              <a:buFontTx/>
              <a:buNone/>
            </a:pPr>
            <a:r>
              <a:rPr lang="en-US" sz="2400" smtClean="0"/>
              <a:t>	2. </a:t>
            </a:r>
            <a:r>
              <a:rPr lang="id-ID" sz="2400" smtClean="0"/>
              <a:t>Peralatan input dan output</a:t>
            </a:r>
          </a:p>
          <a:p>
            <a:pPr marL="609600" indent="-609600" algn="just" eaLnBrk="1" hangingPunct="1">
              <a:spcBef>
                <a:spcPct val="0"/>
              </a:spcBef>
              <a:buFontTx/>
              <a:buNone/>
            </a:pPr>
            <a:r>
              <a:rPr lang="en-US" sz="2400" smtClean="0"/>
              <a:t>	3. </a:t>
            </a:r>
            <a:r>
              <a:rPr lang="id-ID" sz="2400" smtClean="0"/>
              <a:t>Peralatan komunikasi data, dll</a:t>
            </a:r>
            <a:r>
              <a:rPr lang="en-US" sz="2400" smtClean="0"/>
              <a:t> </a:t>
            </a:r>
          </a:p>
          <a:p>
            <a:pPr marL="609600" indent="-609600" algn="just" eaLnBrk="1" hangingPunct="1">
              <a:buFontTx/>
              <a:buNone/>
            </a:pPr>
            <a:r>
              <a:rPr lang="en-US" sz="2400" b="1" smtClean="0"/>
              <a:t>C</a:t>
            </a:r>
            <a:r>
              <a:rPr lang="id-ID" sz="2400" b="1" smtClean="0"/>
              <a:t>. </a:t>
            </a:r>
            <a:r>
              <a:rPr lang="en-US" sz="2400" b="1" smtClean="0"/>
              <a:t>P</a:t>
            </a:r>
            <a:r>
              <a:rPr lang="id-ID" sz="2400" b="1" smtClean="0"/>
              <a:t>erangkat </a:t>
            </a:r>
            <a:r>
              <a:rPr lang="en-US" sz="2400" b="1" smtClean="0"/>
              <a:t>L</a:t>
            </a:r>
            <a:r>
              <a:rPr lang="id-ID" sz="2400" b="1" smtClean="0"/>
              <a:t>unak </a:t>
            </a:r>
            <a:r>
              <a:rPr lang="en-US" sz="2400" b="1" smtClean="0"/>
              <a:t>(</a:t>
            </a:r>
            <a:r>
              <a:rPr lang="id-ID" sz="2400" b="1" smtClean="0"/>
              <a:t>SOFTWARE)</a:t>
            </a:r>
            <a:endParaRPr lang="en-US" sz="2400" b="1" smtClean="0"/>
          </a:p>
          <a:p>
            <a:pPr marL="609600" indent="-609600" algn="just" eaLnBrk="1" hangingPunct="1">
              <a:buFontTx/>
              <a:buNone/>
            </a:pPr>
            <a:r>
              <a:rPr lang="en-US" sz="2400" smtClean="0"/>
              <a:t>	Berfungsi sebagai perantara (</a:t>
            </a:r>
            <a:r>
              <a:rPr lang="en-US" sz="2400" i="1" smtClean="0"/>
              <a:t>interface</a:t>
            </a:r>
            <a:r>
              <a:rPr lang="en-US" sz="2400" smtClean="0"/>
              <a:t>) antara pemakai dengan data phisik pada database, dapat berupa :</a:t>
            </a:r>
            <a:endParaRPr lang="id-ID" sz="2400" smtClean="0"/>
          </a:p>
          <a:p>
            <a:pPr marL="609600" indent="-609600" algn="just" eaLnBrk="1" hangingPunct="1">
              <a:buFontTx/>
              <a:buNone/>
            </a:pPr>
            <a:r>
              <a:rPr lang="en-US" sz="2400" smtClean="0"/>
              <a:t>	1. </a:t>
            </a:r>
            <a:r>
              <a:rPr lang="id-ID" sz="2400" smtClean="0"/>
              <a:t>Database Management System (DBMS)</a:t>
            </a:r>
          </a:p>
          <a:p>
            <a:pPr marL="609600" indent="-609600" algn="just" eaLnBrk="1" hangingPunct="1">
              <a:buFontTx/>
              <a:buNone/>
            </a:pPr>
            <a:r>
              <a:rPr lang="en-US" sz="2400" smtClean="0"/>
              <a:t>	2. </a:t>
            </a:r>
            <a:r>
              <a:rPr lang="id-ID" sz="2400" smtClean="0"/>
              <a:t>Program-program aplikasi &amp; prosedur-prosedur</a:t>
            </a:r>
            <a:endParaRPr lang="en-US" sz="2400" smtClean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866775"/>
            <a:ext cx="8534400" cy="6019800"/>
          </a:xfrm>
        </p:spPr>
        <p:txBody>
          <a:bodyPr/>
          <a:lstStyle/>
          <a:p>
            <a:pPr marL="388938" indent="-388938" algn="just" eaLnBrk="1" hangingPunct="1">
              <a:buFontTx/>
              <a:buNone/>
            </a:pPr>
            <a:endParaRPr lang="en-US" smtClean="0"/>
          </a:p>
          <a:p>
            <a:pPr marL="388938" indent="-388938" algn="just" eaLnBrk="1" hangingPunct="1">
              <a:buFontTx/>
              <a:buNone/>
            </a:pPr>
            <a:r>
              <a:rPr lang="en-US" sz="2400" b="1" smtClean="0"/>
              <a:t>D</a:t>
            </a:r>
            <a:r>
              <a:rPr lang="id-ID" sz="2400" b="1" smtClean="0"/>
              <a:t>. Pemakai </a:t>
            </a:r>
            <a:r>
              <a:rPr lang="en-US" sz="2400" b="1" smtClean="0"/>
              <a:t>(</a:t>
            </a:r>
            <a:r>
              <a:rPr lang="id-ID" sz="2400" b="1" smtClean="0"/>
              <a:t>USER)</a:t>
            </a:r>
          </a:p>
          <a:p>
            <a:pPr marL="388938" indent="-388938" algn="just" eaLnBrk="1" hangingPunct="1">
              <a:buFontTx/>
              <a:buNone/>
            </a:pPr>
            <a:r>
              <a:rPr lang="id-ID" sz="2400" smtClean="0"/>
              <a:t>     Terbagi menjadi 3 klasifikasi :</a:t>
            </a:r>
          </a:p>
          <a:p>
            <a:pPr marL="388938" indent="-388938" algn="just" eaLnBrk="1" hangingPunct="1">
              <a:buFontTx/>
              <a:buNone/>
            </a:pPr>
            <a:r>
              <a:rPr lang="en-US" sz="2400" smtClean="0"/>
              <a:t>	1. </a:t>
            </a:r>
            <a:r>
              <a:rPr lang="id-ID" sz="2400" smtClean="0"/>
              <a:t>Database Administrator (DBA), orang/t</a:t>
            </a:r>
            <a:r>
              <a:rPr lang="en-US" sz="2400" smtClean="0"/>
              <a:t>im</a:t>
            </a:r>
            <a:r>
              <a:rPr lang="id-ID" sz="2400" smtClean="0"/>
              <a:t> yang </a:t>
            </a:r>
            <a:r>
              <a:rPr lang="en-US" sz="2400" smtClean="0"/>
              <a:t>	</a:t>
            </a:r>
            <a:r>
              <a:rPr lang="id-ID" sz="2400" smtClean="0"/>
              <a:t>bertugas mengelola system database secara </a:t>
            </a:r>
            <a:r>
              <a:rPr lang="en-US" sz="2400" smtClean="0"/>
              <a:t>	</a:t>
            </a:r>
            <a:r>
              <a:rPr lang="id-ID" sz="2400" smtClean="0"/>
              <a:t>keseluruhan</a:t>
            </a:r>
          </a:p>
          <a:p>
            <a:pPr marL="388938" indent="-388938" algn="just" eaLnBrk="1" hangingPunct="1">
              <a:buFontTx/>
              <a:buNone/>
            </a:pPr>
            <a:r>
              <a:rPr lang="en-US" sz="2400" smtClean="0"/>
              <a:t>	2. </a:t>
            </a:r>
            <a:r>
              <a:rPr lang="id-ID" sz="2400" smtClean="0"/>
              <a:t>Programmer, orang/t</a:t>
            </a:r>
            <a:r>
              <a:rPr lang="en-US" sz="2400" smtClean="0"/>
              <a:t>i</a:t>
            </a:r>
            <a:r>
              <a:rPr lang="id-ID" sz="2400" smtClean="0"/>
              <a:t>m membuat program aplikasi </a:t>
            </a:r>
            <a:r>
              <a:rPr lang="en-US" sz="2400" smtClean="0"/>
              <a:t>	</a:t>
            </a:r>
            <a:r>
              <a:rPr lang="id-ID" sz="2400" smtClean="0"/>
              <a:t>yang mengakses database dengan menggunakan </a:t>
            </a:r>
            <a:r>
              <a:rPr lang="en-US" sz="2400" smtClean="0"/>
              <a:t>	</a:t>
            </a:r>
            <a:r>
              <a:rPr lang="id-ID" sz="2400" smtClean="0"/>
              <a:t>bahasa pemprograman</a:t>
            </a:r>
          </a:p>
          <a:p>
            <a:pPr marL="388938" indent="-388938" algn="just" eaLnBrk="1" hangingPunct="1">
              <a:buFontTx/>
              <a:buNone/>
            </a:pPr>
            <a:r>
              <a:rPr lang="en-US" sz="2400" smtClean="0"/>
              <a:t>	3. </a:t>
            </a:r>
            <a:r>
              <a:rPr lang="id-ID" sz="2400" smtClean="0"/>
              <a:t>End user, orang yang mengakases database melalui </a:t>
            </a:r>
            <a:r>
              <a:rPr lang="en-US" sz="2400" smtClean="0"/>
              <a:t>	</a:t>
            </a:r>
            <a:r>
              <a:rPr lang="id-ID" sz="2400" smtClean="0"/>
              <a:t>terminal dengan menggunakan query language atau </a:t>
            </a:r>
            <a:r>
              <a:rPr lang="en-US" sz="2400" smtClean="0"/>
              <a:t>	</a:t>
            </a:r>
            <a:r>
              <a:rPr lang="id-ID" sz="2400" smtClean="0"/>
              <a:t>program aplikasi yang dibuat oleh programmer</a:t>
            </a:r>
            <a:r>
              <a:rPr lang="en-US" sz="2400" smtClean="0"/>
              <a:t> 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971800" cy="2438400"/>
          </a:xfrm>
        </p:spPr>
        <p:txBody>
          <a:bodyPr/>
          <a:lstStyle/>
          <a:p>
            <a:r>
              <a:rPr lang="en-US" dirty="0" smtClean="0"/>
              <a:t>DBMS </a:t>
            </a:r>
          </a:p>
          <a:p>
            <a:r>
              <a:rPr lang="en-US" dirty="0" smtClean="0"/>
              <a:t>Data base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22640" r="31625" b="8667"/>
          <a:stretch>
            <a:fillRect/>
          </a:stretch>
        </p:blipFill>
        <p:spPr bwMode="auto">
          <a:xfrm>
            <a:off x="3505200" y="9144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14400"/>
            <a:ext cx="7924800" cy="5257800"/>
          </a:xfrm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en-US" sz="2600" b="1" smtClean="0"/>
              <a:t>DATA PADA DATABASE  DAN HUBUNGANNYA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endParaRPr lang="en-US" sz="2600" smtClean="0"/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id-ID" sz="2400" smtClean="0"/>
              <a:t>Ada 3 jenis data pada s</a:t>
            </a:r>
            <a:r>
              <a:rPr lang="en-US" sz="2400" smtClean="0"/>
              <a:t>i</a:t>
            </a:r>
            <a:r>
              <a:rPr lang="id-ID" sz="2400" smtClean="0"/>
              <a:t>stem database, yaitu: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AutoNum type="arabicPeriod"/>
            </a:pPr>
            <a:r>
              <a:rPr lang="id-ID" sz="2400" smtClean="0"/>
              <a:t>Data operasional dari suatu organisasi, berupa data yang disimpan didalam database</a:t>
            </a:r>
            <a:endParaRPr lang="en-US" sz="2400" smtClean="0"/>
          </a:p>
          <a:p>
            <a:pPr marL="609600" indent="-609600" algn="just" eaLnBrk="1" hangingPunct="1">
              <a:lnSpc>
                <a:spcPct val="80000"/>
              </a:lnSpc>
              <a:buFontTx/>
              <a:buAutoNum type="arabicPeriod"/>
            </a:pPr>
            <a:r>
              <a:rPr lang="id-ID" sz="2400" smtClean="0"/>
              <a:t>Data masukan (input data), data dari luar sistem yang dimasukan melalui peralatan input (keyboard) yang dapat merubah data operasional</a:t>
            </a:r>
            <a:endParaRPr lang="en-US" sz="2400" smtClean="0"/>
          </a:p>
          <a:p>
            <a:pPr marL="609600" indent="-609600" algn="just" eaLnBrk="1" hangingPunct="1">
              <a:lnSpc>
                <a:spcPct val="80000"/>
              </a:lnSpc>
              <a:buFontTx/>
              <a:buAutoNum type="arabicPeriod"/>
            </a:pPr>
            <a:r>
              <a:rPr lang="id-ID" sz="2400" smtClean="0"/>
              <a:t>Data keluaran (output data), berupa laporan melalui peralatan output sebagai hasil dari dalam s</a:t>
            </a:r>
            <a:r>
              <a:rPr lang="en-US" sz="2400" smtClean="0"/>
              <a:t>i</a:t>
            </a:r>
            <a:r>
              <a:rPr lang="id-ID" sz="2400" smtClean="0"/>
              <a:t>stem yang mengakses data operasional </a:t>
            </a:r>
            <a:endParaRPr lang="en-US" sz="2400" smtClean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8001000" cy="5105400"/>
          </a:xfrm>
        </p:spPr>
        <p:txBody>
          <a:bodyPr/>
          <a:lstStyle/>
          <a:p>
            <a:pPr marL="457200" indent="-457200" algn="just" eaLnBrk="1" hangingPunct="1">
              <a:lnSpc>
                <a:spcPct val="90000"/>
              </a:lnSpc>
              <a:buFontTx/>
              <a:buNone/>
            </a:pPr>
            <a:r>
              <a:rPr lang="id-ID" sz="2400" b="1" smtClean="0"/>
              <a:t>KEUNTUNGAN PEMAKAIAN SISTEM DATABASE</a:t>
            </a:r>
            <a:endParaRPr lang="en-US" sz="2400" b="1" smtClean="0"/>
          </a:p>
          <a:p>
            <a:pPr marL="457200" indent="-457200" algn="just" eaLnBrk="1" hangingPunct="1">
              <a:lnSpc>
                <a:spcPct val="90000"/>
              </a:lnSpc>
              <a:buFontTx/>
              <a:buNone/>
            </a:pPr>
            <a:endParaRPr lang="id-ID" sz="2400" smtClean="0"/>
          </a:p>
          <a:p>
            <a:pPr marL="457200" indent="-457200" algn="just" eaLnBrk="1" hangingPunct="1">
              <a:lnSpc>
                <a:spcPct val="90000"/>
              </a:lnSpc>
              <a:buFontTx/>
              <a:buAutoNum type="arabicPeriod"/>
            </a:pPr>
            <a:r>
              <a:rPr lang="id-ID" sz="2400" smtClean="0"/>
              <a:t>Terkontrolnya kerangkapan data  dan inkonsistensi</a:t>
            </a:r>
          </a:p>
          <a:p>
            <a:pPr marL="457200" indent="-457200" algn="just" eaLnBrk="1" hangingPunct="1">
              <a:lnSpc>
                <a:spcPct val="90000"/>
              </a:lnSpc>
              <a:buFontTx/>
              <a:buAutoNum type="arabicPeriod"/>
            </a:pPr>
            <a:r>
              <a:rPr lang="id-ID" sz="2400" smtClean="0"/>
              <a:t>Terpeliharanya keselarasan data</a:t>
            </a:r>
          </a:p>
          <a:p>
            <a:pPr marL="457200" indent="-457200" algn="just" eaLnBrk="1" hangingPunct="1">
              <a:lnSpc>
                <a:spcPct val="90000"/>
              </a:lnSpc>
              <a:buFontTx/>
              <a:buAutoNum type="arabicPeriod"/>
            </a:pPr>
            <a:r>
              <a:rPr lang="id-ID" sz="2400" smtClean="0"/>
              <a:t>Data dapat dipakai secara bersama-sama</a:t>
            </a:r>
          </a:p>
          <a:p>
            <a:pPr marL="457200" indent="-457200" algn="just" eaLnBrk="1" hangingPunct="1">
              <a:lnSpc>
                <a:spcPct val="90000"/>
              </a:lnSpc>
              <a:buFontTx/>
              <a:buAutoNum type="arabicPeriod"/>
            </a:pPr>
            <a:r>
              <a:rPr lang="id-ID" sz="2400" smtClean="0"/>
              <a:t>Memudahkan penerapan standarisasi</a:t>
            </a:r>
          </a:p>
          <a:p>
            <a:pPr marL="457200" indent="-457200" algn="just" eaLnBrk="1" hangingPunct="1">
              <a:lnSpc>
                <a:spcPct val="90000"/>
              </a:lnSpc>
              <a:buFontTx/>
              <a:buAutoNum type="arabicPeriod"/>
            </a:pPr>
            <a:r>
              <a:rPr lang="id-ID" sz="2400" smtClean="0"/>
              <a:t>Memudahkan penerapan batasan-batasan  pengamanan.</a:t>
            </a:r>
          </a:p>
          <a:p>
            <a:pPr marL="457200" indent="-457200" algn="just" eaLnBrk="1" hangingPunct="1">
              <a:lnSpc>
                <a:spcPct val="90000"/>
              </a:lnSpc>
              <a:buFontTx/>
              <a:buAutoNum type="arabicPeriod"/>
            </a:pPr>
            <a:r>
              <a:rPr lang="id-ID" sz="2400" smtClean="0"/>
              <a:t>Terpeliharanya intergritas data</a:t>
            </a:r>
          </a:p>
          <a:p>
            <a:pPr marL="457200" indent="-457200" algn="just" eaLnBrk="1" hangingPunct="1">
              <a:lnSpc>
                <a:spcPct val="90000"/>
              </a:lnSpc>
              <a:buFontTx/>
              <a:buAutoNum type="arabicPeriod"/>
            </a:pPr>
            <a:r>
              <a:rPr lang="id-ID" sz="2400" smtClean="0"/>
              <a:t>Terpeliharanya keseimbangan atas perbedaan kebutuhan data dari setiap aplikasi</a:t>
            </a:r>
          </a:p>
          <a:p>
            <a:pPr marL="457200" indent="-457200" algn="just" eaLnBrk="1" hangingPunct="1">
              <a:lnSpc>
                <a:spcPct val="90000"/>
              </a:lnSpc>
              <a:buFontTx/>
              <a:buAutoNum type="arabicPeriod"/>
            </a:pPr>
            <a:r>
              <a:rPr lang="id-ID" sz="2400" smtClean="0"/>
              <a:t>Program / data independent</a:t>
            </a:r>
            <a:endParaRPr lang="en-US" sz="2400" smtClean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</TotalTime>
  <Words>678</Words>
  <Application>Microsoft Office PowerPoint</Application>
  <PresentationFormat>On-screen Show (4:3)</PresentationFormat>
  <Paragraphs>186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komputasi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Analisa Kasus</vt:lpstr>
      <vt:lpstr>Slide 21</vt:lpstr>
      <vt:lpstr> Analisa Kasus Enterprise (Pembahasan di Kelas) </vt:lpstr>
      <vt:lpstr>Enterprise dan entitas</vt:lpstr>
      <vt:lpstr>Contoh enterprise entitas atribut</vt:lpstr>
      <vt:lpstr>Slide 25</vt:lpstr>
      <vt:lpstr>Slide 26</vt:lpstr>
      <vt:lpstr>Slide 27</vt:lpstr>
      <vt:lpstr>Slide 28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DASAR DB</dc:title>
  <dc:creator>KOMISI_MI_07/08</dc:creator>
  <cp:lastModifiedBy>agung</cp:lastModifiedBy>
  <cp:revision>113</cp:revision>
  <dcterms:created xsi:type="dcterms:W3CDTF">2004-01-12T00:51:15Z</dcterms:created>
  <dcterms:modified xsi:type="dcterms:W3CDTF">2016-03-22T09:52:49Z</dcterms:modified>
</cp:coreProperties>
</file>