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BD18-1024-4E42-A6FD-C880CE902419}" type="datetimeFigureOut">
              <a:rPr lang="id-ID" smtClean="0"/>
              <a:t>05/10/2021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1E1B-BEEF-4A12-A2B0-FE1A3F4553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BD18-1024-4E42-A6FD-C880CE902419}" type="datetimeFigureOut">
              <a:rPr lang="id-ID" smtClean="0"/>
              <a:t>05/10/2021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1E1B-BEEF-4A12-A2B0-FE1A3F4553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BD18-1024-4E42-A6FD-C880CE902419}" type="datetimeFigureOut">
              <a:rPr lang="id-ID" smtClean="0"/>
              <a:t>05/10/2021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1E1B-BEEF-4A12-A2B0-FE1A3F4553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BD18-1024-4E42-A6FD-C880CE902419}" type="datetimeFigureOut">
              <a:rPr lang="id-ID" smtClean="0"/>
              <a:t>05/10/2021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1E1B-BEEF-4A12-A2B0-FE1A3F4553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BD18-1024-4E42-A6FD-C880CE902419}" type="datetimeFigureOut">
              <a:rPr lang="id-ID" smtClean="0"/>
              <a:t>05/10/2021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1E1B-BEEF-4A12-A2B0-FE1A3F4553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BD18-1024-4E42-A6FD-C880CE902419}" type="datetimeFigureOut">
              <a:rPr lang="id-ID" smtClean="0"/>
              <a:t>05/10/2021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1E1B-BEEF-4A12-A2B0-FE1A3F45534B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BD18-1024-4E42-A6FD-C880CE902419}" type="datetimeFigureOut">
              <a:rPr lang="id-ID" smtClean="0"/>
              <a:t>05/10/2021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1E1B-BEEF-4A12-A2B0-FE1A3F4553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BD18-1024-4E42-A6FD-C880CE902419}" type="datetimeFigureOut">
              <a:rPr lang="id-ID" smtClean="0"/>
              <a:t>05/10/2021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1E1B-BEEF-4A12-A2B0-FE1A3F4553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BD18-1024-4E42-A6FD-C880CE902419}" type="datetimeFigureOut">
              <a:rPr lang="id-ID" smtClean="0"/>
              <a:t>05/10/2021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1E1B-BEEF-4A12-A2B0-FE1A3F4553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BD18-1024-4E42-A6FD-C880CE902419}" type="datetimeFigureOut">
              <a:rPr lang="id-ID" smtClean="0"/>
              <a:t>05/10/2021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F71E1B-BEEF-4A12-A2B0-FE1A3F4553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BD18-1024-4E42-A6FD-C880CE902419}" type="datetimeFigureOut">
              <a:rPr lang="id-ID" smtClean="0"/>
              <a:t>05/10/2021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1E1B-BEEF-4A12-A2B0-FE1A3F4553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F5BD18-1024-4E42-A6FD-C880CE902419}" type="datetimeFigureOut">
              <a:rPr lang="id-ID" smtClean="0"/>
              <a:t>05/10/2021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9F71E1B-BEEF-4A12-A2B0-FE1A3F45534B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KALKULUS 1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DIBYO ADI WIBOWO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561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778" t="36962" r="26852" b="13631"/>
          <a:stretch>
            <a:fillRect/>
          </a:stretch>
        </p:blipFill>
        <p:spPr bwMode="auto">
          <a:xfrm>
            <a:off x="751840" y="457200"/>
            <a:ext cx="763016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48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54823" r="24443" b="6454"/>
          <a:stretch>
            <a:fillRect/>
          </a:stretch>
        </p:blipFill>
        <p:spPr bwMode="auto">
          <a:xfrm>
            <a:off x="483703" y="1524000"/>
            <a:ext cx="827929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232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1.</a:t>
            </a:r>
          </a:p>
          <a:p>
            <a:endParaRPr lang="id-ID" dirty="0" smtClean="0"/>
          </a:p>
          <a:p>
            <a:r>
              <a:rPr lang="id-ID" dirty="0" smtClean="0"/>
              <a:t>2.</a:t>
            </a:r>
          </a:p>
          <a:p>
            <a:endParaRPr lang="id-ID" dirty="0"/>
          </a:p>
          <a:p>
            <a:r>
              <a:rPr lang="id-ID" dirty="0" smtClean="0"/>
              <a:t>3.  </a:t>
            </a:r>
          </a:p>
          <a:p>
            <a:r>
              <a:rPr lang="id-ID" dirty="0" smtClean="0"/>
              <a:t> </a:t>
            </a:r>
          </a:p>
          <a:p>
            <a:r>
              <a:rPr lang="id-ID" dirty="0" smtClean="0"/>
              <a:t>4. Soal latihan  6</a:t>
            </a:r>
          </a:p>
          <a:p>
            <a:r>
              <a:rPr lang="id-ID" dirty="0" smtClean="0"/>
              <a:t>5. </a:t>
            </a:r>
            <a:r>
              <a:rPr lang="id-ID" smtClean="0"/>
              <a:t>Soal latihan no 7</a:t>
            </a:r>
            <a:endParaRPr lang="id-ID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637575"/>
              </p:ext>
            </p:extLst>
          </p:nvPr>
        </p:nvGraphicFramePr>
        <p:xfrm>
          <a:off x="1259632" y="1052736"/>
          <a:ext cx="220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926698" imgH="177723" progId="Equation.3">
                  <p:embed/>
                </p:oleObj>
              </mc:Choice>
              <mc:Fallback>
                <p:oleObj name="Equation" r:id="rId3" imgW="926698" imgH="17772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2209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495748"/>
              </p:ext>
            </p:extLst>
          </p:nvPr>
        </p:nvGraphicFramePr>
        <p:xfrm>
          <a:off x="1331640" y="1700808"/>
          <a:ext cx="2743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5" imgW="1002865" imgH="177723" progId="Equation.3">
                  <p:embed/>
                </p:oleObj>
              </mc:Choice>
              <mc:Fallback>
                <p:oleObj name="Equation" r:id="rId5" imgW="1002865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00808"/>
                        <a:ext cx="2743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250386"/>
              </p:ext>
            </p:extLst>
          </p:nvPr>
        </p:nvGraphicFramePr>
        <p:xfrm>
          <a:off x="1331640" y="2348880"/>
          <a:ext cx="26416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7" imgW="977476" imgH="203112" progId="Equation.3">
                  <p:embed/>
                </p:oleObj>
              </mc:Choice>
              <mc:Fallback>
                <p:oleObj name="Equation" r:id="rId7" imgW="977476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348880"/>
                        <a:ext cx="264160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662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3200" b="1" dirty="0" smtClean="0">
                <a:latin typeface="+mj-lt"/>
              </a:rPr>
              <a:t/>
            </a:r>
            <a:br>
              <a:rPr lang="en-US" sz="3200" b="1" dirty="0" smtClean="0">
                <a:latin typeface="+mj-lt"/>
              </a:rPr>
            </a:br>
            <a:r>
              <a:rPr lang="en-US" sz="3200" b="1" dirty="0" err="1" smtClean="0">
                <a:latin typeface="Bookman Old Style" pitchFamily="18" charset="0"/>
              </a:rPr>
              <a:t>Pertidaksamaan</a:t>
            </a:r>
            <a:r>
              <a:rPr lang="en-US" sz="3200" b="1" dirty="0" smtClean="0">
                <a:latin typeface="Bookman Old Style" pitchFamily="18" charset="0"/>
              </a:rPr>
              <a:t> </a:t>
            </a:r>
            <a:r>
              <a:rPr lang="en-US" sz="3200" b="1" dirty="0" err="1">
                <a:latin typeface="Bookman Old Style" pitchFamily="18" charset="0"/>
              </a:rPr>
              <a:t>Pangkat</a:t>
            </a:r>
            <a:r>
              <a:rPr lang="en-US" sz="3200" b="1" dirty="0">
                <a:latin typeface="Bookman Old Style" pitchFamily="18" charset="0"/>
              </a:rPr>
              <a:t> n </a:t>
            </a:r>
            <a:r>
              <a:rPr lang="en-US" sz="3200" b="1" dirty="0" smtClean="0">
                <a:latin typeface="Bookman Old Style" pitchFamily="18" charset="0"/>
              </a:rPr>
              <a:t/>
            </a:r>
            <a:br>
              <a:rPr lang="en-US" sz="3200" b="1" dirty="0" smtClean="0">
                <a:latin typeface="Bookman Old Style" pitchFamily="18" charset="0"/>
              </a:rPr>
            </a:br>
            <a:r>
              <a:rPr lang="en-US" sz="3200" b="1" dirty="0" smtClean="0">
                <a:latin typeface="Bookman Old Style" pitchFamily="18" charset="0"/>
              </a:rPr>
              <a:t>(</a:t>
            </a:r>
            <a:r>
              <a:rPr lang="en-US" sz="3200" b="1" dirty="0" err="1" smtClean="0">
                <a:latin typeface="Bookman Old Style" pitchFamily="18" charset="0"/>
              </a:rPr>
              <a:t>dimana</a:t>
            </a:r>
            <a:r>
              <a:rPr lang="en-US" sz="3200" b="1" dirty="0" smtClean="0">
                <a:latin typeface="Bookman Old Style" pitchFamily="18" charset="0"/>
              </a:rPr>
              <a:t> </a:t>
            </a:r>
            <a:r>
              <a:rPr lang="en-US" sz="3200" b="1" dirty="0">
                <a:latin typeface="Bookman Old Style" pitchFamily="18" charset="0"/>
              </a:rPr>
              <a:t>n </a:t>
            </a:r>
            <a:r>
              <a:rPr lang="en-US" sz="3200" b="1" dirty="0">
                <a:latin typeface="Bookman Old Style" pitchFamily="18" charset="0"/>
                <a:sym typeface="Symbol"/>
              </a:rPr>
              <a:t></a:t>
            </a:r>
            <a:r>
              <a:rPr lang="en-US" sz="3200" b="1" dirty="0">
                <a:latin typeface="Bookman Old Style" pitchFamily="18" charset="0"/>
              </a:rPr>
              <a:t> </a:t>
            </a:r>
            <a:r>
              <a:rPr lang="en-US" sz="3200" b="1" dirty="0" smtClean="0">
                <a:latin typeface="Bookman Old Style" pitchFamily="18" charset="0"/>
              </a:rPr>
              <a:t>2)</a:t>
            </a: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2578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pertidaksamaan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pangkat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n :</a:t>
            </a:r>
          </a:p>
          <a:p>
            <a:pPr algn="just">
              <a:buNone/>
            </a:pP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852678" indent="-742950" algn="just">
              <a:lnSpc>
                <a:spcPct val="170000"/>
              </a:lnSpc>
              <a:buFont typeface="+mj-lt"/>
              <a:buAutoNum type="arabicPeriod"/>
            </a:pP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Lihat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pertidaksamaan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tandanya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himpunan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penyelesaianya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negative,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tandanya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himpunan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penyelesaiannya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positif</a:t>
            </a:r>
            <a:endParaRPr lang="id-ID" sz="8000" dirty="0">
              <a:latin typeface="Times New Roman" pitchFamily="18" charset="0"/>
              <a:cs typeface="Times New Roman" pitchFamily="18" charset="0"/>
            </a:endParaRPr>
          </a:p>
          <a:p>
            <a:pPr marL="852678" indent="-742950" algn="just">
              <a:lnSpc>
                <a:spcPct val="170000"/>
              </a:lnSpc>
              <a:buFont typeface="+mj-lt"/>
              <a:buAutoNum type="arabicPeriod"/>
            </a:pP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Jadikan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ruas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nol</a:t>
            </a:r>
            <a:endParaRPr lang="id-ID" sz="8000" dirty="0">
              <a:latin typeface="Times New Roman" pitchFamily="18" charset="0"/>
              <a:cs typeface="Times New Roman" pitchFamily="18" charset="0"/>
            </a:endParaRPr>
          </a:p>
          <a:p>
            <a:pPr marL="852678" indent="-742950" algn="just">
              <a:lnSpc>
                <a:spcPct val="170000"/>
              </a:lnSpc>
              <a:buFont typeface="+mj-lt"/>
              <a:buAutoNum type="arabicPeriod"/>
            </a:pP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Jadikan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ruas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linier</a:t>
            </a:r>
            <a:endParaRPr lang="id-ID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852678" indent="-742950" algn="just">
              <a:lnSpc>
                <a:spcPct val="170000"/>
              </a:lnSpc>
              <a:buFont typeface="+mj-lt"/>
              <a:buAutoNum type="arabicPeriod"/>
            </a:pP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Tentukan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kunci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diperoleh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linier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mengganti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pertidaksamaan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endParaRPr lang="id-ID" sz="8000" dirty="0">
              <a:latin typeface="Times New Roman" pitchFamily="18" charset="0"/>
              <a:cs typeface="Times New Roman" pitchFamily="18" charset="0"/>
            </a:endParaRPr>
          </a:p>
          <a:p>
            <a:pPr marL="852678" indent="-742950" algn="just">
              <a:lnSpc>
                <a:spcPct val="170000"/>
              </a:lnSpc>
              <a:buFont typeface="+mj-lt"/>
              <a:buAutoNum type="arabicPeriod"/>
            </a:pP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Buat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beserta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kunci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diperoleh</a:t>
            </a:r>
            <a:endParaRPr lang="id-ID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20940" cy="548640"/>
          </a:xfrm>
        </p:spPr>
        <p:txBody>
          <a:bodyPr>
            <a:noAutofit/>
          </a:bodyPr>
          <a:lstStyle/>
          <a:p>
            <a:r>
              <a:rPr lang="en-US" dirty="0" err="1">
                <a:latin typeface="Bookman Old Style" pitchFamily="18" charset="0"/>
              </a:rPr>
              <a:t>Pertidaksamaan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Pangkat</a:t>
            </a:r>
            <a:r>
              <a:rPr lang="en-US" dirty="0">
                <a:latin typeface="Bookman Old Style" pitchFamily="18" charset="0"/>
              </a:rPr>
              <a:t> n </a:t>
            </a:r>
            <a:br>
              <a:rPr lang="en-US" dirty="0">
                <a:latin typeface="Bookman Old Style" pitchFamily="18" charset="0"/>
              </a:rPr>
            </a:br>
            <a:r>
              <a:rPr lang="en-US" dirty="0">
                <a:latin typeface="Bookman Old Style" pitchFamily="18" charset="0"/>
              </a:rPr>
              <a:t>(</a:t>
            </a:r>
            <a:r>
              <a:rPr lang="en-US" dirty="0" err="1">
                <a:latin typeface="Bookman Old Style" pitchFamily="18" charset="0"/>
              </a:rPr>
              <a:t>dimana</a:t>
            </a:r>
            <a:r>
              <a:rPr lang="en-US" dirty="0">
                <a:latin typeface="Bookman Old Style" pitchFamily="18" charset="0"/>
              </a:rPr>
              <a:t> n </a:t>
            </a:r>
            <a:r>
              <a:rPr lang="en-US" dirty="0">
                <a:latin typeface="Bookman Old Style" pitchFamily="18" charset="0"/>
                <a:sym typeface="Symbol"/>
              </a:rPr>
              <a:t></a:t>
            </a:r>
            <a:r>
              <a:rPr lang="en-US" dirty="0">
                <a:latin typeface="Bookman Old Style" pitchFamily="18" charset="0"/>
              </a:rPr>
              <a:t> 2)</a:t>
            </a:r>
            <a:r>
              <a:rPr lang="en-US" dirty="0"/>
              <a:t/>
            </a:r>
            <a:br>
              <a:rPr lang="en-US" dirty="0"/>
            </a:b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579849"/>
          </a:xfrm>
        </p:spPr>
        <p:txBody>
          <a:bodyPr>
            <a:normAutofit fontScale="77500" lnSpcReduction="20000"/>
          </a:bodyPr>
          <a:lstStyle/>
          <a:p>
            <a:pPr marL="852678" indent="-742950" algn="just">
              <a:lnSpc>
                <a:spcPct val="170000"/>
              </a:lnSpc>
              <a:buFont typeface="+mj-lt"/>
              <a:buAutoNum type="arabicPeriod" startAt="6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Ambil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sembarang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substitusikan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pertidaksamaan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tapi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ruas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negative,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negative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sebaliknya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  <a:p>
            <a:pPr marL="852678" indent="-742950" algn="just">
              <a:lnSpc>
                <a:spcPct val="170000"/>
              </a:lnSpc>
              <a:buFont typeface="+mj-lt"/>
              <a:buAutoNum type="arabicPeriod" startAt="6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Tentukan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hp-nya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538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 l="30556" t="21406" r="30555" b="3750"/>
          <a:stretch>
            <a:fillRect/>
          </a:stretch>
        </p:blipFill>
        <p:spPr bwMode="auto">
          <a:xfrm>
            <a:off x="1371600" y="381000"/>
            <a:ext cx="6629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3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 l="30486" t="22143" r="29485" b="3322"/>
          <a:stretch>
            <a:fillRect/>
          </a:stretch>
        </p:blipFill>
        <p:spPr bwMode="auto">
          <a:xfrm>
            <a:off x="1143000" y="381000"/>
            <a:ext cx="6477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40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err="1" smtClean="0"/>
              <a:t>Pertidaksamaan</a:t>
            </a:r>
            <a:r>
              <a:rPr lang="en-US" dirty="0" smtClean="0"/>
              <a:t> </a:t>
            </a:r>
            <a:r>
              <a:rPr lang="en-US" dirty="0" err="1" smtClean="0"/>
              <a:t>Rasional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n-US" sz="3400" dirty="0" err="1" smtClean="0"/>
              <a:t>Ada</a:t>
            </a:r>
            <a:r>
              <a:rPr lang="en-US" sz="3400" dirty="0" smtClean="0"/>
              <a:t> </a:t>
            </a:r>
            <a:r>
              <a:rPr lang="en-US" sz="3400" dirty="0" err="1" smtClean="0"/>
              <a:t>beberapa</a:t>
            </a:r>
            <a:r>
              <a:rPr lang="en-US" sz="3400" dirty="0" smtClean="0"/>
              <a:t> </a:t>
            </a:r>
            <a:r>
              <a:rPr lang="en-US" sz="3400" dirty="0" err="1" smtClean="0"/>
              <a:t>langkah</a:t>
            </a:r>
            <a:r>
              <a:rPr lang="en-US" sz="3400" dirty="0" smtClean="0"/>
              <a:t> </a:t>
            </a:r>
            <a:r>
              <a:rPr lang="en-US" sz="3400" dirty="0" err="1" smtClean="0"/>
              <a:t>untuk</a:t>
            </a:r>
            <a:r>
              <a:rPr lang="en-US" sz="3400" dirty="0" smtClean="0"/>
              <a:t> </a:t>
            </a:r>
            <a:r>
              <a:rPr lang="en-US" sz="3400" dirty="0" err="1" smtClean="0"/>
              <a:t>menyelesaikan</a:t>
            </a:r>
            <a:r>
              <a:rPr lang="en-US" sz="3400" dirty="0" smtClean="0"/>
              <a:t> </a:t>
            </a:r>
            <a:r>
              <a:rPr lang="en-US" sz="3400" dirty="0" err="1" smtClean="0"/>
              <a:t>pertidaksamaan</a:t>
            </a:r>
            <a:r>
              <a:rPr lang="en-US" sz="3400" dirty="0" smtClean="0"/>
              <a:t> </a:t>
            </a:r>
            <a:r>
              <a:rPr lang="en-US" sz="3400" dirty="0" err="1" smtClean="0"/>
              <a:t>rasional</a:t>
            </a:r>
            <a:r>
              <a:rPr lang="en-US" sz="3400" dirty="0" smtClean="0"/>
              <a:t> :</a:t>
            </a:r>
          </a:p>
          <a:p>
            <a:pPr algn="just">
              <a:buNone/>
            </a:pPr>
            <a:r>
              <a:rPr lang="en-US" sz="3400" dirty="0" smtClean="0">
                <a:sym typeface="Symbol"/>
              </a:rPr>
              <a:t>	1. </a:t>
            </a:r>
            <a:r>
              <a:rPr lang="en-US" sz="3400" dirty="0" err="1" smtClean="0"/>
              <a:t>Lihat</a:t>
            </a:r>
            <a:r>
              <a:rPr lang="en-US" sz="3400" dirty="0" smtClean="0"/>
              <a:t> </a:t>
            </a:r>
            <a:r>
              <a:rPr lang="en-US" sz="3400" dirty="0" err="1" smtClean="0"/>
              <a:t>tanda</a:t>
            </a:r>
            <a:r>
              <a:rPr lang="en-US" sz="3400" dirty="0" smtClean="0"/>
              <a:t> </a:t>
            </a:r>
            <a:r>
              <a:rPr lang="en-US" sz="3400" dirty="0" err="1" smtClean="0"/>
              <a:t>pertidaksamaan</a:t>
            </a:r>
            <a:r>
              <a:rPr lang="en-US" sz="3400" dirty="0" smtClean="0"/>
              <a:t>, </a:t>
            </a:r>
            <a:r>
              <a:rPr lang="en-US" sz="3400" dirty="0" err="1" smtClean="0"/>
              <a:t>jika</a:t>
            </a:r>
            <a:r>
              <a:rPr lang="en-US" sz="3400" dirty="0" smtClean="0"/>
              <a:t> </a:t>
            </a:r>
            <a:r>
              <a:rPr lang="en-US" sz="3400" dirty="0" err="1" smtClean="0"/>
              <a:t>tandanya</a:t>
            </a:r>
            <a:r>
              <a:rPr lang="en-US" sz="3400" dirty="0" smtClean="0"/>
              <a:t> </a:t>
            </a:r>
            <a:r>
              <a:rPr lang="en-US" sz="3400" dirty="0" smtClean="0">
                <a:sym typeface="Symbol"/>
              </a:rPr>
              <a:t></a:t>
            </a:r>
            <a:r>
              <a:rPr lang="en-US" sz="3400" dirty="0" smtClean="0"/>
              <a:t> </a:t>
            </a:r>
            <a:r>
              <a:rPr lang="en-US" sz="3400" dirty="0" err="1" smtClean="0"/>
              <a:t>atau</a:t>
            </a:r>
            <a:r>
              <a:rPr lang="en-US" sz="3400" dirty="0" smtClean="0"/>
              <a:t> </a:t>
            </a:r>
            <a:r>
              <a:rPr lang="en-US" sz="3400" dirty="0" smtClean="0">
                <a:sym typeface="Symbol"/>
              </a:rPr>
              <a:t></a:t>
            </a:r>
            <a:r>
              <a:rPr lang="en-US" sz="3400" dirty="0" smtClean="0"/>
              <a:t>, </a:t>
            </a:r>
            <a:r>
              <a:rPr lang="en-US" sz="3400" dirty="0" err="1" smtClean="0"/>
              <a:t>maka</a:t>
            </a:r>
            <a:r>
              <a:rPr lang="en-US" sz="3400" dirty="0" smtClean="0"/>
              <a:t> </a:t>
            </a:r>
            <a:r>
              <a:rPr lang="en-US" sz="3400" dirty="0" err="1" smtClean="0"/>
              <a:t>berarti</a:t>
            </a:r>
            <a:r>
              <a:rPr lang="en-US" sz="3400" dirty="0" smtClean="0"/>
              <a:t> </a:t>
            </a:r>
            <a:r>
              <a:rPr lang="en-US" sz="3400" dirty="0" err="1" smtClean="0"/>
              <a:t>daerah</a:t>
            </a:r>
            <a:r>
              <a:rPr lang="en-US" sz="3400" dirty="0" smtClean="0"/>
              <a:t> </a:t>
            </a:r>
            <a:r>
              <a:rPr lang="en-US" sz="3400" dirty="0" err="1" smtClean="0"/>
              <a:t>himpunan</a:t>
            </a:r>
            <a:r>
              <a:rPr lang="en-US" sz="3400" dirty="0" smtClean="0"/>
              <a:t> </a:t>
            </a:r>
            <a:r>
              <a:rPr lang="en-US" sz="3400" dirty="0" err="1" smtClean="0"/>
              <a:t>penyelesaianya</a:t>
            </a:r>
            <a:r>
              <a:rPr lang="en-US" sz="3400" dirty="0" smtClean="0"/>
              <a:t> </a:t>
            </a:r>
            <a:r>
              <a:rPr lang="en-US" sz="3400" dirty="0" err="1" smtClean="0"/>
              <a:t>daerah</a:t>
            </a:r>
            <a:r>
              <a:rPr lang="en-US" sz="3400" dirty="0" smtClean="0"/>
              <a:t> negative, </a:t>
            </a:r>
            <a:r>
              <a:rPr lang="en-US" sz="3400" dirty="0" err="1" smtClean="0"/>
              <a:t>jika</a:t>
            </a:r>
            <a:r>
              <a:rPr lang="en-US" sz="3400" dirty="0" smtClean="0"/>
              <a:t> </a:t>
            </a:r>
            <a:r>
              <a:rPr lang="en-US" sz="3400" dirty="0" err="1" smtClean="0"/>
              <a:t>tandanya</a:t>
            </a:r>
            <a:r>
              <a:rPr lang="en-US" sz="3400" dirty="0" smtClean="0"/>
              <a:t> </a:t>
            </a:r>
            <a:r>
              <a:rPr lang="en-US" sz="3400" dirty="0" smtClean="0">
                <a:sym typeface="Symbol"/>
              </a:rPr>
              <a:t></a:t>
            </a:r>
            <a:r>
              <a:rPr lang="en-US" sz="3400" dirty="0" smtClean="0"/>
              <a:t> </a:t>
            </a:r>
            <a:r>
              <a:rPr lang="en-US" sz="3400" dirty="0" err="1" smtClean="0"/>
              <a:t>atau</a:t>
            </a:r>
            <a:r>
              <a:rPr lang="en-US" sz="3400" dirty="0" smtClean="0"/>
              <a:t> </a:t>
            </a:r>
            <a:r>
              <a:rPr lang="en-US" sz="3400" dirty="0" smtClean="0">
                <a:sym typeface="Symbol"/>
              </a:rPr>
              <a:t></a:t>
            </a:r>
            <a:r>
              <a:rPr lang="en-US" sz="3400" dirty="0" smtClean="0"/>
              <a:t>, </a:t>
            </a:r>
            <a:r>
              <a:rPr lang="en-US" sz="3400" dirty="0" err="1" smtClean="0"/>
              <a:t>maka</a:t>
            </a:r>
            <a:r>
              <a:rPr lang="en-US" sz="3400" dirty="0" smtClean="0"/>
              <a:t> </a:t>
            </a:r>
            <a:r>
              <a:rPr lang="en-US" sz="3400" dirty="0" err="1" smtClean="0"/>
              <a:t>daerah</a:t>
            </a:r>
            <a:r>
              <a:rPr lang="en-US" sz="3400" dirty="0" smtClean="0"/>
              <a:t> </a:t>
            </a:r>
            <a:r>
              <a:rPr lang="en-US" sz="3400" dirty="0" err="1" smtClean="0"/>
              <a:t>himpunan</a:t>
            </a:r>
            <a:r>
              <a:rPr lang="en-US" sz="3400" dirty="0" smtClean="0"/>
              <a:t> </a:t>
            </a:r>
            <a:r>
              <a:rPr lang="en-US" sz="3400" dirty="0" err="1" smtClean="0"/>
              <a:t>penyelesaiannya</a:t>
            </a:r>
            <a:r>
              <a:rPr lang="en-US" sz="3400" dirty="0" smtClean="0"/>
              <a:t> </a:t>
            </a:r>
            <a:r>
              <a:rPr lang="en-US" sz="3400" dirty="0" err="1" smtClean="0"/>
              <a:t>daerah</a:t>
            </a:r>
            <a:r>
              <a:rPr lang="en-US" sz="3400" dirty="0" smtClean="0"/>
              <a:t> </a:t>
            </a:r>
            <a:r>
              <a:rPr lang="en-US" sz="3400" dirty="0" err="1" smtClean="0"/>
              <a:t>positif</a:t>
            </a:r>
            <a:endParaRPr lang="en-US" sz="3400" dirty="0" smtClean="0"/>
          </a:p>
          <a:p>
            <a:pPr algn="just">
              <a:buNone/>
            </a:pPr>
            <a:endParaRPr lang="en-US" sz="3400" dirty="0" smtClean="0"/>
          </a:p>
          <a:p>
            <a:pPr algn="just">
              <a:buNone/>
            </a:pPr>
            <a:r>
              <a:rPr lang="en-US" sz="3400" dirty="0" smtClean="0">
                <a:sym typeface="Symbol"/>
              </a:rPr>
              <a:t>	2. </a:t>
            </a:r>
            <a:r>
              <a:rPr lang="en-US" sz="3400" dirty="0" err="1" smtClean="0"/>
              <a:t>Jadikan</a:t>
            </a:r>
            <a:r>
              <a:rPr lang="en-US" sz="3400" dirty="0" smtClean="0"/>
              <a:t> </a:t>
            </a:r>
            <a:r>
              <a:rPr lang="en-US" sz="3400" dirty="0" err="1" smtClean="0"/>
              <a:t>ruas</a:t>
            </a:r>
            <a:r>
              <a:rPr lang="en-US" sz="3400" dirty="0" smtClean="0"/>
              <a:t> </a:t>
            </a:r>
            <a:r>
              <a:rPr lang="en-US" sz="3400" dirty="0" err="1" smtClean="0"/>
              <a:t>kanan</a:t>
            </a:r>
            <a:r>
              <a:rPr lang="en-US" sz="3400" dirty="0" smtClean="0"/>
              <a:t> </a:t>
            </a:r>
            <a:r>
              <a:rPr lang="en-US" sz="3400" dirty="0" err="1" smtClean="0"/>
              <a:t>sama</a:t>
            </a:r>
            <a:r>
              <a:rPr lang="en-US" sz="3400" dirty="0" smtClean="0"/>
              <a:t> </a:t>
            </a:r>
            <a:r>
              <a:rPr lang="en-US" sz="3400" dirty="0" err="1" smtClean="0"/>
              <a:t>dengan</a:t>
            </a:r>
            <a:r>
              <a:rPr lang="en-US" sz="3400" dirty="0" smtClean="0"/>
              <a:t> </a:t>
            </a:r>
            <a:r>
              <a:rPr lang="en-US" sz="3400" dirty="0" err="1" smtClean="0"/>
              <a:t>nol</a:t>
            </a:r>
            <a:endParaRPr lang="en-US" sz="3400" dirty="0" smtClean="0"/>
          </a:p>
          <a:p>
            <a:pPr algn="just">
              <a:buNone/>
            </a:pPr>
            <a:endParaRPr lang="en-US" sz="3400" dirty="0" smtClean="0"/>
          </a:p>
          <a:p>
            <a:pPr algn="just">
              <a:buNone/>
            </a:pPr>
            <a:r>
              <a:rPr lang="en-US" sz="3400" dirty="0" smtClean="0">
                <a:sym typeface="Symbol"/>
              </a:rPr>
              <a:t>	3. </a:t>
            </a:r>
            <a:r>
              <a:rPr lang="en-US" sz="3400" dirty="0" err="1" smtClean="0"/>
              <a:t>Jika</a:t>
            </a:r>
            <a:r>
              <a:rPr lang="en-US" sz="3400" dirty="0" smtClean="0"/>
              <a:t> </a:t>
            </a:r>
            <a:r>
              <a:rPr lang="en-US" sz="3400" dirty="0" err="1" smtClean="0"/>
              <a:t>di</a:t>
            </a:r>
            <a:r>
              <a:rPr lang="en-US" sz="3400" dirty="0" smtClean="0"/>
              <a:t> </a:t>
            </a:r>
            <a:r>
              <a:rPr lang="en-US" sz="3400" dirty="0" err="1" smtClean="0"/>
              <a:t>ruas</a:t>
            </a:r>
            <a:r>
              <a:rPr lang="en-US" sz="3400" dirty="0" smtClean="0"/>
              <a:t> </a:t>
            </a:r>
            <a:r>
              <a:rPr lang="en-US" sz="3400" dirty="0" err="1" smtClean="0"/>
              <a:t>kiri</a:t>
            </a:r>
            <a:r>
              <a:rPr lang="en-US" sz="3400" dirty="0" smtClean="0"/>
              <a:t> </a:t>
            </a:r>
            <a:r>
              <a:rPr lang="en-US" sz="3400" dirty="0" err="1" smtClean="0"/>
              <a:t>ada</a:t>
            </a:r>
            <a:r>
              <a:rPr lang="en-US" sz="3400" dirty="0" smtClean="0"/>
              <a:t> yang </a:t>
            </a:r>
            <a:r>
              <a:rPr lang="en-US" sz="3400" dirty="0" err="1" smtClean="0"/>
              <a:t>belum</a:t>
            </a:r>
            <a:r>
              <a:rPr lang="en-US" sz="3400" dirty="0" smtClean="0"/>
              <a:t> </a:t>
            </a:r>
            <a:r>
              <a:rPr lang="en-US" sz="3400" dirty="0" err="1" smtClean="0"/>
              <a:t>sama</a:t>
            </a:r>
            <a:r>
              <a:rPr lang="en-US" sz="3400" dirty="0" smtClean="0"/>
              <a:t> </a:t>
            </a:r>
            <a:r>
              <a:rPr lang="en-US" sz="3400" dirty="0" err="1" smtClean="0"/>
              <a:t>penyebutnya</a:t>
            </a:r>
            <a:r>
              <a:rPr lang="en-US" sz="3400" dirty="0" smtClean="0"/>
              <a:t>, </a:t>
            </a:r>
            <a:r>
              <a:rPr lang="en-US" sz="3400" dirty="0" err="1" smtClean="0"/>
              <a:t>maka</a:t>
            </a:r>
            <a:r>
              <a:rPr lang="en-US" sz="3400" dirty="0" smtClean="0"/>
              <a:t> </a:t>
            </a:r>
            <a:r>
              <a:rPr lang="en-US" sz="3400" dirty="0" err="1" smtClean="0"/>
              <a:t>samakan</a:t>
            </a:r>
            <a:r>
              <a:rPr lang="en-US" sz="3400" dirty="0" smtClean="0"/>
              <a:t> </a:t>
            </a:r>
            <a:r>
              <a:rPr lang="en-US" sz="3400" dirty="0" err="1" smtClean="0"/>
              <a:t>penyebutnya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jumlahkan</a:t>
            </a:r>
            <a:r>
              <a:rPr lang="en-US" sz="3400" dirty="0" smtClean="0"/>
              <a:t> yang </a:t>
            </a:r>
            <a:r>
              <a:rPr lang="en-US" sz="3400" dirty="0" err="1" smtClean="0"/>
              <a:t>bisa</a:t>
            </a:r>
            <a:r>
              <a:rPr lang="en-US" sz="3400" dirty="0" smtClean="0"/>
              <a:t> </a:t>
            </a:r>
            <a:r>
              <a:rPr lang="en-US" sz="3400" dirty="0" err="1" smtClean="0"/>
              <a:t>dijumlahkan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jadikan</a:t>
            </a:r>
            <a:r>
              <a:rPr lang="en-US" sz="3400" dirty="0" smtClean="0"/>
              <a:t> </a:t>
            </a:r>
            <a:r>
              <a:rPr lang="en-US" sz="3400" dirty="0" err="1" smtClean="0"/>
              <a:t>menjadi</a:t>
            </a:r>
            <a:r>
              <a:rPr lang="en-US" sz="3400" dirty="0" smtClean="0"/>
              <a:t> factor linier</a:t>
            </a:r>
          </a:p>
          <a:p>
            <a:pPr algn="just">
              <a:buNone/>
            </a:pPr>
            <a:endParaRPr lang="en-US" sz="3400" dirty="0" smtClean="0"/>
          </a:p>
          <a:p>
            <a:pPr algn="just">
              <a:buNone/>
            </a:pPr>
            <a:r>
              <a:rPr lang="en-US" sz="3400" dirty="0" smtClean="0">
                <a:sym typeface="Symbol"/>
              </a:rPr>
              <a:t>	4. </a:t>
            </a:r>
            <a:r>
              <a:rPr lang="en-US" sz="3400" dirty="0" err="1" smtClean="0"/>
              <a:t>Tentukan</a:t>
            </a:r>
            <a:r>
              <a:rPr lang="en-US" sz="3400" dirty="0" smtClean="0"/>
              <a:t> </a:t>
            </a:r>
            <a:r>
              <a:rPr lang="en-US" sz="3400" dirty="0" err="1" smtClean="0"/>
              <a:t>titik</a:t>
            </a:r>
            <a:r>
              <a:rPr lang="en-US" sz="3400" dirty="0" smtClean="0"/>
              <a:t> </a:t>
            </a:r>
            <a:r>
              <a:rPr lang="en-US" sz="3400" dirty="0" err="1" smtClean="0"/>
              <a:t>kunci</a:t>
            </a:r>
            <a:r>
              <a:rPr lang="en-US" sz="3400" dirty="0" smtClean="0"/>
              <a:t> yang </a:t>
            </a:r>
            <a:r>
              <a:rPr lang="en-US" sz="3400" dirty="0" err="1" smtClean="0"/>
              <a:t>diperoleh</a:t>
            </a:r>
            <a:r>
              <a:rPr lang="en-US" sz="3400" dirty="0" smtClean="0"/>
              <a:t> </a:t>
            </a:r>
            <a:r>
              <a:rPr lang="en-US" sz="3400" dirty="0" err="1" smtClean="0"/>
              <a:t>dari</a:t>
            </a:r>
            <a:r>
              <a:rPr lang="en-US" sz="3400" dirty="0" smtClean="0"/>
              <a:t> </a:t>
            </a:r>
            <a:r>
              <a:rPr lang="en-US" sz="3400" dirty="0" err="1" smtClean="0"/>
              <a:t>faktor</a:t>
            </a:r>
            <a:r>
              <a:rPr lang="en-US" sz="3400" dirty="0" smtClean="0"/>
              <a:t> linier </a:t>
            </a:r>
            <a:r>
              <a:rPr lang="en-US" sz="3400" dirty="0" err="1" smtClean="0"/>
              <a:t>pembilang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factor linier </a:t>
            </a:r>
            <a:r>
              <a:rPr lang="en-US" sz="3400" dirty="0" err="1" smtClean="0"/>
              <a:t>penyebut</a:t>
            </a:r>
            <a:r>
              <a:rPr lang="en-US" sz="3400" dirty="0" smtClean="0"/>
              <a:t> </a:t>
            </a:r>
            <a:r>
              <a:rPr lang="en-US" sz="3400" dirty="0" err="1" smtClean="0"/>
              <a:t>dengan</a:t>
            </a:r>
            <a:r>
              <a:rPr lang="en-US" sz="3400" dirty="0" smtClean="0"/>
              <a:t> </a:t>
            </a:r>
            <a:r>
              <a:rPr lang="en-US" sz="3400" dirty="0" err="1" smtClean="0"/>
              <a:t>cara</a:t>
            </a:r>
            <a:r>
              <a:rPr lang="en-US" sz="3400" dirty="0" smtClean="0"/>
              <a:t> </a:t>
            </a:r>
            <a:r>
              <a:rPr lang="en-US" sz="3400" dirty="0" err="1" smtClean="0"/>
              <a:t>mengganti</a:t>
            </a:r>
            <a:r>
              <a:rPr lang="en-US" sz="3400" dirty="0" smtClean="0"/>
              <a:t> </a:t>
            </a:r>
            <a:r>
              <a:rPr lang="en-US" sz="3400" dirty="0" err="1" smtClean="0"/>
              <a:t>tanda</a:t>
            </a:r>
            <a:r>
              <a:rPr lang="en-US" sz="3400" dirty="0" smtClean="0"/>
              <a:t> </a:t>
            </a:r>
            <a:r>
              <a:rPr lang="en-US" sz="3400" dirty="0" err="1" smtClean="0"/>
              <a:t>pertidaksamaan</a:t>
            </a:r>
            <a:r>
              <a:rPr lang="en-US" sz="3400" dirty="0" smtClean="0"/>
              <a:t> </a:t>
            </a:r>
            <a:r>
              <a:rPr lang="en-US" sz="3400" dirty="0" err="1" smtClean="0"/>
              <a:t>menjadi</a:t>
            </a:r>
            <a:r>
              <a:rPr lang="en-US" sz="3400" dirty="0" smtClean="0"/>
              <a:t> </a:t>
            </a:r>
            <a:r>
              <a:rPr lang="en-US" sz="3400" dirty="0" err="1" smtClean="0"/>
              <a:t>tanda</a:t>
            </a:r>
            <a:r>
              <a:rPr lang="en-US" sz="3400" dirty="0" smtClean="0"/>
              <a:t> </a:t>
            </a:r>
            <a:r>
              <a:rPr lang="en-US" sz="3400" dirty="0" err="1" smtClean="0"/>
              <a:t>sama</a:t>
            </a:r>
            <a:r>
              <a:rPr lang="en-US" sz="3400" dirty="0" smtClean="0"/>
              <a:t> </a:t>
            </a:r>
            <a:r>
              <a:rPr lang="en-US" sz="3400" dirty="0" err="1" smtClean="0"/>
              <a:t>dengan</a:t>
            </a:r>
            <a:endParaRPr lang="en-US" sz="3400" dirty="0" smtClean="0"/>
          </a:p>
          <a:p>
            <a:pPr algn="just">
              <a:buNone/>
            </a:pPr>
            <a:endParaRPr lang="en-US" sz="3400" dirty="0" smtClean="0"/>
          </a:p>
          <a:p>
            <a:pPr algn="just">
              <a:buNone/>
            </a:pPr>
            <a:r>
              <a:rPr lang="en-US" sz="3400" dirty="0" smtClean="0">
                <a:sym typeface="Symbol"/>
              </a:rPr>
              <a:t>	5. </a:t>
            </a:r>
            <a:r>
              <a:rPr lang="en-US" sz="3400" dirty="0" err="1" smtClean="0"/>
              <a:t>Buat</a:t>
            </a:r>
            <a:r>
              <a:rPr lang="en-US" sz="3400" dirty="0" smtClean="0"/>
              <a:t> </a:t>
            </a:r>
            <a:r>
              <a:rPr lang="en-US" sz="3400" dirty="0" err="1" smtClean="0"/>
              <a:t>garis</a:t>
            </a:r>
            <a:r>
              <a:rPr lang="en-US" sz="3400" dirty="0" smtClean="0"/>
              <a:t> </a:t>
            </a:r>
            <a:r>
              <a:rPr lang="en-US" sz="3400" dirty="0" err="1" smtClean="0"/>
              <a:t>bilangan</a:t>
            </a:r>
            <a:r>
              <a:rPr lang="en-US" sz="3400" dirty="0" smtClean="0"/>
              <a:t> </a:t>
            </a:r>
            <a:r>
              <a:rPr lang="en-US" sz="3400" dirty="0" err="1" smtClean="0"/>
              <a:t>beserta</a:t>
            </a:r>
            <a:r>
              <a:rPr lang="en-US" sz="3400" dirty="0" smtClean="0"/>
              <a:t> </a:t>
            </a:r>
            <a:r>
              <a:rPr lang="en-US" sz="3400" dirty="0" err="1" smtClean="0"/>
              <a:t>titik</a:t>
            </a:r>
            <a:r>
              <a:rPr lang="en-US" sz="3400" dirty="0" smtClean="0"/>
              <a:t> </a:t>
            </a:r>
            <a:r>
              <a:rPr lang="en-US" sz="3400" dirty="0" err="1" smtClean="0"/>
              <a:t>kunci</a:t>
            </a:r>
            <a:r>
              <a:rPr lang="en-US" sz="3400" dirty="0" smtClean="0"/>
              <a:t> yang </a:t>
            </a:r>
            <a:r>
              <a:rPr lang="en-US" sz="3400" dirty="0" err="1" smtClean="0"/>
              <a:t>diperoleh</a:t>
            </a:r>
            <a:endParaRPr lang="en-US" sz="3400" dirty="0" smtClean="0"/>
          </a:p>
          <a:p>
            <a:pPr algn="just">
              <a:buNone/>
            </a:pPr>
            <a:endParaRPr lang="en-US" sz="3400" dirty="0" smtClean="0"/>
          </a:p>
          <a:p>
            <a:pPr algn="just">
              <a:buNone/>
            </a:pPr>
            <a:r>
              <a:rPr lang="en-US" sz="3400" dirty="0" smtClean="0">
                <a:sym typeface="Symbol"/>
              </a:rPr>
              <a:t>	6. </a:t>
            </a:r>
            <a:r>
              <a:rPr lang="en-US" sz="3400" dirty="0" err="1" smtClean="0"/>
              <a:t>Ambil</a:t>
            </a:r>
            <a:r>
              <a:rPr lang="en-US" sz="3400" dirty="0" smtClean="0"/>
              <a:t> </a:t>
            </a:r>
            <a:r>
              <a:rPr lang="en-US" sz="3400" dirty="0" err="1" smtClean="0"/>
              <a:t>sembarang</a:t>
            </a:r>
            <a:r>
              <a:rPr lang="en-US" sz="3400" dirty="0" smtClean="0"/>
              <a:t> </a:t>
            </a:r>
            <a:r>
              <a:rPr lang="en-US" sz="3400" dirty="0" err="1" smtClean="0"/>
              <a:t>bilangan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substitusikan</a:t>
            </a:r>
            <a:r>
              <a:rPr lang="en-US" sz="3400" dirty="0" smtClean="0"/>
              <a:t> </a:t>
            </a:r>
            <a:r>
              <a:rPr lang="en-US" sz="3400" dirty="0" err="1" smtClean="0"/>
              <a:t>ke</a:t>
            </a:r>
            <a:r>
              <a:rPr lang="en-US" sz="3400" dirty="0" smtClean="0"/>
              <a:t> </a:t>
            </a:r>
            <a:r>
              <a:rPr lang="en-US" sz="3400" dirty="0" err="1" smtClean="0"/>
              <a:t>dalam</a:t>
            </a:r>
            <a:r>
              <a:rPr lang="en-US" sz="3400" dirty="0" smtClean="0"/>
              <a:t> </a:t>
            </a:r>
            <a:r>
              <a:rPr lang="en-US" sz="3400" dirty="0" err="1" smtClean="0"/>
              <a:t>pertidaksamaan</a:t>
            </a:r>
            <a:r>
              <a:rPr lang="en-US" sz="3400" dirty="0" smtClean="0"/>
              <a:t> yang </a:t>
            </a:r>
            <a:r>
              <a:rPr lang="en-US" sz="3400" dirty="0" err="1" smtClean="0"/>
              <a:t>diketahui</a:t>
            </a:r>
            <a:r>
              <a:rPr lang="en-US" sz="3400" dirty="0" smtClean="0"/>
              <a:t> </a:t>
            </a:r>
            <a:r>
              <a:rPr lang="en-US" sz="3400" dirty="0" err="1" smtClean="0"/>
              <a:t>tapi</a:t>
            </a:r>
            <a:r>
              <a:rPr lang="en-US" sz="3400" dirty="0" smtClean="0"/>
              <a:t> </a:t>
            </a:r>
            <a:r>
              <a:rPr lang="en-US" sz="3400" dirty="0" err="1" smtClean="0"/>
              <a:t>hanya</a:t>
            </a:r>
            <a:r>
              <a:rPr lang="en-US" sz="3400" dirty="0" smtClean="0"/>
              <a:t> </a:t>
            </a:r>
            <a:r>
              <a:rPr lang="en-US" sz="3400" dirty="0" err="1" smtClean="0"/>
              <a:t>ruas</a:t>
            </a:r>
            <a:r>
              <a:rPr lang="en-US" sz="3400" dirty="0" smtClean="0"/>
              <a:t> </a:t>
            </a:r>
            <a:r>
              <a:rPr lang="en-US" sz="3400" dirty="0" err="1" smtClean="0"/>
              <a:t>kiri</a:t>
            </a:r>
            <a:r>
              <a:rPr lang="en-US" sz="3400" dirty="0" smtClean="0"/>
              <a:t> </a:t>
            </a:r>
            <a:r>
              <a:rPr lang="en-US" sz="3400" dirty="0" err="1" smtClean="0"/>
              <a:t>saja</a:t>
            </a:r>
            <a:r>
              <a:rPr lang="en-US" sz="3400" dirty="0" smtClean="0"/>
              <a:t>, </a:t>
            </a:r>
            <a:r>
              <a:rPr lang="en-US" sz="3400" dirty="0" err="1" smtClean="0"/>
              <a:t>jika</a:t>
            </a:r>
            <a:r>
              <a:rPr lang="en-US" sz="3400" dirty="0" smtClean="0"/>
              <a:t> </a:t>
            </a:r>
            <a:r>
              <a:rPr lang="en-US" sz="3400" dirty="0" err="1" smtClean="0"/>
              <a:t>menghasilkan</a:t>
            </a:r>
            <a:r>
              <a:rPr lang="en-US" sz="3400" dirty="0" smtClean="0"/>
              <a:t> </a:t>
            </a:r>
            <a:r>
              <a:rPr lang="en-US" sz="3400" dirty="0" err="1" smtClean="0"/>
              <a:t>bilangan</a:t>
            </a:r>
            <a:r>
              <a:rPr lang="en-US" sz="3400" dirty="0" smtClean="0"/>
              <a:t> negative, </a:t>
            </a:r>
            <a:r>
              <a:rPr lang="en-US" sz="3400" dirty="0" err="1" smtClean="0"/>
              <a:t>maka</a:t>
            </a:r>
            <a:r>
              <a:rPr lang="en-US" sz="3400" dirty="0" smtClean="0"/>
              <a:t> </a:t>
            </a:r>
            <a:r>
              <a:rPr lang="en-US" sz="3400" dirty="0" err="1" smtClean="0"/>
              <a:t>daerah</a:t>
            </a:r>
            <a:r>
              <a:rPr lang="en-US" sz="3400" dirty="0" smtClean="0"/>
              <a:t> yang </a:t>
            </a:r>
            <a:r>
              <a:rPr lang="en-US" sz="3400" dirty="0" err="1" smtClean="0"/>
              <a:t>mengandung</a:t>
            </a:r>
            <a:r>
              <a:rPr lang="en-US" sz="3400" dirty="0" smtClean="0"/>
              <a:t> </a:t>
            </a:r>
            <a:r>
              <a:rPr lang="en-US" sz="3400" dirty="0" err="1" smtClean="0"/>
              <a:t>bilangan</a:t>
            </a:r>
            <a:r>
              <a:rPr lang="en-US" sz="3400" dirty="0" smtClean="0"/>
              <a:t> </a:t>
            </a:r>
            <a:r>
              <a:rPr lang="en-US" sz="3400" dirty="0" err="1" smtClean="0"/>
              <a:t>tadi</a:t>
            </a:r>
            <a:r>
              <a:rPr lang="en-US" sz="3400" dirty="0" smtClean="0"/>
              <a:t> </a:t>
            </a:r>
            <a:r>
              <a:rPr lang="en-US" sz="3400" dirty="0" err="1" smtClean="0"/>
              <a:t>adalah</a:t>
            </a:r>
            <a:r>
              <a:rPr lang="en-US" sz="3400" dirty="0" smtClean="0"/>
              <a:t> </a:t>
            </a:r>
            <a:r>
              <a:rPr lang="en-US" sz="3400" dirty="0" err="1" smtClean="0"/>
              <a:t>daerah</a:t>
            </a:r>
            <a:r>
              <a:rPr lang="en-US" sz="3400" dirty="0" smtClean="0"/>
              <a:t> negative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sebaliknya</a:t>
            </a:r>
            <a:endParaRPr lang="en-US" sz="3400" dirty="0" smtClean="0"/>
          </a:p>
          <a:p>
            <a:pPr algn="just">
              <a:buNone/>
            </a:pPr>
            <a:endParaRPr lang="en-US" sz="3400" dirty="0" smtClean="0"/>
          </a:p>
          <a:p>
            <a:pPr algn="just">
              <a:buNone/>
            </a:pPr>
            <a:r>
              <a:rPr lang="en-US" sz="3400" dirty="0" smtClean="0">
                <a:sym typeface="Symbol"/>
              </a:rPr>
              <a:t>	7. </a:t>
            </a:r>
            <a:r>
              <a:rPr lang="en-US" sz="3400" dirty="0" err="1" smtClean="0"/>
              <a:t>Tentukan</a:t>
            </a:r>
            <a:r>
              <a:rPr lang="en-US" sz="3400" dirty="0" smtClean="0"/>
              <a:t> hp-</a:t>
            </a:r>
            <a:r>
              <a:rPr lang="en-US" sz="3400" dirty="0" err="1" smtClean="0"/>
              <a:t>nya</a:t>
            </a:r>
            <a:endParaRPr lang="en-US" sz="3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3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52" t="26120" r="26852" b="16239"/>
          <a:stretch>
            <a:fillRect/>
          </a:stretch>
        </p:blipFill>
        <p:spPr bwMode="auto">
          <a:xfrm>
            <a:off x="272143" y="609600"/>
            <a:ext cx="832064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74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52" t="46706" r="26852" b="15415"/>
          <a:stretch>
            <a:fillRect/>
          </a:stretch>
        </p:blipFill>
        <p:spPr bwMode="auto">
          <a:xfrm>
            <a:off x="609601" y="609600"/>
            <a:ext cx="7619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193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852" t="27904" r="25926" b="9514"/>
          <a:stretch>
            <a:fillRect/>
          </a:stretch>
        </p:blipFill>
        <p:spPr bwMode="auto">
          <a:xfrm>
            <a:off x="838200" y="457200"/>
            <a:ext cx="769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80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308</TotalTime>
  <Words>149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Angles</vt:lpstr>
      <vt:lpstr>Equation</vt:lpstr>
      <vt:lpstr>KALKULUS 1</vt:lpstr>
      <vt:lpstr> Pertidaksamaan Pangkat n  (dimana n  2) </vt:lpstr>
      <vt:lpstr>Pertidaksamaan Pangkat n  (dimana n  2) </vt:lpstr>
      <vt:lpstr>PowerPoint Presentation</vt:lpstr>
      <vt:lpstr>PowerPoint Presentation</vt:lpstr>
      <vt:lpstr>Pertidaksamaan Rasional</vt:lpstr>
      <vt:lpstr>PowerPoint Presentation</vt:lpstr>
      <vt:lpstr>PowerPoint Presentation</vt:lpstr>
      <vt:lpstr>PowerPoint Presentation</vt:lpstr>
      <vt:lpstr>PowerPoint Presentation</vt:lpstr>
      <vt:lpstr>Latihan Soal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2020-09-27T05:28:28Z</dcterms:created>
  <dcterms:modified xsi:type="dcterms:W3CDTF">2021-10-05T13:11:31Z</dcterms:modified>
</cp:coreProperties>
</file>