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5"/>
  </p:notesMasterIdLst>
  <p:sldIdLst>
    <p:sldId id="284" r:id="rId2"/>
    <p:sldId id="285" r:id="rId3"/>
    <p:sldId id="296" r:id="rId4"/>
    <p:sldId id="264" r:id="rId5"/>
    <p:sldId id="286" r:id="rId6"/>
    <p:sldId id="258" r:id="rId7"/>
    <p:sldId id="259" r:id="rId8"/>
    <p:sldId id="260" r:id="rId9"/>
    <p:sldId id="299" r:id="rId10"/>
    <p:sldId id="300" r:id="rId11"/>
    <p:sldId id="297" r:id="rId12"/>
    <p:sldId id="298" r:id="rId13"/>
    <p:sldId id="261" r:id="rId14"/>
    <p:sldId id="303" r:id="rId15"/>
    <p:sldId id="304" r:id="rId16"/>
    <p:sldId id="305" r:id="rId17"/>
    <p:sldId id="306" r:id="rId18"/>
    <p:sldId id="307" r:id="rId19"/>
    <p:sldId id="265" r:id="rId20"/>
    <p:sldId id="266" r:id="rId21"/>
    <p:sldId id="267" r:id="rId22"/>
    <p:sldId id="268" r:id="rId23"/>
    <p:sldId id="269" r:id="rId24"/>
    <p:sldId id="270" r:id="rId25"/>
    <p:sldId id="271" r:id="rId26"/>
    <p:sldId id="308" r:id="rId27"/>
    <p:sldId id="309" r:id="rId28"/>
    <p:sldId id="311" r:id="rId29"/>
    <p:sldId id="312" r:id="rId30"/>
    <p:sldId id="313" r:id="rId31"/>
    <p:sldId id="314" r:id="rId32"/>
    <p:sldId id="315" r:id="rId33"/>
    <p:sldId id="302" r:id="rId34"/>
    <p:sldId id="292" r:id="rId35"/>
    <p:sldId id="293" r:id="rId36"/>
    <p:sldId id="274" r:id="rId37"/>
    <p:sldId id="275" r:id="rId38"/>
    <p:sldId id="276" r:id="rId39"/>
    <p:sldId id="277" r:id="rId40"/>
    <p:sldId id="278" r:id="rId41"/>
    <p:sldId id="279" r:id="rId42"/>
    <p:sldId id="281" r:id="rId43"/>
    <p:sldId id="301"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CCFF33"/>
    <a:srgbClr val="CC3300"/>
    <a:srgbClr val="FF9966"/>
    <a:srgbClr val="660066"/>
    <a:srgbClr val="003366"/>
    <a:srgbClr val="9900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456" autoAdjust="0"/>
    <p:restoredTop sz="98122" autoAdjust="0"/>
  </p:normalViewPr>
  <p:slideViewPr>
    <p:cSldViewPr>
      <p:cViewPr>
        <p:scale>
          <a:sx n="66" d="100"/>
          <a:sy n="66" d="100"/>
        </p:scale>
        <p:origin x="-137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5CAF9-13A0-4303-9CC4-2666B6D7FB0C}" type="datetimeFigureOut">
              <a:rPr lang="en-US" smtClean="0"/>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BA99C-AD24-4FD2-AC9A-18D0DEC8FC0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6F94E-DDF4-4E14-B20E-6A7F97789CE0}" type="slidenum">
              <a:rPr lang="en-US"/>
              <a:pPr/>
              <a:t>9</a:t>
            </a:fld>
            <a:endParaRPr lang="en-US"/>
          </a:p>
        </p:txBody>
      </p:sp>
      <p:sp>
        <p:nvSpPr>
          <p:cNvPr id="344066" name="Rectangle 2"/>
          <p:cNvSpPr>
            <a:spLocks noRo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C13C4A-BEC5-40D3-9E0A-A9BD9B76F894}" type="slidenum">
              <a:rPr lang="en-US"/>
              <a:pPr/>
              <a:t>28</a:t>
            </a:fld>
            <a:endParaRPr lang="en-US"/>
          </a:p>
        </p:txBody>
      </p:sp>
      <p:sp>
        <p:nvSpPr>
          <p:cNvPr id="363522" name="Rectangle 2"/>
          <p:cNvSpPr>
            <a:spLocks noRo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9030A-A7F1-4BC7-8F69-D5C0207D2286}" type="slidenum">
              <a:rPr lang="en-US"/>
              <a:pPr/>
              <a:t>29</a:t>
            </a:fld>
            <a:endParaRPr lang="en-US"/>
          </a:p>
        </p:txBody>
      </p:sp>
      <p:sp>
        <p:nvSpPr>
          <p:cNvPr id="364546" name="Rectangle 2"/>
          <p:cNvSpPr>
            <a:spLocks noRo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D4F5B0-CA5D-4FB5-A054-8B8CAEDCFBDA}" type="slidenum">
              <a:rPr lang="en-US"/>
              <a:pPr/>
              <a:t>30</a:t>
            </a:fld>
            <a:endParaRPr lang="en-US"/>
          </a:p>
        </p:txBody>
      </p:sp>
      <p:sp>
        <p:nvSpPr>
          <p:cNvPr id="368642" name="Rectangle 2"/>
          <p:cNvSpPr>
            <a:spLocks noRo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C7D1FB-DBB3-4D70-A3ED-8E235707EF3C}" type="slidenum">
              <a:rPr lang="en-US"/>
              <a:pPr/>
              <a:t>31</a:t>
            </a:fld>
            <a:endParaRPr lang="en-US"/>
          </a:p>
        </p:txBody>
      </p:sp>
      <p:sp>
        <p:nvSpPr>
          <p:cNvPr id="370690" name="Rectangle 2"/>
          <p:cNvSpPr>
            <a:spLocks noRo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3C2906-0A67-4D1B-ACBA-F11F2293FBC1}" type="slidenum">
              <a:rPr lang="en-US"/>
              <a:pPr/>
              <a:t>32</a:t>
            </a:fld>
            <a:endParaRPr lang="en-US"/>
          </a:p>
        </p:txBody>
      </p:sp>
      <p:sp>
        <p:nvSpPr>
          <p:cNvPr id="371714" name="Rectangle 2"/>
          <p:cNvSpPr>
            <a:spLocks noRo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DAF702-0086-49CD-BDA1-76A6C68DEF6F}" type="slidenum">
              <a:rPr lang="en-US"/>
              <a:pPr/>
              <a:t>10</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34CDC-C8AC-44C8-BFA0-694EE2D015BB}" type="slidenum">
              <a:rPr lang="en-US"/>
              <a:pPr/>
              <a:t>14</a:t>
            </a:fld>
            <a:endParaRPr lang="en-US"/>
          </a:p>
        </p:txBody>
      </p:sp>
      <p:sp>
        <p:nvSpPr>
          <p:cNvPr id="350210" name="Rectangle 2"/>
          <p:cNvSpPr>
            <a:spLocks noRot="1" noChangeArrowheads="1" noTextEdit="1"/>
          </p:cNvSpPr>
          <p:nvPr>
            <p:ph type="sldImg"/>
          </p:nvPr>
        </p:nvSpPr>
        <p:spPr>
          <a:ln/>
        </p:spPr>
      </p:sp>
      <p:sp>
        <p:nvSpPr>
          <p:cNvPr id="350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1AA74-CF70-4E41-A135-E1B3C44B1270}" type="slidenum">
              <a:rPr lang="en-US"/>
              <a:pPr/>
              <a:t>15</a:t>
            </a:fld>
            <a:endParaRPr lang="en-US"/>
          </a:p>
        </p:txBody>
      </p:sp>
      <p:sp>
        <p:nvSpPr>
          <p:cNvPr id="351234" name="Rectangle 2"/>
          <p:cNvSpPr>
            <a:spLocks noRo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420A8-CBBF-46EB-BFAE-B1B858D38E70}" type="slidenum">
              <a:rPr lang="en-US"/>
              <a:pPr/>
              <a:t>16</a:t>
            </a:fld>
            <a:endParaRPr lang="en-US"/>
          </a:p>
        </p:txBody>
      </p:sp>
      <p:sp>
        <p:nvSpPr>
          <p:cNvPr id="352258" name="Rectangle 2"/>
          <p:cNvSpPr>
            <a:spLocks noRot="1"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3685B-61B2-4BF2-A4D5-07BE671842A6}" type="slidenum">
              <a:rPr lang="en-US"/>
              <a:pPr/>
              <a:t>17</a:t>
            </a:fld>
            <a:endParaRPr lang="en-US"/>
          </a:p>
        </p:txBody>
      </p:sp>
      <p:sp>
        <p:nvSpPr>
          <p:cNvPr id="353282" name="Rectangle 2"/>
          <p:cNvSpPr>
            <a:spLocks noRot="1" noChangeArrowheads="1" noTextEdit="1"/>
          </p:cNvSpPr>
          <p:nvPr>
            <p:ph type="sldImg"/>
          </p:nvPr>
        </p:nvSpPr>
        <p:spPr>
          <a:ln/>
        </p:spPr>
      </p:sp>
      <p:sp>
        <p:nvSpPr>
          <p:cNvPr id="353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0BCA2-D847-4E9C-8B15-A12977CE9277}" type="slidenum">
              <a:rPr lang="en-US"/>
              <a:pPr/>
              <a:t>18</a:t>
            </a:fld>
            <a:endParaRPr lang="en-US"/>
          </a:p>
        </p:txBody>
      </p:sp>
      <p:sp>
        <p:nvSpPr>
          <p:cNvPr id="354306" name="Rectangle 2"/>
          <p:cNvSpPr>
            <a:spLocks noRo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19A69-1541-4D55-9E85-A91C355EBB28}" type="slidenum">
              <a:rPr lang="en-US"/>
              <a:pPr/>
              <a:t>26</a:t>
            </a:fld>
            <a:endParaRPr lang="en-US"/>
          </a:p>
        </p:txBody>
      </p:sp>
      <p:sp>
        <p:nvSpPr>
          <p:cNvPr id="360450" name="Rectangle 2"/>
          <p:cNvSpPr>
            <a:spLocks noRo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F58E5-A43C-4D7E-9B07-28F51845DA3F}" type="slidenum">
              <a:rPr lang="en-US"/>
              <a:pPr/>
              <a:t>27</a:t>
            </a:fld>
            <a:endParaRPr lang="en-US"/>
          </a:p>
        </p:txBody>
      </p:sp>
      <p:sp>
        <p:nvSpPr>
          <p:cNvPr id="361474" name="Rectangle 2"/>
          <p:cNvSpPr>
            <a:spLocks noRot="1" noChangeArrowheads="1" noTextEdit="1"/>
          </p:cNvSpPr>
          <p:nvPr>
            <p:ph type="sldImg"/>
          </p:nvPr>
        </p:nvSpPr>
        <p:spPr>
          <a:ln/>
        </p:spPr>
      </p:sp>
      <p:sp>
        <p:nvSpPr>
          <p:cNvPr id="3614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99073-1B49-4239-B4FC-53147052956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FC91DB3-653D-42C1-B662-79F71A40FA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69DB6D-5FB0-4EBF-AC91-A8DA7ABE05F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DCAB2156-C1DE-429B-97B0-E4A59886E433}" type="slidenum">
              <a:rPr lang="en-US"/>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A79DE8-B4BC-45FD-A1D3-640A145DE70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161E2D-B9DC-4A65-9170-55C7EE7CCB9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A7AE95-4552-41E2-81D6-A55EBBE07B0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0CE96A5-960A-4110-8019-67FD1F48EF2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459E9E5-3AAA-4590-8A17-122A046FFF5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DDAF21E-D6D6-49C2-8704-5DA2A43E96E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48D98F2-0F5D-4B70-B186-5519ED1534F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6F6BC-93F4-489B-8EB5-563B668CF57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9435213-720B-4893-A3A9-EFF6A632246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noAutofit/>
          </a:bodyPr>
          <a:lstStyle/>
          <a:p>
            <a:pPr eaLnBrk="1" hangingPunct="1">
              <a:defRPr/>
            </a:pPr>
            <a:r>
              <a:rPr lang="en-US" sz="9600" dirty="0" smtClean="0"/>
              <a:t>S – T – P</a:t>
            </a:r>
          </a:p>
        </p:txBody>
      </p:sp>
      <p:sp>
        <p:nvSpPr>
          <p:cNvPr id="56323" name="Rectangle 3"/>
          <p:cNvSpPr>
            <a:spLocks noGrp="1" noChangeArrowheads="1"/>
          </p:cNvSpPr>
          <p:nvPr>
            <p:ph type="subTitle" idx="1"/>
          </p:nvPr>
        </p:nvSpPr>
        <p:spPr>
          <a:xfrm>
            <a:off x="228600" y="3886200"/>
            <a:ext cx="8610600" cy="1752600"/>
          </a:xfrm>
        </p:spPr>
        <p:txBody>
          <a:bodyPr/>
          <a:lstStyle/>
          <a:p>
            <a:pPr eaLnBrk="1" hangingPunct="1">
              <a:defRPr/>
            </a:pPr>
            <a:r>
              <a:rPr lang="en-US" dirty="0" smtClean="0">
                <a:solidFill>
                  <a:srgbClr val="990000"/>
                </a:solidFill>
              </a:rPr>
              <a:t>Segmentation – Targeting - Positioning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0" y="274638"/>
            <a:ext cx="9144000" cy="1143000"/>
          </a:xfrm>
        </p:spPr>
        <p:txBody>
          <a:bodyPr/>
          <a:lstStyle/>
          <a:p>
            <a:pPr algn="ctr"/>
            <a:r>
              <a:rPr lang="en-US" sz="4000" dirty="0" err="1">
                <a:latin typeface="Arial Narrow" pitchFamily="34" charset="0"/>
              </a:rPr>
              <a:t>Ilustrasi</a:t>
            </a:r>
            <a:r>
              <a:rPr lang="en-US" sz="4000" dirty="0">
                <a:latin typeface="Arial Narrow" pitchFamily="34" charset="0"/>
              </a:rPr>
              <a:t> </a:t>
            </a:r>
            <a:r>
              <a:rPr lang="en-US" sz="4000" dirty="0" err="1">
                <a:latin typeface="Arial Narrow" pitchFamily="34" charset="0"/>
              </a:rPr>
              <a:t>Segmentasi</a:t>
            </a:r>
            <a:endParaRPr lang="en-US" altLang="zh-TW" sz="4000" dirty="0">
              <a:latin typeface="Arial Narrow" pitchFamily="34" charset="0"/>
              <a:ea typeface="新細明體" pitchFamily="18" charset="-120"/>
            </a:endParaRPr>
          </a:p>
        </p:txBody>
      </p:sp>
      <p:pic>
        <p:nvPicPr>
          <p:cNvPr id="217091" name="Picture 3"/>
          <p:cNvPicPr>
            <a:picLocks noChangeAspect="1" noChangeArrowheads="1"/>
          </p:cNvPicPr>
          <p:nvPr>
            <p:ph idx="1"/>
          </p:nvPr>
        </p:nvPicPr>
        <p:blipFill>
          <a:blip r:embed="rId3"/>
          <a:srcRect/>
          <a:stretch>
            <a:fillRect/>
          </a:stretch>
        </p:blipFill>
        <p:spPr>
          <a:xfrm>
            <a:off x="990600" y="2133600"/>
            <a:ext cx="7924800" cy="2697163"/>
          </a:xfrm>
          <a:noFill/>
          <a:ln/>
        </p:spPr>
      </p:pic>
      <p:sp>
        <p:nvSpPr>
          <p:cNvPr id="217092" name="Rectangle 4"/>
          <p:cNvSpPr>
            <a:spLocks noChangeArrowheads="1"/>
          </p:cNvSpPr>
          <p:nvPr/>
        </p:nvSpPr>
        <p:spPr bwMode="auto">
          <a:xfrm>
            <a:off x="1143000" y="5105400"/>
            <a:ext cx="2233613" cy="865188"/>
          </a:xfrm>
          <a:prstGeom prst="rect">
            <a:avLst/>
          </a:prstGeom>
          <a:solidFill>
            <a:schemeClr val="bg1"/>
          </a:solidFill>
          <a:ln w="9525">
            <a:noFill/>
            <a:miter lim="800000"/>
            <a:headEnd/>
            <a:tailEnd/>
          </a:ln>
          <a:effectLst/>
        </p:spPr>
        <p:txBody>
          <a:bodyPr wrap="none" anchor="ctr"/>
          <a:lstStyle/>
          <a:p>
            <a:pPr algn="ctr" eaLnBrk="1" hangingPunct="1">
              <a:spcBef>
                <a:spcPts val="2838"/>
              </a:spcBef>
            </a:pPr>
            <a:r>
              <a:rPr kumimoji="1" lang="en-US" altLang="zh-TW" sz="1600" b="1" dirty="0" err="1">
                <a:latin typeface="Arial Narrow" pitchFamily="34" charset="0"/>
                <a:ea typeface="新細明體" pitchFamily="18" charset="-120"/>
              </a:rPr>
              <a:t>Semua</a:t>
            </a:r>
            <a:r>
              <a:rPr kumimoji="1" lang="en-US" altLang="zh-TW" sz="1600" b="1" dirty="0">
                <a:latin typeface="Arial Narrow" pitchFamily="34" charset="0"/>
                <a:ea typeface="新細明體" pitchFamily="18" charset="-120"/>
              </a:rPr>
              <a:t> </a:t>
            </a:r>
            <a:r>
              <a:rPr kumimoji="1" lang="en-US" altLang="zh-TW" sz="1600" b="1" dirty="0" err="1">
                <a:latin typeface="Arial Narrow" pitchFamily="34" charset="0"/>
                <a:ea typeface="新細明體" pitchFamily="18" charset="-120"/>
              </a:rPr>
              <a:t>Pemilik</a:t>
            </a:r>
            <a:r>
              <a:rPr kumimoji="1" lang="en-US" altLang="zh-TW" sz="1600" b="1" dirty="0">
                <a:latin typeface="Arial Narrow" pitchFamily="34" charset="0"/>
                <a:ea typeface="新細明體" pitchFamily="18" charset="-120"/>
              </a:rPr>
              <a:t> </a:t>
            </a:r>
            <a:r>
              <a:rPr kumimoji="1" lang="en-US" altLang="zh-TW" sz="1600" b="1" dirty="0" err="1" smtClean="0">
                <a:latin typeface="Arial Narrow" pitchFamily="34" charset="0"/>
                <a:ea typeface="新細明體" pitchFamily="18" charset="-120"/>
              </a:rPr>
              <a:t>Asuransi</a:t>
            </a:r>
            <a:endParaRPr kumimoji="1" lang="en-US" altLang="zh-TW" sz="2400" dirty="0">
              <a:latin typeface="Niagara Engraved" pitchFamily="82" charset="0"/>
              <a:ea typeface="新細明體" pitchFamily="18" charset="-120"/>
            </a:endParaRPr>
          </a:p>
          <a:p>
            <a:pPr algn="ctr" eaLnBrk="1" hangingPunct="1"/>
            <a:endParaRPr kumimoji="1" lang="en-US" altLang="zh-TW" sz="2400" dirty="0">
              <a:latin typeface="Niagara Engraved" pitchFamily="82" charset="0"/>
              <a:ea typeface="新細明體" pitchFamily="18" charset="-120"/>
            </a:endParaRPr>
          </a:p>
        </p:txBody>
      </p:sp>
      <p:sp>
        <p:nvSpPr>
          <p:cNvPr id="217093" name="Rectangle 5"/>
          <p:cNvSpPr>
            <a:spLocks noChangeArrowheads="1"/>
          </p:cNvSpPr>
          <p:nvPr/>
        </p:nvSpPr>
        <p:spPr bwMode="auto">
          <a:xfrm>
            <a:off x="4267200" y="5029200"/>
            <a:ext cx="2233613" cy="865188"/>
          </a:xfrm>
          <a:prstGeom prst="rect">
            <a:avLst/>
          </a:prstGeom>
          <a:solidFill>
            <a:schemeClr val="bg1"/>
          </a:solidFill>
          <a:ln w="9525">
            <a:noFill/>
            <a:miter lim="800000"/>
            <a:headEnd/>
            <a:tailEnd/>
          </a:ln>
          <a:effectLst/>
        </p:spPr>
        <p:txBody>
          <a:bodyPr wrap="none" anchor="ctr"/>
          <a:lstStyle/>
          <a:p>
            <a:pPr algn="ctr" eaLnBrk="1" hangingPunct="1"/>
            <a:r>
              <a:rPr kumimoji="1" lang="en-US" altLang="zh-TW" sz="1600" b="1" dirty="0" err="1" smtClean="0">
                <a:latin typeface="Arial Narrow" pitchFamily="34" charset="0"/>
                <a:ea typeface="新細明體" pitchFamily="18" charset="-120"/>
              </a:rPr>
              <a:t>Asuransi</a:t>
            </a:r>
            <a:r>
              <a:rPr kumimoji="1" lang="en-US" altLang="zh-TW" sz="1600" b="1" dirty="0" smtClean="0">
                <a:latin typeface="Arial Narrow" pitchFamily="34" charset="0"/>
                <a:ea typeface="新細明體" pitchFamily="18" charset="-120"/>
              </a:rPr>
              <a:t> </a:t>
            </a:r>
            <a:r>
              <a:rPr kumimoji="1" lang="en-US" altLang="zh-TW" sz="1600" b="1" dirty="0" err="1" smtClean="0">
                <a:latin typeface="Arial Narrow" pitchFamily="34" charset="0"/>
                <a:ea typeface="新細明體" pitchFamily="18" charset="-120"/>
              </a:rPr>
              <a:t>untuk</a:t>
            </a:r>
            <a:r>
              <a:rPr kumimoji="1" lang="en-US" altLang="zh-TW" sz="1600" b="1" dirty="0" smtClean="0">
                <a:latin typeface="Arial Narrow" pitchFamily="34" charset="0"/>
                <a:ea typeface="新細明體" pitchFamily="18" charset="-120"/>
              </a:rPr>
              <a:t> </a:t>
            </a:r>
          </a:p>
          <a:p>
            <a:pPr algn="ctr" eaLnBrk="1" hangingPunct="1"/>
            <a:r>
              <a:rPr kumimoji="1" lang="en-US" altLang="zh-TW" sz="1600" b="1" dirty="0" err="1" smtClean="0">
                <a:latin typeface="Arial Narrow" pitchFamily="34" charset="0"/>
                <a:ea typeface="新細明體" pitchFamily="18" charset="-120"/>
              </a:rPr>
              <a:t>menghadapi</a:t>
            </a:r>
            <a:r>
              <a:rPr kumimoji="1" lang="en-US" altLang="zh-TW" sz="1600" b="1" dirty="0" smtClean="0">
                <a:latin typeface="Arial Narrow" pitchFamily="34" charset="0"/>
                <a:ea typeface="新細明體" pitchFamily="18" charset="-120"/>
              </a:rPr>
              <a:t> </a:t>
            </a:r>
            <a:r>
              <a:rPr kumimoji="1" lang="en-US" altLang="zh-TW" sz="1600" b="1" dirty="0" err="1" smtClean="0">
                <a:latin typeface="Arial Narrow" pitchFamily="34" charset="0"/>
                <a:ea typeface="新細明體" pitchFamily="18" charset="-120"/>
              </a:rPr>
              <a:t>resiko</a:t>
            </a:r>
            <a:endParaRPr kumimoji="1" lang="en-US" altLang="zh-TW" sz="1600" dirty="0">
              <a:latin typeface="Arial Narrow" pitchFamily="34" charset="0"/>
              <a:ea typeface="新細明體" pitchFamily="18" charset="-120"/>
            </a:endParaRPr>
          </a:p>
          <a:p>
            <a:pPr algn="ctr" eaLnBrk="1" hangingPunct="1"/>
            <a:endParaRPr kumimoji="1" lang="en-US" altLang="zh-TW" sz="2400" dirty="0">
              <a:latin typeface="Arial Narrow" pitchFamily="34" charset="0"/>
              <a:ea typeface="新細明體" pitchFamily="18" charset="-120"/>
            </a:endParaRPr>
          </a:p>
        </p:txBody>
      </p:sp>
      <p:sp>
        <p:nvSpPr>
          <p:cNvPr id="217094" name="Rectangle 6"/>
          <p:cNvSpPr>
            <a:spLocks noChangeArrowheads="1"/>
          </p:cNvSpPr>
          <p:nvPr/>
        </p:nvSpPr>
        <p:spPr bwMode="auto">
          <a:xfrm>
            <a:off x="6629400" y="4800600"/>
            <a:ext cx="1752600" cy="865188"/>
          </a:xfrm>
          <a:prstGeom prst="rect">
            <a:avLst/>
          </a:prstGeom>
          <a:solidFill>
            <a:schemeClr val="bg1"/>
          </a:solidFill>
          <a:ln w="9525">
            <a:noFill/>
            <a:miter lim="800000"/>
            <a:headEnd/>
            <a:tailEnd/>
          </a:ln>
          <a:effectLst/>
        </p:spPr>
        <p:txBody>
          <a:bodyPr wrap="none" anchor="ctr"/>
          <a:lstStyle/>
          <a:p>
            <a:pPr algn="ctr" eaLnBrk="1" hangingPunct="1"/>
            <a:r>
              <a:rPr kumimoji="1" lang="en-US" altLang="zh-TW" sz="1600" b="1" dirty="0" err="1" smtClean="0">
                <a:latin typeface="Arial Narrow" pitchFamily="34" charset="0"/>
                <a:ea typeface="新細明體" pitchFamily="18" charset="-120"/>
              </a:rPr>
              <a:t>Asuransi</a:t>
            </a:r>
            <a:r>
              <a:rPr kumimoji="1" lang="en-US" altLang="zh-TW" sz="1600" b="1" dirty="0" smtClean="0">
                <a:latin typeface="Arial Narrow" pitchFamily="34" charset="0"/>
                <a:ea typeface="新細明體" pitchFamily="18" charset="-120"/>
              </a:rPr>
              <a:t> </a:t>
            </a:r>
            <a:r>
              <a:rPr kumimoji="1" lang="en-US" altLang="zh-TW" sz="1600" b="1" dirty="0" err="1" smtClean="0">
                <a:latin typeface="Arial Narrow" pitchFamily="34" charset="0"/>
                <a:ea typeface="新細明體" pitchFamily="18" charset="-120"/>
              </a:rPr>
              <a:t>untuk</a:t>
            </a:r>
            <a:r>
              <a:rPr kumimoji="1" lang="en-US" altLang="zh-TW" sz="1600" b="1" dirty="0" smtClean="0">
                <a:latin typeface="Arial Narrow" pitchFamily="34" charset="0"/>
                <a:ea typeface="新細明體" pitchFamily="18" charset="-120"/>
              </a:rPr>
              <a:t> </a:t>
            </a:r>
          </a:p>
          <a:p>
            <a:pPr algn="ctr" eaLnBrk="1" hangingPunct="1"/>
            <a:r>
              <a:rPr kumimoji="1" lang="en-US" altLang="zh-TW" sz="1600" b="1" dirty="0" err="1" smtClean="0">
                <a:latin typeface="Arial Narrow" pitchFamily="34" charset="0"/>
                <a:ea typeface="新細明體" pitchFamily="18" charset="-120"/>
              </a:rPr>
              <a:t>investasi</a:t>
            </a:r>
            <a:endParaRPr kumimoji="1" lang="en-US" altLang="zh-TW" sz="2400" dirty="0">
              <a:latin typeface="Arial Narrow" pitchFamily="34" charset="0"/>
              <a:ea typeface="新細明體" pitchFamily="18" charset="-12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9" name="Oval 7"/>
          <p:cNvSpPr>
            <a:spLocks noChangeArrowheads="1"/>
          </p:cNvSpPr>
          <p:nvPr/>
        </p:nvSpPr>
        <p:spPr bwMode="auto">
          <a:xfrm>
            <a:off x="915988" y="765175"/>
            <a:ext cx="8175625" cy="5759450"/>
          </a:xfrm>
          <a:prstGeom prst="ellipse">
            <a:avLst/>
          </a:prstGeom>
          <a:solidFill>
            <a:srgbClr val="FF9900"/>
          </a:solidFill>
          <a:ln w="9525">
            <a:solidFill>
              <a:schemeClr val="tx1"/>
            </a:solidFill>
            <a:round/>
            <a:headEnd/>
            <a:tailEnd/>
          </a:ln>
          <a:effectLst/>
        </p:spPr>
        <p:txBody>
          <a:bodyPr wrap="none" lIns="91412" tIns="45706" rIns="91412" bIns="45706" anchor="ctr"/>
          <a:lstStyle/>
          <a:p>
            <a:pPr algn="ctr"/>
            <a:endParaRPr kumimoji="0" lang="en-US" sz="1700">
              <a:latin typeface="Arial" charset="0"/>
            </a:endParaRPr>
          </a:p>
        </p:txBody>
      </p:sp>
      <p:sp>
        <p:nvSpPr>
          <p:cNvPr id="95240" name="AutoShape 8"/>
          <p:cNvSpPr>
            <a:spLocks noChangeArrowheads="1"/>
          </p:cNvSpPr>
          <p:nvPr/>
        </p:nvSpPr>
        <p:spPr bwMode="auto">
          <a:xfrm>
            <a:off x="2862263" y="1282700"/>
            <a:ext cx="4254500" cy="4033838"/>
          </a:xfrm>
          <a:prstGeom prst="cube">
            <a:avLst>
              <a:gd name="adj" fmla="val 25000"/>
            </a:avLst>
          </a:prstGeom>
          <a:solidFill>
            <a:srgbClr val="33CCCC"/>
          </a:solidFill>
          <a:ln w="28575">
            <a:solidFill>
              <a:schemeClr val="tx1"/>
            </a:solidFill>
            <a:miter lim="800000"/>
            <a:headEnd/>
            <a:tailEnd/>
          </a:ln>
          <a:effectLst/>
        </p:spPr>
        <p:txBody>
          <a:bodyPr wrap="none" anchor="ctr"/>
          <a:lstStyle/>
          <a:p>
            <a:endParaRPr lang="en-US"/>
          </a:p>
        </p:txBody>
      </p:sp>
      <p:sp>
        <p:nvSpPr>
          <p:cNvPr id="95241" name="AutoShape 9"/>
          <p:cNvSpPr>
            <a:spLocks noChangeArrowheads="1"/>
          </p:cNvSpPr>
          <p:nvPr/>
        </p:nvSpPr>
        <p:spPr bwMode="auto">
          <a:xfrm>
            <a:off x="2862263" y="1282700"/>
            <a:ext cx="4254500" cy="1008063"/>
          </a:xfrm>
          <a:prstGeom prst="parallelogram">
            <a:avLst>
              <a:gd name="adj" fmla="val 91522"/>
            </a:avLst>
          </a:prstGeom>
          <a:solidFill>
            <a:srgbClr val="FDFBA1"/>
          </a:solidFill>
          <a:ln w="28575">
            <a:solidFill>
              <a:schemeClr val="tx1"/>
            </a:solidFill>
            <a:miter lim="800000"/>
            <a:headEnd/>
            <a:tailEnd/>
          </a:ln>
          <a:effectLst/>
        </p:spPr>
        <p:txBody>
          <a:bodyPr wrap="none" anchor="ctr"/>
          <a:lstStyle/>
          <a:p>
            <a:endParaRPr lang="en-US"/>
          </a:p>
        </p:txBody>
      </p:sp>
      <p:sp>
        <p:nvSpPr>
          <p:cNvPr id="95242" name="Rectangle 10"/>
          <p:cNvSpPr>
            <a:spLocks noChangeArrowheads="1"/>
          </p:cNvSpPr>
          <p:nvPr/>
        </p:nvSpPr>
        <p:spPr bwMode="auto">
          <a:xfrm>
            <a:off x="2862263" y="2290763"/>
            <a:ext cx="3322637" cy="3025775"/>
          </a:xfrm>
          <a:prstGeom prst="rect">
            <a:avLst/>
          </a:prstGeom>
          <a:solidFill>
            <a:srgbClr val="FF0000"/>
          </a:solidFill>
          <a:ln w="28575">
            <a:solidFill>
              <a:schemeClr val="tx1"/>
            </a:solidFill>
            <a:miter lim="800000"/>
            <a:headEnd/>
            <a:tailEnd/>
          </a:ln>
          <a:effectLst/>
        </p:spPr>
        <p:txBody>
          <a:bodyPr wrap="none" anchor="ctr"/>
          <a:lstStyle/>
          <a:p>
            <a:endParaRPr lang="en-US"/>
          </a:p>
        </p:txBody>
      </p:sp>
      <p:sp>
        <p:nvSpPr>
          <p:cNvPr id="95243" name="Line 11"/>
          <p:cNvSpPr>
            <a:spLocks noChangeShapeType="1"/>
          </p:cNvSpPr>
          <p:nvPr/>
        </p:nvSpPr>
        <p:spPr bwMode="auto">
          <a:xfrm>
            <a:off x="4576763" y="2290763"/>
            <a:ext cx="0" cy="3025775"/>
          </a:xfrm>
          <a:prstGeom prst="line">
            <a:avLst/>
          </a:prstGeom>
          <a:noFill/>
          <a:ln w="28575">
            <a:solidFill>
              <a:schemeClr val="tx1"/>
            </a:solidFill>
            <a:round/>
            <a:headEnd/>
            <a:tailEnd/>
          </a:ln>
          <a:effectLst/>
        </p:spPr>
        <p:txBody>
          <a:bodyPr/>
          <a:lstStyle/>
          <a:p>
            <a:endParaRPr lang="en-US"/>
          </a:p>
        </p:txBody>
      </p:sp>
      <p:sp>
        <p:nvSpPr>
          <p:cNvPr id="95244" name="Line 12"/>
          <p:cNvSpPr>
            <a:spLocks noChangeShapeType="1"/>
          </p:cNvSpPr>
          <p:nvPr/>
        </p:nvSpPr>
        <p:spPr bwMode="auto">
          <a:xfrm>
            <a:off x="2862263" y="2921000"/>
            <a:ext cx="3322637" cy="0"/>
          </a:xfrm>
          <a:prstGeom prst="line">
            <a:avLst/>
          </a:prstGeom>
          <a:noFill/>
          <a:ln w="28575">
            <a:solidFill>
              <a:schemeClr val="tx1"/>
            </a:solidFill>
            <a:round/>
            <a:headEnd/>
            <a:tailEnd/>
          </a:ln>
          <a:effectLst/>
        </p:spPr>
        <p:txBody>
          <a:bodyPr/>
          <a:lstStyle/>
          <a:p>
            <a:endParaRPr lang="en-US"/>
          </a:p>
        </p:txBody>
      </p:sp>
      <p:sp>
        <p:nvSpPr>
          <p:cNvPr id="95245" name="Line 13"/>
          <p:cNvSpPr>
            <a:spLocks noChangeShapeType="1"/>
          </p:cNvSpPr>
          <p:nvPr/>
        </p:nvSpPr>
        <p:spPr bwMode="auto">
          <a:xfrm>
            <a:off x="2862263" y="3560763"/>
            <a:ext cx="3322637" cy="0"/>
          </a:xfrm>
          <a:prstGeom prst="line">
            <a:avLst/>
          </a:prstGeom>
          <a:noFill/>
          <a:ln w="28575">
            <a:solidFill>
              <a:schemeClr val="tx1"/>
            </a:solidFill>
            <a:round/>
            <a:headEnd/>
            <a:tailEnd/>
          </a:ln>
          <a:effectLst/>
        </p:spPr>
        <p:txBody>
          <a:bodyPr/>
          <a:lstStyle/>
          <a:p>
            <a:endParaRPr lang="en-US"/>
          </a:p>
        </p:txBody>
      </p:sp>
      <p:sp>
        <p:nvSpPr>
          <p:cNvPr id="95246" name="Line 14"/>
          <p:cNvSpPr>
            <a:spLocks noChangeShapeType="1"/>
          </p:cNvSpPr>
          <p:nvPr/>
        </p:nvSpPr>
        <p:spPr bwMode="auto">
          <a:xfrm>
            <a:off x="2849563" y="4179888"/>
            <a:ext cx="3324225" cy="0"/>
          </a:xfrm>
          <a:prstGeom prst="line">
            <a:avLst/>
          </a:prstGeom>
          <a:noFill/>
          <a:ln w="28575">
            <a:solidFill>
              <a:schemeClr val="tx1"/>
            </a:solidFill>
            <a:round/>
            <a:headEnd/>
            <a:tailEnd/>
          </a:ln>
          <a:effectLst/>
        </p:spPr>
        <p:txBody>
          <a:bodyPr/>
          <a:lstStyle/>
          <a:p>
            <a:endParaRPr lang="en-US"/>
          </a:p>
        </p:txBody>
      </p:sp>
      <p:sp>
        <p:nvSpPr>
          <p:cNvPr id="95247" name="Line 15"/>
          <p:cNvSpPr>
            <a:spLocks noChangeShapeType="1"/>
          </p:cNvSpPr>
          <p:nvPr/>
        </p:nvSpPr>
        <p:spPr bwMode="auto">
          <a:xfrm>
            <a:off x="2862263" y="4757738"/>
            <a:ext cx="3322637" cy="0"/>
          </a:xfrm>
          <a:prstGeom prst="line">
            <a:avLst/>
          </a:prstGeom>
          <a:noFill/>
          <a:ln w="28575">
            <a:solidFill>
              <a:schemeClr val="tx1"/>
            </a:solidFill>
            <a:round/>
            <a:headEnd/>
            <a:tailEnd/>
          </a:ln>
          <a:effectLst/>
        </p:spPr>
        <p:txBody>
          <a:bodyPr/>
          <a:lstStyle/>
          <a:p>
            <a:endParaRPr lang="en-US"/>
          </a:p>
        </p:txBody>
      </p:sp>
      <p:sp>
        <p:nvSpPr>
          <p:cNvPr id="95248" name="Line 16"/>
          <p:cNvSpPr>
            <a:spLocks noChangeShapeType="1"/>
          </p:cNvSpPr>
          <p:nvPr/>
        </p:nvSpPr>
        <p:spPr bwMode="auto">
          <a:xfrm flipV="1">
            <a:off x="4564063" y="1282700"/>
            <a:ext cx="730250" cy="1008063"/>
          </a:xfrm>
          <a:prstGeom prst="line">
            <a:avLst/>
          </a:prstGeom>
          <a:noFill/>
          <a:ln w="28575">
            <a:solidFill>
              <a:schemeClr val="tx1"/>
            </a:solidFill>
            <a:round/>
            <a:headEnd/>
            <a:tailEnd/>
          </a:ln>
          <a:effectLst/>
        </p:spPr>
        <p:txBody>
          <a:bodyPr/>
          <a:lstStyle/>
          <a:p>
            <a:endParaRPr lang="en-US"/>
          </a:p>
        </p:txBody>
      </p:sp>
      <p:sp>
        <p:nvSpPr>
          <p:cNvPr id="95249" name="Line 17"/>
          <p:cNvSpPr>
            <a:spLocks noChangeShapeType="1"/>
          </p:cNvSpPr>
          <p:nvPr/>
        </p:nvSpPr>
        <p:spPr bwMode="auto">
          <a:xfrm flipV="1">
            <a:off x="3529013" y="1571625"/>
            <a:ext cx="3322637" cy="0"/>
          </a:xfrm>
          <a:prstGeom prst="line">
            <a:avLst/>
          </a:prstGeom>
          <a:noFill/>
          <a:ln w="28575">
            <a:solidFill>
              <a:schemeClr val="tx1"/>
            </a:solidFill>
            <a:round/>
            <a:headEnd/>
            <a:tailEnd/>
          </a:ln>
          <a:effectLst/>
        </p:spPr>
        <p:txBody>
          <a:bodyPr/>
          <a:lstStyle/>
          <a:p>
            <a:endParaRPr lang="en-US"/>
          </a:p>
        </p:txBody>
      </p:sp>
      <p:sp>
        <p:nvSpPr>
          <p:cNvPr id="95250" name="Line 18"/>
          <p:cNvSpPr>
            <a:spLocks noChangeShapeType="1"/>
          </p:cNvSpPr>
          <p:nvPr/>
        </p:nvSpPr>
        <p:spPr bwMode="auto">
          <a:xfrm flipV="1">
            <a:off x="3194050" y="1930400"/>
            <a:ext cx="3325813" cy="0"/>
          </a:xfrm>
          <a:prstGeom prst="line">
            <a:avLst/>
          </a:prstGeom>
          <a:noFill/>
          <a:ln w="28575">
            <a:solidFill>
              <a:schemeClr val="tx1"/>
            </a:solidFill>
            <a:round/>
            <a:headEnd/>
            <a:tailEnd/>
          </a:ln>
          <a:effectLst/>
        </p:spPr>
        <p:txBody>
          <a:bodyPr/>
          <a:lstStyle/>
          <a:p>
            <a:endParaRPr lang="en-US"/>
          </a:p>
        </p:txBody>
      </p:sp>
      <p:sp>
        <p:nvSpPr>
          <p:cNvPr id="95251" name="Line 19"/>
          <p:cNvSpPr>
            <a:spLocks noChangeShapeType="1"/>
          </p:cNvSpPr>
          <p:nvPr/>
        </p:nvSpPr>
        <p:spPr bwMode="auto">
          <a:xfrm>
            <a:off x="6519863" y="1930400"/>
            <a:ext cx="0" cy="3024188"/>
          </a:xfrm>
          <a:prstGeom prst="line">
            <a:avLst/>
          </a:prstGeom>
          <a:noFill/>
          <a:ln w="28575">
            <a:solidFill>
              <a:schemeClr val="tx1"/>
            </a:solidFill>
            <a:round/>
            <a:headEnd/>
            <a:tailEnd/>
          </a:ln>
          <a:effectLst/>
        </p:spPr>
        <p:txBody>
          <a:bodyPr/>
          <a:lstStyle/>
          <a:p>
            <a:endParaRPr lang="en-US"/>
          </a:p>
        </p:txBody>
      </p:sp>
      <p:sp>
        <p:nvSpPr>
          <p:cNvPr id="95252" name="Line 20"/>
          <p:cNvSpPr>
            <a:spLocks noChangeShapeType="1"/>
          </p:cNvSpPr>
          <p:nvPr/>
        </p:nvSpPr>
        <p:spPr bwMode="auto">
          <a:xfrm>
            <a:off x="6851650" y="1571625"/>
            <a:ext cx="0" cy="3022600"/>
          </a:xfrm>
          <a:prstGeom prst="line">
            <a:avLst/>
          </a:prstGeom>
          <a:noFill/>
          <a:ln w="28575">
            <a:solidFill>
              <a:schemeClr val="tx1"/>
            </a:solidFill>
            <a:round/>
            <a:headEnd/>
            <a:tailEnd/>
          </a:ln>
          <a:effectLst/>
        </p:spPr>
        <p:txBody>
          <a:bodyPr/>
          <a:lstStyle/>
          <a:p>
            <a:endParaRPr lang="en-US"/>
          </a:p>
        </p:txBody>
      </p:sp>
      <p:sp>
        <p:nvSpPr>
          <p:cNvPr id="95253" name="Line 21"/>
          <p:cNvSpPr>
            <a:spLocks noChangeShapeType="1"/>
          </p:cNvSpPr>
          <p:nvPr/>
        </p:nvSpPr>
        <p:spPr bwMode="auto">
          <a:xfrm flipV="1">
            <a:off x="6184900" y="1785938"/>
            <a:ext cx="931863" cy="1152525"/>
          </a:xfrm>
          <a:prstGeom prst="line">
            <a:avLst/>
          </a:prstGeom>
          <a:noFill/>
          <a:ln w="28575">
            <a:solidFill>
              <a:schemeClr val="tx1"/>
            </a:solidFill>
            <a:round/>
            <a:headEnd/>
            <a:tailEnd/>
          </a:ln>
          <a:effectLst/>
        </p:spPr>
        <p:txBody>
          <a:bodyPr/>
          <a:lstStyle/>
          <a:p>
            <a:endParaRPr lang="en-US"/>
          </a:p>
        </p:txBody>
      </p:sp>
      <p:sp>
        <p:nvSpPr>
          <p:cNvPr id="95254" name="Line 22"/>
          <p:cNvSpPr>
            <a:spLocks noChangeShapeType="1"/>
          </p:cNvSpPr>
          <p:nvPr/>
        </p:nvSpPr>
        <p:spPr bwMode="auto">
          <a:xfrm flipV="1">
            <a:off x="6184900" y="2362200"/>
            <a:ext cx="931863" cy="1152525"/>
          </a:xfrm>
          <a:prstGeom prst="line">
            <a:avLst/>
          </a:prstGeom>
          <a:noFill/>
          <a:ln w="28575">
            <a:solidFill>
              <a:schemeClr val="tx1"/>
            </a:solidFill>
            <a:round/>
            <a:headEnd/>
            <a:tailEnd/>
          </a:ln>
          <a:effectLst/>
        </p:spPr>
        <p:txBody>
          <a:bodyPr/>
          <a:lstStyle/>
          <a:p>
            <a:endParaRPr lang="en-US"/>
          </a:p>
        </p:txBody>
      </p:sp>
      <p:sp>
        <p:nvSpPr>
          <p:cNvPr id="95255" name="Line 23"/>
          <p:cNvSpPr>
            <a:spLocks noChangeShapeType="1"/>
          </p:cNvSpPr>
          <p:nvPr/>
        </p:nvSpPr>
        <p:spPr bwMode="auto">
          <a:xfrm flipV="1">
            <a:off x="6184900" y="3009900"/>
            <a:ext cx="931863" cy="1154113"/>
          </a:xfrm>
          <a:prstGeom prst="line">
            <a:avLst/>
          </a:prstGeom>
          <a:noFill/>
          <a:ln w="28575">
            <a:solidFill>
              <a:schemeClr val="tx1"/>
            </a:solidFill>
            <a:round/>
            <a:headEnd/>
            <a:tailEnd/>
          </a:ln>
          <a:effectLst/>
        </p:spPr>
        <p:txBody>
          <a:bodyPr/>
          <a:lstStyle/>
          <a:p>
            <a:endParaRPr lang="en-US"/>
          </a:p>
        </p:txBody>
      </p:sp>
      <p:sp>
        <p:nvSpPr>
          <p:cNvPr id="95256" name="Line 24"/>
          <p:cNvSpPr>
            <a:spLocks noChangeShapeType="1"/>
          </p:cNvSpPr>
          <p:nvPr/>
        </p:nvSpPr>
        <p:spPr bwMode="auto">
          <a:xfrm flipV="1">
            <a:off x="6184900" y="3586163"/>
            <a:ext cx="931863" cy="1152525"/>
          </a:xfrm>
          <a:prstGeom prst="line">
            <a:avLst/>
          </a:prstGeom>
          <a:noFill/>
          <a:ln w="28575">
            <a:solidFill>
              <a:schemeClr val="tx1"/>
            </a:solidFill>
            <a:round/>
            <a:headEnd/>
            <a:tailEnd/>
          </a:ln>
          <a:effectLst/>
        </p:spPr>
        <p:txBody>
          <a:bodyPr/>
          <a:lstStyle/>
          <a:p>
            <a:endParaRPr lang="en-US"/>
          </a:p>
        </p:txBody>
      </p:sp>
      <p:sp>
        <p:nvSpPr>
          <p:cNvPr id="95257" name="Rectangle 25"/>
          <p:cNvSpPr>
            <a:spLocks noChangeArrowheads="1"/>
          </p:cNvSpPr>
          <p:nvPr/>
        </p:nvSpPr>
        <p:spPr bwMode="auto">
          <a:xfrm>
            <a:off x="1371600" y="115888"/>
            <a:ext cx="6515100" cy="331787"/>
          </a:xfrm>
          <a:prstGeom prst="rect">
            <a:avLst/>
          </a:prstGeom>
          <a:noFill/>
          <a:ln w="9525">
            <a:noFill/>
            <a:miter lim="800000"/>
            <a:headEnd/>
            <a:tailEnd/>
          </a:ln>
          <a:effectLst/>
        </p:spPr>
        <p:txBody>
          <a:bodyPr wrap="none" lIns="91412" tIns="45706" rIns="91412" bIns="45706" anchor="ctr"/>
          <a:lstStyle/>
          <a:p>
            <a:pPr algn="ctr"/>
            <a:r>
              <a:rPr kumimoji="0" lang="en-US" sz="1400" b="1">
                <a:latin typeface="Arial" charset="0"/>
              </a:rPr>
              <a:t>KARAKTERISTIK UMUM MASYARAKAT DILIHAT DARI KEBUTUHAN UNTUK HIDUPNYA </a:t>
            </a:r>
          </a:p>
        </p:txBody>
      </p:sp>
      <p:sp>
        <p:nvSpPr>
          <p:cNvPr id="95258" name="Rectangle 26"/>
          <p:cNvSpPr>
            <a:spLocks noChangeArrowheads="1"/>
          </p:cNvSpPr>
          <p:nvPr/>
        </p:nvSpPr>
        <p:spPr bwMode="auto">
          <a:xfrm>
            <a:off x="3506788" y="458788"/>
            <a:ext cx="3124200" cy="215900"/>
          </a:xfrm>
          <a:prstGeom prst="rect">
            <a:avLst/>
          </a:prstGeom>
          <a:noFill/>
          <a:ln w="9525">
            <a:noFill/>
            <a:miter lim="800000"/>
            <a:headEnd/>
            <a:tailEnd/>
          </a:ln>
          <a:effectLst/>
        </p:spPr>
        <p:txBody>
          <a:bodyPr wrap="none" lIns="91412" tIns="45706" rIns="91412" bIns="45706" anchor="ctr"/>
          <a:lstStyle/>
          <a:p>
            <a:pPr algn="ctr"/>
            <a:r>
              <a:rPr kumimoji="0" lang="en-US" sz="1700" b="1">
                <a:solidFill>
                  <a:srgbClr val="FF9900"/>
                </a:solidFill>
                <a:latin typeface="Arial" charset="0"/>
              </a:rPr>
              <a:t>Kebutuhan akan Perubahan </a:t>
            </a:r>
          </a:p>
        </p:txBody>
      </p:sp>
      <p:sp>
        <p:nvSpPr>
          <p:cNvPr id="95259" name="Rectangle 27"/>
          <p:cNvSpPr>
            <a:spLocks noChangeArrowheads="1"/>
          </p:cNvSpPr>
          <p:nvPr/>
        </p:nvSpPr>
        <p:spPr bwMode="auto">
          <a:xfrm>
            <a:off x="7099300" y="549275"/>
            <a:ext cx="1528763" cy="504825"/>
          </a:xfrm>
          <a:prstGeom prst="rect">
            <a:avLst/>
          </a:prstGeom>
          <a:noFill/>
          <a:ln w="9525">
            <a:noFill/>
            <a:miter lim="800000"/>
            <a:headEnd/>
            <a:tailEnd/>
          </a:ln>
          <a:effectLst/>
        </p:spPr>
        <p:txBody>
          <a:bodyPr wrap="none" lIns="91412" tIns="45706" rIns="91412" bIns="45706" anchor="ctr"/>
          <a:lstStyle/>
          <a:p>
            <a:pPr algn="ctr"/>
            <a:r>
              <a:rPr kumimoji="0" lang="en-US" sz="1400" b="1">
                <a:latin typeface="Arial" charset="0"/>
              </a:rPr>
              <a:t>Harapan Masyarakat</a:t>
            </a:r>
          </a:p>
        </p:txBody>
      </p:sp>
      <p:sp>
        <p:nvSpPr>
          <p:cNvPr id="95260" name="AutoShape 28"/>
          <p:cNvSpPr>
            <a:spLocks noChangeArrowheads="1"/>
          </p:cNvSpPr>
          <p:nvPr/>
        </p:nvSpPr>
        <p:spPr bwMode="auto">
          <a:xfrm rot="6527718">
            <a:off x="7567613" y="1065213"/>
            <a:ext cx="1993900" cy="406400"/>
          </a:xfrm>
          <a:prstGeom prst="lightningBolt">
            <a:avLst/>
          </a:prstGeom>
          <a:solidFill>
            <a:srgbClr val="FF0000"/>
          </a:solidFill>
          <a:ln w="9525">
            <a:solidFill>
              <a:schemeClr val="tx1"/>
            </a:solidFill>
            <a:miter lim="800000"/>
            <a:headEnd/>
            <a:tailEnd/>
          </a:ln>
          <a:effectLst/>
        </p:spPr>
        <p:txBody>
          <a:bodyPr wrap="none" anchor="ctr"/>
          <a:lstStyle/>
          <a:p>
            <a:endParaRPr lang="en-US"/>
          </a:p>
        </p:txBody>
      </p:sp>
      <p:sp>
        <p:nvSpPr>
          <p:cNvPr id="95261" name="AutoShape 29"/>
          <p:cNvSpPr>
            <a:spLocks noChangeArrowheads="1"/>
          </p:cNvSpPr>
          <p:nvPr/>
        </p:nvSpPr>
        <p:spPr bwMode="auto">
          <a:xfrm rot="1715216">
            <a:off x="1020763" y="777875"/>
            <a:ext cx="2006600" cy="558800"/>
          </a:xfrm>
          <a:prstGeom prst="lightningBolt">
            <a:avLst/>
          </a:prstGeom>
          <a:solidFill>
            <a:srgbClr val="FF0000"/>
          </a:solidFill>
          <a:ln w="9525">
            <a:solidFill>
              <a:schemeClr val="tx1"/>
            </a:solidFill>
            <a:miter lim="800000"/>
            <a:headEnd/>
            <a:tailEnd/>
          </a:ln>
          <a:effectLst/>
        </p:spPr>
        <p:txBody>
          <a:bodyPr wrap="none" anchor="ctr"/>
          <a:lstStyle/>
          <a:p>
            <a:endParaRPr lang="en-US"/>
          </a:p>
        </p:txBody>
      </p:sp>
      <p:sp>
        <p:nvSpPr>
          <p:cNvPr id="95262" name="Rectangle 30"/>
          <p:cNvSpPr>
            <a:spLocks noChangeArrowheads="1"/>
          </p:cNvSpPr>
          <p:nvPr/>
        </p:nvSpPr>
        <p:spPr bwMode="auto">
          <a:xfrm>
            <a:off x="228600" y="1143000"/>
            <a:ext cx="930275" cy="576263"/>
          </a:xfrm>
          <a:prstGeom prst="rect">
            <a:avLst/>
          </a:prstGeom>
          <a:noFill/>
          <a:ln w="9525">
            <a:noFill/>
            <a:miter lim="800000"/>
            <a:headEnd/>
            <a:tailEnd/>
          </a:ln>
          <a:effectLst/>
        </p:spPr>
        <p:txBody>
          <a:bodyPr wrap="none" lIns="91412" tIns="45706" rIns="91412" bIns="45706" anchor="ctr"/>
          <a:lstStyle/>
          <a:p>
            <a:r>
              <a:rPr kumimoji="0" lang="en-US" sz="1400" b="1">
                <a:latin typeface="Arial" charset="0"/>
              </a:rPr>
              <a:t>Perubahan Teknologi</a:t>
            </a:r>
          </a:p>
        </p:txBody>
      </p:sp>
      <p:sp>
        <p:nvSpPr>
          <p:cNvPr id="95263" name="AutoShape 31"/>
          <p:cNvSpPr>
            <a:spLocks noChangeArrowheads="1"/>
          </p:cNvSpPr>
          <p:nvPr/>
        </p:nvSpPr>
        <p:spPr bwMode="auto">
          <a:xfrm rot="15039745">
            <a:off x="1913732" y="5666581"/>
            <a:ext cx="863600" cy="998537"/>
          </a:xfrm>
          <a:prstGeom prst="lightningBolt">
            <a:avLst/>
          </a:prstGeom>
          <a:solidFill>
            <a:srgbClr val="FF0000"/>
          </a:solidFill>
          <a:ln w="9525">
            <a:solidFill>
              <a:schemeClr val="tx1"/>
            </a:solidFill>
            <a:miter lim="800000"/>
            <a:headEnd/>
            <a:tailEnd/>
          </a:ln>
          <a:effectLst/>
        </p:spPr>
        <p:txBody>
          <a:bodyPr wrap="none" anchor="ctr"/>
          <a:lstStyle/>
          <a:p>
            <a:endParaRPr lang="en-US"/>
          </a:p>
        </p:txBody>
      </p:sp>
      <p:sp>
        <p:nvSpPr>
          <p:cNvPr id="95264" name="AutoShape 32"/>
          <p:cNvSpPr>
            <a:spLocks noChangeArrowheads="1"/>
          </p:cNvSpPr>
          <p:nvPr/>
        </p:nvSpPr>
        <p:spPr bwMode="auto">
          <a:xfrm rot="10800000">
            <a:off x="7234238" y="5516563"/>
            <a:ext cx="796925" cy="1081087"/>
          </a:xfrm>
          <a:prstGeom prst="lightningBolt">
            <a:avLst/>
          </a:prstGeom>
          <a:solidFill>
            <a:srgbClr val="FF0000"/>
          </a:solidFill>
          <a:ln w="9525">
            <a:solidFill>
              <a:schemeClr val="tx1"/>
            </a:solidFill>
            <a:miter lim="800000"/>
            <a:headEnd/>
            <a:tailEnd/>
          </a:ln>
          <a:effectLst/>
        </p:spPr>
        <p:txBody>
          <a:bodyPr wrap="none" anchor="ctr"/>
          <a:lstStyle/>
          <a:p>
            <a:endParaRPr lang="en-US"/>
          </a:p>
        </p:txBody>
      </p:sp>
      <p:sp>
        <p:nvSpPr>
          <p:cNvPr id="95265" name="Line 33"/>
          <p:cNvSpPr>
            <a:spLocks noChangeShapeType="1"/>
          </p:cNvSpPr>
          <p:nvPr/>
        </p:nvSpPr>
        <p:spPr bwMode="auto">
          <a:xfrm>
            <a:off x="1649413" y="2379663"/>
            <a:ext cx="0" cy="2849562"/>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95266" name="Line 34"/>
          <p:cNvSpPr>
            <a:spLocks noChangeShapeType="1"/>
          </p:cNvSpPr>
          <p:nvPr/>
        </p:nvSpPr>
        <p:spPr bwMode="auto">
          <a:xfrm flipH="1">
            <a:off x="1649413" y="2276475"/>
            <a:ext cx="1195387" cy="0"/>
          </a:xfrm>
          <a:prstGeom prst="line">
            <a:avLst/>
          </a:prstGeom>
          <a:noFill/>
          <a:ln w="28575" cap="rnd">
            <a:solidFill>
              <a:schemeClr val="tx1"/>
            </a:solidFill>
            <a:prstDash val="sysDot"/>
            <a:round/>
            <a:headEnd/>
            <a:tailEnd/>
          </a:ln>
          <a:effectLst/>
        </p:spPr>
        <p:txBody>
          <a:bodyPr/>
          <a:lstStyle/>
          <a:p>
            <a:endParaRPr lang="en-US"/>
          </a:p>
        </p:txBody>
      </p:sp>
      <p:sp>
        <p:nvSpPr>
          <p:cNvPr id="95267" name="Line 35"/>
          <p:cNvSpPr>
            <a:spLocks noChangeShapeType="1"/>
          </p:cNvSpPr>
          <p:nvPr/>
        </p:nvSpPr>
        <p:spPr bwMode="auto">
          <a:xfrm>
            <a:off x="1714500" y="5300663"/>
            <a:ext cx="1130300" cy="0"/>
          </a:xfrm>
          <a:prstGeom prst="line">
            <a:avLst/>
          </a:prstGeom>
          <a:noFill/>
          <a:ln w="28575" cap="rnd">
            <a:solidFill>
              <a:schemeClr val="tx1"/>
            </a:solidFill>
            <a:prstDash val="sysDot"/>
            <a:round/>
            <a:headEnd/>
            <a:tailEnd/>
          </a:ln>
          <a:effectLst/>
        </p:spPr>
        <p:txBody>
          <a:bodyPr/>
          <a:lstStyle/>
          <a:p>
            <a:endParaRPr lang="en-US"/>
          </a:p>
        </p:txBody>
      </p:sp>
      <p:sp>
        <p:nvSpPr>
          <p:cNvPr id="95268" name="Line 36"/>
          <p:cNvSpPr>
            <a:spLocks noChangeShapeType="1"/>
          </p:cNvSpPr>
          <p:nvPr/>
        </p:nvSpPr>
        <p:spPr bwMode="auto">
          <a:xfrm>
            <a:off x="2844800" y="5300663"/>
            <a:ext cx="0" cy="720725"/>
          </a:xfrm>
          <a:prstGeom prst="line">
            <a:avLst/>
          </a:prstGeom>
          <a:noFill/>
          <a:ln w="28575">
            <a:solidFill>
              <a:schemeClr val="tx1"/>
            </a:solidFill>
            <a:prstDash val="sysDot"/>
            <a:round/>
            <a:headEnd/>
            <a:tailEnd/>
          </a:ln>
          <a:effectLst/>
        </p:spPr>
        <p:txBody>
          <a:bodyPr/>
          <a:lstStyle/>
          <a:p>
            <a:endParaRPr lang="en-US"/>
          </a:p>
        </p:txBody>
      </p:sp>
      <p:sp>
        <p:nvSpPr>
          <p:cNvPr id="95269" name="Rectangle 37"/>
          <p:cNvSpPr>
            <a:spLocks noChangeArrowheads="1"/>
          </p:cNvSpPr>
          <p:nvPr/>
        </p:nvSpPr>
        <p:spPr bwMode="auto">
          <a:xfrm>
            <a:off x="1301750" y="3570288"/>
            <a:ext cx="665163" cy="360362"/>
          </a:xfrm>
          <a:prstGeom prst="rect">
            <a:avLst/>
          </a:prstGeom>
          <a:solidFill>
            <a:srgbClr val="CCFFFF"/>
          </a:solidFill>
          <a:ln w="9525">
            <a:solidFill>
              <a:schemeClr val="tx1"/>
            </a:solidFill>
            <a:miter lim="800000"/>
            <a:headEnd/>
            <a:tailEnd/>
          </a:ln>
          <a:effectLst/>
        </p:spPr>
        <p:txBody>
          <a:bodyPr wrap="none" anchor="ctr"/>
          <a:lstStyle/>
          <a:p>
            <a:pPr algn="ctr"/>
            <a:r>
              <a:rPr kumimoji="0" lang="en-US" sz="1800" b="1">
                <a:solidFill>
                  <a:schemeClr val="bg1"/>
                </a:solidFill>
                <a:latin typeface="Arial" charset="0"/>
              </a:rPr>
              <a:t>USIA</a:t>
            </a:r>
          </a:p>
        </p:txBody>
      </p:sp>
      <p:sp>
        <p:nvSpPr>
          <p:cNvPr id="95270" name="Rectangle 38"/>
          <p:cNvSpPr>
            <a:spLocks noChangeArrowheads="1"/>
          </p:cNvSpPr>
          <p:nvPr/>
        </p:nvSpPr>
        <p:spPr bwMode="auto">
          <a:xfrm>
            <a:off x="1916113" y="2420938"/>
            <a:ext cx="795337" cy="287337"/>
          </a:xfrm>
          <a:prstGeom prst="rect">
            <a:avLst/>
          </a:prstGeom>
          <a:noFill/>
          <a:ln w="9525">
            <a:noFill/>
            <a:miter lim="800000"/>
            <a:headEnd/>
            <a:tailEnd/>
          </a:ln>
          <a:effectLst/>
        </p:spPr>
        <p:txBody>
          <a:bodyPr wrap="none" anchor="ctr"/>
          <a:lstStyle/>
          <a:p>
            <a:pPr algn="ctr"/>
            <a:r>
              <a:rPr kumimoji="0" lang="en-US" sz="1400" b="1">
                <a:latin typeface="Arial" charset="0"/>
              </a:rPr>
              <a:t>ANAK</a:t>
            </a:r>
          </a:p>
        </p:txBody>
      </p:sp>
      <p:sp>
        <p:nvSpPr>
          <p:cNvPr id="95271" name="Rectangle 39"/>
          <p:cNvSpPr>
            <a:spLocks noChangeArrowheads="1"/>
          </p:cNvSpPr>
          <p:nvPr/>
        </p:nvSpPr>
        <p:spPr bwMode="auto">
          <a:xfrm>
            <a:off x="1979613" y="2852738"/>
            <a:ext cx="796925" cy="2089150"/>
          </a:xfrm>
          <a:prstGeom prst="rect">
            <a:avLst/>
          </a:prstGeom>
          <a:noFill/>
          <a:ln w="9525">
            <a:noFill/>
            <a:miter lim="800000"/>
            <a:headEnd/>
            <a:tailEnd/>
          </a:ln>
          <a:effectLst/>
        </p:spPr>
        <p:txBody>
          <a:bodyPr wrap="none" anchor="ctr"/>
          <a:lstStyle/>
          <a:p>
            <a:endParaRPr kumimoji="0" lang="en-US" sz="1400" b="1">
              <a:latin typeface="Arial" charset="0"/>
            </a:endParaRPr>
          </a:p>
          <a:p>
            <a:endParaRPr kumimoji="0" lang="en-US" sz="1400" b="1">
              <a:latin typeface="Arial" charset="0"/>
            </a:endParaRPr>
          </a:p>
          <a:p>
            <a:endParaRPr kumimoji="0" lang="en-US" sz="1400" b="1">
              <a:latin typeface="Arial" charset="0"/>
            </a:endParaRPr>
          </a:p>
          <a:p>
            <a:r>
              <a:rPr kumimoji="0" lang="en-US" sz="1400" b="1">
                <a:latin typeface="Arial" charset="0"/>
              </a:rPr>
              <a:t>REMAJA</a:t>
            </a:r>
          </a:p>
          <a:p>
            <a:endParaRPr kumimoji="0" lang="en-US" sz="1400" b="1">
              <a:latin typeface="Arial" charset="0"/>
            </a:endParaRPr>
          </a:p>
          <a:p>
            <a:endParaRPr kumimoji="0" lang="en-US" sz="1400" b="1">
              <a:latin typeface="Arial" charset="0"/>
            </a:endParaRPr>
          </a:p>
          <a:p>
            <a:r>
              <a:rPr kumimoji="0" lang="en-US" sz="1400" b="1">
                <a:latin typeface="Arial" charset="0"/>
              </a:rPr>
              <a:t>DEWASA</a:t>
            </a:r>
          </a:p>
          <a:p>
            <a:r>
              <a:rPr kumimoji="0" lang="en-US" sz="1400" b="1">
                <a:latin typeface="Arial" charset="0"/>
              </a:rPr>
              <a:t>MUDA</a:t>
            </a:r>
          </a:p>
          <a:p>
            <a:endParaRPr kumimoji="0" lang="en-US" sz="1400" b="1">
              <a:latin typeface="Arial" charset="0"/>
            </a:endParaRPr>
          </a:p>
          <a:p>
            <a:r>
              <a:rPr kumimoji="0" lang="en-US" sz="1400" b="1">
                <a:latin typeface="Arial" charset="0"/>
              </a:rPr>
              <a:t>DEWASA</a:t>
            </a:r>
          </a:p>
          <a:p>
            <a:endParaRPr kumimoji="0" lang="en-US" sz="1400" b="1">
              <a:latin typeface="Arial" charset="0"/>
            </a:endParaRPr>
          </a:p>
          <a:p>
            <a:r>
              <a:rPr kumimoji="0" lang="en-US" sz="1400" b="1">
                <a:latin typeface="Arial" charset="0"/>
              </a:rPr>
              <a:t>TUA</a:t>
            </a:r>
          </a:p>
        </p:txBody>
      </p:sp>
      <p:sp>
        <p:nvSpPr>
          <p:cNvPr id="95272" name="Line 40"/>
          <p:cNvSpPr>
            <a:spLocks noChangeShapeType="1"/>
          </p:cNvSpPr>
          <p:nvPr/>
        </p:nvSpPr>
        <p:spPr bwMode="auto">
          <a:xfrm>
            <a:off x="7124700" y="4321175"/>
            <a:ext cx="1462088" cy="0"/>
          </a:xfrm>
          <a:prstGeom prst="line">
            <a:avLst/>
          </a:prstGeom>
          <a:noFill/>
          <a:ln w="28575" cap="rnd">
            <a:solidFill>
              <a:schemeClr val="tx1"/>
            </a:solidFill>
            <a:prstDash val="sysDot"/>
            <a:round/>
            <a:headEnd/>
            <a:tailEnd/>
          </a:ln>
          <a:effectLst/>
        </p:spPr>
        <p:txBody>
          <a:bodyPr/>
          <a:lstStyle/>
          <a:p>
            <a:endParaRPr lang="en-US"/>
          </a:p>
        </p:txBody>
      </p:sp>
      <p:sp>
        <p:nvSpPr>
          <p:cNvPr id="95273" name="Line 41"/>
          <p:cNvSpPr>
            <a:spLocks noChangeShapeType="1"/>
          </p:cNvSpPr>
          <p:nvPr/>
        </p:nvSpPr>
        <p:spPr bwMode="auto">
          <a:xfrm>
            <a:off x="6183313" y="5300663"/>
            <a:ext cx="1658937" cy="0"/>
          </a:xfrm>
          <a:prstGeom prst="line">
            <a:avLst/>
          </a:prstGeom>
          <a:noFill/>
          <a:ln w="28575" cap="rnd">
            <a:solidFill>
              <a:schemeClr val="tx1"/>
            </a:solidFill>
            <a:prstDash val="sysDot"/>
            <a:round/>
            <a:headEnd/>
            <a:tailEnd/>
          </a:ln>
          <a:effectLst/>
        </p:spPr>
        <p:txBody>
          <a:bodyPr/>
          <a:lstStyle/>
          <a:p>
            <a:endParaRPr lang="en-US"/>
          </a:p>
        </p:txBody>
      </p:sp>
      <p:sp>
        <p:nvSpPr>
          <p:cNvPr id="95274" name="Line 42"/>
          <p:cNvSpPr>
            <a:spLocks noChangeShapeType="1"/>
          </p:cNvSpPr>
          <p:nvPr/>
        </p:nvSpPr>
        <p:spPr bwMode="auto">
          <a:xfrm>
            <a:off x="6196013" y="5314950"/>
            <a:ext cx="0" cy="936625"/>
          </a:xfrm>
          <a:prstGeom prst="line">
            <a:avLst/>
          </a:prstGeom>
          <a:noFill/>
          <a:ln w="28575" cap="rnd">
            <a:solidFill>
              <a:schemeClr val="tx1"/>
            </a:solidFill>
            <a:prstDash val="sysDot"/>
            <a:round/>
            <a:headEnd/>
            <a:tailEnd/>
          </a:ln>
          <a:effectLst/>
        </p:spPr>
        <p:txBody>
          <a:bodyPr/>
          <a:lstStyle/>
          <a:p>
            <a:endParaRPr lang="en-US"/>
          </a:p>
        </p:txBody>
      </p:sp>
      <p:sp>
        <p:nvSpPr>
          <p:cNvPr id="95275" name="Rectangle 43"/>
          <p:cNvSpPr>
            <a:spLocks noChangeArrowheads="1"/>
          </p:cNvSpPr>
          <p:nvPr/>
        </p:nvSpPr>
        <p:spPr bwMode="auto">
          <a:xfrm>
            <a:off x="2976563" y="5445125"/>
            <a:ext cx="3124200" cy="288925"/>
          </a:xfrm>
          <a:prstGeom prst="rect">
            <a:avLst/>
          </a:prstGeom>
          <a:noFill/>
          <a:ln w="9525">
            <a:noFill/>
            <a:miter lim="800000"/>
            <a:headEnd/>
            <a:tailEnd/>
          </a:ln>
          <a:effectLst/>
        </p:spPr>
        <p:txBody>
          <a:bodyPr wrap="none" anchor="ctr"/>
          <a:lstStyle/>
          <a:p>
            <a:pPr algn="ctr"/>
            <a:r>
              <a:rPr kumimoji="0" lang="en-US" sz="1700" b="1">
                <a:latin typeface="Arial" charset="0"/>
              </a:rPr>
              <a:t>PRIA                    WANITA</a:t>
            </a:r>
          </a:p>
        </p:txBody>
      </p:sp>
      <p:sp>
        <p:nvSpPr>
          <p:cNvPr id="95276" name="Line 44"/>
          <p:cNvSpPr>
            <a:spLocks noChangeShapeType="1"/>
          </p:cNvSpPr>
          <p:nvPr/>
        </p:nvSpPr>
        <p:spPr bwMode="auto">
          <a:xfrm>
            <a:off x="3149600" y="5992813"/>
            <a:ext cx="2857500"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95277" name="Rectangle 45"/>
          <p:cNvSpPr>
            <a:spLocks noChangeArrowheads="1"/>
          </p:cNvSpPr>
          <p:nvPr/>
        </p:nvSpPr>
        <p:spPr bwMode="auto">
          <a:xfrm>
            <a:off x="3906838" y="5848350"/>
            <a:ext cx="1397000" cy="288925"/>
          </a:xfrm>
          <a:prstGeom prst="rect">
            <a:avLst/>
          </a:prstGeom>
          <a:solidFill>
            <a:schemeClr val="bg1"/>
          </a:solidFill>
          <a:ln w="9525">
            <a:solidFill>
              <a:schemeClr val="tx1"/>
            </a:solidFill>
            <a:miter lim="800000"/>
            <a:headEnd/>
            <a:tailEnd/>
          </a:ln>
          <a:effectLst/>
        </p:spPr>
        <p:txBody>
          <a:bodyPr wrap="none" anchor="ctr"/>
          <a:lstStyle/>
          <a:p>
            <a:pPr algn="ctr"/>
            <a:r>
              <a:rPr kumimoji="0" lang="en-US" sz="1700" b="1">
                <a:latin typeface="Arial" charset="0"/>
              </a:rPr>
              <a:t>GENDER</a:t>
            </a:r>
          </a:p>
        </p:txBody>
      </p:sp>
      <p:sp>
        <p:nvSpPr>
          <p:cNvPr id="95278" name="Line 46"/>
          <p:cNvSpPr>
            <a:spLocks noChangeShapeType="1"/>
          </p:cNvSpPr>
          <p:nvPr/>
        </p:nvSpPr>
        <p:spPr bwMode="auto">
          <a:xfrm flipV="1">
            <a:off x="7840663" y="4365625"/>
            <a:ext cx="666750" cy="86360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95279" name="Rectangle 47"/>
          <p:cNvSpPr>
            <a:spLocks noChangeArrowheads="1"/>
          </p:cNvSpPr>
          <p:nvPr/>
        </p:nvSpPr>
        <p:spPr bwMode="auto">
          <a:xfrm>
            <a:off x="7907338" y="4610100"/>
            <a:ext cx="665162" cy="288925"/>
          </a:xfrm>
          <a:prstGeom prst="rect">
            <a:avLst/>
          </a:prstGeom>
          <a:solidFill>
            <a:schemeClr val="bg1"/>
          </a:solidFill>
          <a:ln w="9525">
            <a:solidFill>
              <a:schemeClr val="tx1"/>
            </a:solidFill>
            <a:miter lim="800000"/>
            <a:headEnd/>
            <a:tailEnd/>
          </a:ln>
          <a:effectLst/>
        </p:spPr>
        <p:txBody>
          <a:bodyPr wrap="none" anchor="ctr"/>
          <a:lstStyle/>
          <a:p>
            <a:pPr algn="ctr"/>
            <a:r>
              <a:rPr kumimoji="0" lang="en-US" sz="1700" b="1">
                <a:latin typeface="Arial" charset="0"/>
              </a:rPr>
              <a:t>JENIS</a:t>
            </a:r>
          </a:p>
        </p:txBody>
      </p:sp>
      <p:sp>
        <p:nvSpPr>
          <p:cNvPr id="95280" name="Rectangle 48"/>
          <p:cNvSpPr>
            <a:spLocks noChangeArrowheads="1"/>
          </p:cNvSpPr>
          <p:nvPr/>
        </p:nvSpPr>
        <p:spPr bwMode="auto">
          <a:xfrm>
            <a:off x="7031038" y="4365625"/>
            <a:ext cx="930275" cy="287338"/>
          </a:xfrm>
          <a:prstGeom prst="rect">
            <a:avLst/>
          </a:prstGeom>
          <a:noFill/>
          <a:ln w="9525">
            <a:noFill/>
            <a:miter lim="800000"/>
            <a:headEnd/>
            <a:tailEnd/>
          </a:ln>
          <a:effectLst/>
        </p:spPr>
        <p:txBody>
          <a:bodyPr wrap="none" anchor="ctr"/>
          <a:lstStyle/>
          <a:p>
            <a:pPr algn="ctr"/>
            <a:r>
              <a:rPr kumimoji="0" lang="en-US" sz="1000" b="1">
                <a:latin typeface="Arial" charset="0"/>
              </a:rPr>
              <a:t>SOCIAL</a:t>
            </a:r>
          </a:p>
        </p:txBody>
      </p:sp>
      <p:sp>
        <p:nvSpPr>
          <p:cNvPr id="95281" name="Rectangle 49"/>
          <p:cNvSpPr>
            <a:spLocks noChangeArrowheads="1"/>
          </p:cNvSpPr>
          <p:nvPr/>
        </p:nvSpPr>
        <p:spPr bwMode="auto">
          <a:xfrm>
            <a:off x="6805613" y="4581525"/>
            <a:ext cx="930275" cy="287338"/>
          </a:xfrm>
          <a:prstGeom prst="rect">
            <a:avLst/>
          </a:prstGeom>
          <a:noFill/>
          <a:ln w="9525">
            <a:noFill/>
            <a:miter lim="800000"/>
            <a:headEnd/>
            <a:tailEnd/>
          </a:ln>
          <a:effectLst/>
        </p:spPr>
        <p:txBody>
          <a:bodyPr wrap="none" anchor="ctr"/>
          <a:lstStyle/>
          <a:p>
            <a:pPr algn="ctr"/>
            <a:r>
              <a:rPr kumimoji="0" lang="en-US" sz="1000" b="1">
                <a:latin typeface="Arial" charset="0"/>
              </a:rPr>
              <a:t>AGAMA</a:t>
            </a:r>
          </a:p>
        </p:txBody>
      </p:sp>
      <p:sp>
        <p:nvSpPr>
          <p:cNvPr id="95282" name="Rectangle 50"/>
          <p:cNvSpPr>
            <a:spLocks noChangeArrowheads="1"/>
          </p:cNvSpPr>
          <p:nvPr/>
        </p:nvSpPr>
        <p:spPr bwMode="auto">
          <a:xfrm>
            <a:off x="6604000" y="4799013"/>
            <a:ext cx="930275" cy="287337"/>
          </a:xfrm>
          <a:prstGeom prst="rect">
            <a:avLst/>
          </a:prstGeom>
          <a:noFill/>
          <a:ln w="9525">
            <a:noFill/>
            <a:miter lim="800000"/>
            <a:headEnd/>
            <a:tailEnd/>
          </a:ln>
          <a:effectLst/>
        </p:spPr>
        <p:txBody>
          <a:bodyPr wrap="none" anchor="ctr"/>
          <a:lstStyle/>
          <a:p>
            <a:pPr algn="ctr"/>
            <a:r>
              <a:rPr kumimoji="0" lang="en-US" sz="1000" b="1">
                <a:latin typeface="Arial" charset="0"/>
              </a:rPr>
              <a:t>EDUKASI</a:t>
            </a:r>
          </a:p>
        </p:txBody>
      </p:sp>
      <p:sp>
        <p:nvSpPr>
          <p:cNvPr id="95283" name="Rectangle 51"/>
          <p:cNvSpPr>
            <a:spLocks noChangeArrowheads="1"/>
          </p:cNvSpPr>
          <p:nvPr/>
        </p:nvSpPr>
        <p:spPr bwMode="auto">
          <a:xfrm>
            <a:off x="7885113" y="5903913"/>
            <a:ext cx="1246187" cy="274637"/>
          </a:xfrm>
          <a:prstGeom prst="rect">
            <a:avLst/>
          </a:prstGeom>
          <a:noFill/>
          <a:ln w="9525">
            <a:noFill/>
            <a:miter lim="800000"/>
            <a:headEnd/>
            <a:tailEnd/>
          </a:ln>
          <a:effectLst/>
        </p:spPr>
        <p:txBody>
          <a:bodyPr wrap="none" anchor="ctr"/>
          <a:lstStyle/>
          <a:p>
            <a:pPr algn="ctr"/>
            <a:r>
              <a:rPr kumimoji="0" lang="en-US" sz="1600" b="1">
                <a:latin typeface="Arial" charset="0"/>
              </a:rPr>
              <a:t>Kompetisi</a:t>
            </a:r>
          </a:p>
        </p:txBody>
      </p:sp>
      <p:sp>
        <p:nvSpPr>
          <p:cNvPr id="95284" name="Rectangle 52"/>
          <p:cNvSpPr>
            <a:spLocks noChangeArrowheads="1"/>
          </p:cNvSpPr>
          <p:nvPr/>
        </p:nvSpPr>
        <p:spPr bwMode="auto">
          <a:xfrm>
            <a:off x="457200" y="5715000"/>
            <a:ext cx="1463675" cy="647700"/>
          </a:xfrm>
          <a:prstGeom prst="rect">
            <a:avLst/>
          </a:prstGeom>
          <a:noFill/>
          <a:ln w="9525">
            <a:noFill/>
            <a:miter lim="800000"/>
            <a:headEnd/>
            <a:tailEnd/>
          </a:ln>
          <a:effectLst/>
        </p:spPr>
        <p:txBody>
          <a:bodyPr wrap="none" anchor="ctr"/>
          <a:lstStyle/>
          <a:p>
            <a:r>
              <a:rPr kumimoji="0" lang="en-US" sz="1600" b="1">
                <a:latin typeface="Arial" charset="0"/>
              </a:rPr>
              <a:t>Perubahan </a:t>
            </a:r>
          </a:p>
          <a:p>
            <a:r>
              <a:rPr kumimoji="0" lang="en-US" sz="1600" b="1">
                <a:latin typeface="Arial" charset="0"/>
              </a:rPr>
              <a:t>Socio-ekonomi</a:t>
            </a:r>
          </a:p>
        </p:txBody>
      </p:sp>
      <p:sp>
        <p:nvSpPr>
          <p:cNvPr id="95286" name="Rectangle 54"/>
          <p:cNvSpPr>
            <a:spLocks noChangeArrowheads="1"/>
          </p:cNvSpPr>
          <p:nvPr/>
        </p:nvSpPr>
        <p:spPr bwMode="auto">
          <a:xfrm>
            <a:off x="6302375" y="5056188"/>
            <a:ext cx="936625" cy="215900"/>
          </a:xfrm>
          <a:prstGeom prst="rect">
            <a:avLst/>
          </a:prstGeom>
          <a:noFill/>
          <a:ln w="9525">
            <a:noFill/>
            <a:miter lim="800000"/>
            <a:headEnd/>
            <a:tailEnd/>
          </a:ln>
          <a:effectLst/>
        </p:spPr>
        <p:txBody>
          <a:bodyPr wrap="none" anchor="ctr"/>
          <a:lstStyle/>
          <a:p>
            <a:pPr algn="ctr"/>
            <a:r>
              <a:rPr kumimoji="0" lang="en-US" sz="1000" b="1">
                <a:latin typeface="Arial" charset="0"/>
              </a:rPr>
              <a:t>LAINNYA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ChangeArrowheads="1"/>
          </p:cNvSpPr>
          <p:nvPr/>
        </p:nvSpPr>
        <p:spPr bwMode="auto">
          <a:xfrm>
            <a:off x="1619250" y="188913"/>
            <a:ext cx="5834063" cy="719137"/>
          </a:xfrm>
          <a:prstGeom prst="rect">
            <a:avLst/>
          </a:prstGeom>
          <a:noFill/>
          <a:ln w="9525">
            <a:noFill/>
            <a:miter lim="800000"/>
            <a:headEnd/>
            <a:tailEnd/>
          </a:ln>
          <a:effectLst/>
        </p:spPr>
        <p:txBody>
          <a:bodyPr wrap="none" anchor="ctr"/>
          <a:lstStyle/>
          <a:p>
            <a:pPr algn="ctr" eaLnBrk="0" hangingPunct="0"/>
            <a:r>
              <a:rPr kumimoji="0" lang="en-US" sz="2000" b="1">
                <a:solidFill>
                  <a:srgbClr val="FFFF66"/>
                </a:solidFill>
                <a:effectLst>
                  <a:outerShdw blurRad="38100" dist="38100" dir="2700000" algn="tl">
                    <a:srgbClr val="000000"/>
                  </a:outerShdw>
                </a:effectLst>
                <a:latin typeface="Tahoma" pitchFamily="34" charset="0"/>
              </a:rPr>
              <a:t>CARA TERBAIK MENENTUKAN SEGMENTASI ADALAH </a:t>
            </a:r>
          </a:p>
          <a:p>
            <a:pPr algn="ctr" eaLnBrk="0" hangingPunct="0"/>
            <a:r>
              <a:rPr kumimoji="0" lang="en-US" sz="2000" b="1">
                <a:solidFill>
                  <a:srgbClr val="FFFF66"/>
                </a:solidFill>
                <a:effectLst>
                  <a:outerShdw blurRad="38100" dist="38100" dir="2700000" algn="tl">
                    <a:srgbClr val="000000"/>
                  </a:outerShdw>
                </a:effectLst>
                <a:latin typeface="Tahoma" pitchFamily="34" charset="0"/>
              </a:rPr>
              <a:t>DENGAN PENDEKATAN KOMBINASI BERBAGAI PERSPEKTIF </a:t>
            </a:r>
          </a:p>
        </p:txBody>
      </p:sp>
      <p:sp>
        <p:nvSpPr>
          <p:cNvPr id="97286" name="Rectangle 6"/>
          <p:cNvSpPr>
            <a:spLocks noChangeArrowheads="1"/>
          </p:cNvSpPr>
          <p:nvPr/>
        </p:nvSpPr>
        <p:spPr bwMode="auto">
          <a:xfrm>
            <a:off x="1619250" y="850900"/>
            <a:ext cx="6121400" cy="503238"/>
          </a:xfrm>
          <a:prstGeom prst="rect">
            <a:avLst/>
          </a:prstGeom>
          <a:noFill/>
          <a:ln w="9525">
            <a:noFill/>
            <a:miter lim="800000"/>
            <a:headEnd/>
            <a:tailEnd/>
          </a:ln>
          <a:effectLst/>
        </p:spPr>
        <p:txBody>
          <a:bodyPr wrap="none" anchor="ctr"/>
          <a:lstStyle/>
          <a:p>
            <a:pPr algn="ctr" eaLnBrk="0" hangingPunct="0"/>
            <a:r>
              <a:rPr kumimoji="0" lang="en-US" sz="1600" b="1">
                <a:latin typeface="Tahoma" pitchFamily="34" charset="0"/>
              </a:rPr>
              <a:t>Dimensi SEGMENTASI PELANGGAN </a:t>
            </a:r>
          </a:p>
        </p:txBody>
      </p:sp>
      <p:grpSp>
        <p:nvGrpSpPr>
          <p:cNvPr id="2" name="Group 37"/>
          <p:cNvGrpSpPr>
            <a:grpSpLocks/>
          </p:cNvGrpSpPr>
          <p:nvPr/>
        </p:nvGrpSpPr>
        <p:grpSpPr bwMode="auto">
          <a:xfrm>
            <a:off x="0" y="1447800"/>
            <a:ext cx="9128125" cy="5105400"/>
            <a:chOff x="144" y="1054"/>
            <a:chExt cx="5606" cy="2642"/>
          </a:xfrm>
        </p:grpSpPr>
        <p:sp>
          <p:nvSpPr>
            <p:cNvPr id="97287" name="Rectangle 7"/>
            <p:cNvSpPr>
              <a:spLocks noChangeArrowheads="1"/>
            </p:cNvSpPr>
            <p:nvPr/>
          </p:nvSpPr>
          <p:spPr bwMode="auto">
            <a:xfrm>
              <a:off x="2460" y="1054"/>
              <a:ext cx="499" cy="182"/>
            </a:xfrm>
            <a:prstGeom prst="rect">
              <a:avLst/>
            </a:prstGeom>
            <a:noFill/>
            <a:ln w="9525">
              <a:noFill/>
              <a:miter lim="800000"/>
              <a:headEnd/>
              <a:tailEnd/>
            </a:ln>
            <a:effectLst/>
          </p:spPr>
          <p:txBody>
            <a:bodyPr wrap="none" anchor="ctr"/>
            <a:lstStyle/>
            <a:p>
              <a:pPr eaLnBrk="0" hangingPunct="0">
                <a:buFontTx/>
                <a:buChar char="•"/>
              </a:pPr>
              <a:r>
                <a:rPr kumimoji="0" lang="en-US" sz="800" b="1">
                  <a:latin typeface="Tahoma" pitchFamily="34" charset="0"/>
                </a:rPr>
                <a:t>Keuangan</a:t>
              </a:r>
            </a:p>
            <a:p>
              <a:pPr eaLnBrk="0" hangingPunct="0">
                <a:buFontTx/>
                <a:buChar char="•"/>
              </a:pPr>
              <a:r>
                <a:rPr kumimoji="0" lang="en-US" sz="800" b="1">
                  <a:latin typeface="Tahoma" pitchFamily="34" charset="0"/>
                </a:rPr>
                <a:t>Kompetisi</a:t>
              </a:r>
            </a:p>
          </p:txBody>
        </p:sp>
        <p:sp>
          <p:nvSpPr>
            <p:cNvPr id="97288" name="Rectangle 8"/>
            <p:cNvSpPr>
              <a:spLocks noChangeArrowheads="1"/>
            </p:cNvSpPr>
            <p:nvPr/>
          </p:nvSpPr>
          <p:spPr bwMode="auto">
            <a:xfrm>
              <a:off x="3678" y="1101"/>
              <a:ext cx="1134" cy="408"/>
            </a:xfrm>
            <a:prstGeom prst="rect">
              <a:avLst/>
            </a:prstGeom>
            <a:noFill/>
            <a:ln w="9525">
              <a:noFill/>
              <a:miter lim="800000"/>
              <a:headEnd/>
              <a:tailEnd/>
            </a:ln>
            <a:effectLst/>
          </p:spPr>
          <p:txBody>
            <a:bodyPr wrap="none" anchor="ctr"/>
            <a:lstStyle/>
            <a:p>
              <a:pPr eaLnBrk="0" hangingPunct="0"/>
              <a:r>
                <a:rPr kumimoji="0" lang="en-US" sz="800" b="1">
                  <a:latin typeface="Tahoma" pitchFamily="34" charset="0"/>
                </a:rPr>
                <a:t>* Lokal, regional, nasional, dan</a:t>
              </a:r>
            </a:p>
            <a:p>
              <a:pPr eaLnBrk="0" hangingPunct="0"/>
              <a:r>
                <a:rPr kumimoji="0" lang="en-US" sz="800" b="1">
                  <a:latin typeface="Tahoma" pitchFamily="34" charset="0"/>
                </a:rPr>
                <a:t>   lokasi internasional</a:t>
              </a:r>
            </a:p>
            <a:p>
              <a:pPr eaLnBrk="0" hangingPunct="0"/>
              <a:r>
                <a:rPr kumimoji="0" lang="en-US" sz="800" b="1">
                  <a:latin typeface="Tahoma" pitchFamily="34" charset="0"/>
                </a:rPr>
                <a:t>* Lokasi kompetitor  vslayanan pelanggan</a:t>
              </a:r>
            </a:p>
          </p:txBody>
        </p:sp>
        <p:sp>
          <p:nvSpPr>
            <p:cNvPr id="97289" name="Rectangle 9"/>
            <p:cNvSpPr>
              <a:spLocks noChangeArrowheads="1"/>
            </p:cNvSpPr>
            <p:nvPr/>
          </p:nvSpPr>
          <p:spPr bwMode="auto">
            <a:xfrm>
              <a:off x="4819" y="1772"/>
              <a:ext cx="931" cy="318"/>
            </a:xfrm>
            <a:prstGeom prst="rect">
              <a:avLst/>
            </a:prstGeom>
            <a:noFill/>
            <a:ln w="9525">
              <a:noFill/>
              <a:miter lim="800000"/>
              <a:headEnd/>
              <a:tailEnd/>
            </a:ln>
            <a:effectLst/>
          </p:spPr>
          <p:txBody>
            <a:bodyPr wrap="none" anchor="ctr"/>
            <a:lstStyle/>
            <a:p>
              <a:pPr eaLnBrk="0" hangingPunct="0"/>
              <a:r>
                <a:rPr kumimoji="0" lang="en-US" sz="800" b="1">
                  <a:latin typeface="Tahoma" pitchFamily="34" charset="0"/>
                </a:rPr>
                <a:t>umur, sex, pekerjaan,</a:t>
              </a:r>
            </a:p>
            <a:p>
              <a:pPr eaLnBrk="0" hangingPunct="0"/>
              <a:r>
                <a:rPr kumimoji="0" lang="en-US" sz="800" b="1">
                  <a:latin typeface="Tahoma" pitchFamily="34" charset="0"/>
                </a:rPr>
                <a:t> status pernikahan</a:t>
              </a:r>
            </a:p>
          </p:txBody>
        </p:sp>
        <p:sp>
          <p:nvSpPr>
            <p:cNvPr id="97290" name="Rectangle 10"/>
            <p:cNvSpPr>
              <a:spLocks noChangeArrowheads="1"/>
            </p:cNvSpPr>
            <p:nvPr/>
          </p:nvSpPr>
          <p:spPr bwMode="auto">
            <a:xfrm>
              <a:off x="5047" y="2498"/>
              <a:ext cx="408" cy="227"/>
            </a:xfrm>
            <a:prstGeom prst="rect">
              <a:avLst/>
            </a:prstGeom>
            <a:noFill/>
            <a:ln w="9525">
              <a:noFill/>
              <a:miter lim="800000"/>
              <a:headEnd/>
              <a:tailEnd/>
            </a:ln>
            <a:effectLst/>
          </p:spPr>
          <p:txBody>
            <a:bodyPr wrap="none" anchor="ctr"/>
            <a:lstStyle/>
            <a:p>
              <a:pPr eaLnBrk="0" hangingPunct="0">
                <a:buFontTx/>
                <a:buChar char="•"/>
              </a:pPr>
              <a:r>
                <a:rPr kumimoji="0" lang="en-US" sz="800" b="1">
                  <a:latin typeface="Tahoma" pitchFamily="34" charset="0"/>
                </a:rPr>
                <a:t>Setia</a:t>
              </a:r>
            </a:p>
            <a:p>
              <a:pPr eaLnBrk="0" hangingPunct="0">
                <a:buFontTx/>
                <a:buChar char="•"/>
              </a:pPr>
              <a:r>
                <a:rPr kumimoji="0" lang="en-US" sz="800" b="1">
                  <a:latin typeface="Tahoma" pitchFamily="34" charset="0"/>
                </a:rPr>
                <a:t>Tahap kehidupan</a:t>
              </a:r>
            </a:p>
            <a:p>
              <a:pPr eaLnBrk="0" hangingPunct="0">
                <a:buFontTx/>
                <a:buChar char="•"/>
              </a:pPr>
              <a:r>
                <a:rPr kumimoji="0" lang="en-US" sz="800" b="1">
                  <a:latin typeface="Tahoma" pitchFamily="34" charset="0"/>
                </a:rPr>
                <a:t> pilihan</a:t>
              </a:r>
            </a:p>
          </p:txBody>
        </p:sp>
        <p:sp>
          <p:nvSpPr>
            <p:cNvPr id="97291" name="Oval 11"/>
            <p:cNvSpPr>
              <a:spLocks noChangeArrowheads="1"/>
            </p:cNvSpPr>
            <p:nvPr/>
          </p:nvSpPr>
          <p:spPr bwMode="auto">
            <a:xfrm>
              <a:off x="2052" y="2226"/>
              <a:ext cx="1362" cy="362"/>
            </a:xfrm>
            <a:prstGeom prst="ellipse">
              <a:avLst/>
            </a:prstGeom>
            <a:solidFill>
              <a:srgbClr val="006666"/>
            </a:solidFill>
            <a:ln w="9525">
              <a:noFill/>
              <a:round/>
              <a:headEnd/>
              <a:tailEnd/>
            </a:ln>
            <a:effectLst>
              <a:prstShdw prst="shdw18" dist="17961" dir="13500000">
                <a:srgbClr val="006666">
                  <a:gamma/>
                  <a:shade val="60000"/>
                  <a:invGamma/>
                </a:srgbClr>
              </a:prstShdw>
            </a:effectLst>
          </p:spPr>
          <p:txBody>
            <a:bodyPr wrap="none" anchor="ctr"/>
            <a:lstStyle/>
            <a:p>
              <a:pPr algn="ctr" eaLnBrk="0" hangingPunct="0"/>
              <a:r>
                <a:rPr kumimoji="0" lang="en-US" sz="1400" b="1">
                  <a:latin typeface="Tahoma" pitchFamily="34" charset="0"/>
                </a:rPr>
                <a:t>Kombinasi</a:t>
              </a:r>
            </a:p>
          </p:txBody>
        </p:sp>
        <p:sp>
          <p:nvSpPr>
            <p:cNvPr id="97292" name="Oval 12"/>
            <p:cNvSpPr>
              <a:spLocks noChangeArrowheads="1"/>
            </p:cNvSpPr>
            <p:nvPr/>
          </p:nvSpPr>
          <p:spPr bwMode="auto">
            <a:xfrm>
              <a:off x="2188" y="3133"/>
              <a:ext cx="1180" cy="362"/>
            </a:xfrm>
            <a:prstGeom prst="ellipse">
              <a:avLst/>
            </a:prstGeom>
            <a:solidFill>
              <a:schemeClr val="accent2"/>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Aktifitas/</a:t>
              </a:r>
            </a:p>
            <a:p>
              <a:pPr algn="ctr" eaLnBrk="0" hangingPunct="0"/>
              <a:r>
                <a:rPr kumimoji="0" lang="en-US" sz="1200" b="1">
                  <a:latin typeface="Tahoma" pitchFamily="34" charset="0"/>
                </a:rPr>
                <a:t>Perilaku</a:t>
              </a:r>
            </a:p>
          </p:txBody>
        </p:sp>
        <p:sp>
          <p:nvSpPr>
            <p:cNvPr id="97293" name="Oval 13"/>
            <p:cNvSpPr>
              <a:spLocks noChangeArrowheads="1"/>
            </p:cNvSpPr>
            <p:nvPr/>
          </p:nvSpPr>
          <p:spPr bwMode="auto">
            <a:xfrm>
              <a:off x="3368" y="2897"/>
              <a:ext cx="1225" cy="362"/>
            </a:xfrm>
            <a:prstGeom prst="ellipse">
              <a:avLst/>
            </a:prstGeom>
            <a:solidFill>
              <a:schemeClr val="bg2"/>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Sikap </a:t>
              </a:r>
            </a:p>
          </p:txBody>
        </p:sp>
        <p:sp>
          <p:nvSpPr>
            <p:cNvPr id="97294" name="Oval 14"/>
            <p:cNvSpPr>
              <a:spLocks noChangeArrowheads="1"/>
            </p:cNvSpPr>
            <p:nvPr/>
          </p:nvSpPr>
          <p:spPr bwMode="auto">
            <a:xfrm>
              <a:off x="891" y="2915"/>
              <a:ext cx="1179" cy="362"/>
            </a:xfrm>
            <a:prstGeom prst="ellipse">
              <a:avLst/>
            </a:prstGeom>
            <a:solidFill>
              <a:srgbClr val="FF9900"/>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Manfaat Pelanggan </a:t>
              </a:r>
            </a:p>
          </p:txBody>
        </p:sp>
        <p:sp>
          <p:nvSpPr>
            <p:cNvPr id="97295" name="Oval 15"/>
            <p:cNvSpPr>
              <a:spLocks noChangeArrowheads="1"/>
            </p:cNvSpPr>
            <p:nvPr/>
          </p:nvSpPr>
          <p:spPr bwMode="auto">
            <a:xfrm>
              <a:off x="600" y="2498"/>
              <a:ext cx="1180" cy="362"/>
            </a:xfrm>
            <a:prstGeom prst="ellipse">
              <a:avLst/>
            </a:prstGeom>
            <a:solidFill>
              <a:srgbClr val="FFFF66"/>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Kebutuhan </a:t>
              </a:r>
            </a:p>
          </p:txBody>
        </p:sp>
        <p:sp>
          <p:nvSpPr>
            <p:cNvPr id="97296" name="Oval 16"/>
            <p:cNvSpPr>
              <a:spLocks noChangeArrowheads="1"/>
            </p:cNvSpPr>
            <p:nvPr/>
          </p:nvSpPr>
          <p:spPr bwMode="auto">
            <a:xfrm>
              <a:off x="3767" y="2435"/>
              <a:ext cx="1271" cy="362"/>
            </a:xfrm>
            <a:prstGeom prst="ellipse">
              <a:avLst/>
            </a:prstGeom>
            <a:solidFill>
              <a:schemeClr val="tx2"/>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Sejarah Pelanggan</a:t>
              </a:r>
            </a:p>
          </p:txBody>
        </p:sp>
        <p:sp>
          <p:nvSpPr>
            <p:cNvPr id="97297" name="Oval 17"/>
            <p:cNvSpPr>
              <a:spLocks noChangeArrowheads="1"/>
            </p:cNvSpPr>
            <p:nvPr/>
          </p:nvSpPr>
          <p:spPr bwMode="auto">
            <a:xfrm>
              <a:off x="3894" y="1999"/>
              <a:ext cx="1180" cy="362"/>
            </a:xfrm>
            <a:prstGeom prst="ellipse">
              <a:avLst/>
            </a:prstGeom>
            <a:solidFill>
              <a:schemeClr val="folHlink"/>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Demografi</a:t>
              </a:r>
            </a:p>
          </p:txBody>
        </p:sp>
        <p:sp>
          <p:nvSpPr>
            <p:cNvPr id="97298" name="Oval 18"/>
            <p:cNvSpPr>
              <a:spLocks noChangeArrowheads="1"/>
            </p:cNvSpPr>
            <p:nvPr/>
          </p:nvSpPr>
          <p:spPr bwMode="auto">
            <a:xfrm>
              <a:off x="600" y="2035"/>
              <a:ext cx="1180" cy="362"/>
            </a:xfrm>
            <a:prstGeom prst="ellipse">
              <a:avLst/>
            </a:prstGeom>
            <a:solidFill>
              <a:srgbClr val="00FF00"/>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Kesempatan</a:t>
              </a:r>
            </a:p>
          </p:txBody>
        </p:sp>
        <p:sp>
          <p:nvSpPr>
            <p:cNvPr id="97299" name="Oval 19"/>
            <p:cNvSpPr>
              <a:spLocks noChangeArrowheads="1"/>
            </p:cNvSpPr>
            <p:nvPr/>
          </p:nvSpPr>
          <p:spPr bwMode="auto">
            <a:xfrm>
              <a:off x="963" y="1519"/>
              <a:ext cx="1225" cy="362"/>
            </a:xfrm>
            <a:prstGeom prst="ellipse">
              <a:avLst/>
            </a:prstGeom>
            <a:solidFill>
              <a:srgbClr val="FF0000"/>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Persepsi</a:t>
              </a:r>
            </a:p>
          </p:txBody>
        </p:sp>
        <p:sp>
          <p:nvSpPr>
            <p:cNvPr id="97300" name="Oval 20"/>
            <p:cNvSpPr>
              <a:spLocks noChangeArrowheads="1"/>
            </p:cNvSpPr>
            <p:nvPr/>
          </p:nvSpPr>
          <p:spPr bwMode="auto">
            <a:xfrm>
              <a:off x="3413" y="1546"/>
              <a:ext cx="1225" cy="362"/>
            </a:xfrm>
            <a:prstGeom prst="ellipse">
              <a:avLst/>
            </a:prstGeom>
            <a:solidFill>
              <a:schemeClr val="hlink"/>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Geografi</a:t>
              </a:r>
            </a:p>
          </p:txBody>
        </p:sp>
        <p:sp>
          <p:nvSpPr>
            <p:cNvPr id="97301" name="Oval 21"/>
            <p:cNvSpPr>
              <a:spLocks noChangeArrowheads="1"/>
            </p:cNvSpPr>
            <p:nvPr/>
          </p:nvSpPr>
          <p:spPr bwMode="auto">
            <a:xfrm>
              <a:off x="2097" y="1273"/>
              <a:ext cx="1226" cy="362"/>
            </a:xfrm>
            <a:prstGeom prst="ellipse">
              <a:avLst/>
            </a:prstGeom>
            <a:solidFill>
              <a:srgbClr val="996600"/>
            </a:solidFill>
            <a:ln w="9525">
              <a:noFill/>
              <a:round/>
              <a:headEnd/>
              <a:tailEnd/>
            </a:ln>
            <a:effectLst>
              <a:outerShdw dist="107763" dir="13500000" algn="ctr" rotWithShape="0">
                <a:schemeClr val="bg2">
                  <a:alpha val="50000"/>
                </a:schemeClr>
              </a:outerShdw>
            </a:effectLst>
          </p:spPr>
          <p:txBody>
            <a:bodyPr wrap="none" anchor="ctr"/>
            <a:lstStyle/>
            <a:p>
              <a:pPr algn="ctr" eaLnBrk="0" hangingPunct="0"/>
              <a:r>
                <a:rPr kumimoji="0" lang="en-US" sz="1200" b="1">
                  <a:latin typeface="Tahoma" pitchFamily="34" charset="0"/>
                </a:rPr>
                <a:t>Kendala</a:t>
              </a:r>
            </a:p>
          </p:txBody>
        </p:sp>
        <p:sp>
          <p:nvSpPr>
            <p:cNvPr id="97302" name="Line 22"/>
            <p:cNvSpPr>
              <a:spLocks noChangeShapeType="1"/>
            </p:cNvSpPr>
            <p:nvPr/>
          </p:nvSpPr>
          <p:spPr bwMode="auto">
            <a:xfrm>
              <a:off x="2732" y="1636"/>
              <a:ext cx="0" cy="590"/>
            </a:xfrm>
            <a:prstGeom prst="line">
              <a:avLst/>
            </a:prstGeom>
            <a:noFill/>
            <a:ln w="9525">
              <a:solidFill>
                <a:schemeClr val="tx1"/>
              </a:solidFill>
              <a:round/>
              <a:headEnd/>
              <a:tailEnd/>
            </a:ln>
            <a:effectLst/>
          </p:spPr>
          <p:txBody>
            <a:bodyPr/>
            <a:lstStyle/>
            <a:p>
              <a:endParaRPr lang="en-US"/>
            </a:p>
          </p:txBody>
        </p:sp>
        <p:sp>
          <p:nvSpPr>
            <p:cNvPr id="97303" name="Line 23"/>
            <p:cNvSpPr>
              <a:spLocks noChangeShapeType="1"/>
            </p:cNvSpPr>
            <p:nvPr/>
          </p:nvSpPr>
          <p:spPr bwMode="auto">
            <a:xfrm>
              <a:off x="2732" y="2589"/>
              <a:ext cx="0" cy="544"/>
            </a:xfrm>
            <a:prstGeom prst="line">
              <a:avLst/>
            </a:prstGeom>
            <a:noFill/>
            <a:ln w="9525">
              <a:solidFill>
                <a:schemeClr val="tx1"/>
              </a:solidFill>
              <a:round/>
              <a:headEnd/>
              <a:tailEnd/>
            </a:ln>
            <a:effectLst/>
          </p:spPr>
          <p:txBody>
            <a:bodyPr/>
            <a:lstStyle/>
            <a:p>
              <a:endParaRPr lang="en-US"/>
            </a:p>
          </p:txBody>
        </p:sp>
        <p:sp>
          <p:nvSpPr>
            <p:cNvPr id="97304" name="Line 24"/>
            <p:cNvSpPr>
              <a:spLocks noChangeShapeType="1"/>
            </p:cNvSpPr>
            <p:nvPr/>
          </p:nvSpPr>
          <p:spPr bwMode="auto">
            <a:xfrm>
              <a:off x="2052" y="1818"/>
              <a:ext cx="453" cy="408"/>
            </a:xfrm>
            <a:prstGeom prst="line">
              <a:avLst/>
            </a:prstGeom>
            <a:noFill/>
            <a:ln w="9525">
              <a:solidFill>
                <a:schemeClr val="tx1"/>
              </a:solidFill>
              <a:round/>
              <a:headEnd/>
              <a:tailEnd/>
            </a:ln>
            <a:effectLst/>
          </p:spPr>
          <p:txBody>
            <a:bodyPr/>
            <a:lstStyle/>
            <a:p>
              <a:endParaRPr lang="en-US"/>
            </a:p>
          </p:txBody>
        </p:sp>
        <p:sp>
          <p:nvSpPr>
            <p:cNvPr id="97305" name="Line 25"/>
            <p:cNvSpPr>
              <a:spLocks noChangeShapeType="1"/>
            </p:cNvSpPr>
            <p:nvPr/>
          </p:nvSpPr>
          <p:spPr bwMode="auto">
            <a:xfrm>
              <a:off x="3051" y="2571"/>
              <a:ext cx="544" cy="362"/>
            </a:xfrm>
            <a:prstGeom prst="line">
              <a:avLst/>
            </a:prstGeom>
            <a:noFill/>
            <a:ln w="9525">
              <a:solidFill>
                <a:schemeClr val="tx1"/>
              </a:solidFill>
              <a:round/>
              <a:headEnd/>
              <a:tailEnd/>
            </a:ln>
            <a:effectLst/>
          </p:spPr>
          <p:txBody>
            <a:bodyPr/>
            <a:lstStyle/>
            <a:p>
              <a:endParaRPr lang="en-US"/>
            </a:p>
          </p:txBody>
        </p:sp>
        <p:sp>
          <p:nvSpPr>
            <p:cNvPr id="97306" name="Line 26"/>
            <p:cNvSpPr>
              <a:spLocks noChangeShapeType="1"/>
            </p:cNvSpPr>
            <p:nvPr/>
          </p:nvSpPr>
          <p:spPr bwMode="auto">
            <a:xfrm flipV="1">
              <a:off x="2052" y="2589"/>
              <a:ext cx="544" cy="453"/>
            </a:xfrm>
            <a:prstGeom prst="line">
              <a:avLst/>
            </a:prstGeom>
            <a:noFill/>
            <a:ln w="9525">
              <a:solidFill>
                <a:schemeClr val="tx1"/>
              </a:solidFill>
              <a:round/>
              <a:headEnd/>
              <a:tailEnd/>
            </a:ln>
            <a:effectLst/>
          </p:spPr>
          <p:txBody>
            <a:bodyPr/>
            <a:lstStyle/>
            <a:p>
              <a:endParaRPr lang="en-US"/>
            </a:p>
          </p:txBody>
        </p:sp>
        <p:sp>
          <p:nvSpPr>
            <p:cNvPr id="97307" name="Line 27"/>
            <p:cNvSpPr>
              <a:spLocks noChangeShapeType="1"/>
            </p:cNvSpPr>
            <p:nvPr/>
          </p:nvSpPr>
          <p:spPr bwMode="auto">
            <a:xfrm flipH="1">
              <a:off x="3005" y="1818"/>
              <a:ext cx="499" cy="408"/>
            </a:xfrm>
            <a:prstGeom prst="line">
              <a:avLst/>
            </a:prstGeom>
            <a:noFill/>
            <a:ln w="9525">
              <a:solidFill>
                <a:schemeClr val="tx1"/>
              </a:solidFill>
              <a:round/>
              <a:headEnd/>
              <a:tailEnd/>
            </a:ln>
            <a:effectLst/>
          </p:spPr>
          <p:txBody>
            <a:bodyPr/>
            <a:lstStyle/>
            <a:p>
              <a:endParaRPr lang="en-US"/>
            </a:p>
          </p:txBody>
        </p:sp>
        <p:sp>
          <p:nvSpPr>
            <p:cNvPr id="97308" name="Line 28"/>
            <p:cNvSpPr>
              <a:spLocks noChangeShapeType="1"/>
            </p:cNvSpPr>
            <p:nvPr/>
          </p:nvSpPr>
          <p:spPr bwMode="auto">
            <a:xfrm>
              <a:off x="1780" y="2253"/>
              <a:ext cx="318" cy="90"/>
            </a:xfrm>
            <a:prstGeom prst="line">
              <a:avLst/>
            </a:prstGeom>
            <a:noFill/>
            <a:ln w="9525">
              <a:solidFill>
                <a:schemeClr val="tx1"/>
              </a:solidFill>
              <a:round/>
              <a:headEnd/>
              <a:tailEnd/>
            </a:ln>
            <a:effectLst/>
          </p:spPr>
          <p:txBody>
            <a:bodyPr/>
            <a:lstStyle/>
            <a:p>
              <a:endParaRPr lang="en-US"/>
            </a:p>
          </p:txBody>
        </p:sp>
        <p:sp>
          <p:nvSpPr>
            <p:cNvPr id="97309" name="Line 29"/>
            <p:cNvSpPr>
              <a:spLocks noChangeShapeType="1"/>
            </p:cNvSpPr>
            <p:nvPr/>
          </p:nvSpPr>
          <p:spPr bwMode="auto">
            <a:xfrm>
              <a:off x="3368" y="2480"/>
              <a:ext cx="409" cy="91"/>
            </a:xfrm>
            <a:prstGeom prst="line">
              <a:avLst/>
            </a:prstGeom>
            <a:noFill/>
            <a:ln w="9525">
              <a:solidFill>
                <a:schemeClr val="tx1"/>
              </a:solidFill>
              <a:round/>
              <a:headEnd/>
              <a:tailEnd/>
            </a:ln>
            <a:effectLst/>
          </p:spPr>
          <p:txBody>
            <a:bodyPr/>
            <a:lstStyle/>
            <a:p>
              <a:endParaRPr lang="en-US"/>
            </a:p>
          </p:txBody>
        </p:sp>
        <p:sp>
          <p:nvSpPr>
            <p:cNvPr id="97310" name="Line 30"/>
            <p:cNvSpPr>
              <a:spLocks noChangeShapeType="1"/>
            </p:cNvSpPr>
            <p:nvPr/>
          </p:nvSpPr>
          <p:spPr bwMode="auto">
            <a:xfrm flipV="1">
              <a:off x="1780" y="2543"/>
              <a:ext cx="545" cy="91"/>
            </a:xfrm>
            <a:prstGeom prst="line">
              <a:avLst/>
            </a:prstGeom>
            <a:noFill/>
            <a:ln w="9525">
              <a:solidFill>
                <a:schemeClr val="tx1"/>
              </a:solidFill>
              <a:round/>
              <a:headEnd/>
              <a:tailEnd/>
            </a:ln>
            <a:effectLst/>
          </p:spPr>
          <p:txBody>
            <a:bodyPr/>
            <a:lstStyle/>
            <a:p>
              <a:endParaRPr lang="en-US"/>
            </a:p>
          </p:txBody>
        </p:sp>
        <p:sp>
          <p:nvSpPr>
            <p:cNvPr id="97311" name="Line 31"/>
            <p:cNvSpPr>
              <a:spLocks noChangeShapeType="1"/>
            </p:cNvSpPr>
            <p:nvPr/>
          </p:nvSpPr>
          <p:spPr bwMode="auto">
            <a:xfrm flipV="1">
              <a:off x="3414" y="2226"/>
              <a:ext cx="499" cy="136"/>
            </a:xfrm>
            <a:prstGeom prst="line">
              <a:avLst/>
            </a:prstGeom>
            <a:noFill/>
            <a:ln w="9525">
              <a:solidFill>
                <a:schemeClr val="tx1"/>
              </a:solidFill>
              <a:round/>
              <a:headEnd/>
              <a:tailEnd/>
            </a:ln>
            <a:effectLst/>
          </p:spPr>
          <p:txBody>
            <a:bodyPr/>
            <a:lstStyle/>
            <a:p>
              <a:endParaRPr lang="en-US"/>
            </a:p>
          </p:txBody>
        </p:sp>
        <p:sp>
          <p:nvSpPr>
            <p:cNvPr id="97312" name="Rectangle 32"/>
            <p:cNvSpPr>
              <a:spLocks noChangeArrowheads="1"/>
            </p:cNvSpPr>
            <p:nvPr/>
          </p:nvSpPr>
          <p:spPr bwMode="auto">
            <a:xfrm>
              <a:off x="288" y="1248"/>
              <a:ext cx="907" cy="272"/>
            </a:xfrm>
            <a:prstGeom prst="rect">
              <a:avLst/>
            </a:prstGeom>
            <a:noFill/>
            <a:ln w="9525">
              <a:noFill/>
              <a:miter lim="800000"/>
              <a:headEnd/>
              <a:tailEnd/>
            </a:ln>
            <a:effectLst/>
          </p:spPr>
          <p:txBody>
            <a:bodyPr wrap="none" anchor="ctr"/>
            <a:lstStyle/>
            <a:p>
              <a:pPr eaLnBrk="0" hangingPunct="0">
                <a:buFontTx/>
                <a:buChar char="•"/>
              </a:pPr>
              <a:r>
                <a:rPr kumimoji="0" lang="en-US" sz="800" b="1">
                  <a:latin typeface="Tahoma" pitchFamily="34" charset="0"/>
                </a:rPr>
                <a:t> Prestasi Produk/ jasa </a:t>
              </a:r>
            </a:p>
            <a:p>
              <a:pPr eaLnBrk="0" hangingPunct="0"/>
              <a:r>
                <a:rPr kumimoji="0" lang="en-US" sz="800" b="1">
                  <a:latin typeface="Tahoma" pitchFamily="34" charset="0"/>
                </a:rPr>
                <a:t>  </a:t>
              </a:r>
            </a:p>
            <a:p>
              <a:pPr eaLnBrk="0" hangingPunct="0">
                <a:buFontTx/>
                <a:buChar char="•"/>
              </a:pPr>
              <a:r>
                <a:rPr kumimoji="0" lang="en-US" sz="800" b="1">
                  <a:latin typeface="Tahoma" pitchFamily="34" charset="0"/>
                </a:rPr>
                <a:t> Persepsi terhadap merk</a:t>
              </a:r>
            </a:p>
          </p:txBody>
        </p:sp>
        <p:sp>
          <p:nvSpPr>
            <p:cNvPr id="97313" name="Rectangle 33"/>
            <p:cNvSpPr>
              <a:spLocks noChangeArrowheads="1"/>
            </p:cNvSpPr>
            <p:nvPr/>
          </p:nvSpPr>
          <p:spPr bwMode="auto">
            <a:xfrm>
              <a:off x="144" y="2080"/>
              <a:ext cx="318" cy="272"/>
            </a:xfrm>
            <a:prstGeom prst="rect">
              <a:avLst/>
            </a:prstGeom>
            <a:noFill/>
            <a:ln w="9525">
              <a:noFill/>
              <a:miter lim="800000"/>
              <a:headEnd/>
              <a:tailEnd/>
            </a:ln>
            <a:effectLst/>
          </p:spPr>
          <p:txBody>
            <a:bodyPr wrap="none" anchor="ctr"/>
            <a:lstStyle/>
            <a:p>
              <a:pPr eaLnBrk="0" hangingPunct="0">
                <a:buFontTx/>
                <a:buChar char="•"/>
              </a:pPr>
              <a:r>
                <a:rPr kumimoji="0" lang="en-US" sz="800" b="1">
                  <a:latin typeface="Tahoma" pitchFamily="34" charset="0"/>
                </a:rPr>
                <a:t>Kapan</a:t>
              </a:r>
            </a:p>
            <a:p>
              <a:pPr eaLnBrk="0" hangingPunct="0">
                <a:buFontTx/>
                <a:buChar char="•"/>
              </a:pPr>
              <a:r>
                <a:rPr kumimoji="0" lang="en-US" sz="800" b="1">
                  <a:latin typeface="Tahoma" pitchFamily="34" charset="0"/>
                </a:rPr>
                <a:t>Dimana</a:t>
              </a:r>
            </a:p>
            <a:p>
              <a:pPr eaLnBrk="0" hangingPunct="0">
                <a:buFontTx/>
                <a:buChar char="•"/>
              </a:pPr>
              <a:r>
                <a:rPr kumimoji="0" lang="en-US" sz="800" b="1">
                  <a:latin typeface="Tahoma" pitchFamily="34" charset="0"/>
                </a:rPr>
                <a:t>Bagaimana</a:t>
              </a:r>
            </a:p>
          </p:txBody>
        </p:sp>
        <p:sp>
          <p:nvSpPr>
            <p:cNvPr id="97314" name="Rectangle 34"/>
            <p:cNvSpPr>
              <a:spLocks noChangeArrowheads="1"/>
            </p:cNvSpPr>
            <p:nvPr/>
          </p:nvSpPr>
          <p:spPr bwMode="auto">
            <a:xfrm>
              <a:off x="192" y="2634"/>
              <a:ext cx="363" cy="182"/>
            </a:xfrm>
            <a:prstGeom prst="rect">
              <a:avLst/>
            </a:prstGeom>
            <a:noFill/>
            <a:ln w="9525">
              <a:noFill/>
              <a:miter lim="800000"/>
              <a:headEnd/>
              <a:tailEnd/>
            </a:ln>
            <a:effectLst/>
          </p:spPr>
          <p:txBody>
            <a:bodyPr wrap="none" anchor="ctr"/>
            <a:lstStyle/>
            <a:p>
              <a:pPr algn="ctr" eaLnBrk="0" hangingPunct="0"/>
              <a:r>
                <a:rPr kumimoji="0" lang="en-US" sz="800" b="1">
                  <a:latin typeface="Tahoma" pitchFamily="34" charset="0"/>
                </a:rPr>
                <a:t>Sebagai faktor</a:t>
              </a:r>
            </a:p>
            <a:p>
              <a:pPr algn="ctr" eaLnBrk="0" hangingPunct="0"/>
              <a:r>
                <a:rPr kumimoji="0" lang="en-US" sz="800" b="1">
                  <a:latin typeface="Tahoma" pitchFamily="34" charset="0"/>
                </a:rPr>
                <a:t> kunci </a:t>
              </a:r>
            </a:p>
          </p:txBody>
        </p:sp>
        <p:sp>
          <p:nvSpPr>
            <p:cNvPr id="97315" name="Rectangle 35"/>
            <p:cNvSpPr>
              <a:spLocks noChangeArrowheads="1"/>
            </p:cNvSpPr>
            <p:nvPr/>
          </p:nvSpPr>
          <p:spPr bwMode="auto">
            <a:xfrm>
              <a:off x="2468" y="3515"/>
              <a:ext cx="771" cy="181"/>
            </a:xfrm>
            <a:prstGeom prst="rect">
              <a:avLst/>
            </a:prstGeom>
            <a:noFill/>
            <a:ln w="9525">
              <a:noFill/>
              <a:miter lim="800000"/>
              <a:headEnd/>
              <a:tailEnd/>
            </a:ln>
            <a:effectLst/>
          </p:spPr>
          <p:txBody>
            <a:bodyPr wrap="none" anchor="ctr"/>
            <a:lstStyle/>
            <a:p>
              <a:pPr eaLnBrk="0" hangingPunct="0">
                <a:buFontTx/>
                <a:buChar char="•"/>
              </a:pPr>
              <a:r>
                <a:rPr kumimoji="0" lang="en-US" sz="800" b="1">
                  <a:latin typeface="Tahoma" pitchFamily="34" charset="0"/>
                </a:rPr>
                <a:t> Kehidupan sehari-hari</a:t>
              </a:r>
            </a:p>
            <a:p>
              <a:pPr eaLnBrk="0" hangingPunct="0">
                <a:buFontTx/>
                <a:buChar char="•"/>
              </a:pPr>
              <a:r>
                <a:rPr kumimoji="0" lang="en-US" sz="800" b="1">
                  <a:latin typeface="Tahoma" pitchFamily="34" charset="0"/>
                </a:rPr>
                <a:t> Kegiatan kerja </a:t>
              </a:r>
            </a:p>
          </p:txBody>
        </p:sp>
        <p:sp>
          <p:nvSpPr>
            <p:cNvPr id="97316" name="Rectangle 36"/>
            <p:cNvSpPr>
              <a:spLocks noChangeArrowheads="1"/>
            </p:cNvSpPr>
            <p:nvPr/>
          </p:nvSpPr>
          <p:spPr bwMode="auto">
            <a:xfrm>
              <a:off x="4002" y="3315"/>
              <a:ext cx="772" cy="181"/>
            </a:xfrm>
            <a:prstGeom prst="rect">
              <a:avLst/>
            </a:prstGeom>
            <a:noFill/>
            <a:ln w="9525">
              <a:noFill/>
              <a:miter lim="800000"/>
              <a:headEnd/>
              <a:tailEnd/>
            </a:ln>
            <a:effectLst/>
          </p:spPr>
          <p:txBody>
            <a:bodyPr wrap="none" anchor="ctr"/>
            <a:lstStyle/>
            <a:p>
              <a:pPr eaLnBrk="0" hangingPunct="0">
                <a:buFontTx/>
                <a:buChar char="•"/>
              </a:pPr>
              <a:r>
                <a:rPr kumimoji="0" lang="en-US" sz="800" b="1">
                  <a:latin typeface="Tahoma" pitchFamily="34" charset="0"/>
                </a:rPr>
                <a:t> Sikap ummu </a:t>
              </a:r>
            </a:p>
            <a:p>
              <a:pPr eaLnBrk="0" hangingPunct="0">
                <a:buFontTx/>
                <a:buChar char="•"/>
              </a:pPr>
              <a:r>
                <a:rPr kumimoji="0" lang="en-US" sz="800" b="1">
                  <a:latin typeface="Tahoma" pitchFamily="34" charset="0"/>
                </a:rPr>
                <a:t>Psychographics</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5638800" cy="1139825"/>
          </a:xfrm>
        </p:spPr>
        <p:txBody>
          <a:bodyPr/>
          <a:lstStyle/>
          <a:p>
            <a:pPr eaLnBrk="1" hangingPunct="1">
              <a:defRPr/>
            </a:pPr>
            <a:r>
              <a:rPr lang="en-US" sz="3800" smtClean="0"/>
              <a:t>VARIABEL SEGMENTASI</a:t>
            </a:r>
          </a:p>
        </p:txBody>
      </p:sp>
      <p:sp>
        <p:nvSpPr>
          <p:cNvPr id="24579" name="Rectangle 3"/>
          <p:cNvSpPr>
            <a:spLocks noGrp="1" noChangeArrowheads="1"/>
          </p:cNvSpPr>
          <p:nvPr>
            <p:ph idx="1"/>
          </p:nvPr>
        </p:nvSpPr>
        <p:spPr/>
        <p:txBody>
          <a:bodyPr/>
          <a:lstStyle/>
          <a:p>
            <a:pPr eaLnBrk="1" hangingPunct="1">
              <a:lnSpc>
                <a:spcPct val="90000"/>
              </a:lnSpc>
              <a:defRPr/>
            </a:pPr>
            <a:r>
              <a:rPr lang="en-US" sz="2800" smtClean="0"/>
              <a:t>Variabel Geografi : negara, kota, komplek perumahan, dll</a:t>
            </a:r>
          </a:p>
          <a:p>
            <a:pPr eaLnBrk="1" hangingPunct="1">
              <a:lnSpc>
                <a:spcPct val="90000"/>
              </a:lnSpc>
              <a:defRPr/>
            </a:pPr>
            <a:r>
              <a:rPr lang="en-US" sz="2800" smtClean="0"/>
              <a:t>Variabel Demografi : umur, jenis kelamin, ukuran keluarga, daur kehidupan keluarga, pendapatan, pekerjaan, agama, ras, pendidikan dan kebangsaan.</a:t>
            </a:r>
          </a:p>
          <a:p>
            <a:pPr eaLnBrk="1" hangingPunct="1">
              <a:lnSpc>
                <a:spcPct val="90000"/>
              </a:lnSpc>
              <a:defRPr/>
            </a:pPr>
            <a:r>
              <a:rPr lang="en-US" sz="2800" smtClean="0"/>
              <a:t>Variabel Psikososial : Kelas sosial, gaya hidup, kepribadian.</a:t>
            </a:r>
          </a:p>
          <a:p>
            <a:pPr eaLnBrk="1" hangingPunct="1">
              <a:lnSpc>
                <a:spcPct val="90000"/>
              </a:lnSpc>
              <a:defRPr/>
            </a:pPr>
            <a:r>
              <a:rPr lang="en-US" sz="2800" smtClean="0"/>
              <a:t>Variabel Tingkah Laku : Kesempatan, manfaat yang dicari, tingkat pemakaian, status loyalitas</a:t>
            </a:r>
          </a:p>
        </p:txBody>
      </p:sp>
      <p:pic>
        <p:nvPicPr>
          <p:cNvPr id="10244" name="Picture 4" descr="Marketing to Diverse Medicare Population"/>
          <p:cNvPicPr>
            <a:picLocks noChangeAspect="1" noChangeArrowheads="1"/>
          </p:cNvPicPr>
          <p:nvPr/>
        </p:nvPicPr>
        <p:blipFill>
          <a:blip r:embed="rId2"/>
          <a:srcRect/>
          <a:stretch>
            <a:fillRect/>
          </a:stretch>
        </p:blipFill>
        <p:spPr bwMode="auto">
          <a:xfrm>
            <a:off x="6172200" y="0"/>
            <a:ext cx="2971800" cy="170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274638"/>
            <a:ext cx="9144000" cy="1143000"/>
          </a:xfrm>
          <a:solidFill>
            <a:srgbClr val="66CCFF"/>
          </a:solidFill>
        </p:spPr>
        <p:txBody>
          <a:bodyPr/>
          <a:lstStyle/>
          <a:p>
            <a:r>
              <a:rPr lang="en-US" dirty="0" err="1"/>
              <a:t>Mengapa</a:t>
            </a:r>
            <a:r>
              <a:rPr lang="en-US" dirty="0"/>
              <a:t> </a:t>
            </a:r>
            <a:r>
              <a:rPr lang="en-US" dirty="0" err="1"/>
              <a:t>Segmentasi</a:t>
            </a:r>
            <a:r>
              <a:rPr lang="en-US" dirty="0"/>
              <a:t> ?</a:t>
            </a:r>
          </a:p>
        </p:txBody>
      </p:sp>
      <p:sp>
        <p:nvSpPr>
          <p:cNvPr id="193539" name="Rectangle 3"/>
          <p:cNvSpPr>
            <a:spLocks noGrp="1" noChangeArrowheads="1"/>
          </p:cNvSpPr>
          <p:nvPr>
            <p:ph type="body" idx="1"/>
          </p:nvPr>
        </p:nvSpPr>
        <p:spPr/>
        <p:txBody>
          <a:bodyPr/>
          <a:lstStyle/>
          <a:p>
            <a:r>
              <a:rPr lang="en-US" altLang="ko-KR">
                <a:ea typeface="굴림" pitchFamily="34" charset="-127"/>
              </a:rPr>
              <a:t>Tantangan dalam pemasaran adalah untuk mengidentifikasi pasar potensial yang menguntungkan untuk dilayani karena jarang sekali satu program pemasaran dapat memuaskan pasar yang heterogen yang berbeda selera dan karakteristik. </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274638"/>
            <a:ext cx="9144000" cy="1143000"/>
          </a:xfrm>
          <a:solidFill>
            <a:srgbClr val="66CCFF"/>
          </a:solidFill>
        </p:spPr>
        <p:txBody>
          <a:bodyPr/>
          <a:lstStyle/>
          <a:p>
            <a:r>
              <a:rPr lang="en-US" dirty="0" err="1" smtClean="0"/>
              <a:t>Mengapa</a:t>
            </a:r>
            <a:r>
              <a:rPr lang="en-US" dirty="0" smtClean="0"/>
              <a:t> </a:t>
            </a:r>
            <a:r>
              <a:rPr lang="en-US" dirty="0" err="1" smtClean="0"/>
              <a:t>Segmentasi</a:t>
            </a:r>
            <a:r>
              <a:rPr lang="en-US" dirty="0" smtClean="0"/>
              <a:t> ?</a:t>
            </a:r>
            <a:endParaRPr lang="en-US" dirty="0"/>
          </a:p>
        </p:txBody>
      </p:sp>
      <p:sp>
        <p:nvSpPr>
          <p:cNvPr id="195587" name="Rectangle 3"/>
          <p:cNvSpPr>
            <a:spLocks noGrp="1" noChangeArrowheads="1"/>
          </p:cNvSpPr>
          <p:nvPr>
            <p:ph type="body" idx="1"/>
          </p:nvPr>
        </p:nvSpPr>
        <p:spPr/>
        <p:txBody>
          <a:bodyPr/>
          <a:lstStyle/>
          <a:p>
            <a:r>
              <a:rPr lang="en-US" altLang="ko-KR" sz="2800">
                <a:latin typeface="Arial Narrow" pitchFamily="34" charset="0"/>
                <a:ea typeface="굴림" pitchFamily="34" charset="-127"/>
              </a:rPr>
              <a:t>Segmentasi memungkin perusahaan untuk lebih fokus dalam mengalokasikan sumber daya. </a:t>
            </a:r>
          </a:p>
          <a:p>
            <a:r>
              <a:rPr lang="en-US" altLang="ko-KR" sz="2800">
                <a:latin typeface="Arial Narrow" pitchFamily="34" charset="0"/>
                <a:ea typeface="굴림" pitchFamily="34" charset="-127"/>
              </a:rPr>
              <a:t>Segmentasi merupakan dasar untuk menentukan komponen-komponen strategi.</a:t>
            </a:r>
          </a:p>
          <a:p>
            <a:r>
              <a:rPr lang="en-US" altLang="ko-KR" sz="2800">
                <a:latin typeface="Arial Narrow" pitchFamily="34" charset="0"/>
                <a:ea typeface="굴림" pitchFamily="34" charset="-127"/>
              </a:rPr>
              <a:t>Segmentasi merupakan faktor kunci untuk mengalahkan pesaing, dengan memandang pasar dari sudut yang unik dan cara yang berbeda dari yang dilakukan pesaing.</a:t>
            </a:r>
            <a:endParaRPr lang="en-US" sz="2800">
              <a:latin typeface="Arial Narrow"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sv-SE" altLang="ko-KR">
                <a:ea typeface="굴림" pitchFamily="34" charset="-127"/>
              </a:rPr>
              <a:t>Syarat segmentasi yang efektif </a:t>
            </a:r>
            <a:endParaRPr lang="en-US"/>
          </a:p>
        </p:txBody>
      </p:sp>
      <p:sp>
        <p:nvSpPr>
          <p:cNvPr id="285699" name="Rectangle 3"/>
          <p:cNvSpPr>
            <a:spLocks noGrp="1" noChangeArrowheads="1"/>
          </p:cNvSpPr>
          <p:nvPr>
            <p:ph type="body" idx="1"/>
          </p:nvPr>
        </p:nvSpPr>
        <p:spPr/>
        <p:txBody>
          <a:bodyPr/>
          <a:lstStyle/>
          <a:p>
            <a:r>
              <a:rPr lang="sv-SE" altLang="ko-KR" i="1">
                <a:ea typeface="굴림" pitchFamily="34" charset="-127"/>
              </a:rPr>
              <a:t>Measurable</a:t>
            </a:r>
            <a:r>
              <a:rPr lang="sv-SE" altLang="ko-KR">
                <a:ea typeface="굴림" pitchFamily="34" charset="-127"/>
              </a:rPr>
              <a:t> (terukur)</a:t>
            </a:r>
            <a:r>
              <a:rPr lang="en-US" altLang="ko-KR">
                <a:ea typeface="굴림" pitchFamily="34" charset="-127"/>
              </a:rPr>
              <a:t> </a:t>
            </a:r>
          </a:p>
          <a:p>
            <a:r>
              <a:rPr lang="sv-SE" altLang="ko-KR" i="1">
                <a:ea typeface="굴림" pitchFamily="34" charset="-127"/>
              </a:rPr>
              <a:t>Substansial</a:t>
            </a:r>
            <a:r>
              <a:rPr lang="sv-SE" altLang="ko-KR">
                <a:ea typeface="굴림" pitchFamily="34" charset="-127"/>
              </a:rPr>
              <a:t> (banyak)</a:t>
            </a:r>
            <a:r>
              <a:rPr lang="en-US" altLang="ko-KR">
                <a:ea typeface="굴림" pitchFamily="34" charset="-127"/>
              </a:rPr>
              <a:t> </a:t>
            </a:r>
          </a:p>
          <a:p>
            <a:r>
              <a:rPr lang="sv-SE" altLang="ko-KR" i="1">
                <a:ea typeface="굴림" pitchFamily="34" charset="-127"/>
              </a:rPr>
              <a:t>Accessible</a:t>
            </a:r>
            <a:r>
              <a:rPr lang="sv-SE" altLang="ko-KR">
                <a:ea typeface="굴림" pitchFamily="34" charset="-127"/>
              </a:rPr>
              <a:t> (dapat diakses)</a:t>
            </a:r>
            <a:r>
              <a:rPr lang="en-US" altLang="ko-KR">
                <a:ea typeface="굴림" pitchFamily="34" charset="-127"/>
              </a:rPr>
              <a:t> </a:t>
            </a:r>
          </a:p>
          <a:p>
            <a:r>
              <a:rPr lang="sv-SE" altLang="ko-KR" i="1">
                <a:ea typeface="굴림" pitchFamily="34" charset="-127"/>
              </a:rPr>
              <a:t>Differentiable</a:t>
            </a:r>
            <a:r>
              <a:rPr lang="sv-SE" altLang="ko-KR">
                <a:ea typeface="굴림" pitchFamily="34" charset="-127"/>
              </a:rPr>
              <a:t> (dapat dibedakan)</a:t>
            </a:r>
            <a:r>
              <a:rPr lang="en-US" altLang="ko-KR">
                <a:ea typeface="굴림" pitchFamily="34" charset="-127"/>
              </a:rPr>
              <a:t> </a:t>
            </a:r>
          </a:p>
          <a:p>
            <a:r>
              <a:rPr lang="sv-SE" altLang="ko-KR" i="1">
                <a:ea typeface="굴림" pitchFamily="34" charset="-127"/>
              </a:rPr>
              <a:t>Actionable</a:t>
            </a:r>
            <a:r>
              <a:rPr lang="sv-SE" altLang="ko-KR">
                <a:ea typeface="굴림" pitchFamily="34" charset="-127"/>
              </a:rPr>
              <a:t> (dapat dilayani)</a:t>
            </a:r>
            <a:r>
              <a:rPr lang="en-US" altLang="ko-KR">
                <a:ea typeface="굴림" pitchFamily="34" charset="-127"/>
              </a:rPr>
              <a:t> </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Dasar segmentasi</a:t>
            </a:r>
          </a:p>
        </p:txBody>
      </p:sp>
      <p:sp>
        <p:nvSpPr>
          <p:cNvPr id="190467" name="Rectangle 3"/>
          <p:cNvSpPr>
            <a:spLocks noGrp="1" noChangeArrowheads="1"/>
          </p:cNvSpPr>
          <p:nvPr>
            <p:ph type="body" idx="1"/>
          </p:nvPr>
        </p:nvSpPr>
        <p:spPr/>
        <p:txBody>
          <a:bodyPr/>
          <a:lstStyle/>
          <a:p>
            <a:r>
              <a:rPr lang="en-US"/>
              <a:t>Faktor-Faktor yang mempengaruhi tuntutan atau respon pelanggan yang berbeda.</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0" y="274638"/>
            <a:ext cx="9144000" cy="1143000"/>
          </a:xfrm>
          <a:solidFill>
            <a:srgbClr val="66CCFF"/>
          </a:solidFill>
        </p:spPr>
        <p:txBody>
          <a:bodyPr/>
          <a:lstStyle/>
          <a:p>
            <a:r>
              <a:rPr lang="en-US" sz="2800" dirty="0" err="1"/>
              <a:t>Berapa</a:t>
            </a:r>
            <a:r>
              <a:rPr lang="en-US" sz="2800" dirty="0"/>
              <a:t> </a:t>
            </a:r>
            <a:r>
              <a:rPr lang="en-US" sz="2800" dirty="0" err="1"/>
              <a:t>banyak</a:t>
            </a:r>
            <a:r>
              <a:rPr lang="en-US" sz="2800" dirty="0"/>
              <a:t> </a:t>
            </a:r>
            <a:r>
              <a:rPr lang="en-US" sz="2800" dirty="0" err="1"/>
              <a:t>kriteria</a:t>
            </a:r>
            <a:r>
              <a:rPr lang="en-US" sz="2800" dirty="0"/>
              <a:t> yang </a:t>
            </a:r>
            <a:r>
              <a:rPr lang="en-US" sz="2800" dirty="0" err="1"/>
              <a:t>dugunakan</a:t>
            </a:r>
            <a:r>
              <a:rPr lang="en-US" sz="2800" dirty="0"/>
              <a:t> </a:t>
            </a:r>
            <a:r>
              <a:rPr lang="en-US" sz="2800" dirty="0" smtClean="0"/>
              <a:t/>
            </a:r>
            <a:br>
              <a:rPr lang="en-US" sz="2800" dirty="0" smtClean="0"/>
            </a:br>
            <a:r>
              <a:rPr lang="en-US" sz="2800" dirty="0" err="1" smtClean="0"/>
              <a:t>untuk</a:t>
            </a:r>
            <a:r>
              <a:rPr lang="en-US" sz="2800" dirty="0" smtClean="0"/>
              <a:t> </a:t>
            </a:r>
            <a:r>
              <a:rPr lang="en-US" sz="2800" dirty="0" err="1"/>
              <a:t>menentukan</a:t>
            </a:r>
            <a:r>
              <a:rPr lang="en-US" sz="2800" dirty="0"/>
              <a:t> </a:t>
            </a:r>
            <a:r>
              <a:rPr lang="en-US" sz="2800" dirty="0" err="1"/>
              <a:t>segmentasi</a:t>
            </a:r>
            <a:r>
              <a:rPr lang="en-US" sz="2800" dirty="0"/>
              <a:t> </a:t>
            </a:r>
            <a:r>
              <a:rPr lang="en-US" sz="2800" dirty="0" err="1"/>
              <a:t>pasar</a:t>
            </a:r>
            <a:r>
              <a:rPr lang="en-US" sz="2800" dirty="0"/>
              <a:t> ?</a:t>
            </a:r>
          </a:p>
        </p:txBody>
      </p:sp>
      <p:sp>
        <p:nvSpPr>
          <p:cNvPr id="238596" name="Rectangle 4"/>
          <p:cNvSpPr>
            <a:spLocks noGrp="1" noChangeArrowheads="1"/>
          </p:cNvSpPr>
          <p:nvPr>
            <p:ph type="body" idx="1"/>
          </p:nvPr>
        </p:nvSpPr>
        <p:spPr/>
        <p:txBody>
          <a:bodyPr/>
          <a:lstStyle/>
          <a:p>
            <a:pPr>
              <a:lnSpc>
                <a:spcPct val="90000"/>
              </a:lnSpc>
            </a:pPr>
            <a:r>
              <a:rPr lang="en-US" dirty="0" err="1"/>
              <a:t>Univariate</a:t>
            </a:r>
            <a:r>
              <a:rPr lang="en-US" dirty="0"/>
              <a:t> </a:t>
            </a:r>
            <a:r>
              <a:rPr lang="en-US" dirty="0" err="1"/>
              <a:t>Segmentasi</a:t>
            </a:r>
            <a:r>
              <a:rPr lang="en-US" dirty="0"/>
              <a:t>, </a:t>
            </a:r>
            <a:r>
              <a:rPr lang="en-US" dirty="0" err="1"/>
              <a:t>yaitu</a:t>
            </a:r>
            <a:r>
              <a:rPr lang="en-US" dirty="0"/>
              <a:t> </a:t>
            </a:r>
            <a:r>
              <a:rPr lang="en-US" dirty="0" err="1"/>
              <a:t>hanya</a:t>
            </a:r>
            <a:r>
              <a:rPr lang="en-US" dirty="0"/>
              <a:t> </a:t>
            </a:r>
            <a:r>
              <a:rPr lang="en-US" dirty="0" err="1"/>
              <a:t>menggunakan</a:t>
            </a:r>
            <a:r>
              <a:rPr lang="en-US" dirty="0"/>
              <a:t> </a:t>
            </a:r>
            <a:r>
              <a:rPr lang="en-US" dirty="0" err="1"/>
              <a:t>satu</a:t>
            </a:r>
            <a:r>
              <a:rPr lang="en-US" dirty="0"/>
              <a:t> </a:t>
            </a:r>
            <a:r>
              <a:rPr lang="en-US" dirty="0" err="1"/>
              <a:t>kriteria</a:t>
            </a:r>
            <a:r>
              <a:rPr lang="en-US" dirty="0"/>
              <a:t> </a:t>
            </a:r>
            <a:r>
              <a:rPr lang="en-US" dirty="0" err="1"/>
              <a:t>pengukuran</a:t>
            </a:r>
            <a:r>
              <a:rPr lang="en-US" dirty="0"/>
              <a:t>.</a:t>
            </a:r>
          </a:p>
          <a:p>
            <a:pPr lvl="1">
              <a:lnSpc>
                <a:spcPct val="90000"/>
              </a:lnSpc>
            </a:pPr>
            <a:r>
              <a:rPr lang="en-US" dirty="0" err="1"/>
              <a:t>Jenis</a:t>
            </a:r>
            <a:r>
              <a:rPr lang="en-US" dirty="0"/>
              <a:t> </a:t>
            </a:r>
            <a:r>
              <a:rPr lang="en-US" dirty="0" err="1"/>
              <a:t>kelamin</a:t>
            </a:r>
            <a:r>
              <a:rPr lang="en-US" dirty="0"/>
              <a:t>, </a:t>
            </a:r>
            <a:r>
              <a:rPr lang="en-US" dirty="0" err="1"/>
              <a:t>Kelas</a:t>
            </a:r>
            <a:r>
              <a:rPr lang="en-US" dirty="0"/>
              <a:t> </a:t>
            </a:r>
            <a:r>
              <a:rPr lang="en-US" dirty="0" err="1"/>
              <a:t>sosial</a:t>
            </a:r>
            <a:r>
              <a:rPr lang="en-US" dirty="0"/>
              <a:t>, </a:t>
            </a:r>
            <a:r>
              <a:rPr lang="en-US" dirty="0" err="1"/>
              <a:t>Umur</a:t>
            </a:r>
            <a:endParaRPr lang="en-US" dirty="0"/>
          </a:p>
          <a:p>
            <a:pPr>
              <a:lnSpc>
                <a:spcPct val="90000"/>
              </a:lnSpc>
            </a:pPr>
            <a:r>
              <a:rPr lang="en-US" dirty="0"/>
              <a:t>Multivariate </a:t>
            </a:r>
            <a:r>
              <a:rPr lang="en-US" dirty="0" err="1"/>
              <a:t>Segmentasi</a:t>
            </a:r>
            <a:r>
              <a:rPr lang="en-US" dirty="0"/>
              <a:t>, </a:t>
            </a:r>
            <a:r>
              <a:rPr lang="en-US" dirty="0" err="1"/>
              <a:t>yaitu</a:t>
            </a:r>
            <a:r>
              <a:rPr lang="en-US" dirty="0"/>
              <a:t> </a:t>
            </a:r>
            <a:r>
              <a:rPr lang="en-US" dirty="0" err="1"/>
              <a:t>menggunakan</a:t>
            </a:r>
            <a:r>
              <a:rPr lang="en-US" dirty="0"/>
              <a:t> </a:t>
            </a:r>
            <a:r>
              <a:rPr lang="en-US" dirty="0" err="1"/>
              <a:t>beberapa</a:t>
            </a:r>
            <a:r>
              <a:rPr lang="en-US" dirty="0"/>
              <a:t> </a:t>
            </a:r>
            <a:r>
              <a:rPr lang="en-US" dirty="0" err="1"/>
              <a:t>kriteria</a:t>
            </a:r>
            <a:r>
              <a:rPr lang="en-US" dirty="0"/>
              <a:t> </a:t>
            </a:r>
            <a:r>
              <a:rPr lang="en-US" dirty="0" err="1"/>
              <a:t>pengukuran</a:t>
            </a:r>
            <a:r>
              <a:rPr lang="en-US" dirty="0"/>
              <a:t>.</a:t>
            </a:r>
          </a:p>
          <a:p>
            <a:pPr lvl="1">
              <a:lnSpc>
                <a:spcPct val="90000"/>
              </a:lnSpc>
            </a:pPr>
            <a:r>
              <a:rPr lang="en-US" dirty="0" err="1"/>
              <a:t>Geodemografis</a:t>
            </a:r>
            <a:r>
              <a:rPr lang="en-US" dirty="0"/>
              <a:t>, </a:t>
            </a:r>
            <a:r>
              <a:rPr lang="en-US" dirty="0" err="1"/>
              <a:t>Psikografis</a:t>
            </a:r>
            <a:endParaRPr lang="en-US" dirty="0"/>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77813"/>
            <a:ext cx="8229600" cy="636587"/>
          </a:xfrm>
        </p:spPr>
        <p:txBody>
          <a:bodyPr/>
          <a:lstStyle/>
          <a:p>
            <a:pPr eaLnBrk="1" hangingPunct="1">
              <a:defRPr/>
            </a:pPr>
            <a:r>
              <a:rPr lang="en-US" sz="3200" smtClean="0"/>
              <a:t>Langkah-langkah Proactive segmentation</a:t>
            </a:r>
          </a:p>
        </p:txBody>
      </p:sp>
      <p:sp>
        <p:nvSpPr>
          <p:cNvPr id="12291" name="Text Box 5"/>
          <p:cNvSpPr txBox="1">
            <a:spLocks noChangeArrowheads="1"/>
          </p:cNvSpPr>
          <p:nvPr/>
        </p:nvSpPr>
        <p:spPr bwMode="auto">
          <a:xfrm>
            <a:off x="1066800" y="1066800"/>
            <a:ext cx="7086600" cy="376238"/>
          </a:xfrm>
          <a:prstGeom prst="rect">
            <a:avLst/>
          </a:prstGeom>
          <a:solidFill>
            <a:srgbClr val="FFFF00"/>
          </a:solidFill>
          <a:ln w="9525">
            <a:solidFill>
              <a:srgbClr val="CC3300"/>
            </a:solidFill>
            <a:miter lim="800000"/>
            <a:headEnd/>
            <a:tailEnd/>
          </a:ln>
        </p:spPr>
        <p:txBody>
          <a:bodyPr>
            <a:spAutoFit/>
          </a:bodyPr>
          <a:lstStyle/>
          <a:p>
            <a:pPr algn="ctr">
              <a:spcBef>
                <a:spcPct val="50000"/>
              </a:spcBef>
            </a:pPr>
            <a:r>
              <a:rPr lang="en-US"/>
              <a:t>Menentukan kebutuhan segmentasi untuk pengembangan strategi</a:t>
            </a:r>
          </a:p>
        </p:txBody>
      </p:sp>
      <p:sp>
        <p:nvSpPr>
          <p:cNvPr id="12292" name="Text Box 6"/>
          <p:cNvSpPr txBox="1">
            <a:spLocks noChangeArrowheads="1"/>
          </p:cNvSpPr>
          <p:nvPr/>
        </p:nvSpPr>
        <p:spPr bwMode="auto">
          <a:xfrm>
            <a:off x="533400" y="2362200"/>
            <a:ext cx="3505200" cy="650875"/>
          </a:xfrm>
          <a:prstGeom prst="rect">
            <a:avLst/>
          </a:prstGeom>
          <a:solidFill>
            <a:srgbClr val="FF99FF"/>
          </a:solidFill>
          <a:ln w="9525">
            <a:solidFill>
              <a:srgbClr val="660066"/>
            </a:solidFill>
            <a:miter lim="800000"/>
            <a:headEnd/>
            <a:tailEnd/>
          </a:ln>
        </p:spPr>
        <p:txBody>
          <a:bodyPr>
            <a:spAutoFit/>
          </a:bodyPr>
          <a:lstStyle/>
          <a:p>
            <a:pPr algn="ctr">
              <a:spcBef>
                <a:spcPct val="50000"/>
              </a:spcBef>
            </a:pPr>
            <a:r>
              <a:rPr lang="en-US"/>
              <a:t>Memilih serangkaian variabel segmentasi berbasis kebutuhan</a:t>
            </a:r>
          </a:p>
        </p:txBody>
      </p:sp>
      <p:sp>
        <p:nvSpPr>
          <p:cNvPr id="12293" name="Text Box 7"/>
          <p:cNvSpPr txBox="1">
            <a:spLocks noChangeArrowheads="1"/>
          </p:cNvSpPr>
          <p:nvPr/>
        </p:nvSpPr>
        <p:spPr bwMode="auto">
          <a:xfrm>
            <a:off x="5257800" y="2286000"/>
            <a:ext cx="3505200" cy="925513"/>
          </a:xfrm>
          <a:prstGeom prst="rect">
            <a:avLst/>
          </a:prstGeom>
          <a:solidFill>
            <a:srgbClr val="66FFFF"/>
          </a:solidFill>
          <a:ln w="9525">
            <a:solidFill>
              <a:srgbClr val="003366"/>
            </a:solidFill>
            <a:miter lim="800000"/>
            <a:headEnd/>
            <a:tailEnd/>
          </a:ln>
        </p:spPr>
        <p:txBody>
          <a:bodyPr>
            <a:spAutoFit/>
          </a:bodyPr>
          <a:lstStyle/>
          <a:p>
            <a:pPr algn="ctr">
              <a:spcBef>
                <a:spcPct val="50000"/>
              </a:spcBef>
            </a:pPr>
            <a:r>
              <a:rPr lang="en-US"/>
              <a:t>Memilih serangkaian variabel segmentasi berdasarkan atribut produk yang bernilai</a:t>
            </a:r>
          </a:p>
        </p:txBody>
      </p:sp>
      <p:sp>
        <p:nvSpPr>
          <p:cNvPr id="12294" name="Text Box 8"/>
          <p:cNvSpPr txBox="1">
            <a:spLocks noChangeArrowheads="1"/>
          </p:cNvSpPr>
          <p:nvPr/>
        </p:nvSpPr>
        <p:spPr bwMode="auto">
          <a:xfrm>
            <a:off x="1066800" y="3581400"/>
            <a:ext cx="7086600" cy="650875"/>
          </a:xfrm>
          <a:prstGeom prst="rect">
            <a:avLst/>
          </a:prstGeom>
          <a:solidFill>
            <a:srgbClr val="FF3300"/>
          </a:solidFill>
          <a:ln w="9525">
            <a:solidFill>
              <a:srgbClr val="990000"/>
            </a:solidFill>
            <a:miter lim="800000"/>
            <a:headEnd/>
            <a:tailEnd/>
          </a:ln>
        </p:spPr>
        <p:txBody>
          <a:bodyPr>
            <a:spAutoFit/>
          </a:bodyPr>
          <a:lstStyle/>
          <a:p>
            <a:pPr algn="ctr">
              <a:spcBef>
                <a:spcPct val="50000"/>
              </a:spcBef>
            </a:pPr>
            <a:r>
              <a:rPr lang="en-US"/>
              <a:t>Memilih prosedur untuk mengagregasi pelanggan ke dalam segmen-segmen yang sesuai</a:t>
            </a:r>
          </a:p>
        </p:txBody>
      </p:sp>
      <p:sp>
        <p:nvSpPr>
          <p:cNvPr id="12295" name="Text Box 9"/>
          <p:cNvSpPr txBox="1">
            <a:spLocks noChangeArrowheads="1"/>
          </p:cNvSpPr>
          <p:nvPr/>
        </p:nvSpPr>
        <p:spPr bwMode="auto">
          <a:xfrm>
            <a:off x="1905000" y="4648200"/>
            <a:ext cx="5410200" cy="376238"/>
          </a:xfrm>
          <a:prstGeom prst="rect">
            <a:avLst/>
          </a:prstGeom>
          <a:solidFill>
            <a:srgbClr val="99CC00"/>
          </a:solidFill>
          <a:ln w="9525">
            <a:solidFill>
              <a:srgbClr val="003300"/>
            </a:solidFill>
            <a:miter lim="800000"/>
            <a:headEnd/>
            <a:tailEnd/>
          </a:ln>
        </p:spPr>
        <p:txBody>
          <a:bodyPr>
            <a:spAutoFit/>
          </a:bodyPr>
          <a:lstStyle/>
          <a:p>
            <a:pPr algn="ctr">
              <a:spcBef>
                <a:spcPct val="50000"/>
              </a:spcBef>
            </a:pPr>
            <a:r>
              <a:rPr lang="en-US"/>
              <a:t>Menyusun berbagai macam segmen pelanggan</a:t>
            </a:r>
          </a:p>
        </p:txBody>
      </p:sp>
      <p:sp>
        <p:nvSpPr>
          <p:cNvPr id="12296" name="Text Box 10"/>
          <p:cNvSpPr txBox="1">
            <a:spLocks noChangeArrowheads="1"/>
          </p:cNvSpPr>
          <p:nvPr/>
        </p:nvSpPr>
        <p:spPr bwMode="auto">
          <a:xfrm>
            <a:off x="1905000" y="5410200"/>
            <a:ext cx="5410200" cy="376238"/>
          </a:xfrm>
          <a:prstGeom prst="rect">
            <a:avLst/>
          </a:prstGeom>
          <a:solidFill>
            <a:srgbClr val="9999FF"/>
          </a:solidFill>
          <a:ln w="9525">
            <a:solidFill>
              <a:srgbClr val="000066"/>
            </a:solidFill>
            <a:miter lim="800000"/>
            <a:headEnd/>
            <a:tailEnd/>
          </a:ln>
        </p:spPr>
        <p:txBody>
          <a:bodyPr>
            <a:spAutoFit/>
          </a:bodyPr>
          <a:lstStyle/>
          <a:p>
            <a:pPr algn="ctr">
              <a:spcBef>
                <a:spcPct val="50000"/>
              </a:spcBef>
            </a:pPr>
            <a:r>
              <a:rPr lang="en-US"/>
              <a:t>Memilih jumlah segmen yang ingin digunakan</a:t>
            </a:r>
          </a:p>
        </p:txBody>
      </p:sp>
      <p:sp>
        <p:nvSpPr>
          <p:cNvPr id="12297" name="Line 11"/>
          <p:cNvSpPr>
            <a:spLocks noChangeShapeType="1"/>
          </p:cNvSpPr>
          <p:nvPr/>
        </p:nvSpPr>
        <p:spPr bwMode="auto">
          <a:xfrm>
            <a:off x="4648200" y="5029200"/>
            <a:ext cx="0" cy="381000"/>
          </a:xfrm>
          <a:prstGeom prst="line">
            <a:avLst/>
          </a:prstGeom>
          <a:noFill/>
          <a:ln w="28575">
            <a:solidFill>
              <a:schemeClr val="tx1"/>
            </a:solidFill>
            <a:round/>
            <a:headEnd/>
            <a:tailEnd type="triangle" w="med" len="med"/>
          </a:ln>
        </p:spPr>
        <p:txBody>
          <a:bodyPr/>
          <a:lstStyle/>
          <a:p>
            <a:endParaRPr lang="en-US"/>
          </a:p>
        </p:txBody>
      </p:sp>
      <p:sp>
        <p:nvSpPr>
          <p:cNvPr id="12298" name="Line 12"/>
          <p:cNvSpPr>
            <a:spLocks noChangeShapeType="1"/>
          </p:cNvSpPr>
          <p:nvPr/>
        </p:nvSpPr>
        <p:spPr bwMode="auto">
          <a:xfrm>
            <a:off x="4648200" y="4267200"/>
            <a:ext cx="0" cy="381000"/>
          </a:xfrm>
          <a:prstGeom prst="line">
            <a:avLst/>
          </a:prstGeom>
          <a:noFill/>
          <a:ln w="28575">
            <a:solidFill>
              <a:schemeClr val="tx1"/>
            </a:solidFill>
            <a:round/>
            <a:headEnd/>
            <a:tailEnd type="triangle" w="med" len="med"/>
          </a:ln>
        </p:spPr>
        <p:txBody>
          <a:bodyPr/>
          <a:lstStyle/>
          <a:p>
            <a:endParaRPr lang="en-US"/>
          </a:p>
        </p:txBody>
      </p:sp>
      <p:sp>
        <p:nvSpPr>
          <p:cNvPr id="12299" name="Line 13"/>
          <p:cNvSpPr>
            <a:spLocks noChangeShapeType="1"/>
          </p:cNvSpPr>
          <p:nvPr/>
        </p:nvSpPr>
        <p:spPr bwMode="auto">
          <a:xfrm>
            <a:off x="2209800" y="3048000"/>
            <a:ext cx="0" cy="533400"/>
          </a:xfrm>
          <a:prstGeom prst="line">
            <a:avLst/>
          </a:prstGeom>
          <a:noFill/>
          <a:ln w="28575">
            <a:solidFill>
              <a:schemeClr val="tx1"/>
            </a:solidFill>
            <a:round/>
            <a:headEnd/>
            <a:tailEnd type="triangle" w="med" len="med"/>
          </a:ln>
        </p:spPr>
        <p:txBody>
          <a:bodyPr/>
          <a:lstStyle/>
          <a:p>
            <a:endParaRPr lang="en-US"/>
          </a:p>
        </p:txBody>
      </p:sp>
      <p:sp>
        <p:nvSpPr>
          <p:cNvPr id="12300" name="Line 14"/>
          <p:cNvSpPr>
            <a:spLocks noChangeShapeType="1"/>
          </p:cNvSpPr>
          <p:nvPr/>
        </p:nvSpPr>
        <p:spPr bwMode="auto">
          <a:xfrm>
            <a:off x="7010400" y="3200400"/>
            <a:ext cx="0" cy="381000"/>
          </a:xfrm>
          <a:prstGeom prst="line">
            <a:avLst/>
          </a:prstGeom>
          <a:noFill/>
          <a:ln w="28575">
            <a:solidFill>
              <a:schemeClr val="tx1"/>
            </a:solidFill>
            <a:round/>
            <a:headEnd/>
            <a:tailEnd type="triangle" w="med" len="med"/>
          </a:ln>
        </p:spPr>
        <p:txBody>
          <a:bodyPr/>
          <a:lstStyle/>
          <a:p>
            <a:endParaRPr lang="en-US"/>
          </a:p>
        </p:txBody>
      </p:sp>
      <p:sp>
        <p:nvSpPr>
          <p:cNvPr id="12301" name="Line 15"/>
          <p:cNvSpPr>
            <a:spLocks noChangeShapeType="1"/>
          </p:cNvSpPr>
          <p:nvPr/>
        </p:nvSpPr>
        <p:spPr bwMode="auto">
          <a:xfrm>
            <a:off x="2209800" y="1905000"/>
            <a:ext cx="0" cy="457200"/>
          </a:xfrm>
          <a:prstGeom prst="line">
            <a:avLst/>
          </a:prstGeom>
          <a:noFill/>
          <a:ln w="28575">
            <a:solidFill>
              <a:schemeClr val="tx1"/>
            </a:solidFill>
            <a:round/>
            <a:headEnd/>
            <a:tailEnd type="triangle" w="med" len="med"/>
          </a:ln>
        </p:spPr>
        <p:txBody>
          <a:bodyPr/>
          <a:lstStyle/>
          <a:p>
            <a:endParaRPr lang="en-US"/>
          </a:p>
        </p:txBody>
      </p:sp>
      <p:sp>
        <p:nvSpPr>
          <p:cNvPr id="12302" name="Line 16"/>
          <p:cNvSpPr>
            <a:spLocks noChangeShapeType="1"/>
          </p:cNvSpPr>
          <p:nvPr/>
        </p:nvSpPr>
        <p:spPr bwMode="auto">
          <a:xfrm>
            <a:off x="7010400" y="1905000"/>
            <a:ext cx="0" cy="381000"/>
          </a:xfrm>
          <a:prstGeom prst="line">
            <a:avLst/>
          </a:prstGeom>
          <a:noFill/>
          <a:ln w="28575">
            <a:solidFill>
              <a:schemeClr val="tx1"/>
            </a:solidFill>
            <a:round/>
            <a:headEnd/>
            <a:tailEnd type="triangle" w="med" len="med"/>
          </a:ln>
        </p:spPr>
        <p:txBody>
          <a:bodyPr/>
          <a:lstStyle/>
          <a:p>
            <a:endParaRPr lang="en-US"/>
          </a:p>
        </p:txBody>
      </p:sp>
      <p:sp>
        <p:nvSpPr>
          <p:cNvPr id="12303" name="Line 17"/>
          <p:cNvSpPr>
            <a:spLocks noChangeShapeType="1"/>
          </p:cNvSpPr>
          <p:nvPr/>
        </p:nvSpPr>
        <p:spPr bwMode="auto">
          <a:xfrm>
            <a:off x="2209800" y="1905000"/>
            <a:ext cx="4800600" cy="0"/>
          </a:xfrm>
          <a:prstGeom prst="line">
            <a:avLst/>
          </a:prstGeom>
          <a:noFill/>
          <a:ln w="28575">
            <a:solidFill>
              <a:schemeClr val="tx1"/>
            </a:solidFill>
            <a:round/>
            <a:headEnd/>
            <a:tailEnd/>
          </a:ln>
        </p:spPr>
        <p:txBody>
          <a:bodyPr/>
          <a:lstStyle/>
          <a:p>
            <a:endParaRPr lang="en-US"/>
          </a:p>
        </p:txBody>
      </p:sp>
      <p:sp>
        <p:nvSpPr>
          <p:cNvPr id="12304" name="Line 18"/>
          <p:cNvSpPr>
            <a:spLocks noChangeShapeType="1"/>
          </p:cNvSpPr>
          <p:nvPr/>
        </p:nvSpPr>
        <p:spPr bwMode="auto">
          <a:xfrm flipV="1">
            <a:off x="4572000" y="1447800"/>
            <a:ext cx="0" cy="457200"/>
          </a:xfrm>
          <a:prstGeom prst="line">
            <a:avLst/>
          </a:prstGeom>
          <a:noFill/>
          <a:ln w="28575">
            <a:solidFill>
              <a:schemeClr val="tx1"/>
            </a:solidFill>
            <a:round/>
            <a:headEnd/>
            <a:tailEnd/>
          </a:ln>
        </p:spPr>
        <p:txBody>
          <a:bodyPr/>
          <a:lstStyle/>
          <a:p>
            <a:endParaRPr lang="en-US"/>
          </a:p>
        </p:txBody>
      </p:sp>
      <p:sp>
        <p:nvSpPr>
          <p:cNvPr id="12305" name="Text Box 19"/>
          <p:cNvSpPr txBox="1">
            <a:spLocks noChangeArrowheads="1"/>
          </p:cNvSpPr>
          <p:nvPr/>
        </p:nvSpPr>
        <p:spPr bwMode="auto">
          <a:xfrm>
            <a:off x="1050925" y="6356350"/>
            <a:ext cx="2705100" cy="366713"/>
          </a:xfrm>
          <a:prstGeom prst="rect">
            <a:avLst/>
          </a:prstGeom>
          <a:noFill/>
          <a:ln w="9525">
            <a:noFill/>
            <a:miter lim="800000"/>
            <a:headEnd/>
            <a:tailEnd/>
          </a:ln>
        </p:spPr>
        <p:txBody>
          <a:bodyPr wrap="none">
            <a:spAutoFit/>
          </a:bodyPr>
          <a:lstStyle/>
          <a:p>
            <a:r>
              <a:rPr lang="en-US"/>
              <a:t>Davis &amp; Devinney (1997)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277813"/>
            <a:ext cx="8305800" cy="1474787"/>
          </a:xfrm>
        </p:spPr>
        <p:txBody>
          <a:bodyPr/>
          <a:lstStyle/>
          <a:p>
            <a:pPr eaLnBrk="1" hangingPunct="1">
              <a:defRPr/>
            </a:pPr>
            <a:r>
              <a:rPr lang="en-US" sz="3800" dirty="0" err="1" smtClean="0"/>
              <a:t>Supaya</a:t>
            </a:r>
            <a:r>
              <a:rPr lang="en-US" sz="3800" dirty="0" smtClean="0"/>
              <a:t> </a:t>
            </a:r>
            <a:r>
              <a:rPr lang="en-US" sz="3800" dirty="0" smtClean="0"/>
              <a:t>MARKETING </a:t>
            </a:r>
            <a:r>
              <a:rPr lang="en-US" sz="3800" dirty="0" err="1" smtClean="0"/>
              <a:t>efektif</a:t>
            </a:r>
            <a:r>
              <a:rPr lang="en-US" sz="3800" dirty="0" smtClean="0"/>
              <a:t> &amp; </a:t>
            </a:r>
            <a:r>
              <a:rPr lang="en-US" sz="3800" dirty="0" err="1" smtClean="0"/>
              <a:t>efisien</a:t>
            </a:r>
            <a:r>
              <a:rPr lang="en-US" sz="3800" dirty="0" smtClean="0"/>
              <a:t>, </a:t>
            </a:r>
            <a:r>
              <a:rPr lang="en-US" sz="3800" dirty="0" err="1" smtClean="0"/>
              <a:t>Perlu</a:t>
            </a:r>
            <a:r>
              <a:rPr lang="en-US" sz="3800" dirty="0" smtClean="0"/>
              <a:t> </a:t>
            </a:r>
            <a:r>
              <a:rPr lang="en-US" sz="3800" dirty="0" err="1" smtClean="0"/>
              <a:t>menggunakan</a:t>
            </a:r>
            <a:r>
              <a:rPr lang="en-US" sz="3800" dirty="0" smtClean="0"/>
              <a:t> </a:t>
            </a:r>
            <a:r>
              <a:rPr lang="en-US" sz="3800" dirty="0" err="1" smtClean="0"/>
              <a:t>strategi</a:t>
            </a:r>
            <a:r>
              <a:rPr lang="en-US" sz="3800" dirty="0" smtClean="0"/>
              <a:t> </a:t>
            </a:r>
            <a:r>
              <a:rPr lang="en-US" sz="3800" dirty="0" smtClean="0"/>
              <a:t>marketing</a:t>
            </a:r>
          </a:p>
        </p:txBody>
      </p:sp>
      <p:sp>
        <p:nvSpPr>
          <p:cNvPr id="57347" name="Rectangle 3"/>
          <p:cNvSpPr>
            <a:spLocks noGrp="1" noChangeArrowheads="1"/>
          </p:cNvSpPr>
          <p:nvPr>
            <p:ph idx="1"/>
          </p:nvPr>
        </p:nvSpPr>
        <p:spPr>
          <a:xfrm>
            <a:off x="457200" y="2209800"/>
            <a:ext cx="8229600" cy="3921125"/>
          </a:xfrm>
        </p:spPr>
        <p:txBody>
          <a:bodyPr/>
          <a:lstStyle/>
          <a:p>
            <a:pPr eaLnBrk="1" hangingPunct="1">
              <a:defRPr/>
            </a:pPr>
            <a:r>
              <a:rPr lang="en-US" dirty="0" smtClean="0"/>
              <a:t>Segmentation</a:t>
            </a:r>
          </a:p>
          <a:p>
            <a:pPr eaLnBrk="1" hangingPunct="1">
              <a:defRPr/>
            </a:pPr>
            <a:r>
              <a:rPr lang="en-US" dirty="0" smtClean="0"/>
              <a:t>Targeting</a:t>
            </a:r>
          </a:p>
          <a:p>
            <a:pPr eaLnBrk="1" hangingPunct="1">
              <a:defRPr/>
            </a:pPr>
            <a:r>
              <a:rPr lang="en-US" dirty="0" smtClean="0"/>
              <a:t>Positioning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Grp="1" noChangeArrowheads="1"/>
          </p:cNvSpPr>
          <p:nvPr>
            <p:ph type="title"/>
          </p:nvPr>
        </p:nvSpPr>
        <p:spPr/>
        <p:txBody>
          <a:bodyPr>
            <a:normAutofit fontScale="90000"/>
          </a:bodyPr>
          <a:lstStyle/>
          <a:p>
            <a:pPr eaLnBrk="1" hangingPunct="1">
              <a:defRPr/>
            </a:pPr>
            <a:r>
              <a:rPr lang="en-US" sz="3800" smtClean="0"/>
              <a:t>Contoh basis segmentasi pasar konsumen akhir dan pasar industrial</a:t>
            </a:r>
          </a:p>
        </p:txBody>
      </p:sp>
      <p:graphicFrame>
        <p:nvGraphicFramePr>
          <p:cNvPr id="32805" name="Group 37"/>
          <p:cNvGraphicFramePr>
            <a:graphicFrameLocks noGrp="1"/>
          </p:cNvGraphicFramePr>
          <p:nvPr>
            <p:ph idx="1"/>
          </p:nvPr>
        </p:nvGraphicFramePr>
        <p:xfrm>
          <a:off x="457200" y="1600200"/>
          <a:ext cx="8534400" cy="4504944"/>
        </p:xfrm>
        <a:graphic>
          <a:graphicData uri="http://schemas.openxmlformats.org/drawingml/2006/table">
            <a:tbl>
              <a:tblPr/>
              <a:tblGrid>
                <a:gridCol w="2924175"/>
                <a:gridCol w="5610225"/>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Basis Segmentasi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Contoh Segmen Pasar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GEOGRAFIS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Benua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Kawasan Global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Negara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Kawasan negara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Kepadatan penduduk</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Ukuran kota atau desa Iklim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Asia, Afrika, Eropa, Amerika, Australia, Antartika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Asia Tenggara, Mediterania, Eropa Barat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Indonesia, RRC, Amerika Serikat, Australia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Kawasan timur, kawasan barat Indonesia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&lt;5000 orang, 5000 – 19.999 orang, 20.000-49.999 orang, lebih dari 50.000 orang</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Urban, sub urban, rural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Tropis, sedang, dingin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457200" y="76200"/>
            <a:ext cx="8229600" cy="1139825"/>
          </a:xfrm>
          <a:prstGeom prst="rect">
            <a:avLst/>
          </a:prstGeom>
          <a:noFill/>
          <a:ln w="9525">
            <a:noFill/>
            <a:miter lim="800000"/>
            <a:headEnd/>
            <a:tailEnd/>
          </a:ln>
          <a:effectLst/>
        </p:spPr>
        <p:txBody>
          <a:bodyPr anchor="ctr" anchorCtr="1"/>
          <a:lstStyle/>
          <a:p>
            <a:pPr algn="ctr" eaLnBrk="1" hangingPunct="1">
              <a:defRPr/>
            </a:pPr>
            <a:r>
              <a:rPr lang="en-US" sz="3800">
                <a:solidFill>
                  <a:schemeClr val="tx2"/>
                </a:solidFill>
                <a:effectLst>
                  <a:outerShdw blurRad="38100" dist="38100" dir="2700000" algn="tl">
                    <a:srgbClr val="C0C0C0"/>
                  </a:outerShdw>
                </a:effectLst>
              </a:rPr>
              <a:t>Contoh basis segmentasi pasar konsumen akhir dan pasar industrial</a:t>
            </a:r>
          </a:p>
        </p:txBody>
      </p:sp>
      <p:graphicFrame>
        <p:nvGraphicFramePr>
          <p:cNvPr id="35861" name="Group 21"/>
          <p:cNvGraphicFramePr>
            <a:graphicFrameLocks noGrp="1"/>
          </p:cNvGraphicFramePr>
          <p:nvPr/>
        </p:nvGraphicFramePr>
        <p:xfrm>
          <a:off x="457200" y="1371600"/>
          <a:ext cx="8534400" cy="5455920"/>
        </p:xfrm>
        <a:graphic>
          <a:graphicData uri="http://schemas.openxmlformats.org/drawingml/2006/table">
            <a:tbl>
              <a:tblPr/>
              <a:tblGrid>
                <a:gridCol w="2924175"/>
                <a:gridCol w="5610225"/>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Basis Segmentasi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Contoh Segmen Pasar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DEMOGRAFIS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Usia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Gender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Ukuran keluarga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Siklus hidup keluarga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Penghasilan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Pendidikan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Status pernikahan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&lt; 6 tahun, 6-12, 13-19, 20-29, 30-39, 40-49, 50+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Pria, wanita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1-2 orang, 3-4 orang, lebih dari 4 orang</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Single, menikah, blm pny anak, menikah pny anak, tinggal sendiri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&lt; Rp 500.000/bln, Rp 500.000-Rp 999.999/bln,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1.000.000-1.999.999/bln, 2.000.000-2.999.999/bln, Rp 3.000.000 ke atas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SD, SLTP, SLTA, Diploma, S1, S2, S3</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Single, menikah, bercerai, duda/janda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457200" y="76200"/>
            <a:ext cx="8229600" cy="1139825"/>
          </a:xfrm>
          <a:prstGeom prst="rect">
            <a:avLst/>
          </a:prstGeom>
          <a:noFill/>
          <a:ln w="9525">
            <a:noFill/>
            <a:miter lim="800000"/>
            <a:headEnd/>
            <a:tailEnd/>
          </a:ln>
          <a:effectLst/>
        </p:spPr>
        <p:txBody>
          <a:bodyPr anchor="ctr" anchorCtr="1"/>
          <a:lstStyle/>
          <a:p>
            <a:pPr algn="ctr" eaLnBrk="1" hangingPunct="1">
              <a:defRPr/>
            </a:pPr>
            <a:r>
              <a:rPr lang="en-US" sz="3800">
                <a:solidFill>
                  <a:schemeClr val="tx2"/>
                </a:solidFill>
                <a:effectLst>
                  <a:outerShdw blurRad="38100" dist="38100" dir="2700000" algn="tl">
                    <a:srgbClr val="C0C0C0"/>
                  </a:outerShdw>
                </a:effectLst>
              </a:rPr>
              <a:t>Contoh basis segmentasi pasar konsumen akhir dan pasar industrial</a:t>
            </a:r>
          </a:p>
        </p:txBody>
      </p:sp>
      <p:graphicFrame>
        <p:nvGraphicFramePr>
          <p:cNvPr id="36889" name="Group 25"/>
          <p:cNvGraphicFramePr>
            <a:graphicFrameLocks noGrp="1"/>
          </p:cNvGraphicFramePr>
          <p:nvPr/>
        </p:nvGraphicFramePr>
        <p:xfrm>
          <a:off x="457200" y="1371600"/>
          <a:ext cx="8534400" cy="4431792"/>
        </p:xfrm>
        <a:graphic>
          <a:graphicData uri="http://schemas.openxmlformats.org/drawingml/2006/table">
            <a:tbl>
              <a:tblPr/>
              <a:tblGrid>
                <a:gridCol w="2924175"/>
                <a:gridCol w="5610225"/>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Basis Segmentasi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Contoh Segmen Pasar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SOSIAL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Budaya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Sub budaya</a:t>
                      </a: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 Agama</a:t>
                      </a: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 Ras</a:t>
                      </a:r>
                    </a:p>
                    <a:p>
                      <a:pPr marL="0" marR="0" lvl="0" indent="0" algn="l" defTabSz="914400" rtl="0" eaLnBrk="1" fontAlgn="base" latinLnBrk="0" hangingPunct="1">
                        <a:lnSpc>
                          <a:spcPct val="100000"/>
                        </a:lnSpc>
                        <a:spcBef>
                          <a:spcPct val="20000"/>
                        </a:spcBef>
                        <a:spcAft>
                          <a:spcPct val="0"/>
                        </a:spcAft>
                        <a:buClr>
                          <a:schemeClr val="hlink"/>
                        </a:buClr>
                        <a:buSzPct val="80000"/>
                        <a:buFontTx/>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 Kebangsaan</a:t>
                      </a:r>
                    </a:p>
                    <a:p>
                      <a:pPr marL="0" marR="0" lvl="0" indent="0" algn="l" defTabSz="914400" rtl="0" eaLnBrk="1" fontAlgn="base" latinLnBrk="0" hangingPunct="1">
                        <a:lnSpc>
                          <a:spcPct val="100000"/>
                        </a:lnSpc>
                        <a:spcBef>
                          <a:spcPct val="20000"/>
                        </a:spcBef>
                        <a:spcAft>
                          <a:spcPct val="0"/>
                        </a:spcAft>
                        <a:buClr>
                          <a:schemeClr val="hlink"/>
                        </a:buClr>
                        <a:buSzPct val="80000"/>
                        <a:buFontTx/>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Kelas Sosial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Amerika, Hispanik, Afrika, Asia, Eropa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Islam, Katholik, Kristen, Buddha, Hindu</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European, American, Asian American, African American, Hispanik American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Indonesia, Australia, Malaysia, Inggris, dll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Kelas atas, kelas menengah, kelas pekerja, kelas bawah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457200" y="76200"/>
            <a:ext cx="8229600" cy="1139825"/>
          </a:xfrm>
          <a:prstGeom prst="rect">
            <a:avLst/>
          </a:prstGeom>
          <a:noFill/>
          <a:ln w="9525">
            <a:noFill/>
            <a:miter lim="800000"/>
            <a:headEnd/>
            <a:tailEnd/>
          </a:ln>
          <a:effectLst/>
        </p:spPr>
        <p:txBody>
          <a:bodyPr anchor="ctr" anchorCtr="1"/>
          <a:lstStyle/>
          <a:p>
            <a:pPr algn="ctr" eaLnBrk="1" hangingPunct="1">
              <a:defRPr/>
            </a:pPr>
            <a:r>
              <a:rPr lang="en-US" sz="3800">
                <a:solidFill>
                  <a:schemeClr val="tx2"/>
                </a:solidFill>
                <a:effectLst>
                  <a:outerShdw blurRad="38100" dist="38100" dir="2700000" algn="tl">
                    <a:srgbClr val="C0C0C0"/>
                  </a:outerShdw>
                </a:effectLst>
              </a:rPr>
              <a:t>Contoh basis segmentasi pasar konsumen akhir dan pasar industrial</a:t>
            </a:r>
          </a:p>
        </p:txBody>
      </p:sp>
      <p:graphicFrame>
        <p:nvGraphicFramePr>
          <p:cNvPr id="37914" name="Group 26"/>
          <p:cNvGraphicFramePr>
            <a:graphicFrameLocks noGrp="1"/>
          </p:cNvGraphicFramePr>
          <p:nvPr/>
        </p:nvGraphicFramePr>
        <p:xfrm>
          <a:off x="457200" y="1371600"/>
          <a:ext cx="8534400" cy="5017008"/>
        </p:xfrm>
        <a:graphic>
          <a:graphicData uri="http://schemas.openxmlformats.org/drawingml/2006/table">
            <a:tbl>
              <a:tblPr/>
              <a:tblGrid>
                <a:gridCol w="2924175"/>
                <a:gridCol w="5610225"/>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Basis Segmentasi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Contoh Segmen Pasar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PIKIRAN &amp; PERASAAN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Pengetahuan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Keterlibatan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Sikap</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Manfaat yang dicari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Innovativeness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Readiness stage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Persepsi thd resiko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Pakar, orang baru</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Tinggi, sedang, rendah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Positif, netral, negatif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Kenyamanan, ekonomi, prestise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Innovator, early adopter, early mojority, late majority, laggards, non-adopter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Unware, aware, interested, desirous, plan to purchase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Tinggi, rendah, sedang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457200" y="76200"/>
            <a:ext cx="8229600" cy="1139825"/>
          </a:xfrm>
          <a:prstGeom prst="rect">
            <a:avLst/>
          </a:prstGeom>
          <a:noFill/>
          <a:ln w="9525">
            <a:noFill/>
            <a:miter lim="800000"/>
            <a:headEnd/>
            <a:tailEnd/>
          </a:ln>
          <a:effectLst/>
        </p:spPr>
        <p:txBody>
          <a:bodyPr anchor="ctr" anchorCtr="1"/>
          <a:lstStyle/>
          <a:p>
            <a:pPr algn="ctr" eaLnBrk="1" hangingPunct="1">
              <a:defRPr/>
            </a:pPr>
            <a:r>
              <a:rPr lang="en-US" sz="3800">
                <a:solidFill>
                  <a:schemeClr val="tx2"/>
                </a:solidFill>
                <a:effectLst>
                  <a:outerShdw blurRad="38100" dist="38100" dir="2700000" algn="tl">
                    <a:srgbClr val="C0C0C0"/>
                  </a:outerShdw>
                </a:effectLst>
              </a:rPr>
              <a:t>Contoh basis segmentasi pasar konsumen akhir dan pasar industrial</a:t>
            </a:r>
          </a:p>
        </p:txBody>
      </p:sp>
      <p:graphicFrame>
        <p:nvGraphicFramePr>
          <p:cNvPr id="38938" name="Group 26"/>
          <p:cNvGraphicFramePr>
            <a:graphicFrameLocks noGrp="1"/>
          </p:cNvGraphicFramePr>
          <p:nvPr/>
        </p:nvGraphicFramePr>
        <p:xfrm>
          <a:off x="457200" y="1371600"/>
          <a:ext cx="8534400" cy="4578096"/>
        </p:xfrm>
        <a:graphic>
          <a:graphicData uri="http://schemas.openxmlformats.org/drawingml/2006/table">
            <a:tbl>
              <a:tblPr/>
              <a:tblGrid>
                <a:gridCol w="3200400"/>
                <a:gridCol w="5334000"/>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Basis Segmentasi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Contoh Segmen Pasar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PERILAKU</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Penggunaan media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Pemakaian media spesifik</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Metode Pembayaran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Status loyalitas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Tingkat pemakaian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Status pemakaian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Situasi pemakaian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Surat kabar, majalah, TV, internet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Femina, Ayah Bunda, Jakarta post, dll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Kas, cheque, kartu kredit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Tidak loyal, agak loyal, loyal sejati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Rendah, sedang, tinggi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Non pemakai, mantan pemakai, pemakai saat ini, pemakai potensial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Berlibur, di rumah, di kantor, commuting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457200" y="76200"/>
            <a:ext cx="8229600" cy="1139825"/>
          </a:xfrm>
          <a:prstGeom prst="rect">
            <a:avLst/>
          </a:prstGeom>
          <a:noFill/>
          <a:ln w="9525">
            <a:noFill/>
            <a:miter lim="800000"/>
            <a:headEnd/>
            <a:tailEnd/>
          </a:ln>
          <a:effectLst/>
        </p:spPr>
        <p:txBody>
          <a:bodyPr anchor="ctr" anchorCtr="1"/>
          <a:lstStyle/>
          <a:p>
            <a:pPr algn="ctr" eaLnBrk="1" hangingPunct="1">
              <a:defRPr/>
            </a:pPr>
            <a:r>
              <a:rPr lang="en-US" sz="3800">
                <a:solidFill>
                  <a:schemeClr val="tx2"/>
                </a:solidFill>
                <a:effectLst>
                  <a:outerShdw blurRad="38100" dist="38100" dir="2700000" algn="tl">
                    <a:srgbClr val="C0C0C0"/>
                  </a:outerShdw>
                </a:effectLst>
              </a:rPr>
              <a:t>Contoh basis segmentasi pasar konsumen akhir dan pasar industrial</a:t>
            </a:r>
          </a:p>
        </p:txBody>
      </p:sp>
      <p:graphicFrame>
        <p:nvGraphicFramePr>
          <p:cNvPr id="39964" name="Group 28"/>
          <p:cNvGraphicFramePr>
            <a:graphicFrameLocks noGrp="1"/>
          </p:cNvGraphicFramePr>
          <p:nvPr/>
        </p:nvGraphicFramePr>
        <p:xfrm>
          <a:off x="457200" y="1371600"/>
          <a:ext cx="8534400" cy="5309616"/>
        </p:xfrm>
        <a:graphic>
          <a:graphicData uri="http://schemas.openxmlformats.org/drawingml/2006/table">
            <a:tbl>
              <a:tblPr/>
              <a:tblGrid>
                <a:gridCol w="3276600"/>
                <a:gridCol w="5257800"/>
              </a:tblGrid>
              <a:tr h="609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Basis Segmentasi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rPr>
                        <a:t>Contoh Segmen Pasar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ANCANGAN KOMBINASI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Psikografis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Orang / situasi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Geodemografis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Achievers, stivers, strugglers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Makan siang bagi mahasiswa, makan malam bisnis bagi eksekutif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Narrow" pitchFamily="34" charset="0"/>
                        </a:rPr>
                        <a:t>Sistem PRIZM (Potential Ranking Index by Zip Market) yang mengelompokkan lingkungan tempat tinggal di AS ke dlm 62 kluster konsumen. Setiap kluster didasarkan pada kode pos, informasi demografis dari sensus penduduk, info mengenai pemakaian produk, penggunaan media, dan preferensi gaya hidup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Segmentasi Demografis</a:t>
            </a:r>
          </a:p>
        </p:txBody>
      </p:sp>
      <p:sp>
        <p:nvSpPr>
          <p:cNvPr id="240643" name="Rectangle 3"/>
          <p:cNvSpPr>
            <a:spLocks noGrp="1" noChangeArrowheads="1"/>
          </p:cNvSpPr>
          <p:nvPr>
            <p:ph type="body" idx="1"/>
          </p:nvPr>
        </p:nvSpPr>
        <p:spPr/>
        <p:txBody>
          <a:bodyPr/>
          <a:lstStyle/>
          <a:p>
            <a:r>
              <a:rPr lang="en-US"/>
              <a:t>Demografi mudah digunakan sebagai dasar segmentasi.</a:t>
            </a:r>
          </a:p>
          <a:p>
            <a:pPr lvl="1"/>
            <a:r>
              <a:rPr lang="en-US"/>
              <a:t>Mudah diukur.</a:t>
            </a:r>
          </a:p>
          <a:p>
            <a:pPr lvl="1"/>
            <a:r>
              <a:rPr lang="en-US"/>
              <a:t>Mudah diinterpretasikan.</a:t>
            </a:r>
          </a:p>
          <a:p>
            <a:pPr lvl="1"/>
            <a:r>
              <a:rPr lang="en-US"/>
              <a:t>Sangat berguna untuk menyusun strategi pemasaran.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t>Demografi-Gender</a:t>
            </a:r>
          </a:p>
        </p:txBody>
      </p:sp>
      <p:sp>
        <p:nvSpPr>
          <p:cNvPr id="241667" name="Rectangle 3"/>
          <p:cNvSpPr>
            <a:spLocks noGrp="1" noChangeArrowheads="1"/>
          </p:cNvSpPr>
          <p:nvPr>
            <p:ph type="body" idx="1"/>
          </p:nvPr>
        </p:nvSpPr>
        <p:spPr/>
        <p:txBody>
          <a:bodyPr/>
          <a:lstStyle/>
          <a:p>
            <a:r>
              <a:rPr lang="en-US"/>
              <a:t>Wanita merupakan target segmen untuk fasion, cosmetik, perhiasan.</a:t>
            </a:r>
          </a:p>
          <a:p>
            <a:r>
              <a:rPr lang="en-US"/>
              <a:t>Pria merrupakan target segmen untuk jasa keuangan, properti.</a:t>
            </a:r>
          </a:p>
          <a:p>
            <a:pPr>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t>Demografi-Umur</a:t>
            </a:r>
          </a:p>
        </p:txBody>
      </p:sp>
      <p:sp>
        <p:nvSpPr>
          <p:cNvPr id="242691" name="Rectangle 3"/>
          <p:cNvSpPr>
            <a:spLocks noGrp="1" noChangeArrowheads="1"/>
          </p:cNvSpPr>
          <p:nvPr>
            <p:ph type="body" idx="1"/>
          </p:nvPr>
        </p:nvSpPr>
        <p:spPr/>
        <p:txBody>
          <a:bodyPr/>
          <a:lstStyle/>
          <a:p>
            <a:r>
              <a:rPr lang="en-US">
                <a:effectLst/>
              </a:rPr>
              <a:t>School children</a:t>
            </a:r>
          </a:p>
          <a:p>
            <a:r>
              <a:rPr lang="en-US">
                <a:effectLst/>
              </a:rPr>
              <a:t>University students</a:t>
            </a:r>
          </a:p>
          <a:p>
            <a:r>
              <a:rPr lang="en-US">
                <a:effectLst/>
              </a:rPr>
              <a:t>First time workers and adults</a:t>
            </a:r>
          </a:p>
          <a:p>
            <a:r>
              <a:rPr lang="en-US">
                <a:effectLst/>
              </a:rPr>
              <a:t>Ageing population</a:t>
            </a:r>
          </a:p>
          <a:p>
            <a:endParaRPr lang="en-US">
              <a:effectLst/>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effectLst/>
              </a:rPr>
              <a:t>Family life cycle.</a:t>
            </a:r>
          </a:p>
        </p:txBody>
      </p:sp>
      <p:sp>
        <p:nvSpPr>
          <p:cNvPr id="243715" name="Rectangle 3"/>
          <p:cNvSpPr>
            <a:spLocks noGrp="1" noChangeArrowheads="1"/>
          </p:cNvSpPr>
          <p:nvPr>
            <p:ph type="body" idx="1"/>
          </p:nvPr>
        </p:nvSpPr>
        <p:spPr/>
        <p:txBody>
          <a:bodyPr/>
          <a:lstStyle/>
          <a:p>
            <a:pPr>
              <a:lnSpc>
                <a:spcPct val="80000"/>
              </a:lnSpc>
            </a:pPr>
            <a:r>
              <a:rPr lang="en-US" sz="2800">
                <a:effectLst/>
              </a:rPr>
              <a:t>Single Young</a:t>
            </a:r>
          </a:p>
          <a:p>
            <a:pPr>
              <a:lnSpc>
                <a:spcPct val="80000"/>
              </a:lnSpc>
            </a:pPr>
            <a:r>
              <a:rPr lang="en-US" sz="2800">
                <a:effectLst/>
              </a:rPr>
              <a:t>Newly married young couples</a:t>
            </a:r>
          </a:p>
          <a:p>
            <a:pPr>
              <a:lnSpc>
                <a:spcPct val="80000"/>
              </a:lnSpc>
            </a:pPr>
            <a:r>
              <a:rPr lang="en-US" sz="2800">
                <a:effectLst/>
              </a:rPr>
              <a:t>Divorced without children</a:t>
            </a:r>
          </a:p>
          <a:p>
            <a:pPr>
              <a:lnSpc>
                <a:spcPct val="80000"/>
              </a:lnSpc>
            </a:pPr>
            <a:r>
              <a:rPr lang="en-US" sz="2800">
                <a:effectLst/>
              </a:rPr>
              <a:t>Full nest 1</a:t>
            </a:r>
          </a:p>
          <a:p>
            <a:pPr>
              <a:lnSpc>
                <a:spcPct val="80000"/>
              </a:lnSpc>
            </a:pPr>
            <a:r>
              <a:rPr lang="en-US" sz="2800">
                <a:effectLst/>
              </a:rPr>
              <a:t>Full nest 2</a:t>
            </a:r>
          </a:p>
          <a:p>
            <a:pPr>
              <a:lnSpc>
                <a:spcPct val="80000"/>
              </a:lnSpc>
            </a:pPr>
            <a:r>
              <a:rPr lang="en-US" sz="2800">
                <a:effectLst/>
              </a:rPr>
              <a:t>Full nest 3</a:t>
            </a:r>
          </a:p>
          <a:p>
            <a:pPr>
              <a:lnSpc>
                <a:spcPct val="80000"/>
              </a:lnSpc>
            </a:pPr>
            <a:r>
              <a:rPr lang="en-US" sz="2800">
                <a:effectLst/>
              </a:rPr>
              <a:t>Divorced with children</a:t>
            </a:r>
          </a:p>
          <a:p>
            <a:pPr>
              <a:lnSpc>
                <a:spcPct val="80000"/>
              </a:lnSpc>
            </a:pPr>
            <a:r>
              <a:rPr lang="en-US" sz="2800">
                <a:effectLst/>
              </a:rPr>
              <a:t>Empty nest 1</a:t>
            </a:r>
          </a:p>
          <a:p>
            <a:pPr>
              <a:lnSpc>
                <a:spcPct val="80000"/>
              </a:lnSpc>
            </a:pPr>
            <a:r>
              <a:rPr lang="en-US" sz="2800">
                <a:effectLst/>
              </a:rPr>
              <a:t>Older single people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1447800"/>
            <a:ext cx="9144000" cy="1828800"/>
          </a:xfrm>
          <a:prstGeom prst="rect">
            <a:avLst/>
          </a:prstGeom>
          <a:solidFill>
            <a:srgbClr val="CC3300"/>
          </a:solidFill>
          <a:ln w="12700">
            <a:noFill/>
            <a:miter lim="800000"/>
            <a:headEnd/>
            <a:tailEnd/>
          </a:ln>
          <a:effectLst/>
        </p:spPr>
        <p:txBody>
          <a:bodyPr lIns="90488" tIns="44450" rIns="90488" bIns="44450"/>
          <a:lstStyle/>
          <a:p>
            <a:pPr marL="342900" indent="-342900" eaLnBrk="0" hangingPunct="0">
              <a:spcBef>
                <a:spcPct val="20000"/>
              </a:spcBef>
              <a:buFontTx/>
              <a:buChar char="•"/>
            </a:pPr>
            <a:r>
              <a:rPr kumimoji="0" lang="en-US" sz="2800" b="1" dirty="0" err="1">
                <a:solidFill>
                  <a:schemeClr val="bg1"/>
                </a:solidFill>
                <a:latin typeface="Arial" charset="0"/>
              </a:rPr>
              <a:t>Segmentasi</a:t>
            </a:r>
            <a:endParaRPr kumimoji="0" lang="en-US" sz="2800" b="1" dirty="0">
              <a:solidFill>
                <a:schemeClr val="bg1"/>
              </a:solidFill>
              <a:latin typeface="Arial" charset="0"/>
            </a:endParaRPr>
          </a:p>
          <a:p>
            <a:pPr marL="742950" lvl="1" indent="-285750" eaLnBrk="0" hangingPunct="0">
              <a:spcBef>
                <a:spcPct val="20000"/>
              </a:spcBef>
            </a:pPr>
            <a:endParaRPr kumimoji="0" lang="en-US" sz="900" b="1" dirty="0">
              <a:solidFill>
                <a:schemeClr val="bg1"/>
              </a:solidFill>
              <a:latin typeface="Arial" charset="0"/>
            </a:endParaRPr>
          </a:p>
          <a:p>
            <a:pPr marL="742950" lvl="1" indent="-285750" eaLnBrk="0" hangingPunct="0">
              <a:spcBef>
                <a:spcPct val="20000"/>
              </a:spcBef>
              <a:buFontTx/>
              <a:buChar char="–"/>
            </a:pPr>
            <a:r>
              <a:rPr kumimoji="0" lang="en-US" dirty="0" err="1">
                <a:solidFill>
                  <a:schemeClr val="bg1"/>
                </a:solidFill>
                <a:latin typeface="Arial" charset="0"/>
              </a:rPr>
              <a:t>Kenali</a:t>
            </a:r>
            <a:r>
              <a:rPr kumimoji="0" lang="en-US" dirty="0">
                <a:solidFill>
                  <a:schemeClr val="bg1"/>
                </a:solidFill>
                <a:latin typeface="Arial" charset="0"/>
              </a:rPr>
              <a:t> </a:t>
            </a:r>
            <a:r>
              <a:rPr kumimoji="0" lang="en-US" dirty="0" err="1">
                <a:solidFill>
                  <a:schemeClr val="bg1"/>
                </a:solidFill>
                <a:latin typeface="Arial" charset="0"/>
              </a:rPr>
              <a:t>kelompok</a:t>
            </a:r>
            <a:r>
              <a:rPr kumimoji="0" lang="en-US" dirty="0">
                <a:solidFill>
                  <a:schemeClr val="bg1"/>
                </a:solidFill>
                <a:latin typeface="Arial" charset="0"/>
              </a:rPr>
              <a:t> </a:t>
            </a:r>
            <a:r>
              <a:rPr kumimoji="0" lang="en-US" dirty="0" err="1">
                <a:solidFill>
                  <a:schemeClr val="bg1"/>
                </a:solidFill>
                <a:latin typeface="Arial" charset="0"/>
              </a:rPr>
              <a:t>pasar</a:t>
            </a:r>
            <a:r>
              <a:rPr kumimoji="0" lang="en-US" dirty="0">
                <a:solidFill>
                  <a:schemeClr val="bg1"/>
                </a:solidFill>
                <a:latin typeface="Arial" charset="0"/>
              </a:rPr>
              <a:t> </a:t>
            </a:r>
            <a:r>
              <a:rPr kumimoji="0" lang="en-US" dirty="0" err="1">
                <a:solidFill>
                  <a:schemeClr val="bg1"/>
                </a:solidFill>
                <a:latin typeface="Arial" charset="0"/>
              </a:rPr>
              <a:t>anda</a:t>
            </a:r>
            <a:r>
              <a:rPr kumimoji="0" lang="en-US" dirty="0">
                <a:solidFill>
                  <a:schemeClr val="bg1"/>
                </a:solidFill>
                <a:latin typeface="Arial" charset="0"/>
              </a:rPr>
              <a:t> (</a:t>
            </a:r>
            <a:r>
              <a:rPr kumimoji="0" lang="en-US" dirty="0" err="1">
                <a:solidFill>
                  <a:schemeClr val="bg1"/>
                </a:solidFill>
                <a:latin typeface="Arial" charset="0"/>
              </a:rPr>
              <a:t>potensi</a:t>
            </a:r>
            <a:r>
              <a:rPr kumimoji="0" lang="en-US" dirty="0">
                <a:solidFill>
                  <a:schemeClr val="bg1"/>
                </a:solidFill>
                <a:latin typeface="Arial" charset="0"/>
              </a:rPr>
              <a:t> </a:t>
            </a:r>
            <a:r>
              <a:rPr kumimoji="0" lang="en-US" dirty="0" err="1">
                <a:solidFill>
                  <a:schemeClr val="bg1"/>
                </a:solidFill>
                <a:latin typeface="Arial" charset="0"/>
              </a:rPr>
              <a:t>dan</a:t>
            </a:r>
            <a:r>
              <a:rPr kumimoji="0" lang="en-US" dirty="0">
                <a:solidFill>
                  <a:schemeClr val="bg1"/>
                </a:solidFill>
                <a:latin typeface="Arial" charset="0"/>
              </a:rPr>
              <a:t> target yang </a:t>
            </a:r>
            <a:r>
              <a:rPr kumimoji="0" lang="en-US" dirty="0" err="1">
                <a:solidFill>
                  <a:schemeClr val="bg1"/>
                </a:solidFill>
                <a:latin typeface="Arial" charset="0"/>
              </a:rPr>
              <a:t>ada</a:t>
            </a:r>
            <a:r>
              <a:rPr kumimoji="0" lang="en-US" dirty="0">
                <a:solidFill>
                  <a:schemeClr val="bg1"/>
                </a:solidFill>
                <a:latin typeface="Arial" charset="0"/>
              </a:rPr>
              <a:t>). </a:t>
            </a:r>
          </a:p>
          <a:p>
            <a:pPr marL="742950" lvl="1" indent="-285750" eaLnBrk="0" hangingPunct="0">
              <a:spcBef>
                <a:spcPct val="20000"/>
              </a:spcBef>
              <a:buFontTx/>
              <a:buChar char="–"/>
            </a:pPr>
            <a:r>
              <a:rPr kumimoji="0" lang="en-US" dirty="0" err="1">
                <a:solidFill>
                  <a:schemeClr val="bg1"/>
                </a:solidFill>
                <a:latin typeface="Arial" charset="0"/>
              </a:rPr>
              <a:t>Apa</a:t>
            </a:r>
            <a:r>
              <a:rPr kumimoji="0" lang="en-US" dirty="0">
                <a:solidFill>
                  <a:schemeClr val="bg1"/>
                </a:solidFill>
                <a:latin typeface="Arial" charset="0"/>
              </a:rPr>
              <a:t> </a:t>
            </a:r>
            <a:r>
              <a:rPr kumimoji="0" lang="en-US" dirty="0" err="1">
                <a:solidFill>
                  <a:schemeClr val="bg1"/>
                </a:solidFill>
                <a:latin typeface="Arial" charset="0"/>
              </a:rPr>
              <a:t>perbedaan</a:t>
            </a:r>
            <a:r>
              <a:rPr kumimoji="0" lang="en-US" dirty="0">
                <a:solidFill>
                  <a:schemeClr val="bg1"/>
                </a:solidFill>
                <a:latin typeface="Arial" charset="0"/>
              </a:rPr>
              <a:t> </a:t>
            </a:r>
            <a:r>
              <a:rPr kumimoji="0" lang="en-US" dirty="0" err="1">
                <a:solidFill>
                  <a:schemeClr val="bg1"/>
                </a:solidFill>
                <a:latin typeface="Arial" charset="0"/>
              </a:rPr>
              <a:t>masing-masing</a:t>
            </a:r>
            <a:r>
              <a:rPr kumimoji="0" lang="en-US" dirty="0">
                <a:solidFill>
                  <a:schemeClr val="bg1"/>
                </a:solidFill>
                <a:latin typeface="Arial" charset="0"/>
              </a:rPr>
              <a:t> </a:t>
            </a:r>
            <a:r>
              <a:rPr kumimoji="0" lang="en-US" dirty="0" err="1">
                <a:solidFill>
                  <a:schemeClr val="bg1"/>
                </a:solidFill>
                <a:latin typeface="Arial" charset="0"/>
              </a:rPr>
              <a:t>dalam</a:t>
            </a:r>
            <a:r>
              <a:rPr kumimoji="0" lang="en-US" dirty="0">
                <a:solidFill>
                  <a:schemeClr val="bg1"/>
                </a:solidFill>
                <a:latin typeface="Arial" charset="0"/>
              </a:rPr>
              <a:t> </a:t>
            </a:r>
            <a:r>
              <a:rPr kumimoji="0" lang="en-US" dirty="0" err="1">
                <a:solidFill>
                  <a:schemeClr val="bg1"/>
                </a:solidFill>
                <a:latin typeface="Arial" charset="0"/>
              </a:rPr>
              <a:t>kelompok</a:t>
            </a:r>
            <a:r>
              <a:rPr kumimoji="0" lang="en-US" dirty="0">
                <a:solidFill>
                  <a:schemeClr val="bg1"/>
                </a:solidFill>
                <a:latin typeface="Arial" charset="0"/>
              </a:rPr>
              <a:t> </a:t>
            </a:r>
            <a:r>
              <a:rPr kumimoji="0" lang="en-US" dirty="0" err="1">
                <a:solidFill>
                  <a:schemeClr val="bg1"/>
                </a:solidFill>
                <a:latin typeface="Arial" charset="0"/>
              </a:rPr>
              <a:t>tersebut</a:t>
            </a:r>
            <a:r>
              <a:rPr kumimoji="0" lang="en-US" dirty="0">
                <a:solidFill>
                  <a:schemeClr val="bg1"/>
                </a:solidFill>
                <a:latin typeface="Arial" charset="0"/>
              </a:rPr>
              <a:t>? </a:t>
            </a:r>
            <a:r>
              <a:rPr kumimoji="0" lang="en-US" dirty="0" err="1">
                <a:solidFill>
                  <a:schemeClr val="bg1"/>
                </a:solidFill>
                <a:latin typeface="Arial" charset="0"/>
              </a:rPr>
              <a:t>Mengapa</a:t>
            </a:r>
            <a:r>
              <a:rPr kumimoji="0" lang="en-US" dirty="0">
                <a:solidFill>
                  <a:schemeClr val="bg1"/>
                </a:solidFill>
                <a:latin typeface="Arial" charset="0"/>
              </a:rPr>
              <a:t> </a:t>
            </a:r>
            <a:r>
              <a:rPr kumimoji="0" lang="en-US" dirty="0" err="1">
                <a:solidFill>
                  <a:schemeClr val="bg1"/>
                </a:solidFill>
                <a:latin typeface="Arial" charset="0"/>
              </a:rPr>
              <a:t>ada</a:t>
            </a:r>
            <a:r>
              <a:rPr kumimoji="0" lang="en-US" dirty="0">
                <a:solidFill>
                  <a:schemeClr val="bg1"/>
                </a:solidFill>
                <a:latin typeface="Arial" charset="0"/>
              </a:rPr>
              <a:t> </a:t>
            </a:r>
            <a:r>
              <a:rPr kumimoji="0" lang="en-US" dirty="0" err="1">
                <a:solidFill>
                  <a:schemeClr val="bg1"/>
                </a:solidFill>
                <a:latin typeface="Arial" charset="0"/>
              </a:rPr>
              <a:t>keunikan</a:t>
            </a:r>
            <a:r>
              <a:rPr kumimoji="0" lang="en-US" dirty="0">
                <a:solidFill>
                  <a:schemeClr val="bg1"/>
                </a:solidFill>
                <a:latin typeface="Arial" charset="0"/>
              </a:rPr>
              <a:t>? </a:t>
            </a:r>
          </a:p>
        </p:txBody>
      </p:sp>
      <p:sp>
        <p:nvSpPr>
          <p:cNvPr id="63491" name="Rectangle 3"/>
          <p:cNvSpPr>
            <a:spLocks noChangeArrowheads="1"/>
          </p:cNvSpPr>
          <p:nvPr/>
        </p:nvSpPr>
        <p:spPr bwMode="auto">
          <a:xfrm>
            <a:off x="0" y="152400"/>
            <a:ext cx="9144000" cy="762000"/>
          </a:xfrm>
          <a:prstGeom prst="rect">
            <a:avLst/>
          </a:prstGeom>
          <a:noFill/>
          <a:ln w="12700">
            <a:noFill/>
            <a:miter lim="800000"/>
            <a:headEnd/>
            <a:tailEnd/>
          </a:ln>
          <a:effectLst/>
        </p:spPr>
        <p:txBody>
          <a:bodyPr lIns="90488" tIns="44450" rIns="90488" bIns="44450" anchor="ctr"/>
          <a:lstStyle/>
          <a:p>
            <a:pPr algn="ctr"/>
            <a:r>
              <a:rPr kumimoji="0" lang="en-US" sz="3000" b="1" dirty="0" err="1">
                <a:latin typeface="Arial" charset="0"/>
              </a:rPr>
              <a:t>Kunci</a:t>
            </a:r>
            <a:r>
              <a:rPr kumimoji="0" lang="en-US" sz="3000" b="1" dirty="0">
                <a:latin typeface="Arial" charset="0"/>
              </a:rPr>
              <a:t> </a:t>
            </a:r>
            <a:r>
              <a:rPr kumimoji="0" lang="en-US" sz="3000" b="1" dirty="0" err="1">
                <a:latin typeface="Arial" charset="0"/>
              </a:rPr>
              <a:t>Pemahaman</a:t>
            </a:r>
            <a:r>
              <a:rPr kumimoji="0" lang="en-US" sz="3000" b="1" dirty="0">
                <a:latin typeface="Arial" charset="0"/>
              </a:rPr>
              <a:t> </a:t>
            </a:r>
            <a:r>
              <a:rPr kumimoji="0" lang="en-US" sz="3000" b="1" dirty="0" err="1" smtClean="0">
                <a:latin typeface="Arial" charset="0"/>
              </a:rPr>
              <a:t>Pemasaran</a:t>
            </a:r>
            <a:r>
              <a:rPr lang="en-US" sz="3000" b="1" dirty="0" smtClean="0">
                <a:latin typeface="Arial" charset="0"/>
              </a:rPr>
              <a:t> </a:t>
            </a:r>
            <a:r>
              <a:rPr kumimoji="0" lang="en-US" sz="3000" b="1" dirty="0" smtClean="0">
                <a:latin typeface="Arial" charset="0"/>
              </a:rPr>
              <a:t>(</a:t>
            </a:r>
            <a:r>
              <a:rPr kumimoji="0" lang="en-US" sz="3000" b="1" dirty="0" err="1" smtClean="0">
                <a:latin typeface="Arial" charset="0"/>
              </a:rPr>
              <a:t>Konsep</a:t>
            </a:r>
            <a:r>
              <a:rPr kumimoji="0" lang="en-US" sz="3000" b="1" dirty="0" smtClean="0">
                <a:latin typeface="Arial" charset="0"/>
              </a:rPr>
              <a:t> </a:t>
            </a:r>
            <a:r>
              <a:rPr kumimoji="0" lang="en-US" sz="3000" b="1" dirty="0">
                <a:latin typeface="Arial" charset="0"/>
              </a:rPr>
              <a:t>STP)</a:t>
            </a:r>
          </a:p>
        </p:txBody>
      </p:sp>
      <p:sp>
        <p:nvSpPr>
          <p:cNvPr id="63492" name="Rectangle 4"/>
          <p:cNvSpPr>
            <a:spLocks noChangeArrowheads="1"/>
          </p:cNvSpPr>
          <p:nvPr/>
        </p:nvSpPr>
        <p:spPr bwMode="auto">
          <a:xfrm>
            <a:off x="0" y="3276600"/>
            <a:ext cx="9144000" cy="1524000"/>
          </a:xfrm>
          <a:prstGeom prst="rect">
            <a:avLst/>
          </a:prstGeom>
          <a:solidFill>
            <a:srgbClr val="FFC000"/>
          </a:solidFill>
          <a:ln w="12700">
            <a:noFill/>
            <a:miter lim="800000"/>
            <a:headEnd/>
            <a:tailEnd/>
          </a:ln>
          <a:effectLst/>
        </p:spPr>
        <p:txBody>
          <a:bodyPr lIns="90488" tIns="44450" rIns="90488" bIns="44450"/>
          <a:lstStyle/>
          <a:p>
            <a:pPr marL="342900" indent="-342900" eaLnBrk="0" hangingPunct="0">
              <a:spcBef>
                <a:spcPct val="20000"/>
              </a:spcBef>
              <a:buFontTx/>
              <a:buChar char="•"/>
            </a:pPr>
            <a:r>
              <a:rPr kumimoji="0" lang="en-US" sz="2800" b="1" dirty="0">
                <a:latin typeface="Arial" charset="0"/>
              </a:rPr>
              <a:t>Targeting</a:t>
            </a:r>
          </a:p>
          <a:p>
            <a:pPr marL="742950" lvl="1" indent="-285750" eaLnBrk="0" hangingPunct="0">
              <a:spcBef>
                <a:spcPct val="20000"/>
              </a:spcBef>
            </a:pPr>
            <a:endParaRPr kumimoji="0" lang="en-US" sz="900" b="1" dirty="0">
              <a:latin typeface="Arial" charset="0"/>
            </a:endParaRPr>
          </a:p>
          <a:p>
            <a:pPr marL="742950" lvl="1" indent="-285750" eaLnBrk="0" hangingPunct="0">
              <a:spcBef>
                <a:spcPct val="20000"/>
              </a:spcBef>
              <a:buFontTx/>
              <a:buChar char="–"/>
            </a:pPr>
            <a:r>
              <a:rPr kumimoji="0" lang="en-US" dirty="0" err="1">
                <a:latin typeface="Arial" charset="0"/>
              </a:rPr>
              <a:t>Pilih</a:t>
            </a:r>
            <a:r>
              <a:rPr kumimoji="0" lang="en-US" dirty="0">
                <a:latin typeface="Arial" charset="0"/>
              </a:rPr>
              <a:t> </a:t>
            </a:r>
            <a:r>
              <a:rPr kumimoji="0" lang="en-US" dirty="0" err="1">
                <a:latin typeface="Arial" charset="0"/>
              </a:rPr>
              <a:t>kelompok</a:t>
            </a:r>
            <a:r>
              <a:rPr kumimoji="0" lang="en-US" dirty="0">
                <a:latin typeface="Arial" charset="0"/>
              </a:rPr>
              <a:t> yang </a:t>
            </a:r>
            <a:r>
              <a:rPr kumimoji="0" lang="en-US" dirty="0" err="1">
                <a:latin typeface="Arial" charset="0"/>
              </a:rPr>
              <a:t>akan</a:t>
            </a:r>
            <a:r>
              <a:rPr kumimoji="0" lang="en-US" dirty="0">
                <a:latin typeface="Arial" charset="0"/>
              </a:rPr>
              <a:t> </a:t>
            </a:r>
            <a:r>
              <a:rPr kumimoji="0" lang="en-US" dirty="0" err="1">
                <a:latin typeface="Arial" charset="0"/>
              </a:rPr>
              <a:t>menjadi</a:t>
            </a:r>
            <a:r>
              <a:rPr kumimoji="0" lang="en-US" dirty="0">
                <a:latin typeface="Arial" charset="0"/>
              </a:rPr>
              <a:t> </a:t>
            </a:r>
            <a:r>
              <a:rPr kumimoji="0" lang="en-US" dirty="0" err="1">
                <a:latin typeface="Arial" charset="0"/>
              </a:rPr>
              <a:t>fokus</a:t>
            </a:r>
            <a:r>
              <a:rPr kumimoji="0" lang="en-US" dirty="0">
                <a:latin typeface="Arial" charset="0"/>
              </a:rPr>
              <a:t> (</a:t>
            </a:r>
            <a:r>
              <a:rPr kumimoji="0" lang="en-US" dirty="0" err="1">
                <a:latin typeface="Arial" charset="0"/>
              </a:rPr>
              <a:t>komunikasi</a:t>
            </a:r>
            <a:r>
              <a:rPr kumimoji="0" lang="en-US" dirty="0">
                <a:latin typeface="Arial" charset="0"/>
              </a:rPr>
              <a:t>/ </a:t>
            </a:r>
            <a:r>
              <a:rPr kumimoji="0" lang="en-US" dirty="0" err="1">
                <a:latin typeface="Arial" charset="0"/>
              </a:rPr>
              <a:t>kampanye</a:t>
            </a:r>
            <a:r>
              <a:rPr kumimoji="0" lang="en-US" dirty="0">
                <a:latin typeface="Arial" charset="0"/>
              </a:rPr>
              <a:t>/</a:t>
            </a:r>
            <a:r>
              <a:rPr kumimoji="0" lang="en-US" dirty="0" err="1">
                <a:latin typeface="Arial" charset="0"/>
              </a:rPr>
              <a:t>penawaran</a:t>
            </a:r>
            <a:r>
              <a:rPr kumimoji="0" lang="en-US" dirty="0">
                <a:latin typeface="Arial" charset="0"/>
              </a:rPr>
              <a:t>) </a:t>
            </a:r>
            <a:r>
              <a:rPr kumimoji="0" lang="en-US" dirty="0" err="1">
                <a:latin typeface="Arial" charset="0"/>
              </a:rPr>
              <a:t>pasar</a:t>
            </a:r>
            <a:r>
              <a:rPr kumimoji="0" lang="en-US" dirty="0">
                <a:latin typeface="Arial" charset="0"/>
              </a:rPr>
              <a:t> </a:t>
            </a:r>
            <a:r>
              <a:rPr kumimoji="0" lang="en-US" dirty="0" err="1">
                <a:latin typeface="Arial" charset="0"/>
              </a:rPr>
              <a:t>saudara</a:t>
            </a:r>
            <a:endParaRPr kumimoji="0" lang="en-US" dirty="0">
              <a:latin typeface="Arial" charset="0"/>
            </a:endParaRPr>
          </a:p>
        </p:txBody>
      </p:sp>
      <p:sp>
        <p:nvSpPr>
          <p:cNvPr id="63493" name="Rectangle 5"/>
          <p:cNvSpPr>
            <a:spLocks noChangeArrowheads="1"/>
          </p:cNvSpPr>
          <p:nvPr/>
        </p:nvSpPr>
        <p:spPr bwMode="auto">
          <a:xfrm>
            <a:off x="0" y="4800600"/>
            <a:ext cx="9144000" cy="1905000"/>
          </a:xfrm>
          <a:prstGeom prst="rect">
            <a:avLst/>
          </a:prstGeom>
          <a:solidFill>
            <a:srgbClr val="00B050"/>
          </a:solidFill>
          <a:ln w="12700">
            <a:noFill/>
            <a:miter lim="800000"/>
            <a:headEnd/>
            <a:tailEnd/>
          </a:ln>
          <a:effectLst/>
        </p:spPr>
        <p:txBody>
          <a:bodyPr lIns="90488" tIns="44450" rIns="90488" bIns="44450"/>
          <a:lstStyle/>
          <a:p>
            <a:pPr marL="342900" indent="-342900" eaLnBrk="0" hangingPunct="0">
              <a:spcBef>
                <a:spcPct val="20000"/>
              </a:spcBef>
              <a:buFontTx/>
              <a:buChar char="•"/>
            </a:pPr>
            <a:r>
              <a:rPr lang="en-US" sz="3200" b="1" dirty="0"/>
              <a:t>Positioning</a:t>
            </a:r>
          </a:p>
          <a:p>
            <a:pPr marL="742950" lvl="1" indent="-285750" eaLnBrk="0" hangingPunct="0">
              <a:spcBef>
                <a:spcPct val="20000"/>
              </a:spcBef>
            </a:pPr>
            <a:endParaRPr lang="en-US" dirty="0"/>
          </a:p>
          <a:p>
            <a:pPr marL="742950" lvl="1" indent="-285750" eaLnBrk="0" hangingPunct="0">
              <a:spcBef>
                <a:spcPct val="20000"/>
              </a:spcBef>
              <a:buFontTx/>
              <a:buChar char="–"/>
            </a:pPr>
            <a:r>
              <a:rPr lang="en-US" dirty="0" err="1"/>
              <a:t>Apa</a:t>
            </a:r>
            <a:r>
              <a:rPr lang="en-US" dirty="0"/>
              <a:t> </a:t>
            </a:r>
            <a:r>
              <a:rPr lang="en-US" dirty="0" err="1"/>
              <a:t>pesan</a:t>
            </a:r>
            <a:r>
              <a:rPr lang="en-US" dirty="0"/>
              <a:t> yang </a:t>
            </a:r>
            <a:r>
              <a:rPr lang="en-US" dirty="0" err="1"/>
              <a:t>akan</a:t>
            </a:r>
            <a:r>
              <a:rPr lang="en-US" dirty="0"/>
              <a:t> </a:t>
            </a:r>
            <a:r>
              <a:rPr lang="en-US" dirty="0" err="1"/>
              <a:t>saudara</a:t>
            </a:r>
            <a:r>
              <a:rPr lang="en-US" dirty="0"/>
              <a:t> </a:t>
            </a:r>
            <a:r>
              <a:rPr lang="en-US" dirty="0" err="1"/>
              <a:t>ingin</a:t>
            </a:r>
            <a:r>
              <a:rPr lang="en-US" dirty="0"/>
              <a:t> </a:t>
            </a:r>
            <a:r>
              <a:rPr lang="en-US" dirty="0" err="1"/>
              <a:t>sampaikan</a:t>
            </a:r>
            <a:r>
              <a:rPr lang="en-US" dirty="0"/>
              <a:t>?</a:t>
            </a:r>
          </a:p>
          <a:p>
            <a:pPr marL="742950" lvl="1" indent="-285750" eaLnBrk="0" hangingPunct="0">
              <a:spcBef>
                <a:spcPct val="20000"/>
              </a:spcBef>
              <a:buFontTx/>
              <a:buChar char="–"/>
            </a:pPr>
            <a:r>
              <a:rPr lang="en-US" dirty="0" err="1"/>
              <a:t>Apa</a:t>
            </a:r>
            <a:r>
              <a:rPr lang="en-US" dirty="0"/>
              <a:t> yang </a:t>
            </a:r>
            <a:r>
              <a:rPr lang="en-US" dirty="0" err="1"/>
              <a:t>saudara</a:t>
            </a:r>
            <a:r>
              <a:rPr lang="en-US" dirty="0"/>
              <a:t> </a:t>
            </a:r>
            <a:r>
              <a:rPr lang="en-US" dirty="0" err="1"/>
              <a:t>inginkan</a:t>
            </a:r>
            <a:r>
              <a:rPr lang="en-US" dirty="0"/>
              <a:t> </a:t>
            </a:r>
            <a:r>
              <a:rPr lang="en-US" dirty="0" err="1"/>
              <a:t>dari</a:t>
            </a:r>
            <a:r>
              <a:rPr lang="en-US" dirty="0"/>
              <a:t> target </a:t>
            </a:r>
            <a:r>
              <a:rPr lang="en-US" dirty="0" err="1"/>
              <a:t>pasar</a:t>
            </a:r>
            <a:r>
              <a:rPr lang="en-US" dirty="0"/>
              <a:t> </a:t>
            </a:r>
            <a:r>
              <a:rPr lang="en-US" dirty="0" err="1"/>
              <a:t>dalam</a:t>
            </a:r>
            <a:r>
              <a:rPr lang="en-US" dirty="0"/>
              <a:t> </a:t>
            </a:r>
            <a:r>
              <a:rPr lang="en-US" dirty="0" err="1"/>
              <a:t>menilai</a:t>
            </a:r>
            <a:r>
              <a:rPr lang="en-US" dirty="0"/>
              <a:t> </a:t>
            </a:r>
            <a:r>
              <a:rPr lang="en-US" dirty="0" err="1"/>
              <a:t>bisnis</a:t>
            </a:r>
            <a:r>
              <a:rPr lang="en-US" dirty="0"/>
              <a:t> </a:t>
            </a:r>
            <a:r>
              <a:rPr lang="en-US" dirty="0" err="1"/>
              <a:t>saudara</a:t>
            </a:r>
            <a:r>
              <a:rPr lang="en-US" dirty="0"/>
              <a:t>?</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066800" y="304800"/>
            <a:ext cx="7543800" cy="838200"/>
          </a:xfrm>
        </p:spPr>
        <p:txBody>
          <a:bodyPr/>
          <a:lstStyle/>
          <a:p>
            <a:r>
              <a:rPr lang="en-US">
                <a:effectLst/>
              </a:rPr>
              <a:t>Social class.</a:t>
            </a:r>
          </a:p>
        </p:txBody>
      </p:sp>
      <p:graphicFrame>
        <p:nvGraphicFramePr>
          <p:cNvPr id="244792" name="Group 56"/>
          <p:cNvGraphicFramePr>
            <a:graphicFrameLocks noGrp="1"/>
          </p:cNvGraphicFramePr>
          <p:nvPr>
            <p:ph type="tbl" idx="1"/>
          </p:nvPr>
        </p:nvGraphicFramePr>
        <p:xfrm>
          <a:off x="990600" y="1600200"/>
          <a:ext cx="7391400" cy="4534726"/>
        </p:xfrm>
        <a:graphic>
          <a:graphicData uri="http://schemas.openxmlformats.org/drawingml/2006/table">
            <a:tbl>
              <a:tblPr/>
              <a:tblGrid>
                <a:gridCol w="533400"/>
                <a:gridCol w="2514600"/>
                <a:gridCol w="4343400"/>
              </a:tblGrid>
              <a:tr h="628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Kelas Sosial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Pekerjaan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Upper middle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Top manajer, Profesional.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Middle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Midle Manajer, profesional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Lower middle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Supervisior, Lower manajer.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Skilled working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Skilled manual workers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Working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Semi- and unskilled manual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workers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Persons at lower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level of subsistence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State pensioners, casual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lowest grade workers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457200" y="685800"/>
            <a:ext cx="8229600" cy="1143000"/>
          </a:xfrm>
          <a:noFill/>
          <a:ln/>
        </p:spPr>
        <p:txBody>
          <a:bodyPr/>
          <a:lstStyle/>
          <a:p>
            <a:r>
              <a:rPr lang="en-US" sz="4000"/>
              <a:t>Segmentasi Psychografis</a:t>
            </a:r>
            <a:br>
              <a:rPr lang="en-US" sz="4000"/>
            </a:br>
            <a:r>
              <a:rPr lang="en-US" sz="2400"/>
              <a:t/>
            </a:r>
            <a:br>
              <a:rPr lang="en-US" sz="2400"/>
            </a:br>
            <a:endParaRPr lang="id-ID" sz="2400"/>
          </a:p>
        </p:txBody>
      </p:sp>
      <p:sp>
        <p:nvSpPr>
          <p:cNvPr id="209046" name="Text Box 150"/>
          <p:cNvSpPr txBox="1">
            <a:spLocks noChangeArrowheads="1"/>
          </p:cNvSpPr>
          <p:nvPr/>
        </p:nvSpPr>
        <p:spPr bwMode="auto">
          <a:xfrm>
            <a:off x="990600" y="2362200"/>
            <a:ext cx="7315200" cy="2101850"/>
          </a:xfrm>
          <a:prstGeom prst="rect">
            <a:avLst/>
          </a:prstGeom>
          <a:noFill/>
          <a:ln w="9525">
            <a:noFill/>
            <a:miter lim="800000"/>
            <a:headEnd/>
            <a:tailEnd/>
          </a:ln>
          <a:effectLst/>
        </p:spPr>
        <p:txBody>
          <a:bodyPr>
            <a:spAutoFit/>
          </a:bodyPr>
          <a:lstStyle/>
          <a:p>
            <a:pPr eaLnBrk="1" hangingPunct="1"/>
            <a:r>
              <a:rPr lang="en-US" sz="2200">
                <a:latin typeface="Arial" pitchFamily="34" charset="0"/>
                <a:cs typeface="Arial" pitchFamily="34" charset="0"/>
              </a:rPr>
              <a:t>Melibatkan pengelompokkan orang-orang dalam hal perilaku, nilai, dan gaya hidup.</a:t>
            </a:r>
          </a:p>
          <a:p>
            <a:pPr eaLnBrk="1" hangingPunct="1"/>
            <a:endParaRPr lang="en-US" sz="2200">
              <a:latin typeface="Arial" pitchFamily="34" charset="0"/>
              <a:cs typeface="Arial" pitchFamily="34" charset="0"/>
            </a:endParaRPr>
          </a:p>
          <a:p>
            <a:pPr eaLnBrk="1" hangingPunct="1"/>
            <a:r>
              <a:rPr lang="en-US" sz="2200">
                <a:latin typeface="Arial" pitchFamily="34" charset="0"/>
                <a:cs typeface="Arial" pitchFamily="34" charset="0"/>
              </a:rPr>
              <a:t>Contoh: Porsche Cars North Amerika diperuntukkan bagi lelaki usia 40</a:t>
            </a:r>
            <a:r>
              <a:rPr lang="en-US" sz="2200" baseline="30000">
                <a:latin typeface="Arial" pitchFamily="34" charset="0"/>
                <a:cs typeface="Arial" pitchFamily="34" charset="0"/>
              </a:rPr>
              <a:t>th</a:t>
            </a:r>
            <a:r>
              <a:rPr lang="en-US" sz="2200">
                <a:latin typeface="Arial" pitchFamily="34" charset="0"/>
                <a:cs typeface="Arial" pitchFamily="34" charset="0"/>
              </a:rPr>
              <a:t> ke atas, sarjana, dan memiliki pendapatan $200,000 per tahun</a:t>
            </a:r>
            <a:endParaRPr lang="id-ID" sz="220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a:t>Segmentasi Psikografik</a:t>
            </a:r>
            <a:endParaRPr lang="id-ID"/>
          </a:p>
        </p:txBody>
      </p:sp>
      <p:sp>
        <p:nvSpPr>
          <p:cNvPr id="209923" name="Rectangle 3"/>
          <p:cNvSpPr>
            <a:spLocks noGrp="1" noChangeArrowheads="1"/>
          </p:cNvSpPr>
          <p:nvPr>
            <p:ph type="body" idx="1"/>
          </p:nvPr>
        </p:nvSpPr>
        <p:spPr>
          <a:xfrm>
            <a:off x="1066800" y="1905000"/>
            <a:ext cx="7543800" cy="4114800"/>
          </a:xfrm>
        </p:spPr>
        <p:txBody>
          <a:bodyPr/>
          <a:lstStyle/>
          <a:p>
            <a:pPr>
              <a:lnSpc>
                <a:spcPct val="90000"/>
              </a:lnSpc>
            </a:pPr>
            <a:r>
              <a:rPr lang="en-US" sz="2000" b="1"/>
              <a:t>Backer Spielvogel &amp; Bates’ Global Scan</a:t>
            </a:r>
            <a:r>
              <a:rPr lang="en-US" sz="2000"/>
              <a:t> </a:t>
            </a:r>
            <a:r>
              <a:rPr lang="en-US" sz="2000">
                <a:sym typeface="Wingdings" pitchFamily="2" charset="2"/>
              </a:rPr>
              <a:t>18 negara </a:t>
            </a:r>
            <a:endParaRPr lang="en-US" sz="2000"/>
          </a:p>
          <a:p>
            <a:pPr lvl="1">
              <a:lnSpc>
                <a:spcPct val="90000"/>
              </a:lnSpc>
            </a:pPr>
            <a:r>
              <a:rPr lang="en-US" sz="2000" b="1"/>
              <a:t>Strivers (</a:t>
            </a:r>
            <a:r>
              <a:rPr lang="en-US" sz="2000"/>
              <a:t>26%): anak muda dgn umur rata-rata 31 thn yg mengejar kesuksesan dan mencari materi.</a:t>
            </a:r>
          </a:p>
          <a:p>
            <a:pPr lvl="1">
              <a:lnSpc>
                <a:spcPct val="90000"/>
              </a:lnSpc>
            </a:pPr>
            <a:r>
              <a:rPr lang="en-US" sz="2000" b="1"/>
              <a:t>Achievers</a:t>
            </a:r>
            <a:r>
              <a:rPr lang="en-US" sz="2000"/>
              <a:t> (22%): lebih tua dr strivers, berlebihan scr materi, mobile, telah menemukan kesuksesan, mementingkan kualitas.</a:t>
            </a:r>
          </a:p>
          <a:p>
            <a:pPr lvl="1">
              <a:lnSpc>
                <a:spcPct val="90000"/>
              </a:lnSpc>
            </a:pPr>
            <a:r>
              <a:rPr lang="en-US" sz="2000" b="1"/>
              <a:t>Pressured</a:t>
            </a:r>
            <a:r>
              <a:rPr lang="en-US" sz="2000"/>
              <a:t> (13%): mayoritas wanita, keuangan konstan, adanya tekanan dr keluarga, memiliki masalah kehidupan.</a:t>
            </a:r>
          </a:p>
          <a:p>
            <a:pPr lvl="1">
              <a:lnSpc>
                <a:spcPct val="90000"/>
              </a:lnSpc>
            </a:pPr>
            <a:r>
              <a:rPr lang="en-US" sz="2000" b="1"/>
              <a:t>Adapters </a:t>
            </a:r>
            <a:r>
              <a:rPr lang="en-US" sz="2000"/>
              <a:t>(18%): Usia lanjut usia yang hidup dgn menjaga nilai2 hidup dgn tetap terbuka dgn perubahan</a:t>
            </a:r>
          </a:p>
          <a:p>
            <a:pPr lvl="1">
              <a:lnSpc>
                <a:spcPct val="90000"/>
              </a:lnSpc>
            </a:pPr>
            <a:r>
              <a:rPr lang="en-US" sz="2000" b="1"/>
              <a:t>Traditional </a:t>
            </a:r>
            <a:r>
              <a:rPr lang="en-US" sz="2000"/>
              <a:t>(16%): Mereka yg menjaga nilai2 sejarah, budaya, dan warisan leluruhnya</a:t>
            </a:r>
          </a:p>
          <a:p>
            <a:pPr lvl="1">
              <a:lnSpc>
                <a:spcPct val="90000"/>
              </a:lnSpc>
            </a:pPr>
            <a:endParaRPr lang="en-US" sz="2000"/>
          </a:p>
          <a:p>
            <a:pPr lvl="1">
              <a:lnSpc>
                <a:spcPct val="90000"/>
              </a:lnSpc>
            </a:pPr>
            <a:endParaRPr lang="id-ID" sz="200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psodent0.jpg"/>
          <p:cNvPicPr>
            <a:picLocks noChangeAspect="1"/>
          </p:cNvPicPr>
          <p:nvPr/>
        </p:nvPicPr>
        <p:blipFill>
          <a:blip r:embed="rId2"/>
          <a:stretch>
            <a:fillRect/>
          </a:stretch>
        </p:blipFill>
        <p:spPr>
          <a:xfrm>
            <a:off x="609600" y="2514600"/>
            <a:ext cx="2143125" cy="2143125"/>
          </a:xfrm>
          <a:prstGeom prst="rect">
            <a:avLst/>
          </a:prstGeom>
        </p:spPr>
      </p:pic>
      <p:pic>
        <p:nvPicPr>
          <p:cNvPr id="3" name="Picture 2" descr="pepsodent1.jpg"/>
          <p:cNvPicPr>
            <a:picLocks noChangeAspect="1"/>
          </p:cNvPicPr>
          <p:nvPr/>
        </p:nvPicPr>
        <p:blipFill>
          <a:blip r:embed="rId3"/>
          <a:stretch>
            <a:fillRect/>
          </a:stretch>
        </p:blipFill>
        <p:spPr>
          <a:xfrm>
            <a:off x="5867400" y="4800600"/>
            <a:ext cx="2505075" cy="1819275"/>
          </a:xfrm>
          <a:prstGeom prst="rect">
            <a:avLst/>
          </a:prstGeom>
        </p:spPr>
      </p:pic>
      <p:pic>
        <p:nvPicPr>
          <p:cNvPr id="4" name="Picture 3" descr="pepsodent2.jpg"/>
          <p:cNvPicPr>
            <a:picLocks noChangeAspect="1"/>
          </p:cNvPicPr>
          <p:nvPr/>
        </p:nvPicPr>
        <p:blipFill>
          <a:blip r:embed="rId4"/>
          <a:stretch>
            <a:fillRect/>
          </a:stretch>
        </p:blipFill>
        <p:spPr>
          <a:xfrm>
            <a:off x="5791200" y="2743200"/>
            <a:ext cx="2466975" cy="1847850"/>
          </a:xfrm>
          <a:prstGeom prst="rect">
            <a:avLst/>
          </a:prstGeom>
        </p:spPr>
      </p:pic>
      <p:pic>
        <p:nvPicPr>
          <p:cNvPr id="5" name="Picture 4" descr="pepsodent3.jpg"/>
          <p:cNvPicPr>
            <a:picLocks noChangeAspect="1"/>
          </p:cNvPicPr>
          <p:nvPr/>
        </p:nvPicPr>
        <p:blipFill>
          <a:blip r:embed="rId5"/>
          <a:stretch>
            <a:fillRect/>
          </a:stretch>
        </p:blipFill>
        <p:spPr>
          <a:xfrm>
            <a:off x="5486400" y="990600"/>
            <a:ext cx="3305175" cy="1381125"/>
          </a:xfrm>
          <a:prstGeom prst="rect">
            <a:avLst/>
          </a:prstGeom>
        </p:spPr>
      </p:pic>
      <p:sp>
        <p:nvSpPr>
          <p:cNvPr id="6" name="Rectangle 4"/>
          <p:cNvSpPr txBox="1">
            <a:spLocks noChangeArrowheads="1"/>
          </p:cNvSpPr>
          <p:nvPr/>
        </p:nvSpPr>
        <p:spPr>
          <a:xfrm>
            <a:off x="0" y="228600"/>
            <a:ext cx="9144000" cy="685800"/>
          </a:xfrm>
          <a:prstGeom prst="rect">
            <a:avLst/>
          </a:prstGeom>
          <a:solidFill>
            <a:srgbClr val="66CCFF"/>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Mass Marketing to Micro Marketing</a:t>
            </a:r>
          </a:p>
        </p:txBody>
      </p:sp>
      <p:cxnSp>
        <p:nvCxnSpPr>
          <p:cNvPr id="8" name="Straight Arrow Connector 7"/>
          <p:cNvCxnSpPr/>
          <p:nvPr/>
        </p:nvCxnSpPr>
        <p:spPr>
          <a:xfrm flipV="1">
            <a:off x="2819400" y="1828800"/>
            <a:ext cx="2362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971800" y="3352800"/>
            <a:ext cx="2667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895600" y="3581400"/>
            <a:ext cx="2743200" cy="213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74638"/>
            <a:ext cx="8686800" cy="1143000"/>
          </a:xfrm>
          <a:solidFill>
            <a:srgbClr val="66CCFF"/>
          </a:solidFill>
        </p:spPr>
        <p:txBody>
          <a:bodyPr/>
          <a:lstStyle/>
          <a:p>
            <a:pPr eaLnBrk="1" hangingPunct="1">
              <a:defRPr/>
            </a:pPr>
            <a:r>
              <a:rPr lang="en-US" dirty="0" smtClean="0"/>
              <a:t>TARGETING</a:t>
            </a:r>
          </a:p>
        </p:txBody>
      </p:sp>
      <p:pic>
        <p:nvPicPr>
          <p:cNvPr id="22530" name="Picture 4" descr="golden-glossary-book"/>
          <p:cNvPicPr>
            <a:picLocks noChangeAspect="1" noChangeArrowheads="1"/>
          </p:cNvPicPr>
          <p:nvPr/>
        </p:nvPicPr>
        <p:blipFill>
          <a:blip r:embed="rId2" cstate="print"/>
          <a:srcRect/>
          <a:stretch>
            <a:fillRect/>
          </a:stretch>
        </p:blipFill>
        <p:spPr bwMode="auto">
          <a:xfrm>
            <a:off x="6858000" y="-533400"/>
            <a:ext cx="2514600" cy="2514600"/>
          </a:xfrm>
          <a:prstGeom prst="rect">
            <a:avLst/>
          </a:prstGeom>
          <a:noFill/>
          <a:ln w="9525">
            <a:noFill/>
            <a:miter lim="800000"/>
            <a:headEnd/>
            <a:tailEnd/>
          </a:ln>
        </p:spPr>
      </p:pic>
      <p:sp>
        <p:nvSpPr>
          <p:cNvPr id="41987" name="Rectangle 3"/>
          <p:cNvSpPr>
            <a:spLocks noGrp="1" noChangeArrowheads="1"/>
          </p:cNvSpPr>
          <p:nvPr>
            <p:ph idx="1"/>
          </p:nvPr>
        </p:nvSpPr>
        <p:spPr>
          <a:xfrm>
            <a:off x="0" y="1524000"/>
            <a:ext cx="8229600" cy="5029200"/>
          </a:xfrm>
        </p:spPr>
        <p:txBody>
          <a:bodyPr/>
          <a:lstStyle/>
          <a:p>
            <a:pPr eaLnBrk="1" hangingPunct="1">
              <a:lnSpc>
                <a:spcPct val="90000"/>
              </a:lnSpc>
              <a:defRPr/>
            </a:pPr>
            <a:r>
              <a:rPr lang="en-US" sz="2400" dirty="0" err="1" smtClean="0"/>
              <a:t>Mengevaluasi</a:t>
            </a:r>
            <a:r>
              <a:rPr lang="en-US" sz="2400" dirty="0" smtClean="0"/>
              <a:t> </a:t>
            </a:r>
            <a:r>
              <a:rPr lang="en-US" sz="2400" dirty="0" err="1" smtClean="0"/>
              <a:t>daya</a:t>
            </a:r>
            <a:r>
              <a:rPr lang="en-US" sz="2400" dirty="0" smtClean="0"/>
              <a:t> </a:t>
            </a:r>
            <a:r>
              <a:rPr lang="en-US" sz="2400" dirty="0" err="1" smtClean="0"/>
              <a:t>tarik</a:t>
            </a:r>
            <a:r>
              <a:rPr lang="en-US" sz="2400" dirty="0" smtClean="0"/>
              <a:t> </a:t>
            </a:r>
            <a:r>
              <a:rPr lang="en-US" sz="2400" dirty="0" err="1" smtClean="0"/>
              <a:t>masing-masing</a:t>
            </a:r>
            <a:r>
              <a:rPr lang="en-US" sz="2400" dirty="0" smtClean="0"/>
              <a:t> </a:t>
            </a:r>
            <a:r>
              <a:rPr lang="en-US" sz="2400" dirty="0" err="1" smtClean="0"/>
              <a:t>segmen</a:t>
            </a:r>
            <a:r>
              <a:rPr lang="en-US" sz="2400" dirty="0" smtClean="0"/>
              <a:t> </a:t>
            </a:r>
            <a:r>
              <a:rPr lang="en-US" sz="2400" dirty="0" err="1" smtClean="0"/>
              <a:t>menggunakan</a:t>
            </a:r>
            <a:r>
              <a:rPr lang="en-US" sz="2400" dirty="0" smtClean="0"/>
              <a:t> </a:t>
            </a:r>
            <a:r>
              <a:rPr lang="en-US" sz="2400" dirty="0" err="1" smtClean="0"/>
              <a:t>variabel-variabel</a:t>
            </a:r>
            <a:r>
              <a:rPr lang="en-US" sz="2400" dirty="0" smtClean="0"/>
              <a:t> yang </a:t>
            </a:r>
            <a:r>
              <a:rPr lang="en-US" sz="2400" dirty="0" err="1" smtClean="0"/>
              <a:t>bisa</a:t>
            </a:r>
            <a:r>
              <a:rPr lang="en-US" sz="2400" dirty="0" smtClean="0"/>
              <a:t> </a:t>
            </a:r>
            <a:r>
              <a:rPr lang="en-US" sz="2400" dirty="0" err="1" smtClean="0"/>
              <a:t>mengkuantifikasi</a:t>
            </a:r>
            <a:r>
              <a:rPr lang="en-US" sz="2400" dirty="0" smtClean="0"/>
              <a:t> </a:t>
            </a:r>
            <a:r>
              <a:rPr lang="en-US" sz="2400" dirty="0" err="1" smtClean="0"/>
              <a:t>kemungkinan</a:t>
            </a:r>
            <a:r>
              <a:rPr lang="en-US" sz="2400" dirty="0" smtClean="0"/>
              <a:t> </a:t>
            </a:r>
            <a:r>
              <a:rPr lang="en-US" sz="2400" dirty="0" err="1" smtClean="0"/>
              <a:t>permintaan</a:t>
            </a:r>
            <a:r>
              <a:rPr lang="en-US" sz="2400" dirty="0" smtClean="0"/>
              <a:t> </a:t>
            </a:r>
            <a:r>
              <a:rPr lang="en-US" sz="2400" dirty="0" err="1" smtClean="0"/>
              <a:t>dari</a:t>
            </a:r>
            <a:r>
              <a:rPr lang="en-US" sz="2400" dirty="0" smtClean="0"/>
              <a:t> </a:t>
            </a:r>
            <a:r>
              <a:rPr lang="en-US" sz="2400" dirty="0" err="1" smtClean="0"/>
              <a:t>setiap</a:t>
            </a:r>
            <a:r>
              <a:rPr lang="en-US" sz="2400" dirty="0" smtClean="0"/>
              <a:t> </a:t>
            </a:r>
            <a:r>
              <a:rPr lang="en-US" sz="2400" dirty="0" err="1" smtClean="0"/>
              <a:t>segmen</a:t>
            </a:r>
            <a:r>
              <a:rPr lang="en-US" sz="2400" dirty="0" smtClean="0"/>
              <a:t> (</a:t>
            </a:r>
            <a:r>
              <a:rPr lang="en-US" sz="2400" dirty="0" err="1" smtClean="0"/>
              <a:t>misalnya</a:t>
            </a:r>
            <a:r>
              <a:rPr lang="en-US" sz="2400" dirty="0" smtClean="0"/>
              <a:t> </a:t>
            </a:r>
            <a:r>
              <a:rPr lang="en-US" sz="2400" dirty="0" err="1" smtClean="0"/>
              <a:t>tingkat</a:t>
            </a:r>
            <a:r>
              <a:rPr lang="en-US" sz="2400" dirty="0" smtClean="0"/>
              <a:t> </a:t>
            </a:r>
            <a:r>
              <a:rPr lang="en-US" sz="2400" dirty="0" err="1" smtClean="0"/>
              <a:t>pertumbuhan</a:t>
            </a:r>
            <a:r>
              <a:rPr lang="en-US" sz="2400" dirty="0" smtClean="0"/>
              <a:t> </a:t>
            </a:r>
            <a:r>
              <a:rPr lang="en-US" sz="2400" dirty="0" err="1" smtClean="0"/>
              <a:t>segmen</a:t>
            </a:r>
            <a:r>
              <a:rPr lang="en-US" sz="2400" dirty="0" smtClean="0"/>
              <a:t> </a:t>
            </a:r>
            <a:r>
              <a:rPr lang="en-US" sz="2400" dirty="0" err="1" smtClean="0"/>
              <a:t>bersangkutan</a:t>
            </a:r>
            <a:r>
              <a:rPr lang="en-US" sz="2400" dirty="0" smtClean="0"/>
              <a:t>), </a:t>
            </a:r>
            <a:r>
              <a:rPr lang="en-US" sz="2400" dirty="0" err="1" smtClean="0"/>
              <a:t>biaya</a:t>
            </a:r>
            <a:r>
              <a:rPr lang="en-US" sz="2400" dirty="0" smtClean="0"/>
              <a:t> </a:t>
            </a:r>
            <a:r>
              <a:rPr lang="en-US" sz="2400" dirty="0" err="1" smtClean="0"/>
              <a:t>melayani</a:t>
            </a:r>
            <a:r>
              <a:rPr lang="en-US" sz="2400" dirty="0" smtClean="0"/>
              <a:t> </a:t>
            </a:r>
            <a:r>
              <a:rPr lang="en-US" sz="2400" dirty="0" err="1" smtClean="0"/>
              <a:t>setiap</a:t>
            </a:r>
            <a:r>
              <a:rPr lang="en-US" sz="2400" dirty="0" smtClean="0"/>
              <a:t> </a:t>
            </a:r>
            <a:r>
              <a:rPr lang="en-US" sz="2400" dirty="0" err="1" smtClean="0"/>
              <a:t>segmen</a:t>
            </a:r>
            <a:r>
              <a:rPr lang="en-US" sz="2400" dirty="0" smtClean="0"/>
              <a:t> (</a:t>
            </a:r>
            <a:r>
              <a:rPr lang="en-US" sz="2400" dirty="0" err="1" smtClean="0"/>
              <a:t>misalnya</a:t>
            </a:r>
            <a:r>
              <a:rPr lang="en-US" sz="2400" dirty="0" smtClean="0"/>
              <a:t> </a:t>
            </a:r>
            <a:r>
              <a:rPr lang="en-US" sz="2400" dirty="0" err="1" smtClean="0"/>
              <a:t>biaya</a:t>
            </a:r>
            <a:r>
              <a:rPr lang="en-US" sz="2400" dirty="0" smtClean="0"/>
              <a:t> </a:t>
            </a:r>
            <a:r>
              <a:rPr lang="en-US" sz="2400" dirty="0" err="1" smtClean="0"/>
              <a:t>distribusi</a:t>
            </a:r>
            <a:r>
              <a:rPr lang="en-US" sz="2400" dirty="0" smtClean="0"/>
              <a:t>), </a:t>
            </a:r>
            <a:r>
              <a:rPr lang="en-US" sz="2400" dirty="0" err="1" smtClean="0"/>
              <a:t>biaya</a:t>
            </a:r>
            <a:r>
              <a:rPr lang="en-US" sz="2400" dirty="0" smtClean="0"/>
              <a:t> </a:t>
            </a:r>
            <a:r>
              <a:rPr lang="en-US" sz="2400" dirty="0" err="1" smtClean="0"/>
              <a:t>memproduksi</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diinginkan</a:t>
            </a:r>
            <a:r>
              <a:rPr lang="en-US" sz="2400" dirty="0" smtClean="0"/>
              <a:t> </a:t>
            </a:r>
            <a:r>
              <a:rPr lang="en-US" sz="2400" dirty="0" err="1" smtClean="0"/>
              <a:t>pelanggan</a:t>
            </a:r>
            <a:r>
              <a:rPr lang="en-US" sz="2400" dirty="0" smtClean="0"/>
              <a:t> (</a:t>
            </a:r>
            <a:r>
              <a:rPr lang="en-US" sz="2400" dirty="0" err="1" smtClean="0"/>
              <a:t>misalnya</a:t>
            </a:r>
            <a:r>
              <a:rPr lang="en-US" sz="2400" dirty="0" smtClean="0"/>
              <a:t> </a:t>
            </a:r>
            <a:r>
              <a:rPr lang="en-US" sz="2400" dirty="0" err="1" smtClean="0"/>
              <a:t>biaya</a:t>
            </a:r>
            <a:r>
              <a:rPr lang="en-US" sz="2400" dirty="0" smtClean="0"/>
              <a:t> </a:t>
            </a:r>
            <a:r>
              <a:rPr lang="en-US" sz="2400" dirty="0" err="1" smtClean="0"/>
              <a:t>produksi</a:t>
            </a:r>
            <a:r>
              <a:rPr lang="en-US" sz="2400" dirty="0" smtClean="0"/>
              <a:t> </a:t>
            </a:r>
            <a:r>
              <a:rPr lang="en-US" sz="2400" dirty="0" err="1" smtClean="0"/>
              <a:t>dan</a:t>
            </a:r>
            <a:r>
              <a:rPr lang="en-US" sz="2400" dirty="0" smtClean="0"/>
              <a:t> </a:t>
            </a:r>
            <a:r>
              <a:rPr lang="en-US" sz="2400" dirty="0" err="1" smtClean="0"/>
              <a:t>diferensiasi</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kesesuaian</a:t>
            </a:r>
            <a:r>
              <a:rPr lang="en-US" sz="2400" dirty="0" smtClean="0"/>
              <a:t> </a:t>
            </a:r>
            <a:r>
              <a:rPr lang="en-US" sz="2400" dirty="0" err="1" smtClean="0"/>
              <a:t>antara</a:t>
            </a:r>
            <a:r>
              <a:rPr lang="en-US" sz="2400" dirty="0" smtClean="0"/>
              <a:t> </a:t>
            </a:r>
            <a:r>
              <a:rPr lang="en-US" sz="2400" dirty="0" err="1" smtClean="0"/>
              <a:t>kempetensi</a:t>
            </a:r>
            <a:r>
              <a:rPr lang="en-US" sz="2400" dirty="0" smtClean="0"/>
              <a:t> </a:t>
            </a:r>
            <a:r>
              <a:rPr lang="en-US" sz="2400" dirty="0" err="1" smtClean="0"/>
              <a:t>inti</a:t>
            </a:r>
            <a:r>
              <a:rPr lang="en-US" sz="2400" dirty="0" smtClean="0"/>
              <a:t> </a:t>
            </a:r>
            <a:r>
              <a:rPr lang="id-ID" sz="2400" dirty="0" smtClean="0"/>
              <a:t>provider</a:t>
            </a:r>
            <a:r>
              <a:rPr lang="en-US" sz="2400" dirty="0" smtClean="0"/>
              <a:t> </a:t>
            </a:r>
            <a:r>
              <a:rPr lang="en-US" sz="2400" dirty="0" err="1" smtClean="0"/>
              <a:t>dengan</a:t>
            </a:r>
            <a:r>
              <a:rPr lang="en-US" sz="2400" dirty="0" smtClean="0"/>
              <a:t> </a:t>
            </a:r>
            <a:r>
              <a:rPr lang="en-US" sz="2400" dirty="0" err="1" smtClean="0"/>
              <a:t>peluang</a:t>
            </a:r>
            <a:r>
              <a:rPr lang="en-US" sz="2400" dirty="0" smtClean="0"/>
              <a:t> </a:t>
            </a:r>
            <a:r>
              <a:rPr lang="en-US" sz="2400" dirty="0" err="1" smtClean="0"/>
              <a:t>pasar</a:t>
            </a:r>
            <a:endParaRPr lang="en-US" sz="2400" dirty="0" smtClean="0"/>
          </a:p>
          <a:p>
            <a:pPr eaLnBrk="1" hangingPunct="1">
              <a:lnSpc>
                <a:spcPct val="90000"/>
              </a:lnSpc>
              <a:buFont typeface="Wingdings" pitchFamily="2" charset="2"/>
              <a:buNone/>
              <a:defRPr/>
            </a:pPr>
            <a:endParaRPr lang="en-US" sz="2400" dirty="0" smtClean="0"/>
          </a:p>
          <a:p>
            <a:pPr eaLnBrk="1" hangingPunct="1">
              <a:lnSpc>
                <a:spcPct val="90000"/>
              </a:lnSpc>
              <a:defRPr/>
            </a:pPr>
            <a:r>
              <a:rPr lang="en-US" sz="2400" b="1" dirty="0" err="1" smtClean="0"/>
              <a:t>Memilih</a:t>
            </a:r>
            <a:r>
              <a:rPr lang="en-US" sz="2400" b="1" dirty="0" smtClean="0"/>
              <a:t> </a:t>
            </a:r>
            <a:r>
              <a:rPr lang="en-US" sz="2400" b="1" dirty="0" err="1" smtClean="0"/>
              <a:t>satu</a:t>
            </a:r>
            <a:r>
              <a:rPr lang="en-US" sz="2400" b="1" dirty="0" smtClean="0"/>
              <a:t> </a:t>
            </a:r>
            <a:r>
              <a:rPr lang="en-US" sz="2400" b="1" dirty="0" err="1" smtClean="0"/>
              <a:t>atau</a:t>
            </a:r>
            <a:r>
              <a:rPr lang="en-US" sz="2400" b="1" dirty="0" smtClean="0"/>
              <a:t> </a:t>
            </a:r>
            <a:r>
              <a:rPr lang="en-US" sz="2400" b="1" dirty="0" err="1" smtClean="0"/>
              <a:t>lebih</a:t>
            </a:r>
            <a:r>
              <a:rPr lang="en-US" sz="2400" b="1" dirty="0" smtClean="0"/>
              <a:t> </a:t>
            </a:r>
            <a:r>
              <a:rPr lang="en-US" sz="2400" b="1" dirty="0" err="1" smtClean="0"/>
              <a:t>segmen</a:t>
            </a:r>
            <a:r>
              <a:rPr lang="en-US" sz="2400" b="1" dirty="0" smtClean="0"/>
              <a:t> </a:t>
            </a:r>
            <a:r>
              <a:rPr lang="en-US" sz="2400" b="1" dirty="0" err="1" smtClean="0"/>
              <a:t>sasaran</a:t>
            </a:r>
            <a:r>
              <a:rPr lang="en-US" sz="2400" b="1" dirty="0" smtClean="0"/>
              <a:t> yang </a:t>
            </a:r>
            <a:r>
              <a:rPr lang="en-US" sz="2400" b="1" dirty="0" err="1" smtClean="0"/>
              <a:t>ingin</a:t>
            </a:r>
            <a:r>
              <a:rPr lang="en-US" sz="2400" b="1" dirty="0" smtClean="0"/>
              <a:t> </a:t>
            </a:r>
            <a:r>
              <a:rPr lang="en-US" sz="2400" b="1" dirty="0" err="1" smtClean="0"/>
              <a:t>dilayani</a:t>
            </a:r>
            <a:r>
              <a:rPr lang="en-US" sz="2400" dirty="0" smtClean="0"/>
              <a:t> </a:t>
            </a:r>
            <a:r>
              <a:rPr lang="en-US" sz="2400" dirty="0" err="1" smtClean="0"/>
              <a:t>berdasarkan</a:t>
            </a:r>
            <a:r>
              <a:rPr lang="en-US" sz="2400" dirty="0" smtClean="0"/>
              <a:t> </a:t>
            </a:r>
            <a:r>
              <a:rPr lang="en-US" sz="2400" dirty="0" err="1" smtClean="0"/>
              <a:t>potensi</a:t>
            </a:r>
            <a:r>
              <a:rPr lang="en-US" sz="2400" dirty="0" smtClean="0"/>
              <a:t> </a:t>
            </a:r>
            <a:r>
              <a:rPr lang="en-US" sz="2400" dirty="0" err="1" smtClean="0"/>
              <a:t>segmen</a:t>
            </a:r>
            <a:r>
              <a:rPr lang="en-US" sz="2400" dirty="0" smtClean="0"/>
              <a:t> </a:t>
            </a:r>
            <a:r>
              <a:rPr lang="en-US" sz="2400" dirty="0" err="1" smtClean="0"/>
              <a:t>tersebut</a:t>
            </a:r>
            <a:r>
              <a:rPr lang="en-US" sz="2400" dirty="0" smtClean="0"/>
              <a:t> </a:t>
            </a:r>
            <a:r>
              <a:rPr lang="en-US" sz="2400" dirty="0" err="1" smtClean="0"/>
              <a:t>dan</a:t>
            </a:r>
            <a:r>
              <a:rPr lang="en-US" sz="2400" dirty="0" smtClean="0"/>
              <a:t> </a:t>
            </a:r>
            <a:r>
              <a:rPr lang="en-US" sz="2400" dirty="0" err="1" smtClean="0"/>
              <a:t>kesesuaiannya</a:t>
            </a:r>
            <a:r>
              <a:rPr lang="en-US" sz="2400" dirty="0" smtClean="0"/>
              <a:t> </a:t>
            </a:r>
            <a:r>
              <a:rPr lang="en-US" sz="2400" dirty="0" err="1" smtClean="0"/>
              <a:t>dengan</a:t>
            </a:r>
            <a:r>
              <a:rPr lang="en-US" sz="2400" dirty="0" smtClean="0"/>
              <a:t> </a:t>
            </a:r>
            <a:r>
              <a:rPr lang="en-US" sz="2400" dirty="0" err="1" smtClean="0"/>
              <a:t>strategi</a:t>
            </a:r>
            <a:r>
              <a:rPr lang="id-ID" sz="2400" dirty="0" smtClean="0"/>
              <a:t> provider.</a:t>
            </a:r>
            <a:endParaRPr lang="en-US"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Rot="1" noChangeArrowheads="1"/>
          </p:cNvSpPr>
          <p:nvPr/>
        </p:nvSpPr>
        <p:spPr bwMode="auto">
          <a:xfrm>
            <a:off x="0" y="228600"/>
            <a:ext cx="9144000" cy="1143000"/>
          </a:xfrm>
          <a:prstGeom prst="rect">
            <a:avLst/>
          </a:prstGeom>
          <a:noFill/>
          <a:ln w="9525">
            <a:noFill/>
            <a:miter lim="800000"/>
            <a:headEnd/>
            <a:tailEnd/>
          </a:ln>
          <a:effectLst/>
        </p:spPr>
        <p:txBody>
          <a:bodyPr anchor="ctr"/>
          <a:lstStyle/>
          <a:p>
            <a:pPr algn="ctr" eaLnBrk="1" hangingPunct="1">
              <a:defRPr/>
            </a:pPr>
            <a:r>
              <a:rPr lang="en-US" sz="3800" b="1" dirty="0">
                <a:solidFill>
                  <a:schemeClr val="tx2"/>
                </a:solidFill>
                <a:effectLst>
                  <a:outerShdw blurRad="38100" dist="38100" dir="2700000" algn="tl">
                    <a:srgbClr val="C0C0C0"/>
                  </a:outerShdw>
                </a:effectLst>
              </a:rPr>
              <a:t>3 STRATEGI PENCAKUPAN PASAR</a:t>
            </a:r>
            <a:endParaRPr lang="en-GB" sz="3800" b="1" dirty="0">
              <a:solidFill>
                <a:schemeClr val="tx2"/>
              </a:solidFill>
              <a:effectLst>
                <a:outerShdw blurRad="38100" dist="38100" dir="2700000" algn="tl">
                  <a:srgbClr val="C0C0C0"/>
                </a:outerShdw>
              </a:effectLst>
            </a:endParaRPr>
          </a:p>
        </p:txBody>
      </p:sp>
      <p:sp>
        <p:nvSpPr>
          <p:cNvPr id="26629" name="Rectangle 5"/>
          <p:cNvSpPr>
            <a:spLocks noRot="1" noChangeArrowheads="1"/>
          </p:cNvSpPr>
          <p:nvPr/>
        </p:nvSpPr>
        <p:spPr bwMode="auto">
          <a:xfrm>
            <a:off x="301625" y="1600200"/>
            <a:ext cx="8613775" cy="4498975"/>
          </a:xfrm>
          <a:prstGeom prst="rect">
            <a:avLst/>
          </a:prstGeom>
          <a:solidFill>
            <a:srgbClr val="002060"/>
          </a:solid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None/>
              <a:defRPr/>
            </a:pPr>
            <a:r>
              <a:rPr lang="en-US" sz="2400" b="1" dirty="0" err="1">
                <a:solidFill>
                  <a:srgbClr val="FFCC00"/>
                </a:solidFill>
              </a:rPr>
              <a:t>Pemasaran</a:t>
            </a:r>
            <a:r>
              <a:rPr lang="en-US" sz="2400" b="1" dirty="0">
                <a:solidFill>
                  <a:srgbClr val="FFCC00"/>
                </a:solidFill>
              </a:rPr>
              <a:t> </a:t>
            </a:r>
            <a:r>
              <a:rPr lang="en-US" sz="2400" b="1" dirty="0" err="1">
                <a:solidFill>
                  <a:srgbClr val="FFCC00"/>
                </a:solidFill>
              </a:rPr>
              <a:t>tak</a:t>
            </a:r>
            <a:r>
              <a:rPr lang="en-US" sz="2400" b="1" dirty="0">
                <a:solidFill>
                  <a:srgbClr val="FFCC00"/>
                </a:solidFill>
              </a:rPr>
              <a:t> </a:t>
            </a:r>
            <a:r>
              <a:rPr lang="en-US" sz="2400" b="1" dirty="0" err="1">
                <a:solidFill>
                  <a:srgbClr val="FFCC00"/>
                </a:solidFill>
              </a:rPr>
              <a:t>berbeda</a:t>
            </a:r>
            <a:r>
              <a:rPr lang="en-US" sz="2400" b="1" dirty="0">
                <a:solidFill>
                  <a:srgbClr val="FFCC00"/>
                </a:solidFill>
              </a:rPr>
              <a:t> :</a:t>
            </a:r>
          </a:p>
          <a:p>
            <a:pPr marL="342900" indent="-342900" eaLnBrk="1" hangingPunct="1">
              <a:spcBef>
                <a:spcPct val="20000"/>
              </a:spcBef>
              <a:buClr>
                <a:schemeClr val="hlink"/>
              </a:buClr>
              <a:buSzPct val="80000"/>
              <a:buFont typeface="Wingdings" pitchFamily="2" charset="2"/>
              <a:buNone/>
              <a:defRPr/>
            </a:pPr>
            <a:r>
              <a:rPr lang="id-ID" sz="2400" b="1" dirty="0">
                <a:solidFill>
                  <a:srgbClr val="66CCFF"/>
                </a:solidFill>
              </a:rPr>
              <a:t>MARKETING MIX	</a:t>
            </a:r>
            <a:r>
              <a:rPr lang="id-ID" sz="2400" dirty="0">
                <a:solidFill>
                  <a:srgbClr val="66CCFF"/>
                </a:solidFill>
              </a:rPr>
              <a:t>			</a:t>
            </a:r>
            <a:r>
              <a:rPr lang="id-ID" sz="2400" b="1" dirty="0">
                <a:solidFill>
                  <a:srgbClr val="66CCFF"/>
                </a:solidFill>
              </a:rPr>
              <a:t>SEGMEN PASAR</a:t>
            </a:r>
          </a:p>
          <a:p>
            <a:pPr marL="342900" indent="-342900" eaLnBrk="1" hangingPunct="1">
              <a:spcBef>
                <a:spcPct val="20000"/>
              </a:spcBef>
              <a:buClr>
                <a:schemeClr val="hlink"/>
              </a:buClr>
              <a:buSzPct val="80000"/>
              <a:buFont typeface="Wingdings" pitchFamily="2" charset="2"/>
              <a:buNone/>
              <a:defRPr/>
            </a:pPr>
            <a:endParaRPr lang="id-ID" sz="2400" b="1" dirty="0">
              <a:solidFill>
                <a:schemeClr val="accent1"/>
              </a:solidFill>
            </a:endParaRPr>
          </a:p>
          <a:p>
            <a:pPr marL="342900" indent="-342900" eaLnBrk="1" hangingPunct="1">
              <a:spcBef>
                <a:spcPct val="20000"/>
              </a:spcBef>
              <a:buClr>
                <a:schemeClr val="hlink"/>
              </a:buClr>
              <a:buSzPct val="80000"/>
              <a:buFont typeface="Wingdings" pitchFamily="2" charset="2"/>
              <a:buNone/>
              <a:defRPr/>
            </a:pPr>
            <a:r>
              <a:rPr lang="en-US" sz="2400" b="1" dirty="0" err="1">
                <a:solidFill>
                  <a:srgbClr val="FFCC00"/>
                </a:solidFill>
              </a:rPr>
              <a:t>Pemasaran</a:t>
            </a:r>
            <a:r>
              <a:rPr lang="en-US" sz="2400" b="1" dirty="0">
                <a:solidFill>
                  <a:srgbClr val="FFCC00"/>
                </a:solidFill>
              </a:rPr>
              <a:t> </a:t>
            </a:r>
            <a:r>
              <a:rPr lang="en-US" sz="2400" b="1" dirty="0" err="1">
                <a:solidFill>
                  <a:srgbClr val="FFCC00"/>
                </a:solidFill>
              </a:rPr>
              <a:t>berbeda</a:t>
            </a:r>
            <a:r>
              <a:rPr lang="en-US" sz="2400" b="1" dirty="0">
                <a:solidFill>
                  <a:srgbClr val="FFCC00"/>
                </a:solidFill>
              </a:rPr>
              <a:t> :</a:t>
            </a:r>
            <a:endParaRPr lang="id-ID" sz="2400" b="1" dirty="0">
              <a:solidFill>
                <a:srgbClr val="FFCC00"/>
              </a:solidFill>
            </a:endParaRPr>
          </a:p>
          <a:p>
            <a:pPr marL="342900" indent="-342900" eaLnBrk="1" hangingPunct="1">
              <a:spcBef>
                <a:spcPct val="20000"/>
              </a:spcBef>
              <a:buClr>
                <a:schemeClr val="hlink"/>
              </a:buClr>
              <a:buSzPct val="80000"/>
              <a:buFont typeface="Wingdings" pitchFamily="2" charset="2"/>
              <a:buNone/>
              <a:defRPr/>
            </a:pPr>
            <a:r>
              <a:rPr lang="id-ID" sz="2400" dirty="0">
                <a:solidFill>
                  <a:srgbClr val="00CC00"/>
                </a:solidFill>
              </a:rPr>
              <a:t>MARKETING MIX 1				SEGMEN PASAR 1</a:t>
            </a:r>
          </a:p>
          <a:p>
            <a:pPr marL="342900" indent="-342900" eaLnBrk="1" hangingPunct="1">
              <a:spcBef>
                <a:spcPct val="20000"/>
              </a:spcBef>
              <a:buClr>
                <a:schemeClr val="hlink"/>
              </a:buClr>
              <a:buSzPct val="80000"/>
              <a:buFont typeface="Wingdings" pitchFamily="2" charset="2"/>
              <a:buNone/>
              <a:defRPr/>
            </a:pPr>
            <a:r>
              <a:rPr lang="id-ID" sz="2400" dirty="0">
                <a:solidFill>
                  <a:srgbClr val="FFDD33"/>
                </a:solidFill>
              </a:rPr>
              <a:t>MARKETING MIX 2				SEGMEN PASAR 2</a:t>
            </a:r>
          </a:p>
          <a:p>
            <a:pPr marL="342900" indent="-342900" eaLnBrk="1" hangingPunct="1">
              <a:spcBef>
                <a:spcPct val="20000"/>
              </a:spcBef>
              <a:buClr>
                <a:schemeClr val="hlink"/>
              </a:buClr>
              <a:buSzPct val="80000"/>
              <a:buFont typeface="Wingdings" pitchFamily="2" charset="2"/>
              <a:buNone/>
              <a:defRPr/>
            </a:pPr>
            <a:r>
              <a:rPr lang="id-ID" sz="2400" dirty="0">
                <a:solidFill>
                  <a:srgbClr val="FF3300"/>
                </a:solidFill>
              </a:rPr>
              <a:t>MARKETING MIX 3				SEGMEN PASAR 3</a:t>
            </a:r>
          </a:p>
          <a:p>
            <a:pPr marL="342900" indent="-342900" eaLnBrk="1" hangingPunct="1">
              <a:spcBef>
                <a:spcPct val="20000"/>
              </a:spcBef>
              <a:buClr>
                <a:schemeClr val="hlink"/>
              </a:buClr>
              <a:buSzPct val="80000"/>
              <a:buFont typeface="Wingdings" pitchFamily="2" charset="2"/>
              <a:buNone/>
              <a:defRPr/>
            </a:pPr>
            <a:endParaRPr lang="id-ID" sz="2400" dirty="0">
              <a:solidFill>
                <a:srgbClr val="FF3300"/>
              </a:solidFill>
            </a:endParaRPr>
          </a:p>
          <a:p>
            <a:pPr marL="342900" indent="-342900" eaLnBrk="1" hangingPunct="1">
              <a:spcBef>
                <a:spcPct val="20000"/>
              </a:spcBef>
              <a:buClr>
                <a:schemeClr val="hlink"/>
              </a:buClr>
              <a:buSzPct val="80000"/>
              <a:buFont typeface="Wingdings" pitchFamily="2" charset="2"/>
              <a:buNone/>
              <a:defRPr/>
            </a:pPr>
            <a:r>
              <a:rPr lang="en-US" sz="2400" b="1" u="sng" dirty="0" err="1">
                <a:solidFill>
                  <a:srgbClr val="FFCC00"/>
                </a:solidFill>
              </a:rPr>
              <a:t>Pemasaran</a:t>
            </a:r>
            <a:r>
              <a:rPr lang="en-US" sz="2400" b="1" u="sng" dirty="0">
                <a:solidFill>
                  <a:srgbClr val="FFCC00"/>
                </a:solidFill>
              </a:rPr>
              <a:t> </a:t>
            </a:r>
            <a:r>
              <a:rPr lang="en-US" sz="2400" b="1" u="sng" dirty="0" err="1">
                <a:solidFill>
                  <a:srgbClr val="FFCC00"/>
                </a:solidFill>
              </a:rPr>
              <a:t>terpusat</a:t>
            </a:r>
            <a:r>
              <a:rPr lang="en-US" sz="2400" dirty="0">
                <a:solidFill>
                  <a:srgbClr val="FFCC00"/>
                </a:solidFill>
              </a:rPr>
              <a:t> </a:t>
            </a:r>
            <a:r>
              <a:rPr lang="en-US" sz="2400" b="1" dirty="0">
                <a:solidFill>
                  <a:srgbClr val="FFCC00"/>
                </a:solidFill>
              </a:rPr>
              <a:t>:</a:t>
            </a:r>
            <a:endParaRPr lang="id-ID" sz="2400" b="1" dirty="0">
              <a:solidFill>
                <a:srgbClr val="FFCC00"/>
              </a:solidFill>
            </a:endParaRPr>
          </a:p>
          <a:p>
            <a:pPr marL="342900" indent="-342900" eaLnBrk="1" hangingPunct="1">
              <a:spcBef>
                <a:spcPct val="20000"/>
              </a:spcBef>
              <a:buClr>
                <a:schemeClr val="hlink"/>
              </a:buClr>
              <a:buSzPct val="80000"/>
              <a:buFont typeface="Wingdings" pitchFamily="2" charset="2"/>
              <a:buNone/>
              <a:defRPr/>
            </a:pPr>
            <a:r>
              <a:rPr lang="id-ID" sz="2400" b="1" dirty="0">
                <a:solidFill>
                  <a:schemeClr val="bg1"/>
                </a:solidFill>
              </a:rPr>
              <a:t>MARKETING MIX 			SEGMEN PASAR KHUSUS</a:t>
            </a:r>
            <a:endParaRPr lang="en-GB" sz="2400" b="1" dirty="0">
              <a:solidFill>
                <a:schemeClr val="bg1"/>
              </a:solidFill>
            </a:endParaRPr>
          </a:p>
        </p:txBody>
      </p:sp>
      <p:sp>
        <p:nvSpPr>
          <p:cNvPr id="23556" name="AutoShape 6"/>
          <p:cNvSpPr>
            <a:spLocks noChangeArrowheads="1"/>
          </p:cNvSpPr>
          <p:nvPr/>
        </p:nvSpPr>
        <p:spPr bwMode="auto">
          <a:xfrm>
            <a:off x="3200400" y="2209800"/>
            <a:ext cx="2438400" cy="152400"/>
          </a:xfrm>
          <a:prstGeom prst="rightArrow">
            <a:avLst>
              <a:gd name="adj1" fmla="val 50000"/>
              <a:gd name="adj2" fmla="val 400000"/>
            </a:avLst>
          </a:prstGeom>
          <a:solidFill>
            <a:schemeClr val="accent1"/>
          </a:solidFill>
          <a:ln w="9525">
            <a:solidFill>
              <a:schemeClr val="tx1"/>
            </a:solidFill>
            <a:miter lim="800000"/>
            <a:headEnd/>
            <a:tailEnd/>
          </a:ln>
        </p:spPr>
        <p:txBody>
          <a:bodyPr wrap="none" anchor="ctr"/>
          <a:lstStyle/>
          <a:p>
            <a:endParaRPr lang="id-ID"/>
          </a:p>
        </p:txBody>
      </p:sp>
      <p:sp>
        <p:nvSpPr>
          <p:cNvPr id="23557" name="AutoShape 7"/>
          <p:cNvSpPr>
            <a:spLocks noChangeArrowheads="1"/>
          </p:cNvSpPr>
          <p:nvPr/>
        </p:nvSpPr>
        <p:spPr bwMode="auto">
          <a:xfrm>
            <a:off x="3276600" y="3505200"/>
            <a:ext cx="2438400" cy="152400"/>
          </a:xfrm>
          <a:prstGeom prst="rightArrow">
            <a:avLst>
              <a:gd name="adj1" fmla="val 50000"/>
              <a:gd name="adj2" fmla="val 400000"/>
            </a:avLst>
          </a:prstGeom>
          <a:solidFill>
            <a:schemeClr val="accent1"/>
          </a:solidFill>
          <a:ln w="9525">
            <a:solidFill>
              <a:schemeClr val="tx1"/>
            </a:solidFill>
            <a:miter lim="800000"/>
            <a:headEnd/>
            <a:tailEnd/>
          </a:ln>
        </p:spPr>
        <p:txBody>
          <a:bodyPr wrap="none" anchor="ctr"/>
          <a:lstStyle/>
          <a:p>
            <a:endParaRPr lang="id-ID"/>
          </a:p>
        </p:txBody>
      </p:sp>
      <p:sp>
        <p:nvSpPr>
          <p:cNvPr id="23558" name="AutoShape 8"/>
          <p:cNvSpPr>
            <a:spLocks noChangeArrowheads="1"/>
          </p:cNvSpPr>
          <p:nvPr/>
        </p:nvSpPr>
        <p:spPr bwMode="auto">
          <a:xfrm>
            <a:off x="3276600" y="3886200"/>
            <a:ext cx="2438400" cy="152400"/>
          </a:xfrm>
          <a:prstGeom prst="rightArrow">
            <a:avLst>
              <a:gd name="adj1" fmla="val 50000"/>
              <a:gd name="adj2" fmla="val 400000"/>
            </a:avLst>
          </a:prstGeom>
          <a:solidFill>
            <a:schemeClr val="accent1"/>
          </a:solidFill>
          <a:ln w="9525">
            <a:solidFill>
              <a:schemeClr val="tx1"/>
            </a:solidFill>
            <a:miter lim="800000"/>
            <a:headEnd/>
            <a:tailEnd/>
          </a:ln>
        </p:spPr>
        <p:txBody>
          <a:bodyPr wrap="none" anchor="ctr"/>
          <a:lstStyle/>
          <a:p>
            <a:endParaRPr lang="id-ID"/>
          </a:p>
        </p:txBody>
      </p:sp>
      <p:sp>
        <p:nvSpPr>
          <p:cNvPr id="23559" name="AutoShape 9"/>
          <p:cNvSpPr>
            <a:spLocks noChangeArrowheads="1"/>
          </p:cNvSpPr>
          <p:nvPr/>
        </p:nvSpPr>
        <p:spPr bwMode="auto">
          <a:xfrm>
            <a:off x="3276600" y="4343400"/>
            <a:ext cx="2438400" cy="152400"/>
          </a:xfrm>
          <a:prstGeom prst="rightArrow">
            <a:avLst>
              <a:gd name="adj1" fmla="val 50000"/>
              <a:gd name="adj2" fmla="val 400000"/>
            </a:avLst>
          </a:prstGeom>
          <a:solidFill>
            <a:schemeClr val="accent1"/>
          </a:solidFill>
          <a:ln w="9525">
            <a:solidFill>
              <a:schemeClr val="tx1"/>
            </a:solidFill>
            <a:miter lim="800000"/>
            <a:headEnd/>
            <a:tailEnd/>
          </a:ln>
        </p:spPr>
        <p:txBody>
          <a:bodyPr wrap="none" anchor="ctr"/>
          <a:lstStyle/>
          <a:p>
            <a:endParaRPr lang="id-ID"/>
          </a:p>
        </p:txBody>
      </p:sp>
      <p:sp>
        <p:nvSpPr>
          <p:cNvPr id="23560" name="AutoShape 10"/>
          <p:cNvSpPr>
            <a:spLocks noChangeArrowheads="1"/>
          </p:cNvSpPr>
          <p:nvPr/>
        </p:nvSpPr>
        <p:spPr bwMode="auto">
          <a:xfrm>
            <a:off x="3200400" y="5715000"/>
            <a:ext cx="1676400" cy="152400"/>
          </a:xfrm>
          <a:prstGeom prst="rightArrow">
            <a:avLst>
              <a:gd name="adj1" fmla="val 50000"/>
              <a:gd name="adj2" fmla="val 275000"/>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Apples LogoW"/>
          <p:cNvPicPr>
            <a:picLocks noChangeAspect="1" noChangeArrowheads="1"/>
          </p:cNvPicPr>
          <p:nvPr/>
        </p:nvPicPr>
        <p:blipFill>
          <a:blip r:embed="rId2"/>
          <a:srcRect/>
          <a:stretch>
            <a:fillRect/>
          </a:stretch>
        </p:blipFill>
        <p:spPr bwMode="auto">
          <a:xfrm>
            <a:off x="4114800" y="3721100"/>
            <a:ext cx="5029200" cy="3136900"/>
          </a:xfrm>
          <a:prstGeom prst="rect">
            <a:avLst/>
          </a:prstGeom>
          <a:noFill/>
          <a:ln w="9525">
            <a:noFill/>
            <a:miter lim="800000"/>
            <a:headEnd/>
            <a:tailEnd/>
          </a:ln>
        </p:spPr>
      </p:pic>
      <p:sp>
        <p:nvSpPr>
          <p:cNvPr id="43010" name="Rectangle 2"/>
          <p:cNvSpPr>
            <a:spLocks noGrp="1" noChangeArrowheads="1"/>
          </p:cNvSpPr>
          <p:nvPr>
            <p:ph type="title"/>
          </p:nvPr>
        </p:nvSpPr>
        <p:spPr/>
        <p:txBody>
          <a:bodyPr/>
          <a:lstStyle/>
          <a:p>
            <a:pPr eaLnBrk="1" hangingPunct="1">
              <a:defRPr/>
            </a:pPr>
            <a:r>
              <a:rPr lang="en-US" smtClean="0"/>
              <a:t>POSITIONING</a:t>
            </a:r>
          </a:p>
        </p:txBody>
      </p:sp>
      <p:sp>
        <p:nvSpPr>
          <p:cNvPr id="43011" name="Rectangle 3"/>
          <p:cNvSpPr>
            <a:spLocks noGrp="1" noChangeArrowheads="1"/>
          </p:cNvSpPr>
          <p:nvPr>
            <p:ph idx="1"/>
          </p:nvPr>
        </p:nvSpPr>
        <p:spPr/>
        <p:txBody>
          <a:bodyPr/>
          <a:lstStyle/>
          <a:p>
            <a:pPr eaLnBrk="1" hangingPunct="1">
              <a:defRPr/>
            </a:pPr>
            <a:r>
              <a:rPr lang="en-US" smtClean="0"/>
              <a:t>Mengidentifikasi konsep positioning bagi produk dan jasa perusahaan yang atraktif bagi pelanggan sasaran dan kompatebel dengan citra korporat yang diharapkan perusahaan.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685800" y="1066800"/>
            <a:ext cx="7772400" cy="3200400"/>
          </a:xfrm>
          <a:prstGeom prst="rect">
            <a:avLst/>
          </a:prstGeom>
          <a:solidFill>
            <a:srgbClr val="9999FF"/>
          </a:solidFill>
          <a:ln w="9525">
            <a:noFill/>
            <a:miter lim="800000"/>
            <a:headEnd/>
            <a:tailEnd/>
          </a:ln>
          <a:effectLst/>
        </p:spPr>
        <p:txBody>
          <a:bodyPr anchor="ctr"/>
          <a:lstStyle/>
          <a:p>
            <a:pPr algn="ctr" eaLnBrk="1" hangingPunct="1">
              <a:defRPr/>
            </a:pPr>
            <a:r>
              <a:rPr lang="en-US" sz="4000" b="1">
                <a:solidFill>
                  <a:srgbClr val="FF9900"/>
                </a:solidFill>
                <a:effectLst>
                  <a:outerShdw blurRad="38100" dist="38100" dir="2700000" algn="tl">
                    <a:srgbClr val="000000"/>
                  </a:outerShdw>
                </a:effectLst>
              </a:rPr>
              <a:t>POSITIONING</a:t>
            </a:r>
            <a:r>
              <a:rPr lang="en-US" sz="4800" b="1">
                <a:solidFill>
                  <a:srgbClr val="FF9900"/>
                </a:solidFill>
                <a:effectLst>
                  <a:outerShdw blurRad="38100" dist="38100" dir="2700000" algn="tl">
                    <a:srgbClr val="000000"/>
                  </a:outerShdw>
                </a:effectLst>
              </a:rPr>
              <a:t/>
            </a:r>
            <a:br>
              <a:rPr lang="en-US" sz="4800" b="1">
                <a:solidFill>
                  <a:srgbClr val="FF9900"/>
                </a:solidFill>
                <a:effectLst>
                  <a:outerShdw blurRad="38100" dist="38100" dir="2700000" algn="tl">
                    <a:srgbClr val="000000"/>
                  </a:outerShdw>
                </a:effectLst>
              </a:rPr>
            </a:br>
            <a:r>
              <a:rPr lang="en-US" sz="3200" b="1">
                <a:effectLst>
                  <a:outerShdw blurRad="38100" dist="38100" dir="2700000" algn="tl">
                    <a:srgbClr val="FFFFFF"/>
                  </a:outerShdw>
                </a:effectLst>
              </a:rPr>
              <a:t>me“letak”kan merek di benak target</a:t>
            </a:r>
            <a:endParaRPr lang="en-US" sz="4800" b="1">
              <a:effectLst>
                <a:outerShdw blurRad="38100" dist="38100" dir="2700000" algn="tl">
                  <a:srgbClr val="FFFFFF"/>
                </a:outerShdw>
              </a:effectLst>
            </a:endParaRPr>
          </a:p>
        </p:txBody>
      </p:sp>
      <p:sp>
        <p:nvSpPr>
          <p:cNvPr id="44037" name="Rectangle 5"/>
          <p:cNvSpPr>
            <a:spLocks noChangeArrowheads="1"/>
          </p:cNvSpPr>
          <p:nvPr/>
        </p:nvSpPr>
        <p:spPr bwMode="auto">
          <a:xfrm>
            <a:off x="685800" y="4267200"/>
            <a:ext cx="7772400" cy="1600200"/>
          </a:xfrm>
          <a:prstGeom prst="rect">
            <a:avLst/>
          </a:prstGeom>
          <a:solidFill>
            <a:srgbClr val="FF9966"/>
          </a:solidFill>
          <a:ln w="9525">
            <a:noFill/>
            <a:miter lim="800000"/>
            <a:headEnd/>
            <a:tailEnd/>
          </a:ln>
          <a:effectLst/>
        </p:spPr>
        <p:txBody>
          <a:bodyPr/>
          <a:lstStyle/>
          <a:p>
            <a:pPr marL="342900" indent="-342900" algn="ctr" eaLnBrk="1" hangingPunct="1">
              <a:spcBef>
                <a:spcPct val="20000"/>
              </a:spcBef>
              <a:buClr>
                <a:schemeClr val="hlink"/>
              </a:buClr>
              <a:buSzPct val="80000"/>
              <a:buFont typeface="Wingdings" pitchFamily="2" charset="2"/>
              <a:buNone/>
              <a:defRPr/>
            </a:pPr>
            <a:r>
              <a:rPr lang="en-US">
                <a:effectLst>
                  <a:outerShdw blurRad="38100" dist="38100" dir="2700000" algn="tl">
                    <a:srgbClr val="FFFFFF"/>
                  </a:outerShdw>
                </a:effectLst>
              </a:rPr>
              <a:t>Lux, sabun kecantikan para bintang</a:t>
            </a:r>
          </a:p>
          <a:p>
            <a:pPr marL="342900" indent="-342900" algn="ctr" eaLnBrk="1" hangingPunct="1">
              <a:spcBef>
                <a:spcPct val="20000"/>
              </a:spcBef>
              <a:buClr>
                <a:schemeClr val="hlink"/>
              </a:buClr>
              <a:buSzPct val="80000"/>
              <a:buFont typeface="Wingdings" pitchFamily="2" charset="2"/>
              <a:buNone/>
              <a:defRPr/>
            </a:pPr>
            <a:r>
              <a:rPr lang="en-US">
                <a:effectLst>
                  <a:outerShdw blurRad="38100" dist="38100" dir="2700000" algn="tl">
                    <a:srgbClr val="FFFFFF"/>
                  </a:outerShdw>
                </a:effectLst>
              </a:rPr>
              <a:t>Coca Cola, it’s the real thing</a:t>
            </a:r>
          </a:p>
          <a:p>
            <a:pPr marL="342900" indent="-342900" algn="ctr" eaLnBrk="1" hangingPunct="1">
              <a:spcBef>
                <a:spcPct val="20000"/>
              </a:spcBef>
              <a:buClr>
                <a:schemeClr val="hlink"/>
              </a:buClr>
              <a:buSzPct val="80000"/>
              <a:buFont typeface="Wingdings" pitchFamily="2" charset="2"/>
              <a:buNone/>
              <a:defRPr/>
            </a:pPr>
            <a:r>
              <a:rPr lang="en-US">
                <a:effectLst>
                  <a:outerShdw blurRad="38100" dist="38100" dir="2700000" algn="tl">
                    <a:srgbClr val="FFFFFF"/>
                  </a:outerShdw>
                </a:effectLst>
              </a:rPr>
              <a:t>Aceh, serambi Mekkah</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685800" y="685800"/>
            <a:ext cx="7772400" cy="5257800"/>
          </a:xfrm>
          <a:prstGeom prst="rect">
            <a:avLst/>
          </a:prstGeom>
          <a:solidFill>
            <a:srgbClr val="666699"/>
          </a:solidFill>
          <a:ln w="9525">
            <a:solidFill>
              <a:srgbClr val="00FFFF"/>
            </a:solidFill>
            <a:miter lim="800000"/>
            <a:headEnd/>
            <a:tailEnd/>
          </a:ln>
          <a:effectLst/>
        </p:spPr>
        <p:txBody>
          <a:bodyPr anchor="ctr"/>
          <a:lstStyle/>
          <a:p>
            <a:pPr algn="ctr" eaLnBrk="1" hangingPunct="1">
              <a:defRPr/>
            </a:pPr>
            <a:r>
              <a:rPr lang="en-US" sz="4800" b="1">
                <a:solidFill>
                  <a:schemeClr val="tx2"/>
                </a:solidFill>
                <a:effectLst>
                  <a:outerShdw blurRad="38100" dist="38100" dir="2700000" algn="tl">
                    <a:srgbClr val="000000"/>
                  </a:outerShdw>
                </a:effectLst>
              </a:rPr>
              <a:t>POSITIONING</a:t>
            </a:r>
            <a:br>
              <a:rPr lang="en-US" sz="4800" b="1">
                <a:solidFill>
                  <a:schemeClr val="tx2"/>
                </a:solidFill>
                <a:effectLst>
                  <a:outerShdw blurRad="38100" dist="38100" dir="2700000" algn="tl">
                    <a:srgbClr val="000000"/>
                  </a:outerShdw>
                </a:effectLst>
              </a:rPr>
            </a:br>
            <a:r>
              <a:rPr lang="en-US" sz="4800" b="1">
                <a:solidFill>
                  <a:srgbClr val="FF9933"/>
                </a:solidFill>
                <a:effectLst>
                  <a:outerShdw blurRad="38100" dist="38100" dir="2700000" algn="tl">
                    <a:srgbClr val="000000"/>
                  </a:outerShdw>
                </a:effectLst>
              </a:rPr>
              <a:t>DIFERENSIASI</a:t>
            </a:r>
            <a:br>
              <a:rPr lang="en-US" sz="4800" b="1">
                <a:solidFill>
                  <a:srgbClr val="FF9933"/>
                </a:solidFill>
                <a:effectLst>
                  <a:outerShdw blurRad="38100" dist="38100" dir="2700000" algn="tl">
                    <a:srgbClr val="000000"/>
                  </a:outerShdw>
                </a:effectLst>
              </a:rPr>
            </a:br>
            <a:r>
              <a:rPr lang="en-US" sz="3200" b="1">
                <a:solidFill>
                  <a:srgbClr val="FF9933"/>
                </a:solidFill>
                <a:effectLst>
                  <a:outerShdw blurRad="38100" dist="38100" dir="2700000" algn="tl">
                    <a:srgbClr val="000000"/>
                  </a:outerShdw>
                </a:effectLst>
              </a:rPr>
              <a:t>(tangible dan intangible)</a:t>
            </a:r>
            <a:endParaRPr lang="en-US" sz="4800" b="1">
              <a:solidFill>
                <a:srgbClr val="FF9933"/>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274638"/>
            <a:ext cx="9144000" cy="1143000"/>
          </a:xfrm>
          <a:solidFill>
            <a:srgbClr val="FFC000"/>
          </a:solidFill>
        </p:spPr>
        <p:txBody>
          <a:bodyPr/>
          <a:lstStyle/>
          <a:p>
            <a:pPr eaLnBrk="1" hangingPunct="1">
              <a:defRPr/>
            </a:pPr>
            <a:r>
              <a:rPr lang="en-US" dirty="0" smtClean="0"/>
              <a:t>3 </a:t>
            </a:r>
            <a:r>
              <a:rPr lang="en-US" dirty="0" err="1" smtClean="0"/>
              <a:t>langkah</a:t>
            </a:r>
            <a:r>
              <a:rPr lang="en-US" dirty="0" smtClean="0"/>
              <a:t> Positioning</a:t>
            </a:r>
          </a:p>
        </p:txBody>
      </p:sp>
      <p:sp>
        <p:nvSpPr>
          <p:cNvPr id="46083" name="Rectangle 3"/>
          <p:cNvSpPr>
            <a:spLocks noGrp="1" noChangeArrowheads="1"/>
          </p:cNvSpPr>
          <p:nvPr>
            <p:ph idx="1"/>
          </p:nvPr>
        </p:nvSpPr>
        <p:spPr>
          <a:xfrm>
            <a:off x="457200" y="1600200"/>
            <a:ext cx="5562600" cy="4530725"/>
          </a:xfrm>
        </p:spPr>
        <p:txBody>
          <a:bodyPr/>
          <a:lstStyle/>
          <a:p>
            <a:pPr marL="609600" indent="-609600" eaLnBrk="1" hangingPunct="1">
              <a:buFont typeface="Wingdings" pitchFamily="2" charset="2"/>
              <a:buAutoNum type="arabicPeriod"/>
              <a:defRPr/>
            </a:pPr>
            <a:r>
              <a:rPr lang="en-US" sz="2800" dirty="0" err="1" smtClean="0"/>
              <a:t>Memilih</a:t>
            </a:r>
            <a:r>
              <a:rPr lang="en-US" sz="2800" dirty="0" smtClean="0"/>
              <a:t> </a:t>
            </a:r>
            <a:r>
              <a:rPr lang="en-US" sz="2800" dirty="0" err="1" smtClean="0"/>
              <a:t>konsep</a:t>
            </a:r>
            <a:r>
              <a:rPr lang="en-US" sz="2800" dirty="0" smtClean="0"/>
              <a:t> positioning</a:t>
            </a:r>
          </a:p>
          <a:p>
            <a:pPr marL="609600" indent="-609600" eaLnBrk="1" hangingPunct="1">
              <a:buFont typeface="Wingdings" pitchFamily="2" charset="2"/>
              <a:buAutoNum type="arabicPeriod"/>
              <a:defRPr/>
            </a:pPr>
            <a:r>
              <a:rPr lang="en-US" sz="2800" dirty="0" err="1" smtClean="0"/>
              <a:t>Merancang</a:t>
            </a:r>
            <a:r>
              <a:rPr lang="en-US" sz="2800" dirty="0" smtClean="0"/>
              <a:t> </a:t>
            </a:r>
            <a:r>
              <a:rPr lang="en-US" sz="2800" dirty="0" err="1" smtClean="0"/>
              <a:t>dimensi</a:t>
            </a:r>
            <a:r>
              <a:rPr lang="en-US" sz="2800" dirty="0" smtClean="0"/>
              <a:t> </a:t>
            </a:r>
            <a:r>
              <a:rPr lang="en-US" sz="2800" dirty="0" err="1" smtClean="0"/>
              <a:t>atau</a:t>
            </a:r>
            <a:r>
              <a:rPr lang="en-US" sz="2800" dirty="0" smtClean="0"/>
              <a:t> </a:t>
            </a:r>
            <a:r>
              <a:rPr lang="en-US" sz="2800" dirty="0" err="1" smtClean="0"/>
              <a:t>fitur</a:t>
            </a:r>
            <a:r>
              <a:rPr lang="en-US" sz="2800" dirty="0" smtClean="0"/>
              <a:t> yang paling </a:t>
            </a:r>
            <a:r>
              <a:rPr lang="en-US" sz="2800" dirty="0" err="1" smtClean="0"/>
              <a:t>efektif</a:t>
            </a:r>
            <a:r>
              <a:rPr lang="en-US" sz="2800" dirty="0" smtClean="0"/>
              <a:t> </a:t>
            </a:r>
            <a:r>
              <a:rPr lang="en-US" sz="2800" dirty="0" err="1" smtClean="0"/>
              <a:t>dalam</a:t>
            </a:r>
            <a:r>
              <a:rPr lang="en-US" sz="2800" dirty="0" smtClean="0"/>
              <a:t> </a:t>
            </a:r>
            <a:r>
              <a:rPr lang="en-US" sz="2800" dirty="0" err="1" smtClean="0"/>
              <a:t>mengkomunikasikan</a:t>
            </a:r>
            <a:r>
              <a:rPr lang="en-US" sz="2800" dirty="0" smtClean="0"/>
              <a:t> </a:t>
            </a:r>
            <a:r>
              <a:rPr lang="en-US" sz="2800" dirty="0" err="1" smtClean="0"/>
              <a:t>posisi</a:t>
            </a:r>
            <a:r>
              <a:rPr lang="en-US" sz="2800" dirty="0" smtClean="0"/>
              <a:t> yang </a:t>
            </a:r>
            <a:r>
              <a:rPr lang="en-US" sz="2800" dirty="0" err="1" smtClean="0"/>
              <a:t>diharapkan</a:t>
            </a:r>
            <a:endParaRPr lang="en-US" sz="2800" dirty="0" smtClean="0"/>
          </a:p>
          <a:p>
            <a:pPr marL="609600" indent="-609600" eaLnBrk="1" hangingPunct="1">
              <a:buFont typeface="Wingdings" pitchFamily="2" charset="2"/>
              <a:buAutoNum type="arabicPeriod"/>
              <a:defRPr/>
            </a:pPr>
            <a:r>
              <a:rPr lang="en-US" sz="2800" dirty="0" err="1" smtClean="0"/>
              <a:t>Mengkoordinasi</a:t>
            </a:r>
            <a:r>
              <a:rPr lang="en-US" sz="2800" dirty="0" smtClean="0"/>
              <a:t> </a:t>
            </a:r>
            <a:r>
              <a:rPr lang="en-US" sz="2800" dirty="0" err="1" smtClean="0"/>
              <a:t>komponen</a:t>
            </a:r>
            <a:r>
              <a:rPr lang="en-US" sz="2800" dirty="0" smtClean="0"/>
              <a:t> </a:t>
            </a:r>
            <a:r>
              <a:rPr lang="en-US" sz="2800" dirty="0" err="1" smtClean="0"/>
              <a:t>bauran</a:t>
            </a:r>
            <a:r>
              <a:rPr lang="en-US" sz="2800" dirty="0" smtClean="0"/>
              <a:t> </a:t>
            </a:r>
            <a:r>
              <a:rPr lang="en-US" sz="2800" dirty="0" err="1" smtClean="0"/>
              <a:t>pemasaran</a:t>
            </a:r>
            <a:r>
              <a:rPr lang="en-US" sz="2800" dirty="0" smtClean="0"/>
              <a:t> </a:t>
            </a:r>
            <a:r>
              <a:rPr lang="en-US" sz="2800" dirty="0" err="1" smtClean="0"/>
              <a:t>untuk</a:t>
            </a:r>
            <a:r>
              <a:rPr lang="en-US" sz="2800" dirty="0" smtClean="0"/>
              <a:t> </a:t>
            </a:r>
            <a:r>
              <a:rPr lang="en-US" sz="2800" dirty="0" err="1" smtClean="0"/>
              <a:t>menyampaikan</a:t>
            </a:r>
            <a:r>
              <a:rPr lang="en-US" sz="2800" dirty="0" smtClean="0"/>
              <a:t> </a:t>
            </a:r>
            <a:r>
              <a:rPr lang="en-US" sz="2800" dirty="0" err="1" smtClean="0"/>
              <a:t>pesan</a:t>
            </a:r>
            <a:r>
              <a:rPr lang="en-US" sz="2800" dirty="0" smtClean="0"/>
              <a:t> yang </a:t>
            </a:r>
            <a:r>
              <a:rPr lang="en-US" sz="2800" dirty="0" err="1" smtClean="0"/>
              <a:t>konsisten</a:t>
            </a:r>
            <a:endParaRPr lang="en-US" sz="2800" dirty="0" smtClean="0"/>
          </a:p>
        </p:txBody>
      </p:sp>
      <p:pic>
        <p:nvPicPr>
          <p:cNvPr id="27652" name="Picture 4" descr="Fl6"/>
          <p:cNvPicPr>
            <a:picLocks noChangeAspect="1" noChangeArrowheads="1"/>
          </p:cNvPicPr>
          <p:nvPr/>
        </p:nvPicPr>
        <p:blipFill>
          <a:blip r:embed="rId2"/>
          <a:srcRect/>
          <a:stretch>
            <a:fillRect/>
          </a:stretch>
        </p:blipFill>
        <p:spPr bwMode="auto">
          <a:xfrm>
            <a:off x="5991225" y="2514600"/>
            <a:ext cx="3152775"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SEGMENTASI</a:t>
            </a:r>
          </a:p>
        </p:txBody>
      </p:sp>
      <p:sp>
        <p:nvSpPr>
          <p:cNvPr id="27651" name="Rectangle 3"/>
          <p:cNvSpPr>
            <a:spLocks noGrp="1" noChangeArrowheads="1"/>
          </p:cNvSpPr>
          <p:nvPr>
            <p:ph idx="1"/>
          </p:nvPr>
        </p:nvSpPr>
        <p:spPr>
          <a:xfrm>
            <a:off x="457200" y="1600200"/>
            <a:ext cx="4876800" cy="4530725"/>
          </a:xfrm>
        </p:spPr>
        <p:txBody>
          <a:bodyPr/>
          <a:lstStyle/>
          <a:p>
            <a:pPr eaLnBrk="1" hangingPunct="1">
              <a:defRPr/>
            </a:pPr>
            <a:r>
              <a:rPr lang="en-US" smtClean="0"/>
              <a:t>Prinsip :</a:t>
            </a:r>
          </a:p>
          <a:p>
            <a:pPr lvl="1" eaLnBrk="1" hangingPunct="1">
              <a:defRPr/>
            </a:pPr>
            <a:r>
              <a:rPr lang="en-US" smtClean="0"/>
              <a:t>Pasar tidak homogen </a:t>
            </a:r>
            <a:r>
              <a:rPr lang="en-US" smtClean="0">
                <a:sym typeface="Wingdings" pitchFamily="2" charset="2"/>
              </a:rPr>
              <a:t> konsekuensinya penawaran pemasaran perlu dibedakan bagi kelompok pelanggan yang berbeda</a:t>
            </a:r>
            <a:endParaRPr lang="en-US" smtClean="0"/>
          </a:p>
        </p:txBody>
      </p:sp>
      <p:pic>
        <p:nvPicPr>
          <p:cNvPr id="5124" name="Picture 4" descr="Segmentation"/>
          <p:cNvPicPr>
            <a:picLocks noChangeAspect="1" noChangeArrowheads="1"/>
          </p:cNvPicPr>
          <p:nvPr/>
        </p:nvPicPr>
        <p:blipFill>
          <a:blip r:embed="rId2"/>
          <a:srcRect/>
          <a:stretch>
            <a:fillRect/>
          </a:stretch>
        </p:blipFill>
        <p:spPr bwMode="auto">
          <a:xfrm>
            <a:off x="5326063" y="1905000"/>
            <a:ext cx="3817937"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274638"/>
            <a:ext cx="9144000" cy="1143000"/>
          </a:xfrm>
          <a:solidFill>
            <a:srgbClr val="FFC000"/>
          </a:solidFill>
        </p:spPr>
        <p:txBody>
          <a:bodyPr/>
          <a:lstStyle/>
          <a:p>
            <a:pPr marL="800100" indent="-800100" eaLnBrk="1" hangingPunct="1">
              <a:defRPr/>
            </a:pPr>
            <a:r>
              <a:rPr lang="en-US" dirty="0" err="1" smtClean="0"/>
              <a:t>Memilih</a:t>
            </a:r>
            <a:r>
              <a:rPr lang="en-US" dirty="0" smtClean="0"/>
              <a:t> </a:t>
            </a:r>
            <a:r>
              <a:rPr lang="en-US" dirty="0" err="1" smtClean="0"/>
              <a:t>konsep</a:t>
            </a:r>
            <a:r>
              <a:rPr lang="en-US" dirty="0" smtClean="0"/>
              <a:t> positioning</a:t>
            </a:r>
          </a:p>
        </p:txBody>
      </p:sp>
      <p:sp>
        <p:nvSpPr>
          <p:cNvPr id="47107" name="Rectangle 3"/>
          <p:cNvSpPr>
            <a:spLocks noGrp="1" noChangeArrowheads="1"/>
          </p:cNvSpPr>
          <p:nvPr>
            <p:ph idx="1"/>
          </p:nvPr>
        </p:nvSpPr>
        <p:spPr/>
        <p:txBody>
          <a:bodyPr/>
          <a:lstStyle/>
          <a:p>
            <a:pPr eaLnBrk="1" hangingPunct="1">
              <a:defRPr/>
            </a:pPr>
            <a:r>
              <a:rPr lang="en-US" dirty="0" err="1" smtClean="0"/>
              <a:t>Apa</a:t>
            </a:r>
            <a:r>
              <a:rPr lang="en-US" dirty="0" smtClean="0"/>
              <a:t> yang </a:t>
            </a:r>
            <a:r>
              <a:rPr lang="en-US" dirty="0" err="1" smtClean="0"/>
              <a:t>penting</a:t>
            </a:r>
            <a:r>
              <a:rPr lang="en-US" dirty="0" smtClean="0"/>
              <a:t> </a:t>
            </a:r>
            <a:r>
              <a:rPr lang="en-US" dirty="0" err="1" smtClean="0"/>
              <a:t>bagi</a:t>
            </a:r>
            <a:r>
              <a:rPr lang="en-US" dirty="0" smtClean="0"/>
              <a:t> </a:t>
            </a:r>
            <a:r>
              <a:rPr lang="en-US" dirty="0" err="1" smtClean="0"/>
              <a:t>pasar</a:t>
            </a:r>
            <a:r>
              <a:rPr lang="en-US" dirty="0" smtClean="0"/>
              <a:t> </a:t>
            </a:r>
            <a:r>
              <a:rPr lang="en-US" dirty="0" err="1" smtClean="0"/>
              <a:t>sasaran</a:t>
            </a:r>
            <a:r>
              <a:rPr lang="en-US" dirty="0" smtClean="0"/>
              <a:t> ?</a:t>
            </a:r>
          </a:p>
          <a:p>
            <a:pPr eaLnBrk="1" hangingPunct="1">
              <a:defRPr/>
            </a:pPr>
            <a:r>
              <a:rPr lang="en-US" dirty="0" err="1" smtClean="0"/>
              <a:t>Contoh</a:t>
            </a:r>
            <a:r>
              <a:rPr lang="en-US" dirty="0" smtClean="0"/>
              <a:t> : </a:t>
            </a:r>
            <a:r>
              <a:rPr lang="en-US" dirty="0" err="1" smtClean="0"/>
              <a:t>atribut</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orang</a:t>
            </a:r>
            <a:r>
              <a:rPr lang="en-US" dirty="0" smtClean="0"/>
              <a:t> </a:t>
            </a:r>
            <a:r>
              <a:rPr lang="en-US" dirty="0" err="1" smtClean="0"/>
              <a:t>tua</a:t>
            </a:r>
            <a:r>
              <a:rPr lang="en-US" dirty="0" smtClean="0"/>
              <a:t> yang </a:t>
            </a:r>
            <a:r>
              <a:rPr lang="en-US" dirty="0" err="1" smtClean="0"/>
              <a:t>memilih</a:t>
            </a:r>
            <a:r>
              <a:rPr lang="en-US" dirty="0" smtClean="0"/>
              <a:t> playgroup </a:t>
            </a:r>
            <a:r>
              <a:rPr lang="en-US" dirty="0" err="1" smtClean="0"/>
              <a:t>buat</a:t>
            </a:r>
            <a:r>
              <a:rPr lang="en-US" dirty="0" smtClean="0"/>
              <a:t> </a:t>
            </a:r>
            <a:r>
              <a:rPr lang="en-US" dirty="0" err="1" smtClean="0"/>
              <a:t>anaknya</a:t>
            </a:r>
            <a:r>
              <a:rPr lang="en-US" dirty="0" smtClean="0"/>
              <a:t> : </a:t>
            </a:r>
            <a:r>
              <a:rPr lang="en-US" dirty="0" err="1" smtClean="0"/>
              <a:t>lokasi</a:t>
            </a:r>
            <a:r>
              <a:rPr lang="en-US" dirty="0" smtClean="0"/>
              <a:t>, </a:t>
            </a:r>
            <a:r>
              <a:rPr lang="en-US" dirty="0" err="1" smtClean="0"/>
              <a:t>biaya</a:t>
            </a:r>
            <a:r>
              <a:rPr lang="en-US" dirty="0" smtClean="0"/>
              <a:t>,  </a:t>
            </a:r>
            <a:r>
              <a:rPr lang="en-US" dirty="0" err="1" smtClean="0"/>
              <a:t>reputasi</a:t>
            </a:r>
            <a:r>
              <a:rPr lang="en-US" dirty="0" smtClean="0"/>
              <a:t> </a:t>
            </a:r>
            <a:r>
              <a:rPr lang="en-US" dirty="0" err="1" smtClean="0"/>
              <a:t>institusi</a:t>
            </a:r>
            <a:r>
              <a:rPr lang="en-US" dirty="0" smtClean="0"/>
              <a:t>, </a:t>
            </a:r>
            <a:r>
              <a:rPr lang="en-US" dirty="0" err="1" smtClean="0"/>
              <a:t>jumlah</a:t>
            </a:r>
            <a:r>
              <a:rPr lang="en-US" dirty="0" smtClean="0"/>
              <a:t> </a:t>
            </a:r>
            <a:r>
              <a:rPr lang="en-US" dirty="0" err="1" smtClean="0"/>
              <a:t>siswa</a:t>
            </a:r>
            <a:r>
              <a:rPr lang="en-US" dirty="0" smtClean="0"/>
              <a:t> per </a:t>
            </a:r>
            <a:r>
              <a:rPr lang="en-US" dirty="0" err="1" smtClean="0"/>
              <a:t>kelas</a:t>
            </a:r>
            <a:r>
              <a:rPr lang="en-US" dirty="0" smtClean="0"/>
              <a:t>, </a:t>
            </a:r>
            <a:r>
              <a:rPr lang="en-US" dirty="0" err="1" smtClean="0"/>
              <a:t>fasilitas</a:t>
            </a:r>
            <a:r>
              <a:rPr lang="en-US" dirty="0" smtClean="0"/>
              <a:t> </a:t>
            </a:r>
            <a:r>
              <a:rPr lang="en-US" dirty="0" err="1" smtClean="0"/>
              <a:t>pendidikan</a:t>
            </a:r>
            <a:r>
              <a:rPr lang="en-US" dirty="0" smtClean="0"/>
              <a:t>, </a:t>
            </a:r>
            <a:r>
              <a:rPr lang="en-US" dirty="0" err="1" smtClean="0"/>
              <a:t>reputasi</a:t>
            </a:r>
            <a:r>
              <a:rPr lang="en-US" dirty="0" smtClean="0"/>
              <a:t> </a:t>
            </a:r>
            <a:r>
              <a:rPr lang="en-US" dirty="0" err="1" smtClean="0"/>
              <a:t>staf</a:t>
            </a:r>
            <a:r>
              <a:rPr lang="en-US" dirty="0" smtClean="0"/>
              <a:t> /guru, </a:t>
            </a:r>
            <a:r>
              <a:rPr lang="en-US" dirty="0" err="1" smtClean="0"/>
              <a:t>dll</a:t>
            </a:r>
            <a:endParaRPr lang="en-US" dirty="0" smtClean="0"/>
          </a:p>
          <a:p>
            <a:pPr eaLnBrk="1" hangingPunct="1">
              <a:defRPr/>
            </a:pPr>
            <a:r>
              <a:rPr lang="en-US" dirty="0" err="1" smtClean="0">
                <a:solidFill>
                  <a:srgbClr val="FF0000"/>
                </a:solidFill>
              </a:rPr>
              <a:t>Apa</a:t>
            </a:r>
            <a:r>
              <a:rPr lang="en-US" dirty="0" smtClean="0">
                <a:solidFill>
                  <a:srgbClr val="FF0000"/>
                </a:solidFill>
              </a:rPr>
              <a:t> </a:t>
            </a:r>
            <a:r>
              <a:rPr lang="en-US" dirty="0" err="1" smtClean="0">
                <a:solidFill>
                  <a:srgbClr val="FF0000"/>
                </a:solidFill>
              </a:rPr>
              <a:t>Atribut</a:t>
            </a:r>
            <a:r>
              <a:rPr lang="en-US" dirty="0" smtClean="0">
                <a:solidFill>
                  <a:srgbClr val="FF0000"/>
                </a:solidFill>
              </a:rPr>
              <a:t> </a:t>
            </a:r>
            <a:r>
              <a:rPr lang="en-US" dirty="0" err="1" smtClean="0">
                <a:solidFill>
                  <a:srgbClr val="FF0000"/>
                </a:solidFill>
              </a:rPr>
              <a:t>penting</a:t>
            </a:r>
            <a:r>
              <a:rPr lang="en-US" dirty="0" smtClean="0">
                <a:solidFill>
                  <a:srgbClr val="FF0000"/>
                </a:solidFill>
              </a:rPr>
              <a:t> </a:t>
            </a:r>
            <a:r>
              <a:rPr lang="en-US" dirty="0" err="1" smtClean="0">
                <a:solidFill>
                  <a:srgbClr val="FF0000"/>
                </a:solidFill>
              </a:rPr>
              <a:t>dalam</a:t>
            </a:r>
            <a:r>
              <a:rPr lang="en-US" dirty="0" smtClean="0">
                <a:solidFill>
                  <a:srgbClr val="FF0000"/>
                </a:solidFill>
              </a:rPr>
              <a:t> </a:t>
            </a:r>
            <a:r>
              <a:rPr lang="en-US" dirty="0" err="1" smtClean="0">
                <a:solidFill>
                  <a:srgbClr val="FF0000"/>
                </a:solidFill>
              </a:rPr>
              <a:t>memilih</a:t>
            </a:r>
            <a:r>
              <a:rPr lang="en-US" dirty="0" smtClean="0">
                <a:solidFill>
                  <a:srgbClr val="FF0000"/>
                </a:solidFill>
              </a:rPr>
              <a:t> RS?</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274638"/>
            <a:ext cx="9144000" cy="1143000"/>
          </a:xfrm>
          <a:solidFill>
            <a:srgbClr val="FFC000"/>
          </a:solidFill>
        </p:spPr>
        <p:txBody>
          <a:bodyPr>
            <a:normAutofit/>
          </a:bodyPr>
          <a:lstStyle/>
          <a:p>
            <a:pPr eaLnBrk="1" hangingPunct="1">
              <a:defRPr/>
            </a:pPr>
            <a:r>
              <a:rPr lang="en-US" sz="3200" dirty="0" err="1" smtClean="0"/>
              <a:t>Merancang</a:t>
            </a:r>
            <a:r>
              <a:rPr lang="en-US" sz="3200" dirty="0" smtClean="0"/>
              <a:t> </a:t>
            </a:r>
            <a:r>
              <a:rPr lang="en-US" sz="3200" dirty="0" err="1" smtClean="0"/>
              <a:t>dimensi</a:t>
            </a:r>
            <a:r>
              <a:rPr lang="en-US" sz="3200" dirty="0" smtClean="0"/>
              <a:t> </a:t>
            </a:r>
            <a:r>
              <a:rPr lang="en-US" sz="3200" dirty="0" err="1" smtClean="0"/>
              <a:t>atau</a:t>
            </a:r>
            <a:r>
              <a:rPr lang="en-US" sz="3200" dirty="0" smtClean="0"/>
              <a:t> </a:t>
            </a:r>
            <a:r>
              <a:rPr lang="en-US" sz="3200" dirty="0" err="1" smtClean="0"/>
              <a:t>fitur</a:t>
            </a:r>
            <a:r>
              <a:rPr lang="en-US" sz="3200" dirty="0" smtClean="0"/>
              <a:t> yang paling </a:t>
            </a:r>
            <a:r>
              <a:rPr lang="en-US" sz="3200" dirty="0" err="1" smtClean="0"/>
              <a:t>efektif</a:t>
            </a:r>
            <a:r>
              <a:rPr lang="en-US" sz="3200" dirty="0" smtClean="0"/>
              <a:t> </a:t>
            </a:r>
            <a:r>
              <a:rPr lang="en-US" sz="3200" dirty="0" err="1" smtClean="0"/>
              <a:t>dalam</a:t>
            </a:r>
            <a:r>
              <a:rPr lang="en-US" sz="3200" dirty="0" smtClean="0"/>
              <a:t> </a:t>
            </a:r>
            <a:r>
              <a:rPr lang="en-US" sz="3200" dirty="0" err="1" smtClean="0"/>
              <a:t>mengkomunikasikan</a:t>
            </a:r>
            <a:r>
              <a:rPr lang="en-US" sz="3200" dirty="0" smtClean="0"/>
              <a:t> </a:t>
            </a:r>
            <a:r>
              <a:rPr lang="en-US" sz="3200" dirty="0" err="1" smtClean="0"/>
              <a:t>posisi</a:t>
            </a:r>
            <a:r>
              <a:rPr lang="en-US" sz="3200" dirty="0" smtClean="0"/>
              <a:t> yang </a:t>
            </a:r>
            <a:r>
              <a:rPr lang="en-US" sz="3200" dirty="0" err="1" smtClean="0"/>
              <a:t>diharapkan</a:t>
            </a:r>
            <a:endParaRPr lang="en-US" sz="3200" dirty="0" smtClean="0"/>
          </a:p>
        </p:txBody>
      </p:sp>
      <p:sp>
        <p:nvSpPr>
          <p:cNvPr id="48131" name="Rectangle 3"/>
          <p:cNvSpPr>
            <a:spLocks noGrp="1" noChangeArrowheads="1"/>
          </p:cNvSpPr>
          <p:nvPr>
            <p:ph idx="1"/>
          </p:nvPr>
        </p:nvSpPr>
        <p:spPr>
          <a:xfrm>
            <a:off x="304800" y="1676400"/>
            <a:ext cx="8534400" cy="3992563"/>
          </a:xfrm>
        </p:spPr>
        <p:txBody>
          <a:bodyPr/>
          <a:lstStyle/>
          <a:p>
            <a:pPr eaLnBrk="1" hangingPunct="1">
              <a:defRPr/>
            </a:pPr>
            <a:r>
              <a:rPr lang="en-US" dirty="0" err="1" smtClean="0"/>
              <a:t>Sebuah</a:t>
            </a:r>
            <a:r>
              <a:rPr lang="en-US" dirty="0" smtClean="0"/>
              <a:t> </a:t>
            </a:r>
            <a:r>
              <a:rPr lang="en-US" dirty="0" err="1" smtClean="0"/>
              <a:t>produk</a:t>
            </a:r>
            <a:r>
              <a:rPr lang="en-US" dirty="0" smtClean="0"/>
              <a:t> </a:t>
            </a:r>
            <a:r>
              <a:rPr lang="en-US" dirty="0" err="1" smtClean="0"/>
              <a:t>bisa</a:t>
            </a:r>
            <a:r>
              <a:rPr lang="en-US" dirty="0" smtClean="0"/>
              <a:t> </a:t>
            </a:r>
            <a:r>
              <a:rPr lang="en-US" dirty="0" err="1" smtClean="0"/>
              <a:t>dikomunikasikan</a:t>
            </a:r>
            <a:r>
              <a:rPr lang="en-US" dirty="0" smtClean="0"/>
              <a:t> </a:t>
            </a:r>
            <a:r>
              <a:rPr lang="en-US" dirty="0" err="1" smtClean="0"/>
              <a:t>melalui</a:t>
            </a:r>
            <a:r>
              <a:rPr lang="en-US" dirty="0" smtClean="0"/>
              <a:t>:</a:t>
            </a:r>
          </a:p>
          <a:p>
            <a:pPr lvl="1">
              <a:defRPr/>
            </a:pPr>
            <a:r>
              <a:rPr lang="en-US" dirty="0" err="1" smtClean="0"/>
              <a:t>nama</a:t>
            </a:r>
            <a:r>
              <a:rPr lang="en-US" dirty="0" smtClean="0"/>
              <a:t> </a:t>
            </a:r>
            <a:r>
              <a:rPr lang="en-US" dirty="0" err="1" smtClean="0"/>
              <a:t>merek</a:t>
            </a:r>
            <a:r>
              <a:rPr lang="en-US" dirty="0" smtClean="0"/>
              <a:t>, </a:t>
            </a:r>
            <a:endParaRPr lang="en-US" dirty="0" smtClean="0"/>
          </a:p>
          <a:p>
            <a:pPr lvl="1">
              <a:defRPr/>
            </a:pPr>
            <a:r>
              <a:rPr lang="en-US" dirty="0" smtClean="0"/>
              <a:t>slogan</a:t>
            </a:r>
            <a:r>
              <a:rPr lang="en-US" dirty="0" smtClean="0"/>
              <a:t>, </a:t>
            </a:r>
            <a:endParaRPr lang="en-US" dirty="0" smtClean="0"/>
          </a:p>
          <a:p>
            <a:pPr lvl="1">
              <a:defRPr/>
            </a:pPr>
            <a:r>
              <a:rPr lang="en-US" dirty="0" err="1" smtClean="0"/>
              <a:t>penampilan</a:t>
            </a:r>
            <a:r>
              <a:rPr lang="en-US" dirty="0" smtClean="0"/>
              <a:t> </a:t>
            </a:r>
            <a:r>
              <a:rPr lang="en-US" dirty="0" err="1" smtClean="0"/>
              <a:t>atau</a:t>
            </a:r>
            <a:r>
              <a:rPr lang="en-US" dirty="0" smtClean="0"/>
              <a:t> </a:t>
            </a:r>
            <a:r>
              <a:rPr lang="en-US" dirty="0" err="1" smtClean="0"/>
              <a:t>fitur</a:t>
            </a:r>
            <a:r>
              <a:rPr lang="en-US" dirty="0" smtClean="0"/>
              <a:t> </a:t>
            </a:r>
            <a:r>
              <a:rPr lang="en-US" dirty="0" err="1" smtClean="0"/>
              <a:t>produk</a:t>
            </a:r>
            <a:r>
              <a:rPr lang="en-US" dirty="0" smtClean="0"/>
              <a:t> </a:t>
            </a:r>
            <a:r>
              <a:rPr lang="en-US" dirty="0" err="1" smtClean="0"/>
              <a:t>lainnya</a:t>
            </a:r>
            <a:r>
              <a:rPr lang="en-US" dirty="0" smtClean="0"/>
              <a:t>, </a:t>
            </a:r>
            <a:endParaRPr lang="en-US" dirty="0" smtClean="0"/>
          </a:p>
          <a:p>
            <a:pPr lvl="1">
              <a:defRPr/>
            </a:pPr>
            <a:r>
              <a:rPr lang="en-US" dirty="0" err="1" smtClean="0"/>
              <a:t>tempat</a:t>
            </a:r>
            <a:r>
              <a:rPr lang="en-US" dirty="0" smtClean="0"/>
              <a:t> </a:t>
            </a:r>
            <a:r>
              <a:rPr lang="en-US" dirty="0" err="1" smtClean="0"/>
              <a:t>penjualan</a:t>
            </a:r>
            <a:r>
              <a:rPr lang="en-US" dirty="0" smtClean="0"/>
              <a:t> </a:t>
            </a:r>
            <a:r>
              <a:rPr lang="en-US" dirty="0" err="1" smtClean="0"/>
              <a:t>produk</a:t>
            </a:r>
            <a:r>
              <a:rPr lang="en-US" dirty="0" smtClean="0"/>
              <a:t>, </a:t>
            </a:r>
            <a:endParaRPr lang="en-US" dirty="0" smtClean="0"/>
          </a:p>
          <a:p>
            <a:pPr lvl="1">
              <a:defRPr/>
            </a:pPr>
            <a:r>
              <a:rPr lang="en-US" dirty="0" err="1" smtClean="0"/>
              <a:t>penampilan</a:t>
            </a:r>
            <a:r>
              <a:rPr lang="en-US" dirty="0" smtClean="0"/>
              <a:t> </a:t>
            </a:r>
            <a:r>
              <a:rPr lang="en-US" dirty="0" err="1" smtClean="0"/>
              <a:t>karyawan</a:t>
            </a:r>
            <a:r>
              <a:rPr lang="en-US" dirty="0" smtClean="0"/>
              <a:t>, </a:t>
            </a:r>
            <a:endParaRPr lang="en-US" dirty="0" smtClean="0"/>
          </a:p>
          <a:p>
            <a:pPr lvl="1">
              <a:defRPr/>
            </a:pPr>
            <a:r>
              <a:rPr lang="en-US" dirty="0" err="1" smtClean="0"/>
              <a:t>dll</a:t>
            </a: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76200"/>
            <a:ext cx="8534400" cy="1139825"/>
          </a:xfrm>
        </p:spPr>
        <p:txBody>
          <a:bodyPr/>
          <a:lstStyle/>
          <a:p>
            <a:pPr eaLnBrk="1" hangingPunct="1">
              <a:defRPr/>
            </a:pPr>
            <a:r>
              <a:rPr lang="en-US" sz="2400" dirty="0" err="1" smtClean="0"/>
              <a:t>Mengkoordinasi</a:t>
            </a:r>
            <a:r>
              <a:rPr lang="en-US" sz="3200" dirty="0" smtClean="0"/>
              <a:t> </a:t>
            </a:r>
            <a:r>
              <a:rPr lang="en-US" sz="3200" dirty="0" smtClean="0">
                <a:solidFill>
                  <a:srgbClr val="FF0000"/>
                </a:solidFill>
              </a:rPr>
              <a:t>KOMPONEN</a:t>
            </a:r>
            <a:r>
              <a:rPr lang="en-US" sz="3200" dirty="0" smtClean="0"/>
              <a:t> </a:t>
            </a:r>
            <a:r>
              <a:rPr lang="en-US" sz="3200" dirty="0" smtClean="0">
                <a:solidFill>
                  <a:srgbClr val="FF0000"/>
                </a:solidFill>
              </a:rPr>
              <a:t>BAURAN PEMASARAN </a:t>
            </a:r>
            <a:r>
              <a:rPr lang="en-US" sz="2400" dirty="0" err="1" smtClean="0"/>
              <a:t>untuk</a:t>
            </a:r>
            <a:r>
              <a:rPr lang="en-US" sz="2400" dirty="0" smtClean="0"/>
              <a:t> </a:t>
            </a:r>
            <a:r>
              <a:rPr lang="en-US" sz="2400" dirty="0" err="1" smtClean="0"/>
              <a:t>menyampaikan</a:t>
            </a:r>
            <a:r>
              <a:rPr lang="en-US" sz="2400" dirty="0" smtClean="0"/>
              <a:t> </a:t>
            </a:r>
            <a:r>
              <a:rPr lang="en-US" sz="2400" dirty="0" err="1" smtClean="0"/>
              <a:t>pesan</a:t>
            </a:r>
            <a:r>
              <a:rPr lang="en-US" sz="2400" dirty="0" smtClean="0"/>
              <a:t> yang </a:t>
            </a:r>
            <a:r>
              <a:rPr lang="en-US" sz="2400" dirty="0" err="1" smtClean="0"/>
              <a:t>konsisten</a:t>
            </a:r>
            <a:endParaRPr lang="en-US" sz="2800" dirty="0" smtClean="0"/>
          </a:p>
        </p:txBody>
      </p:sp>
      <p:sp>
        <p:nvSpPr>
          <p:cNvPr id="50179" name="Rectangle 3"/>
          <p:cNvSpPr>
            <a:spLocks noGrp="1" noChangeArrowheads="1"/>
          </p:cNvSpPr>
          <p:nvPr>
            <p:ph idx="1"/>
          </p:nvPr>
        </p:nvSpPr>
        <p:spPr/>
        <p:txBody>
          <a:bodyPr/>
          <a:lstStyle/>
          <a:p>
            <a:pPr eaLnBrk="1" hangingPunct="1">
              <a:lnSpc>
                <a:spcPct val="80000"/>
              </a:lnSpc>
              <a:defRPr/>
            </a:pPr>
            <a:r>
              <a:rPr lang="en-US" sz="2400" dirty="0" smtClean="0">
                <a:solidFill>
                  <a:schemeClr val="tx2">
                    <a:lumMod val="60000"/>
                    <a:lumOff val="40000"/>
                  </a:schemeClr>
                </a:solidFill>
              </a:rPr>
              <a:t>Attribute </a:t>
            </a:r>
            <a:r>
              <a:rPr lang="en-US" sz="2400" dirty="0" smtClean="0"/>
              <a:t>positioning – </a:t>
            </a:r>
            <a:r>
              <a:rPr lang="en-US" sz="2400" dirty="0" err="1" smtClean="0"/>
              <a:t>ukuran</a:t>
            </a:r>
            <a:r>
              <a:rPr lang="en-US" sz="2400" dirty="0" smtClean="0"/>
              <a:t>, </a:t>
            </a:r>
            <a:r>
              <a:rPr lang="en-US" sz="2400" dirty="0" err="1" smtClean="0"/>
              <a:t>keamanan</a:t>
            </a:r>
            <a:r>
              <a:rPr lang="en-US" sz="2400" dirty="0" smtClean="0"/>
              <a:t>, </a:t>
            </a:r>
            <a:r>
              <a:rPr lang="en-US" sz="2400" dirty="0" err="1" smtClean="0"/>
              <a:t>komposisi</a:t>
            </a:r>
            <a:r>
              <a:rPr lang="en-US" sz="2400" dirty="0" smtClean="0"/>
              <a:t> </a:t>
            </a:r>
            <a:r>
              <a:rPr lang="en-US" sz="2400" dirty="0" err="1" smtClean="0"/>
              <a:t>bahan</a:t>
            </a:r>
            <a:r>
              <a:rPr lang="en-US" sz="2400" dirty="0" smtClean="0"/>
              <a:t>, </a:t>
            </a:r>
            <a:r>
              <a:rPr lang="en-US" sz="2400" dirty="0" err="1" smtClean="0"/>
              <a:t>pengalaman</a:t>
            </a:r>
            <a:endParaRPr lang="en-US" sz="2400" dirty="0" smtClean="0"/>
          </a:p>
          <a:p>
            <a:pPr eaLnBrk="1" hangingPunct="1">
              <a:lnSpc>
                <a:spcPct val="80000"/>
              </a:lnSpc>
              <a:defRPr/>
            </a:pPr>
            <a:r>
              <a:rPr lang="en-US" sz="2400" dirty="0" smtClean="0">
                <a:solidFill>
                  <a:schemeClr val="tx2">
                    <a:lumMod val="60000"/>
                    <a:lumOff val="40000"/>
                  </a:schemeClr>
                </a:solidFill>
              </a:rPr>
              <a:t>Benefit </a:t>
            </a:r>
            <a:r>
              <a:rPr lang="en-US" sz="2400" dirty="0" smtClean="0"/>
              <a:t>positioning – pasta </a:t>
            </a:r>
            <a:r>
              <a:rPr lang="en-US" sz="2400" dirty="0" err="1" smtClean="0"/>
              <a:t>gigi</a:t>
            </a:r>
            <a:r>
              <a:rPr lang="en-US" sz="2400" dirty="0" smtClean="0"/>
              <a:t> </a:t>
            </a:r>
            <a:r>
              <a:rPr lang="en-US" sz="2400" dirty="0" err="1" smtClean="0"/>
              <a:t>pemutih</a:t>
            </a:r>
            <a:r>
              <a:rPr lang="en-US" sz="2400" dirty="0" smtClean="0"/>
              <a:t>, </a:t>
            </a:r>
            <a:r>
              <a:rPr lang="en-US" sz="2400" dirty="0" err="1" smtClean="0"/>
              <a:t>menyegarkan</a:t>
            </a:r>
            <a:r>
              <a:rPr lang="en-US" sz="2400" dirty="0" smtClean="0"/>
              <a:t> </a:t>
            </a:r>
            <a:r>
              <a:rPr lang="en-US" sz="2400" dirty="0" err="1" smtClean="0"/>
              <a:t>mulut</a:t>
            </a:r>
            <a:r>
              <a:rPr lang="en-US" sz="2400" dirty="0" smtClean="0"/>
              <a:t>, </a:t>
            </a:r>
            <a:r>
              <a:rPr lang="en-US" sz="2400" dirty="0" err="1" smtClean="0"/>
              <a:t>menjaga</a:t>
            </a:r>
            <a:r>
              <a:rPr lang="en-US" sz="2400" dirty="0" smtClean="0"/>
              <a:t> </a:t>
            </a:r>
            <a:r>
              <a:rPr lang="en-US" sz="2400" dirty="0" err="1" smtClean="0"/>
              <a:t>kesh</a:t>
            </a:r>
            <a:r>
              <a:rPr lang="en-US" sz="2400" dirty="0" smtClean="0"/>
              <a:t> </a:t>
            </a:r>
            <a:r>
              <a:rPr lang="en-US" sz="2400" dirty="0" err="1" smtClean="0"/>
              <a:t>gusi</a:t>
            </a:r>
            <a:endParaRPr lang="en-US" sz="2400" dirty="0" smtClean="0"/>
          </a:p>
          <a:p>
            <a:pPr eaLnBrk="1" hangingPunct="1">
              <a:lnSpc>
                <a:spcPct val="80000"/>
              </a:lnSpc>
              <a:defRPr/>
            </a:pPr>
            <a:r>
              <a:rPr lang="en-US" sz="2400" dirty="0" smtClean="0">
                <a:solidFill>
                  <a:schemeClr val="tx2">
                    <a:lumMod val="60000"/>
                    <a:lumOff val="40000"/>
                  </a:schemeClr>
                </a:solidFill>
              </a:rPr>
              <a:t>Use or application </a:t>
            </a:r>
            <a:r>
              <a:rPr lang="en-US" sz="2400" dirty="0" smtClean="0"/>
              <a:t>positioning – </a:t>
            </a:r>
            <a:r>
              <a:rPr lang="en-US" sz="2400" dirty="0" err="1" smtClean="0"/>
              <a:t>Bodrex</a:t>
            </a:r>
            <a:r>
              <a:rPr lang="en-US" sz="2400" dirty="0" smtClean="0"/>
              <a:t>: </a:t>
            </a:r>
            <a:r>
              <a:rPr lang="en-US" sz="2400" dirty="0" err="1" smtClean="0"/>
              <a:t>Boleh</a:t>
            </a:r>
            <a:r>
              <a:rPr lang="en-US" sz="2400" dirty="0" smtClean="0"/>
              <a:t> </a:t>
            </a:r>
            <a:r>
              <a:rPr lang="en-US" sz="2400" dirty="0" err="1" smtClean="0"/>
              <a:t>diminum</a:t>
            </a:r>
            <a:r>
              <a:rPr lang="en-US" sz="2400" dirty="0" smtClean="0"/>
              <a:t> </a:t>
            </a:r>
            <a:r>
              <a:rPr lang="en-US" sz="2400" dirty="0" err="1" smtClean="0"/>
              <a:t>sebelum</a:t>
            </a:r>
            <a:r>
              <a:rPr lang="en-US" sz="2400" dirty="0" smtClean="0"/>
              <a:t> </a:t>
            </a:r>
            <a:r>
              <a:rPr lang="en-US" sz="2400" dirty="0" err="1" smtClean="0"/>
              <a:t>makan</a:t>
            </a:r>
            <a:r>
              <a:rPr lang="en-US" sz="2400" dirty="0" smtClean="0"/>
              <a:t>, </a:t>
            </a:r>
            <a:r>
              <a:rPr lang="en-US" sz="2400" dirty="0" err="1" smtClean="0"/>
              <a:t>Sanaflu</a:t>
            </a:r>
            <a:r>
              <a:rPr lang="en-US" sz="2400" dirty="0" smtClean="0"/>
              <a:t>: </a:t>
            </a:r>
            <a:r>
              <a:rPr lang="en-US" sz="2400" dirty="0" err="1" smtClean="0"/>
              <a:t>tanpa</a:t>
            </a:r>
            <a:r>
              <a:rPr lang="en-US" sz="2400" dirty="0" smtClean="0"/>
              <a:t> rasa </a:t>
            </a:r>
            <a:r>
              <a:rPr lang="en-US" sz="2400" dirty="0" err="1" smtClean="0"/>
              <a:t>kantuk</a:t>
            </a:r>
            <a:endParaRPr lang="en-US" sz="2400" dirty="0" smtClean="0"/>
          </a:p>
          <a:p>
            <a:pPr eaLnBrk="1" hangingPunct="1">
              <a:lnSpc>
                <a:spcPct val="80000"/>
              </a:lnSpc>
              <a:defRPr/>
            </a:pPr>
            <a:r>
              <a:rPr lang="en-US" sz="2400" dirty="0" smtClean="0">
                <a:solidFill>
                  <a:schemeClr val="tx2">
                    <a:lumMod val="60000"/>
                    <a:lumOff val="40000"/>
                  </a:schemeClr>
                </a:solidFill>
              </a:rPr>
              <a:t>User </a:t>
            </a:r>
            <a:r>
              <a:rPr lang="en-US" sz="2400" dirty="0" smtClean="0"/>
              <a:t>positioning – Pocket camera </a:t>
            </a:r>
            <a:r>
              <a:rPr lang="en-US" sz="2400" dirty="0" err="1" smtClean="0"/>
              <a:t>utk</a:t>
            </a:r>
            <a:r>
              <a:rPr lang="en-US" sz="2400" dirty="0" smtClean="0"/>
              <a:t> </a:t>
            </a:r>
            <a:r>
              <a:rPr lang="en-US" sz="2400" dirty="0" err="1" smtClean="0"/>
              <a:t>amatir</a:t>
            </a:r>
            <a:r>
              <a:rPr lang="en-US" sz="2400" dirty="0" smtClean="0"/>
              <a:t>, </a:t>
            </a:r>
            <a:r>
              <a:rPr lang="en-US" sz="2400" dirty="0" err="1" smtClean="0"/>
              <a:t>kamera</a:t>
            </a:r>
            <a:r>
              <a:rPr lang="en-US" sz="2400" dirty="0" smtClean="0"/>
              <a:t> </a:t>
            </a:r>
            <a:r>
              <a:rPr lang="en-US" sz="2400" dirty="0" err="1" smtClean="0"/>
              <a:t>canggih</a:t>
            </a:r>
            <a:r>
              <a:rPr lang="en-US" sz="2400" dirty="0" smtClean="0"/>
              <a:t> </a:t>
            </a:r>
            <a:r>
              <a:rPr lang="en-US" sz="2400" dirty="0" err="1" smtClean="0"/>
              <a:t>utk</a:t>
            </a:r>
            <a:r>
              <a:rPr lang="en-US" sz="2400" dirty="0" smtClean="0"/>
              <a:t> </a:t>
            </a:r>
            <a:r>
              <a:rPr lang="en-US" sz="2400" dirty="0" err="1" smtClean="0"/>
              <a:t>profesional</a:t>
            </a:r>
            <a:endParaRPr lang="en-US" sz="2400" dirty="0" smtClean="0"/>
          </a:p>
          <a:p>
            <a:pPr eaLnBrk="1" hangingPunct="1">
              <a:lnSpc>
                <a:spcPct val="80000"/>
              </a:lnSpc>
              <a:defRPr/>
            </a:pPr>
            <a:r>
              <a:rPr lang="en-US" sz="2400" dirty="0" smtClean="0">
                <a:solidFill>
                  <a:schemeClr val="tx2">
                    <a:lumMod val="60000"/>
                    <a:lumOff val="40000"/>
                  </a:schemeClr>
                </a:solidFill>
              </a:rPr>
              <a:t>Competitor </a:t>
            </a:r>
            <a:r>
              <a:rPr lang="en-US" sz="2400" dirty="0" smtClean="0"/>
              <a:t>positioning – Pepsi: Next Generation, 7Up: the Un Cola</a:t>
            </a:r>
          </a:p>
          <a:p>
            <a:pPr eaLnBrk="1" hangingPunct="1">
              <a:lnSpc>
                <a:spcPct val="80000"/>
              </a:lnSpc>
              <a:defRPr/>
            </a:pPr>
            <a:r>
              <a:rPr lang="en-US" sz="2400" dirty="0" smtClean="0">
                <a:solidFill>
                  <a:schemeClr val="tx2">
                    <a:lumMod val="60000"/>
                    <a:lumOff val="40000"/>
                  </a:schemeClr>
                </a:solidFill>
              </a:rPr>
              <a:t>Product category </a:t>
            </a:r>
            <a:r>
              <a:rPr lang="en-US" sz="2400" dirty="0" smtClean="0"/>
              <a:t>positioning – </a:t>
            </a:r>
            <a:r>
              <a:rPr lang="en-US" sz="2400" dirty="0" err="1" smtClean="0"/>
              <a:t>Kopiko</a:t>
            </a:r>
            <a:r>
              <a:rPr lang="en-US" sz="2400" dirty="0" smtClean="0"/>
              <a:t>: kopi </a:t>
            </a:r>
            <a:r>
              <a:rPr lang="en-US" sz="2400" dirty="0" err="1" smtClean="0"/>
              <a:t>dalam</a:t>
            </a:r>
            <a:r>
              <a:rPr lang="en-US" sz="2400" dirty="0" smtClean="0"/>
              <a:t> </a:t>
            </a:r>
            <a:r>
              <a:rPr lang="en-US" sz="2400" dirty="0" err="1" smtClean="0"/>
              <a:t>bentuk</a:t>
            </a:r>
            <a:r>
              <a:rPr lang="en-US" sz="2400" dirty="0" smtClean="0"/>
              <a:t> </a:t>
            </a:r>
            <a:r>
              <a:rPr lang="en-US" sz="2400" dirty="0" err="1" smtClean="0"/>
              <a:t>permen</a:t>
            </a:r>
            <a:endParaRPr lang="en-US" sz="2400" dirty="0" smtClean="0"/>
          </a:p>
          <a:p>
            <a:pPr eaLnBrk="1" hangingPunct="1">
              <a:lnSpc>
                <a:spcPct val="80000"/>
              </a:lnSpc>
              <a:defRPr/>
            </a:pPr>
            <a:r>
              <a:rPr lang="en-US" sz="2400" dirty="0" smtClean="0">
                <a:solidFill>
                  <a:schemeClr val="tx2">
                    <a:lumMod val="60000"/>
                    <a:lumOff val="40000"/>
                  </a:schemeClr>
                </a:solidFill>
              </a:rPr>
              <a:t>Quality or price </a:t>
            </a:r>
            <a:r>
              <a:rPr lang="en-US" sz="2400" dirty="0" smtClean="0"/>
              <a:t>positioning – Motor China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endParaRPr lang="en-US" dirty="0"/>
          </a:p>
        </p:txBody>
      </p:sp>
      <p:sp>
        <p:nvSpPr>
          <p:cNvPr id="3" name="Content Placeholder 2"/>
          <p:cNvSpPr>
            <a:spLocks noGrp="1"/>
          </p:cNvSpPr>
          <p:nvPr>
            <p:ph idx="1"/>
          </p:nvPr>
        </p:nvSpPr>
        <p:spPr/>
        <p:txBody>
          <a:bodyPr/>
          <a:lstStyle/>
          <a:p>
            <a:r>
              <a:rPr lang="en-US" dirty="0" smtClean="0"/>
              <a:t>Amati </a:t>
            </a:r>
            <a:r>
              <a:rPr lang="en-US" dirty="0" err="1" smtClean="0"/>
              <a:t>Suatu</a:t>
            </a:r>
            <a:r>
              <a:rPr lang="en-US" dirty="0" smtClean="0"/>
              <a:t> </a:t>
            </a:r>
            <a:r>
              <a:rPr lang="en-US" dirty="0" err="1" smtClean="0"/>
              <a:t>Rumah</a:t>
            </a:r>
            <a:r>
              <a:rPr lang="en-US" dirty="0" smtClean="0"/>
              <a:t> </a:t>
            </a:r>
            <a:r>
              <a:rPr lang="en-US" dirty="0" err="1" smtClean="0"/>
              <a:t>Sakit</a:t>
            </a:r>
            <a:endParaRPr lang="en-US" dirty="0" smtClean="0"/>
          </a:p>
          <a:p>
            <a:r>
              <a:rPr lang="en-US" dirty="0" err="1" smtClean="0"/>
              <a:t>Analisis</a:t>
            </a:r>
            <a:r>
              <a:rPr lang="en-US" dirty="0" smtClean="0"/>
              <a:t> </a:t>
            </a:r>
            <a:r>
              <a:rPr lang="en-US" dirty="0" err="1" smtClean="0"/>
              <a:t>Rumah</a:t>
            </a:r>
            <a:r>
              <a:rPr lang="en-US" dirty="0" smtClean="0"/>
              <a:t> </a:t>
            </a:r>
            <a:r>
              <a:rPr lang="en-US" dirty="0" err="1" smtClean="0"/>
              <a:t>Sakit</a:t>
            </a:r>
            <a:r>
              <a:rPr lang="en-US" dirty="0" smtClean="0"/>
              <a:t> </a:t>
            </a:r>
            <a:r>
              <a:rPr lang="en-US" dirty="0" err="1" smtClean="0"/>
              <a:t>itu</a:t>
            </a:r>
            <a:r>
              <a:rPr lang="en-US" dirty="0" smtClean="0"/>
              <a:t> </a:t>
            </a:r>
            <a:r>
              <a:rPr lang="en-US" dirty="0" err="1" smtClean="0"/>
              <a:t>berdasarkan</a:t>
            </a:r>
            <a:r>
              <a:rPr lang="en-US" dirty="0" smtClean="0"/>
              <a:t> </a:t>
            </a:r>
            <a:r>
              <a:rPr lang="en-US" dirty="0" err="1" smtClean="0"/>
              <a:t>konsep</a:t>
            </a:r>
            <a:r>
              <a:rPr lang="en-US" dirty="0" smtClean="0"/>
              <a:t> STP !</a:t>
            </a:r>
          </a:p>
          <a:p>
            <a:r>
              <a:rPr lang="en-US" dirty="0" err="1" smtClean="0"/>
              <a:t>Presentasikan</a:t>
            </a:r>
            <a:r>
              <a:rPr lang="en-US" dirty="0" smtClean="0"/>
              <a:t> </a:t>
            </a:r>
            <a:r>
              <a:rPr lang="en-US" dirty="0" err="1" smtClean="0"/>
              <a:t>minggu</a:t>
            </a:r>
            <a:r>
              <a:rPr lang="en-US" dirty="0" smtClean="0"/>
              <a:t> </a:t>
            </a:r>
            <a:r>
              <a:rPr lang="en-US" dirty="0" err="1" smtClean="0"/>
              <a:t>depan</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mtClean="0"/>
              <a:t>SEGMENTATION </a:t>
            </a:r>
          </a:p>
        </p:txBody>
      </p:sp>
      <p:sp>
        <p:nvSpPr>
          <p:cNvPr id="58371" name="Rectangle 3"/>
          <p:cNvSpPr>
            <a:spLocks noGrp="1" noChangeArrowheads="1"/>
          </p:cNvSpPr>
          <p:nvPr>
            <p:ph idx="1"/>
          </p:nvPr>
        </p:nvSpPr>
        <p:spPr>
          <a:xfrm>
            <a:off x="457200" y="1600200"/>
            <a:ext cx="4876800" cy="4953000"/>
          </a:xfrm>
        </p:spPr>
        <p:txBody>
          <a:bodyPr/>
          <a:lstStyle/>
          <a:p>
            <a:pPr eaLnBrk="1" hangingPunct="1">
              <a:defRPr/>
            </a:pPr>
            <a:r>
              <a:rPr lang="en-US" sz="2800" dirty="0" err="1" smtClean="0"/>
              <a:t>Proses</a:t>
            </a:r>
            <a:r>
              <a:rPr lang="en-US" sz="2800" dirty="0" smtClean="0"/>
              <a:t> </a:t>
            </a:r>
            <a:r>
              <a:rPr lang="en-US" sz="2800" dirty="0" err="1" smtClean="0"/>
              <a:t>mengelompokkan</a:t>
            </a:r>
            <a:r>
              <a:rPr lang="en-US" sz="2800" dirty="0" smtClean="0"/>
              <a:t> </a:t>
            </a:r>
            <a:r>
              <a:rPr lang="en-US" sz="2800" dirty="0" err="1" smtClean="0"/>
              <a:t>pasar</a:t>
            </a:r>
            <a:r>
              <a:rPr lang="en-US" sz="2800" dirty="0" smtClean="0"/>
              <a:t> </a:t>
            </a:r>
            <a:r>
              <a:rPr lang="en-US" sz="2800" dirty="0" err="1" smtClean="0"/>
              <a:t>keseluruhan</a:t>
            </a:r>
            <a:r>
              <a:rPr lang="en-US" sz="2800" dirty="0" smtClean="0"/>
              <a:t> yang </a:t>
            </a:r>
            <a:r>
              <a:rPr lang="en-US" sz="2800" dirty="0" err="1" smtClean="0"/>
              <a:t>heterogen</a:t>
            </a:r>
            <a:r>
              <a:rPr lang="en-US" sz="2800" dirty="0" smtClean="0"/>
              <a:t> </a:t>
            </a:r>
            <a:r>
              <a:rPr lang="en-US" sz="2800" dirty="0" err="1" smtClean="0"/>
              <a:t>menjadi</a:t>
            </a:r>
            <a:r>
              <a:rPr lang="en-US" sz="2800" dirty="0" smtClean="0"/>
              <a:t> </a:t>
            </a:r>
            <a:r>
              <a:rPr lang="en-US" sz="2800" dirty="0" err="1" smtClean="0"/>
              <a:t>kelompok-kelompok</a:t>
            </a:r>
            <a:r>
              <a:rPr lang="en-US" sz="2800" dirty="0" smtClean="0"/>
              <a:t> </a:t>
            </a:r>
            <a:r>
              <a:rPr lang="en-US" sz="2800" dirty="0" err="1" smtClean="0"/>
              <a:t>atau</a:t>
            </a:r>
            <a:r>
              <a:rPr lang="en-US" sz="2800" dirty="0" smtClean="0"/>
              <a:t> </a:t>
            </a:r>
            <a:r>
              <a:rPr lang="en-US" sz="2800" dirty="0" err="1" smtClean="0"/>
              <a:t>segmen-segmen</a:t>
            </a:r>
            <a:r>
              <a:rPr lang="en-US" sz="2800" dirty="0" smtClean="0"/>
              <a:t> yang </a:t>
            </a:r>
            <a:r>
              <a:rPr lang="en-US" sz="2800" dirty="0" err="1" smtClean="0"/>
              <a:t>memiliki</a:t>
            </a:r>
            <a:r>
              <a:rPr lang="en-US" sz="2800" dirty="0" smtClean="0"/>
              <a:t> </a:t>
            </a:r>
            <a:r>
              <a:rPr lang="en-US" sz="2800" dirty="0" err="1" smtClean="0"/>
              <a:t>kesamaan</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b="1" dirty="0" err="1" smtClean="0"/>
              <a:t>kebutuhan</a:t>
            </a:r>
            <a:r>
              <a:rPr lang="en-US" sz="2800" dirty="0" smtClean="0"/>
              <a:t>, </a:t>
            </a:r>
            <a:r>
              <a:rPr lang="en-US" sz="2800" b="1" dirty="0" err="1" smtClean="0"/>
              <a:t>keinginan</a:t>
            </a:r>
            <a:r>
              <a:rPr lang="en-US" sz="2800" dirty="0" smtClean="0"/>
              <a:t>, </a:t>
            </a:r>
            <a:r>
              <a:rPr lang="en-US" sz="2800" dirty="0" err="1" smtClean="0"/>
              <a:t>perilaku</a:t>
            </a:r>
            <a:r>
              <a:rPr lang="en-US" sz="2800" dirty="0" smtClean="0"/>
              <a:t> </a:t>
            </a:r>
            <a:r>
              <a:rPr lang="en-US" sz="2800" dirty="0" err="1" smtClean="0"/>
              <a:t>dan</a:t>
            </a:r>
            <a:r>
              <a:rPr lang="en-US" sz="2800" dirty="0" smtClean="0"/>
              <a:t>/</a:t>
            </a:r>
            <a:r>
              <a:rPr lang="en-US" sz="2800" dirty="0" err="1" smtClean="0"/>
              <a:t>atau</a:t>
            </a:r>
            <a:r>
              <a:rPr lang="en-US" sz="2800" dirty="0" smtClean="0"/>
              <a:t> </a:t>
            </a:r>
            <a:r>
              <a:rPr lang="en-US" sz="2800" dirty="0" err="1" smtClean="0"/>
              <a:t>respon</a:t>
            </a:r>
            <a:r>
              <a:rPr lang="en-US" sz="2800" dirty="0" smtClean="0"/>
              <a:t> </a:t>
            </a:r>
            <a:r>
              <a:rPr lang="en-US" sz="2800" dirty="0" err="1" smtClean="0"/>
              <a:t>terhadap</a:t>
            </a:r>
            <a:r>
              <a:rPr lang="en-US" sz="2800" dirty="0" smtClean="0"/>
              <a:t> program </a:t>
            </a:r>
            <a:r>
              <a:rPr lang="en-US" sz="2800" dirty="0" err="1" smtClean="0"/>
              <a:t>pemasaran</a:t>
            </a:r>
            <a:r>
              <a:rPr lang="en-US" sz="2800" dirty="0" smtClean="0"/>
              <a:t> </a:t>
            </a:r>
            <a:r>
              <a:rPr lang="en-US" sz="2800" dirty="0" err="1" smtClean="0"/>
              <a:t>spesifik</a:t>
            </a:r>
            <a:r>
              <a:rPr lang="en-US" sz="2800" dirty="0" smtClean="0"/>
              <a:t>.</a:t>
            </a:r>
          </a:p>
          <a:p>
            <a:pPr eaLnBrk="1" hangingPunct="1">
              <a:defRPr/>
            </a:pPr>
            <a:endParaRPr lang="en-US" sz="2800" dirty="0" smtClean="0"/>
          </a:p>
        </p:txBody>
      </p:sp>
      <p:pic>
        <p:nvPicPr>
          <p:cNvPr id="6148" name="Picture 4" descr="Segmentation"/>
          <p:cNvPicPr>
            <a:picLocks noChangeAspect="1" noChangeArrowheads="1"/>
          </p:cNvPicPr>
          <p:nvPr/>
        </p:nvPicPr>
        <p:blipFill>
          <a:blip r:embed="rId2"/>
          <a:srcRect/>
          <a:stretch>
            <a:fillRect/>
          </a:stretch>
        </p:blipFill>
        <p:spPr bwMode="auto">
          <a:xfrm>
            <a:off x="5326063" y="1905000"/>
            <a:ext cx="3817937"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ross-channel-lead-management-300x296.png"/>
          <p:cNvPicPr>
            <a:picLocks noChangeAspect="1"/>
          </p:cNvPicPr>
          <p:nvPr/>
        </p:nvPicPr>
        <p:blipFill>
          <a:blip r:embed="rId2"/>
          <a:stretch>
            <a:fillRect/>
          </a:stretch>
        </p:blipFill>
        <p:spPr>
          <a:xfrm>
            <a:off x="3810000" y="1595120"/>
            <a:ext cx="5334000" cy="5262880"/>
          </a:xfrm>
          <a:prstGeom prst="rect">
            <a:avLst/>
          </a:prstGeom>
        </p:spPr>
      </p:pic>
      <p:sp>
        <p:nvSpPr>
          <p:cNvPr id="21506" name="Rectangle 2"/>
          <p:cNvSpPr>
            <a:spLocks noGrp="1" noChangeArrowheads="1"/>
          </p:cNvSpPr>
          <p:nvPr>
            <p:ph type="title"/>
          </p:nvPr>
        </p:nvSpPr>
        <p:spPr/>
        <p:txBody>
          <a:bodyPr/>
          <a:lstStyle/>
          <a:p>
            <a:pPr eaLnBrk="1" hangingPunct="1">
              <a:defRPr/>
            </a:pPr>
            <a:r>
              <a:rPr lang="en-US" smtClean="0"/>
              <a:t>SEGMENTASI</a:t>
            </a:r>
          </a:p>
        </p:txBody>
      </p:sp>
      <p:sp>
        <p:nvSpPr>
          <p:cNvPr id="21507" name="Rectangle 3"/>
          <p:cNvSpPr>
            <a:spLocks noGrp="1" noChangeArrowheads="1"/>
          </p:cNvSpPr>
          <p:nvPr>
            <p:ph idx="1"/>
          </p:nvPr>
        </p:nvSpPr>
        <p:spPr>
          <a:xfrm>
            <a:off x="152400" y="1371600"/>
            <a:ext cx="6019800" cy="3047999"/>
          </a:xfrm>
        </p:spPr>
        <p:txBody>
          <a:bodyPr>
            <a:normAutofit lnSpcReduction="10000"/>
          </a:bodyPr>
          <a:lstStyle/>
          <a:p>
            <a:pPr eaLnBrk="1" hangingPunct="1">
              <a:lnSpc>
                <a:spcPct val="90000"/>
              </a:lnSpc>
              <a:defRPr/>
            </a:pPr>
            <a:r>
              <a:rPr lang="en-US" sz="2800" dirty="0" err="1" smtClean="0"/>
              <a:t>Rhenald</a:t>
            </a:r>
            <a:r>
              <a:rPr lang="en-US" sz="2800" dirty="0" smtClean="0"/>
              <a:t> </a:t>
            </a:r>
            <a:r>
              <a:rPr lang="en-US" sz="2800" dirty="0" err="1" smtClean="0"/>
              <a:t>Kasali</a:t>
            </a:r>
            <a:r>
              <a:rPr lang="en-US" sz="2800" dirty="0" smtClean="0"/>
              <a:t> : “</a:t>
            </a:r>
            <a:r>
              <a:rPr lang="en-US" sz="2800" dirty="0" err="1" smtClean="0"/>
              <a:t>Segmentasi</a:t>
            </a:r>
            <a:r>
              <a:rPr lang="en-US" sz="2800" dirty="0" smtClean="0"/>
              <a:t> </a:t>
            </a:r>
            <a:r>
              <a:rPr lang="en-US" sz="2800" dirty="0" err="1" smtClean="0"/>
              <a:t>adalah</a:t>
            </a:r>
            <a:r>
              <a:rPr lang="en-US" sz="2800" dirty="0" smtClean="0"/>
              <a:t> </a:t>
            </a:r>
            <a:r>
              <a:rPr lang="en-US" sz="2800" dirty="0" err="1" smtClean="0"/>
              <a:t>proses</a:t>
            </a:r>
            <a:r>
              <a:rPr lang="en-US" sz="2800" dirty="0" smtClean="0"/>
              <a:t> </a:t>
            </a:r>
            <a:r>
              <a:rPr lang="en-US" sz="2800" dirty="0" err="1" smtClean="0"/>
              <a:t>mengkotak-kotakkan</a:t>
            </a:r>
            <a:r>
              <a:rPr lang="en-US" sz="2800" dirty="0" smtClean="0"/>
              <a:t> </a:t>
            </a:r>
            <a:r>
              <a:rPr lang="en-US" sz="2800" dirty="0" err="1" smtClean="0"/>
              <a:t>pasar</a:t>
            </a:r>
            <a:r>
              <a:rPr lang="en-US" sz="2800" dirty="0" smtClean="0"/>
              <a:t> yang </a:t>
            </a:r>
            <a:r>
              <a:rPr lang="en-US" sz="2800" dirty="0" err="1" smtClean="0"/>
              <a:t>heterogen</a:t>
            </a:r>
            <a:r>
              <a:rPr lang="en-US" sz="2800" dirty="0" smtClean="0"/>
              <a:t> </a:t>
            </a:r>
            <a:r>
              <a:rPr lang="en-US" sz="2800" dirty="0" err="1" smtClean="0"/>
              <a:t>ke</a:t>
            </a:r>
            <a:r>
              <a:rPr lang="en-US" sz="2800" dirty="0" smtClean="0"/>
              <a:t> </a:t>
            </a:r>
            <a:r>
              <a:rPr lang="en-US" sz="2800" dirty="0" err="1" smtClean="0"/>
              <a:t>dalam</a:t>
            </a:r>
            <a:r>
              <a:rPr lang="en-US" sz="2800" dirty="0" smtClean="0"/>
              <a:t> </a:t>
            </a:r>
            <a:r>
              <a:rPr lang="en-US" sz="2800" dirty="0" err="1" smtClean="0"/>
              <a:t>potensial</a:t>
            </a:r>
            <a:r>
              <a:rPr lang="en-US" sz="2800" dirty="0" smtClean="0"/>
              <a:t> customer yang </a:t>
            </a:r>
            <a:r>
              <a:rPr lang="en-US" sz="2800" dirty="0" err="1" smtClean="0"/>
              <a:t>memiliki</a:t>
            </a:r>
            <a:r>
              <a:rPr lang="en-US" sz="2800" dirty="0" smtClean="0"/>
              <a:t> </a:t>
            </a:r>
            <a:r>
              <a:rPr lang="en-US" sz="2800" dirty="0" err="1" smtClean="0"/>
              <a:t>kesamaan</a:t>
            </a:r>
            <a:r>
              <a:rPr lang="en-US" sz="2800" dirty="0" smtClean="0"/>
              <a:t> </a:t>
            </a:r>
            <a:r>
              <a:rPr lang="en-US" sz="2800" dirty="0" err="1" smtClean="0"/>
              <a:t>kebutuhan</a:t>
            </a:r>
            <a:r>
              <a:rPr lang="en-US" sz="2800" dirty="0" smtClean="0"/>
              <a:t> </a:t>
            </a:r>
            <a:r>
              <a:rPr lang="en-US" sz="2800" dirty="0" err="1" smtClean="0"/>
              <a:t>dan</a:t>
            </a:r>
            <a:r>
              <a:rPr lang="en-US" sz="2800" dirty="0" smtClean="0"/>
              <a:t> </a:t>
            </a:r>
            <a:r>
              <a:rPr lang="en-US" sz="2800" dirty="0" err="1" smtClean="0"/>
              <a:t>atau</a:t>
            </a:r>
            <a:r>
              <a:rPr lang="en-US" sz="2800" dirty="0" smtClean="0"/>
              <a:t> </a:t>
            </a:r>
            <a:r>
              <a:rPr lang="en-US" sz="2800" dirty="0" err="1" smtClean="0"/>
              <a:t>kesamaan</a:t>
            </a:r>
            <a:r>
              <a:rPr lang="en-US" sz="2800" dirty="0" smtClean="0"/>
              <a:t> </a:t>
            </a:r>
            <a:r>
              <a:rPr lang="en-US" sz="2800" dirty="0" err="1" smtClean="0"/>
              <a:t>karakter</a:t>
            </a:r>
            <a:r>
              <a:rPr lang="en-US" sz="2800" dirty="0" smtClean="0"/>
              <a:t> yang </a:t>
            </a:r>
            <a:r>
              <a:rPr lang="en-US" sz="2800" dirty="0" err="1" smtClean="0"/>
              <a:t>memiliki</a:t>
            </a:r>
            <a:r>
              <a:rPr lang="en-US" sz="2800" dirty="0" smtClean="0"/>
              <a:t> </a:t>
            </a:r>
            <a:r>
              <a:rPr lang="en-US" sz="2800" dirty="0" err="1" smtClean="0"/>
              <a:t>respon</a:t>
            </a:r>
            <a:r>
              <a:rPr lang="en-US" sz="2800" dirty="0" smtClean="0"/>
              <a:t> yang </a:t>
            </a:r>
            <a:r>
              <a:rPr lang="en-US" sz="2800" dirty="0" err="1" smtClean="0"/>
              <a:t>sama</a:t>
            </a:r>
            <a:r>
              <a:rPr lang="en-US" sz="2800" dirty="0" smtClean="0"/>
              <a:t> </a:t>
            </a:r>
            <a:r>
              <a:rPr lang="en-US" sz="2800" dirty="0" err="1" smtClean="0"/>
              <a:t>dalam</a:t>
            </a:r>
            <a:r>
              <a:rPr lang="en-US" sz="2800" dirty="0" smtClean="0"/>
              <a:t> </a:t>
            </a:r>
            <a:r>
              <a:rPr lang="en-US" sz="2800" dirty="0" err="1" smtClean="0"/>
              <a:t>membelanjakan</a:t>
            </a:r>
            <a:r>
              <a:rPr lang="en-US" sz="2800" dirty="0" smtClean="0"/>
              <a:t> </a:t>
            </a:r>
            <a:r>
              <a:rPr lang="en-US" sz="2800" dirty="0" err="1" smtClean="0"/>
              <a:t>uangnya</a:t>
            </a:r>
            <a:r>
              <a:rPr lang="en-US" sz="2800" dirty="0" smtClean="0"/>
              <a:t>.”</a:t>
            </a:r>
          </a:p>
        </p:txBody>
      </p:sp>
      <p:sp>
        <p:nvSpPr>
          <p:cNvPr id="7174" name="AutoShape 6" descr="http://cdn.business2community.com/wp-content/uploads/2012/10/cross-channel-lead-management-300x296.png"/>
          <p:cNvSpPr>
            <a:spLocks noChangeAspect="1" noChangeArrowheads="1"/>
          </p:cNvSpPr>
          <p:nvPr/>
        </p:nvSpPr>
        <p:spPr bwMode="auto">
          <a:xfrm>
            <a:off x="71438" y="-136525"/>
            <a:ext cx="2857500" cy="28194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SEGMENTASI</a:t>
            </a:r>
          </a:p>
        </p:txBody>
      </p:sp>
      <p:sp>
        <p:nvSpPr>
          <p:cNvPr id="22531" name="Rectangle 3"/>
          <p:cNvSpPr>
            <a:spLocks noGrp="1" noChangeArrowheads="1"/>
          </p:cNvSpPr>
          <p:nvPr>
            <p:ph idx="1"/>
          </p:nvPr>
        </p:nvSpPr>
        <p:spPr>
          <a:xfrm>
            <a:off x="457200" y="1143000"/>
            <a:ext cx="8229600" cy="4530725"/>
          </a:xfrm>
        </p:spPr>
        <p:txBody>
          <a:bodyPr/>
          <a:lstStyle/>
          <a:p>
            <a:pPr eaLnBrk="1" hangingPunct="1">
              <a:defRPr/>
            </a:pPr>
            <a:r>
              <a:rPr lang="en-US" smtClean="0"/>
              <a:t>Mensegmen pasar menggunakan variabel-variabel permintaan, seperti kebutuhan pelanggan, keinginan pelangan, manfaat yang dicari </a:t>
            </a:r>
            <a:r>
              <a:rPr lang="en-US" i="1" smtClean="0"/>
              <a:t>(benefit sought),</a:t>
            </a:r>
            <a:r>
              <a:rPr lang="en-US" smtClean="0"/>
              <a:t> solusi atas masalah yang dihadapi, situasi pemakaian, dan lain-lain.</a:t>
            </a:r>
          </a:p>
        </p:txBody>
      </p:sp>
      <p:pic>
        <p:nvPicPr>
          <p:cNvPr id="8195" name="Picture 4" descr="Marketing to Diverse Medicare Population"/>
          <p:cNvPicPr>
            <a:picLocks noChangeAspect="1" noChangeArrowheads="1"/>
          </p:cNvPicPr>
          <p:nvPr/>
        </p:nvPicPr>
        <p:blipFill>
          <a:blip r:embed="rId2"/>
          <a:srcRect/>
          <a:stretch>
            <a:fillRect/>
          </a:stretch>
        </p:blipFill>
        <p:spPr bwMode="auto">
          <a:xfrm>
            <a:off x="858838" y="3236913"/>
            <a:ext cx="8285162" cy="4764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SEGMENTASI</a:t>
            </a:r>
          </a:p>
        </p:txBody>
      </p:sp>
      <p:sp>
        <p:nvSpPr>
          <p:cNvPr id="23555" name="Rectangle 3"/>
          <p:cNvSpPr>
            <a:spLocks noGrp="1" noChangeArrowheads="1"/>
          </p:cNvSpPr>
          <p:nvPr>
            <p:ph idx="1"/>
          </p:nvPr>
        </p:nvSpPr>
        <p:spPr/>
        <p:txBody>
          <a:bodyPr/>
          <a:lstStyle/>
          <a:p>
            <a:pPr eaLnBrk="1" hangingPunct="1">
              <a:defRPr/>
            </a:pPr>
            <a:r>
              <a:rPr lang="en-US" sz="2800" dirty="0" smtClean="0"/>
              <a:t>Perusahaan </a:t>
            </a:r>
            <a:r>
              <a:rPr lang="en-US" sz="2800" dirty="0" err="1" smtClean="0"/>
              <a:t>harus</a:t>
            </a:r>
            <a:r>
              <a:rPr lang="en-US" sz="2800" dirty="0" smtClean="0"/>
              <a:t> </a:t>
            </a:r>
            <a:r>
              <a:rPr lang="en-US" sz="2800" dirty="0" err="1" smtClean="0"/>
              <a:t>memahami</a:t>
            </a:r>
            <a:r>
              <a:rPr lang="en-US" sz="2800" dirty="0" smtClean="0"/>
              <a:t> </a:t>
            </a:r>
            <a:r>
              <a:rPr lang="en-US" sz="2800" dirty="0" err="1" smtClean="0"/>
              <a:t>cara</a:t>
            </a:r>
            <a:r>
              <a:rPr lang="en-US" sz="2800" dirty="0" smtClean="0"/>
              <a:t> </a:t>
            </a:r>
            <a:r>
              <a:rPr lang="en-US" sz="2800" dirty="0" err="1" smtClean="0"/>
              <a:t>melayani</a:t>
            </a:r>
            <a:r>
              <a:rPr lang="en-US" sz="2800" dirty="0" smtClean="0"/>
              <a:t> </a:t>
            </a:r>
            <a:r>
              <a:rPr lang="en-US" sz="2800" dirty="0" err="1" smtClean="0"/>
              <a:t>kebutuhan</a:t>
            </a:r>
            <a:r>
              <a:rPr lang="en-US" sz="2800" dirty="0" smtClean="0"/>
              <a:t> </a:t>
            </a:r>
            <a:r>
              <a:rPr lang="en-US" sz="2800" dirty="0" err="1" smtClean="0"/>
              <a:t>pelanggan</a:t>
            </a:r>
            <a:r>
              <a:rPr lang="en-US" sz="2800" dirty="0" smtClean="0"/>
              <a:t> </a:t>
            </a:r>
            <a:r>
              <a:rPr lang="en-US" sz="2800" dirty="0" err="1" smtClean="0"/>
              <a:t>tersebut</a:t>
            </a:r>
            <a:r>
              <a:rPr lang="en-US" sz="2800" dirty="0" smtClean="0"/>
              <a:t>. </a:t>
            </a:r>
          </a:p>
          <a:p>
            <a:pPr eaLnBrk="1" hangingPunct="1">
              <a:defRPr/>
            </a:pPr>
            <a:r>
              <a:rPr lang="en-US" sz="2800" dirty="0" err="1" smtClean="0"/>
              <a:t>Misalnya</a:t>
            </a:r>
            <a:r>
              <a:rPr lang="en-US" sz="2800" dirty="0" smtClean="0"/>
              <a:t>, </a:t>
            </a:r>
            <a:r>
              <a:rPr lang="en-US" sz="2800" dirty="0" err="1" smtClean="0"/>
              <a:t>pola</a:t>
            </a:r>
            <a:r>
              <a:rPr lang="en-US" sz="2800" dirty="0" smtClean="0"/>
              <a:t> </a:t>
            </a:r>
            <a:r>
              <a:rPr lang="en-US" sz="2800" dirty="0" err="1" smtClean="0"/>
              <a:t>berbelanja</a:t>
            </a:r>
            <a:r>
              <a:rPr lang="en-US" sz="2800" dirty="0" smtClean="0"/>
              <a:t>, </a:t>
            </a:r>
            <a:r>
              <a:rPr lang="en-US" sz="2800" dirty="0" err="1" smtClean="0"/>
              <a:t>lokasi</a:t>
            </a:r>
            <a:r>
              <a:rPr lang="en-US" sz="2800" dirty="0" smtClean="0"/>
              <a:t> </a:t>
            </a:r>
            <a:r>
              <a:rPr lang="en-US" sz="2800" dirty="0" err="1" smtClean="0"/>
              <a:t>geografis</a:t>
            </a:r>
            <a:r>
              <a:rPr lang="en-US" sz="2800" dirty="0" smtClean="0"/>
              <a:t>, </a:t>
            </a:r>
            <a:r>
              <a:rPr lang="en-US" sz="2800" dirty="0" err="1" smtClean="0"/>
              <a:t>ukuran</a:t>
            </a:r>
            <a:r>
              <a:rPr lang="en-US" sz="2800" dirty="0" smtClean="0"/>
              <a:t> </a:t>
            </a:r>
            <a:r>
              <a:rPr lang="en-US" sz="2800" dirty="0" err="1" smtClean="0"/>
              <a:t>pelanggan</a:t>
            </a:r>
            <a:r>
              <a:rPr lang="en-US" sz="2800" dirty="0" smtClean="0"/>
              <a:t>, </a:t>
            </a:r>
            <a:r>
              <a:rPr lang="en-US" sz="2800" dirty="0" err="1" smtClean="0"/>
              <a:t>daya</a:t>
            </a:r>
            <a:r>
              <a:rPr lang="en-US" sz="2800" dirty="0" smtClean="0"/>
              <a:t> </a:t>
            </a:r>
            <a:r>
              <a:rPr lang="en-US" sz="2800" dirty="0" err="1" smtClean="0"/>
              <a:t>beli</a:t>
            </a:r>
            <a:r>
              <a:rPr lang="en-US" sz="2800" dirty="0" smtClean="0"/>
              <a:t>, </a:t>
            </a:r>
            <a:r>
              <a:rPr lang="en-US" sz="2800" dirty="0" err="1" smtClean="0"/>
              <a:t>sensitivitas</a:t>
            </a:r>
            <a:r>
              <a:rPr lang="en-US" sz="2800" dirty="0" smtClean="0"/>
              <a:t> </a:t>
            </a:r>
            <a:r>
              <a:rPr lang="en-US" sz="2800" dirty="0" err="1" smtClean="0"/>
              <a:t>harga</a:t>
            </a:r>
            <a:r>
              <a:rPr lang="en-US" sz="2800" dirty="0" smtClean="0"/>
              <a:t>, </a:t>
            </a:r>
            <a:r>
              <a:rPr lang="en-US" sz="2800" dirty="0" err="1" smtClean="0"/>
              <a:t>dst</a:t>
            </a:r>
            <a:r>
              <a:rPr lang="en-US" sz="2800" dirty="0" smtClean="0"/>
              <a:t>.</a:t>
            </a:r>
          </a:p>
          <a:p>
            <a:pPr eaLnBrk="1" hangingPunct="1">
              <a:defRPr/>
            </a:pPr>
            <a:r>
              <a:rPr lang="en-US" sz="2800" dirty="0" smtClean="0"/>
              <a:t>Cara </a:t>
            </a:r>
            <a:r>
              <a:rPr lang="en-US" sz="2800" dirty="0" err="1" smtClean="0"/>
              <a:t>berkomunikasi</a:t>
            </a:r>
            <a:r>
              <a:rPr lang="en-US" sz="2800" dirty="0" smtClean="0"/>
              <a:t> </a:t>
            </a:r>
            <a:r>
              <a:rPr lang="en-US" sz="2800" dirty="0" err="1" smtClean="0"/>
              <a:t>dengan</a:t>
            </a:r>
            <a:r>
              <a:rPr lang="en-US" sz="2800" dirty="0" smtClean="0"/>
              <a:t> </a:t>
            </a:r>
            <a:r>
              <a:rPr lang="en-US" sz="2800" dirty="0" err="1" smtClean="0"/>
              <a:t>pelanggan</a:t>
            </a:r>
            <a:r>
              <a:rPr lang="en-US" sz="2800" dirty="0" smtClean="0"/>
              <a:t>, </a:t>
            </a:r>
            <a:r>
              <a:rPr lang="en-US" sz="2800" dirty="0" err="1" smtClean="0"/>
              <a:t>misalnya</a:t>
            </a:r>
            <a:r>
              <a:rPr lang="en-US" sz="2800" dirty="0" smtClean="0"/>
              <a:t> </a:t>
            </a:r>
            <a:r>
              <a:rPr lang="en-US" sz="2800" dirty="0" err="1" smtClean="0"/>
              <a:t>preferensi</a:t>
            </a:r>
            <a:r>
              <a:rPr lang="en-US" sz="2800" dirty="0" smtClean="0"/>
              <a:t> </a:t>
            </a:r>
            <a:r>
              <a:rPr lang="en-US" sz="2800" dirty="0" err="1" smtClean="0"/>
              <a:t>dan</a:t>
            </a:r>
            <a:r>
              <a:rPr lang="en-US" sz="2800" dirty="0" smtClean="0"/>
              <a:t> </a:t>
            </a:r>
            <a:r>
              <a:rPr lang="en-US" sz="2800" dirty="0" err="1" smtClean="0"/>
              <a:t>penggunaan</a:t>
            </a:r>
            <a:r>
              <a:rPr lang="en-US" sz="2800" dirty="0" smtClean="0"/>
              <a:t> media, </a:t>
            </a:r>
            <a:r>
              <a:rPr lang="en-US" sz="2800" dirty="0" err="1" smtClean="0"/>
              <a:t>sikap</a:t>
            </a:r>
            <a:r>
              <a:rPr lang="en-US" sz="2800" dirty="0" smtClean="0"/>
              <a:t>, </a:t>
            </a:r>
            <a:r>
              <a:rPr lang="en-US" sz="2800" dirty="0" err="1" smtClean="0"/>
              <a:t>aktivitas</a:t>
            </a:r>
            <a:r>
              <a:rPr lang="en-US" sz="2800" dirty="0" smtClean="0"/>
              <a:t>, </a:t>
            </a:r>
            <a:r>
              <a:rPr lang="en-US" sz="2800" dirty="0" err="1" smtClean="0"/>
              <a:t>minat</a:t>
            </a:r>
            <a:r>
              <a:rPr lang="en-US" sz="2800" dirty="0" smtClean="0"/>
              <a:t>, </a:t>
            </a:r>
            <a:r>
              <a:rPr lang="en-US" sz="2800" dirty="0" err="1" smtClean="0"/>
              <a:t>opini</a:t>
            </a:r>
            <a:r>
              <a:rPr lang="en-US" sz="2800" dirty="0" smtClean="0"/>
              <a:t>, </a:t>
            </a:r>
            <a:r>
              <a:rPr lang="en-US" sz="2800" dirty="0" err="1" smtClean="0"/>
              <a:t>dan</a:t>
            </a:r>
            <a:r>
              <a:rPr lang="en-US" sz="2800" dirty="0" smtClean="0"/>
              <a:t> lain-lain.</a:t>
            </a:r>
          </a:p>
        </p:txBody>
      </p:sp>
      <p:pic>
        <p:nvPicPr>
          <p:cNvPr id="9220" name="Picture 4" descr="Marketing to Diverse Medicare Population"/>
          <p:cNvPicPr>
            <a:picLocks noChangeAspect="1" noChangeArrowheads="1"/>
          </p:cNvPicPr>
          <p:nvPr/>
        </p:nvPicPr>
        <p:blipFill>
          <a:blip r:embed="rId2"/>
          <a:srcRect/>
          <a:stretch>
            <a:fillRect/>
          </a:stretch>
        </p:blipFill>
        <p:spPr bwMode="auto">
          <a:xfrm>
            <a:off x="6172200" y="0"/>
            <a:ext cx="2971800" cy="170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0" y="304800"/>
            <a:ext cx="9144000" cy="1066800"/>
          </a:xfrm>
        </p:spPr>
        <p:txBody>
          <a:bodyPr/>
          <a:lstStyle/>
          <a:p>
            <a:pPr algn="ctr"/>
            <a:r>
              <a:rPr lang="en-US" dirty="0" err="1">
                <a:latin typeface="Arial Narrow" pitchFamily="34" charset="0"/>
              </a:rPr>
              <a:t>Ilustrasi</a:t>
            </a:r>
            <a:r>
              <a:rPr lang="en-US" dirty="0">
                <a:latin typeface="Arial Narrow" pitchFamily="34" charset="0"/>
              </a:rPr>
              <a:t> </a:t>
            </a:r>
            <a:r>
              <a:rPr lang="en-US" dirty="0" err="1">
                <a:latin typeface="Arial Narrow" pitchFamily="34" charset="0"/>
              </a:rPr>
              <a:t>Segmentasi</a:t>
            </a:r>
            <a:endParaRPr lang="en-US" dirty="0">
              <a:latin typeface="Arial Narrow" pitchFamily="34" charset="0"/>
            </a:endParaRPr>
          </a:p>
        </p:txBody>
      </p:sp>
      <p:pic>
        <p:nvPicPr>
          <p:cNvPr id="216067" name="Picture 3"/>
          <p:cNvPicPr>
            <a:picLocks noChangeAspect="1" noChangeArrowheads="1"/>
          </p:cNvPicPr>
          <p:nvPr>
            <p:ph sz="half" idx="1"/>
          </p:nvPr>
        </p:nvPicPr>
        <p:blipFill>
          <a:blip r:embed="rId3"/>
          <a:srcRect/>
          <a:stretch>
            <a:fillRect/>
          </a:stretch>
        </p:blipFill>
        <p:spPr/>
      </p:pic>
      <p:pic>
        <p:nvPicPr>
          <p:cNvPr id="216068" name="Picture 4"/>
          <p:cNvPicPr>
            <a:picLocks noChangeAspect="1" noChangeArrowheads="1"/>
          </p:cNvPicPr>
          <p:nvPr>
            <p:ph sz="half" idx="2"/>
          </p:nvPr>
        </p:nvPicPr>
        <p:blipFill>
          <a:blip r:embed="rId4"/>
          <a:srcRect/>
          <a:stretch>
            <a:fillRect/>
          </a:stretch>
        </p:blip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1126</TotalTime>
  <Words>1830</Words>
  <Application>Microsoft Office PowerPoint</Application>
  <PresentationFormat>On-screen Show (4:3)</PresentationFormat>
  <Paragraphs>372</Paragraphs>
  <Slides>43</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Tahoma</vt:lpstr>
      <vt:lpstr>Arial</vt:lpstr>
      <vt:lpstr>Wingdings</vt:lpstr>
      <vt:lpstr>Calibri</vt:lpstr>
      <vt:lpstr>Arial Narrow</vt:lpstr>
      <vt:lpstr>Office Theme</vt:lpstr>
      <vt:lpstr>S – T – P</vt:lpstr>
      <vt:lpstr>Supaya MARKETING efektif &amp; efisien, Perlu menggunakan strategi marketing</vt:lpstr>
      <vt:lpstr>Slide 3</vt:lpstr>
      <vt:lpstr>SEGMENTASI</vt:lpstr>
      <vt:lpstr>SEGMENTATION </vt:lpstr>
      <vt:lpstr>SEGMENTASI</vt:lpstr>
      <vt:lpstr>SEGMENTASI</vt:lpstr>
      <vt:lpstr>SEGMENTASI</vt:lpstr>
      <vt:lpstr>Ilustrasi Segmentasi</vt:lpstr>
      <vt:lpstr>Ilustrasi Segmentasi</vt:lpstr>
      <vt:lpstr>Slide 11</vt:lpstr>
      <vt:lpstr>Slide 12</vt:lpstr>
      <vt:lpstr>VARIABEL SEGMENTASI</vt:lpstr>
      <vt:lpstr>Mengapa Segmentasi ?</vt:lpstr>
      <vt:lpstr>Mengapa Segmentasi ?</vt:lpstr>
      <vt:lpstr>Syarat segmentasi yang efektif </vt:lpstr>
      <vt:lpstr>Dasar segmentasi</vt:lpstr>
      <vt:lpstr>Berapa banyak kriteria yang dugunakan  untuk menentukan segmentasi pasar ?</vt:lpstr>
      <vt:lpstr>Langkah-langkah Proactive segmentation</vt:lpstr>
      <vt:lpstr>Contoh basis segmentasi pasar konsumen akhir dan pasar industrial</vt:lpstr>
      <vt:lpstr>Slide 21</vt:lpstr>
      <vt:lpstr>Slide 22</vt:lpstr>
      <vt:lpstr>Slide 23</vt:lpstr>
      <vt:lpstr>Slide 24</vt:lpstr>
      <vt:lpstr>Slide 25</vt:lpstr>
      <vt:lpstr>Segmentasi Demografis</vt:lpstr>
      <vt:lpstr>Demografi-Gender</vt:lpstr>
      <vt:lpstr>Demografi-Umur</vt:lpstr>
      <vt:lpstr>Family life cycle.</vt:lpstr>
      <vt:lpstr>Social class.</vt:lpstr>
      <vt:lpstr>Segmentasi Psychografis  </vt:lpstr>
      <vt:lpstr>Segmentasi Psikografik</vt:lpstr>
      <vt:lpstr>Slide 33</vt:lpstr>
      <vt:lpstr>TARGETING</vt:lpstr>
      <vt:lpstr>Slide 35</vt:lpstr>
      <vt:lpstr>POSITIONING</vt:lpstr>
      <vt:lpstr>Slide 37</vt:lpstr>
      <vt:lpstr>Slide 38</vt:lpstr>
      <vt:lpstr>3 langkah Positioning</vt:lpstr>
      <vt:lpstr>Memilih konsep positioning</vt:lpstr>
      <vt:lpstr>Merancang dimensi atau fitur yang paling efektif dalam mengkomunikasikan posisi yang diharapkan</vt:lpstr>
      <vt:lpstr>Mengkoordinasi KOMPONEN BAURAN PEMASARAN untuk menyampaikan pesan yang konsisten</vt:lpstr>
      <vt:lpstr>Tugas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Penentuan Target Audiens, Tujuan dan Sasaran</dc:title>
  <dc:creator>COMPAQ</dc:creator>
  <cp:lastModifiedBy>user</cp:lastModifiedBy>
  <cp:revision>39</cp:revision>
  <dcterms:created xsi:type="dcterms:W3CDTF">2008-10-21T02:24:55Z</dcterms:created>
  <dcterms:modified xsi:type="dcterms:W3CDTF">2015-10-07T07:27:27Z</dcterms:modified>
</cp:coreProperties>
</file>