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ms-office.legacyDiagramTex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embeddings/oleObject1.bin" ContentType="application/vnd.openxmlformats-officedocument.oleObject"/>
  <Override PartName="/ppt/legacyDocTextInfo.bin" ContentType="application/vnd.ms-office.legacyDocTextInfo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xls" ContentType="application/vnd.ms-exce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40"/>
  </p:notesMasterIdLst>
  <p:sldIdLst>
    <p:sldId id="256" r:id="rId2"/>
    <p:sldId id="333" r:id="rId3"/>
    <p:sldId id="315" r:id="rId4"/>
    <p:sldId id="330" r:id="rId5"/>
    <p:sldId id="331" r:id="rId6"/>
    <p:sldId id="325" r:id="rId7"/>
    <p:sldId id="332" r:id="rId8"/>
    <p:sldId id="322" r:id="rId9"/>
    <p:sldId id="314" r:id="rId10"/>
    <p:sldId id="316" r:id="rId11"/>
    <p:sldId id="323" r:id="rId12"/>
    <p:sldId id="260" r:id="rId13"/>
    <p:sldId id="262" r:id="rId14"/>
    <p:sldId id="294" r:id="rId15"/>
    <p:sldId id="351" r:id="rId16"/>
    <p:sldId id="345" r:id="rId17"/>
    <p:sldId id="357" r:id="rId18"/>
    <p:sldId id="358" r:id="rId19"/>
    <p:sldId id="359" r:id="rId20"/>
    <p:sldId id="360" r:id="rId21"/>
    <p:sldId id="361" r:id="rId22"/>
    <p:sldId id="334" r:id="rId23"/>
    <p:sldId id="335" r:id="rId24"/>
    <p:sldId id="369" r:id="rId25"/>
    <p:sldId id="336" r:id="rId26"/>
    <p:sldId id="337" r:id="rId27"/>
    <p:sldId id="338" r:id="rId28"/>
    <p:sldId id="365" r:id="rId29"/>
    <p:sldId id="370" r:id="rId30"/>
    <p:sldId id="346" r:id="rId31"/>
    <p:sldId id="340" r:id="rId32"/>
    <p:sldId id="347" r:id="rId33"/>
    <p:sldId id="352" r:id="rId34"/>
    <p:sldId id="355" r:id="rId35"/>
    <p:sldId id="348" r:id="rId36"/>
    <p:sldId id="353" r:id="rId37"/>
    <p:sldId id="354" r:id="rId38"/>
    <p:sldId id="349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009999"/>
    <a:srgbClr val="003366"/>
    <a:srgbClr val="FF3399"/>
    <a:srgbClr val="996600"/>
    <a:srgbClr val="CCFFFF"/>
    <a:srgbClr val="FF66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60"/>
  </p:normalViewPr>
  <p:slideViewPr>
    <p:cSldViewPr>
      <p:cViewPr varScale="1">
        <p:scale>
          <a:sx n="64" d="100"/>
          <a:sy n="64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261BE5-39AA-4CF1-8471-28B62958A3A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6B27B50-1418-423C-822E-FDA0BFD35BC8}">
      <dgm:prSet phldrT="[Text]" custT="1"/>
      <dgm:spPr/>
      <dgm:t>
        <a:bodyPr/>
        <a:lstStyle/>
        <a:p>
          <a:r>
            <a:rPr lang="id-ID" sz="2000" b="1" i="1" dirty="0" smtClean="0">
              <a:solidFill>
                <a:schemeClr val="tx1"/>
              </a:solidFill>
            </a:rPr>
            <a:t>Bukti langsung (tangible)</a:t>
          </a:r>
          <a:r>
            <a:rPr lang="id-ID" sz="2000" dirty="0" smtClean="0">
              <a:solidFill>
                <a:schemeClr val="tx1"/>
              </a:solidFill>
            </a:rPr>
            <a:t>, meliputi fasilitas fisik, perlengkapan, pegawai dan sarana komunikasi.</a:t>
          </a:r>
          <a:endParaRPr lang="id-ID" sz="2000" dirty="0">
            <a:solidFill>
              <a:schemeClr val="tx1"/>
            </a:solidFill>
          </a:endParaRPr>
        </a:p>
      </dgm:t>
    </dgm:pt>
    <dgm:pt modelId="{CC1FF84D-4FE5-49A5-A5AF-83708EC250C4}" type="parTrans" cxnId="{898D477E-C6D8-47F9-9579-BFE4EFD74D7A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7AF6D114-DB3E-4266-A21A-7BA29F2C6CE0}" type="sibTrans" cxnId="{898D477E-C6D8-47F9-9579-BFE4EFD74D7A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2EE27364-86B0-408E-8621-A11BB2E70B2E}">
      <dgm:prSet phldrT="[Text]" custT="1"/>
      <dgm:spPr/>
      <dgm:t>
        <a:bodyPr/>
        <a:lstStyle/>
        <a:p>
          <a:r>
            <a:rPr lang="id-ID" sz="2000" b="1" i="1" dirty="0" smtClean="0">
              <a:solidFill>
                <a:schemeClr val="tx1"/>
              </a:solidFill>
            </a:rPr>
            <a:t>Keandalan (reliability)</a:t>
          </a:r>
          <a:r>
            <a:rPr lang="id-ID" sz="2000" dirty="0" smtClean="0">
              <a:solidFill>
                <a:schemeClr val="tx1"/>
              </a:solidFill>
            </a:rPr>
            <a:t>, yakni kemampuan memberikan pelayanan yang dijanjikan dengan segera, akurat, dan memuaskan.</a:t>
          </a:r>
          <a:endParaRPr lang="id-ID" sz="2000" dirty="0">
            <a:solidFill>
              <a:schemeClr val="tx1"/>
            </a:solidFill>
          </a:endParaRPr>
        </a:p>
      </dgm:t>
    </dgm:pt>
    <dgm:pt modelId="{7DC6D722-26A8-4CE5-A86D-B2426202226C}" type="parTrans" cxnId="{A240E2D8-AD40-4548-81E8-0769BCAB2545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72CD86F5-6D13-48D8-9EED-234DD840A09E}" type="sibTrans" cxnId="{A240E2D8-AD40-4548-81E8-0769BCAB2545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87C01C31-12D9-4419-9976-CE3E309B29BA}">
      <dgm:prSet phldrT="[Text]" custT="1"/>
      <dgm:spPr/>
      <dgm:t>
        <a:bodyPr/>
        <a:lstStyle/>
        <a:p>
          <a:r>
            <a:rPr lang="id-ID" sz="2000" b="1" i="1" dirty="0" smtClean="0">
              <a:solidFill>
                <a:schemeClr val="tx1"/>
              </a:solidFill>
            </a:rPr>
            <a:t>Daya tanggap (responsiveness)</a:t>
          </a:r>
          <a:r>
            <a:rPr lang="id-ID" sz="2000" dirty="0" smtClean="0">
              <a:solidFill>
                <a:schemeClr val="tx1"/>
              </a:solidFill>
            </a:rPr>
            <a:t>, yaitu keinginan para staf untuk membantu pelanggan dan memberikan pelayanan dengan tanggap.</a:t>
          </a:r>
        </a:p>
      </dgm:t>
    </dgm:pt>
    <dgm:pt modelId="{02A078D6-6DD4-416F-80F9-77B8A100B7E9}" type="parTrans" cxnId="{FE50B0CD-2B33-4B25-BD1D-5959B796F985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2374933F-46D8-432F-9728-B7AF247496C9}" type="sibTrans" cxnId="{FE50B0CD-2B33-4B25-BD1D-5959B796F985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2724795F-8D31-4E56-A3D8-8F59EFC10F3C}">
      <dgm:prSet phldrT="[Text]" custT="1"/>
      <dgm:spPr/>
      <dgm:t>
        <a:bodyPr/>
        <a:lstStyle/>
        <a:p>
          <a:r>
            <a:rPr lang="id-ID" sz="2000" b="1" i="1" dirty="0" smtClean="0">
              <a:solidFill>
                <a:schemeClr val="tx1"/>
              </a:solidFill>
            </a:rPr>
            <a:t>Jaminan (assurance)</a:t>
          </a:r>
          <a:r>
            <a:rPr lang="id-ID" sz="2000" dirty="0" smtClean="0">
              <a:solidFill>
                <a:schemeClr val="tx1"/>
              </a:solidFill>
            </a:rPr>
            <a:t>, mencakup pengetahuan, kemampuan, kesopanan, dan sifat dapat dipercaya yang dimiliki para staf, bebas dari bahaya, resiko atau keragu-raguan.</a:t>
          </a:r>
          <a:endParaRPr lang="id-ID" sz="2000" dirty="0">
            <a:solidFill>
              <a:schemeClr val="tx1"/>
            </a:solidFill>
          </a:endParaRPr>
        </a:p>
      </dgm:t>
    </dgm:pt>
    <dgm:pt modelId="{5B5DFD18-75DE-4DCD-AE9F-0DD04B876778}" type="parTrans" cxnId="{C05FCF7F-2D0F-4053-AA38-4E53400427D0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5FF7A94A-A353-4E55-B292-2F8ACF1CD556}" type="sibTrans" cxnId="{C05FCF7F-2D0F-4053-AA38-4E53400427D0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D4F6751C-5EF4-415B-99E4-3961975390C5}">
      <dgm:prSet phldrT="[Text]" custT="1"/>
      <dgm:spPr/>
      <dgm:t>
        <a:bodyPr/>
        <a:lstStyle/>
        <a:p>
          <a:r>
            <a:rPr lang="id-ID" sz="2000" b="1" i="1" dirty="0" smtClean="0">
              <a:solidFill>
                <a:schemeClr val="tx1"/>
              </a:solidFill>
            </a:rPr>
            <a:t>Empati</a:t>
          </a:r>
          <a:r>
            <a:rPr lang="id-ID" sz="2000" dirty="0" smtClean="0">
              <a:solidFill>
                <a:schemeClr val="tx1"/>
              </a:solidFill>
            </a:rPr>
            <a:t>, meliputi kemudahan dalam melakukan hubungan komunikasi yang baik, perhatian pribadi dan memahami kebutuhan para pelanggan.</a:t>
          </a:r>
          <a:endParaRPr lang="id-ID" sz="2000" dirty="0">
            <a:solidFill>
              <a:schemeClr val="tx1"/>
            </a:solidFill>
          </a:endParaRPr>
        </a:p>
      </dgm:t>
    </dgm:pt>
    <dgm:pt modelId="{7B4D8B2A-097D-4F15-952E-586CD9D9D94F}" type="parTrans" cxnId="{9C92B875-CA5E-47E4-B522-21A1BE641A19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C176D183-F18B-470A-AA86-B8DECA85F85A}" type="sibTrans" cxnId="{9C92B875-CA5E-47E4-B522-21A1BE641A19}">
      <dgm:prSet/>
      <dgm:spPr/>
      <dgm:t>
        <a:bodyPr/>
        <a:lstStyle/>
        <a:p>
          <a:endParaRPr lang="id-ID" sz="2000">
            <a:solidFill>
              <a:schemeClr val="tx1"/>
            </a:solidFill>
          </a:endParaRPr>
        </a:p>
      </dgm:t>
    </dgm:pt>
    <dgm:pt modelId="{2D922A08-F95A-4171-B6DB-CBA0A4A253AC}" type="pres">
      <dgm:prSet presAssocID="{EF261BE5-39AA-4CF1-8471-28B62958A3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08CED2B-8251-4994-9C64-76536F90FC1C}" type="pres">
      <dgm:prSet presAssocID="{F6B27B50-1418-423C-822E-FDA0BFD35BC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6E67612-A81E-4545-ADB0-2F0736C21E56}" type="pres">
      <dgm:prSet presAssocID="{7AF6D114-DB3E-4266-A21A-7BA29F2C6CE0}" presName="spacer" presStyleCnt="0"/>
      <dgm:spPr/>
    </dgm:pt>
    <dgm:pt modelId="{D2BE1805-0069-4BAC-988F-C4313FBA3DB2}" type="pres">
      <dgm:prSet presAssocID="{2EE27364-86B0-408E-8621-A11BB2E70B2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7CAA39-3ACF-40DD-8CD3-EB04E087805D}" type="pres">
      <dgm:prSet presAssocID="{72CD86F5-6D13-48D8-9EED-234DD840A09E}" presName="spacer" presStyleCnt="0"/>
      <dgm:spPr/>
    </dgm:pt>
    <dgm:pt modelId="{6987901D-45A6-4D86-B859-79F493B07149}" type="pres">
      <dgm:prSet presAssocID="{87C01C31-12D9-4419-9976-CE3E309B29B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312FB3-F199-42D5-AE55-A069710DFB53}" type="pres">
      <dgm:prSet presAssocID="{2374933F-46D8-432F-9728-B7AF247496C9}" presName="spacer" presStyleCnt="0"/>
      <dgm:spPr/>
    </dgm:pt>
    <dgm:pt modelId="{6905B581-9973-463E-8B72-CCE01D5CEF7F}" type="pres">
      <dgm:prSet presAssocID="{2724795F-8D31-4E56-A3D8-8F59EFC10F3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33EB11-312A-4D3E-B5BA-547C1E990E62}" type="pres">
      <dgm:prSet presAssocID="{5FF7A94A-A353-4E55-B292-2F8ACF1CD556}" presName="spacer" presStyleCnt="0"/>
      <dgm:spPr/>
    </dgm:pt>
    <dgm:pt modelId="{21021CF6-A361-4F05-89E5-FB02D497049A}" type="pres">
      <dgm:prSet presAssocID="{D4F6751C-5EF4-415B-99E4-3961975390C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0953EFA-F17F-4A93-A1B5-3EBB7F6EABB4}" type="presOf" srcId="{2724795F-8D31-4E56-A3D8-8F59EFC10F3C}" destId="{6905B581-9973-463E-8B72-CCE01D5CEF7F}" srcOrd="0" destOrd="0" presId="urn:microsoft.com/office/officeart/2005/8/layout/vList2"/>
    <dgm:cxn modelId="{C05FCF7F-2D0F-4053-AA38-4E53400427D0}" srcId="{EF261BE5-39AA-4CF1-8471-28B62958A3A2}" destId="{2724795F-8D31-4E56-A3D8-8F59EFC10F3C}" srcOrd="3" destOrd="0" parTransId="{5B5DFD18-75DE-4DCD-AE9F-0DD04B876778}" sibTransId="{5FF7A94A-A353-4E55-B292-2F8ACF1CD556}"/>
    <dgm:cxn modelId="{A240E2D8-AD40-4548-81E8-0769BCAB2545}" srcId="{EF261BE5-39AA-4CF1-8471-28B62958A3A2}" destId="{2EE27364-86B0-408E-8621-A11BB2E70B2E}" srcOrd="1" destOrd="0" parTransId="{7DC6D722-26A8-4CE5-A86D-B2426202226C}" sibTransId="{72CD86F5-6D13-48D8-9EED-234DD840A09E}"/>
    <dgm:cxn modelId="{BEE90B51-2628-4857-A12C-0C93E6921799}" type="presOf" srcId="{EF261BE5-39AA-4CF1-8471-28B62958A3A2}" destId="{2D922A08-F95A-4171-B6DB-CBA0A4A253AC}" srcOrd="0" destOrd="0" presId="urn:microsoft.com/office/officeart/2005/8/layout/vList2"/>
    <dgm:cxn modelId="{FE50B0CD-2B33-4B25-BD1D-5959B796F985}" srcId="{EF261BE5-39AA-4CF1-8471-28B62958A3A2}" destId="{87C01C31-12D9-4419-9976-CE3E309B29BA}" srcOrd="2" destOrd="0" parTransId="{02A078D6-6DD4-416F-80F9-77B8A100B7E9}" sibTransId="{2374933F-46D8-432F-9728-B7AF247496C9}"/>
    <dgm:cxn modelId="{9C92B875-CA5E-47E4-B522-21A1BE641A19}" srcId="{EF261BE5-39AA-4CF1-8471-28B62958A3A2}" destId="{D4F6751C-5EF4-415B-99E4-3961975390C5}" srcOrd="4" destOrd="0" parTransId="{7B4D8B2A-097D-4F15-952E-586CD9D9D94F}" sibTransId="{C176D183-F18B-470A-AA86-B8DECA85F85A}"/>
    <dgm:cxn modelId="{1A86204E-7308-4765-A2F3-A6D9F6670CF5}" type="presOf" srcId="{2EE27364-86B0-408E-8621-A11BB2E70B2E}" destId="{D2BE1805-0069-4BAC-988F-C4313FBA3DB2}" srcOrd="0" destOrd="0" presId="urn:microsoft.com/office/officeart/2005/8/layout/vList2"/>
    <dgm:cxn modelId="{86EE5460-12E9-4D4D-882E-B16D4C32C5BB}" type="presOf" srcId="{87C01C31-12D9-4419-9976-CE3E309B29BA}" destId="{6987901D-45A6-4D86-B859-79F493B07149}" srcOrd="0" destOrd="0" presId="urn:microsoft.com/office/officeart/2005/8/layout/vList2"/>
    <dgm:cxn modelId="{8D228959-D978-42AD-A2A1-E5E088CF97C4}" type="presOf" srcId="{D4F6751C-5EF4-415B-99E4-3961975390C5}" destId="{21021CF6-A361-4F05-89E5-FB02D497049A}" srcOrd="0" destOrd="0" presId="urn:microsoft.com/office/officeart/2005/8/layout/vList2"/>
    <dgm:cxn modelId="{898D477E-C6D8-47F9-9579-BFE4EFD74D7A}" srcId="{EF261BE5-39AA-4CF1-8471-28B62958A3A2}" destId="{F6B27B50-1418-423C-822E-FDA0BFD35BC8}" srcOrd="0" destOrd="0" parTransId="{CC1FF84D-4FE5-49A5-A5AF-83708EC250C4}" sibTransId="{7AF6D114-DB3E-4266-A21A-7BA29F2C6CE0}"/>
    <dgm:cxn modelId="{FF8427CA-DBE1-4ED7-8F04-78DC6333105B}" type="presOf" srcId="{F6B27B50-1418-423C-822E-FDA0BFD35BC8}" destId="{B08CED2B-8251-4994-9C64-76536F90FC1C}" srcOrd="0" destOrd="0" presId="urn:microsoft.com/office/officeart/2005/8/layout/vList2"/>
    <dgm:cxn modelId="{8C4CD985-A160-42EC-B5C0-3609A7889F3B}" type="presParOf" srcId="{2D922A08-F95A-4171-B6DB-CBA0A4A253AC}" destId="{B08CED2B-8251-4994-9C64-76536F90FC1C}" srcOrd="0" destOrd="0" presId="urn:microsoft.com/office/officeart/2005/8/layout/vList2"/>
    <dgm:cxn modelId="{F7FA53BA-0443-4C1E-972B-1F217B2DB0FF}" type="presParOf" srcId="{2D922A08-F95A-4171-B6DB-CBA0A4A253AC}" destId="{16E67612-A81E-4545-ADB0-2F0736C21E56}" srcOrd="1" destOrd="0" presId="urn:microsoft.com/office/officeart/2005/8/layout/vList2"/>
    <dgm:cxn modelId="{66D3EE65-58A7-4987-83CB-00C3CF8CD60B}" type="presParOf" srcId="{2D922A08-F95A-4171-B6DB-CBA0A4A253AC}" destId="{D2BE1805-0069-4BAC-988F-C4313FBA3DB2}" srcOrd="2" destOrd="0" presId="urn:microsoft.com/office/officeart/2005/8/layout/vList2"/>
    <dgm:cxn modelId="{BC430B6D-5BB4-4884-85E9-80EF36FA674D}" type="presParOf" srcId="{2D922A08-F95A-4171-B6DB-CBA0A4A253AC}" destId="{447CAA39-3ACF-40DD-8CD3-EB04E087805D}" srcOrd="3" destOrd="0" presId="urn:microsoft.com/office/officeart/2005/8/layout/vList2"/>
    <dgm:cxn modelId="{6F5B5AD7-F0C7-480C-9F92-71270F486143}" type="presParOf" srcId="{2D922A08-F95A-4171-B6DB-CBA0A4A253AC}" destId="{6987901D-45A6-4D86-B859-79F493B07149}" srcOrd="4" destOrd="0" presId="urn:microsoft.com/office/officeart/2005/8/layout/vList2"/>
    <dgm:cxn modelId="{353301EB-2A36-4549-99AE-D1109695427A}" type="presParOf" srcId="{2D922A08-F95A-4171-B6DB-CBA0A4A253AC}" destId="{D9312FB3-F199-42D5-AE55-A069710DFB53}" srcOrd="5" destOrd="0" presId="urn:microsoft.com/office/officeart/2005/8/layout/vList2"/>
    <dgm:cxn modelId="{CDFEEDA1-EF08-4FD5-AA70-F60CF493E6F1}" type="presParOf" srcId="{2D922A08-F95A-4171-B6DB-CBA0A4A253AC}" destId="{6905B581-9973-463E-8B72-CCE01D5CEF7F}" srcOrd="6" destOrd="0" presId="urn:microsoft.com/office/officeart/2005/8/layout/vList2"/>
    <dgm:cxn modelId="{282E042E-20D9-4D09-AA2D-9BDD3F5FA703}" type="presParOf" srcId="{2D922A08-F95A-4171-B6DB-CBA0A4A253AC}" destId="{6633EB11-312A-4D3E-B5BA-547C1E990E62}" srcOrd="7" destOrd="0" presId="urn:microsoft.com/office/officeart/2005/8/layout/vList2"/>
    <dgm:cxn modelId="{5CFAAC6D-FE97-4EBA-8326-00592985B386}" type="presParOf" srcId="{2D922A08-F95A-4171-B6DB-CBA0A4A253AC}" destId="{21021CF6-A361-4F05-89E5-FB02D497049A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804AE-4B97-4050-8147-F00FEDF939AF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467955F5-4845-4BFD-B557-5C9ED5AE2629}">
      <dgm:prSet phldrT="[Text]"/>
      <dgm:spPr/>
      <dgm:t>
        <a:bodyPr/>
        <a:lstStyle/>
        <a:p>
          <a:r>
            <a:rPr lang="id-ID" dirty="0" smtClean="0"/>
            <a:t>Sebelum membeli produk</a:t>
          </a:r>
          <a:endParaRPr lang="id-ID" dirty="0"/>
        </a:p>
      </dgm:t>
    </dgm:pt>
    <dgm:pt modelId="{264138E8-9405-424E-8F39-E64B4207CACF}" type="parTrans" cxnId="{8E29BA86-EB8C-4321-87A0-A8DC9E61C26F}">
      <dgm:prSet/>
      <dgm:spPr/>
      <dgm:t>
        <a:bodyPr/>
        <a:lstStyle/>
        <a:p>
          <a:endParaRPr lang="id-ID"/>
        </a:p>
      </dgm:t>
    </dgm:pt>
    <dgm:pt modelId="{C2882731-0B90-4A9D-B162-D7E4032C9E8E}" type="sibTrans" cxnId="{8E29BA86-EB8C-4321-87A0-A8DC9E61C26F}">
      <dgm:prSet/>
      <dgm:spPr/>
      <dgm:t>
        <a:bodyPr/>
        <a:lstStyle/>
        <a:p>
          <a:endParaRPr lang="id-ID"/>
        </a:p>
      </dgm:t>
    </dgm:pt>
    <dgm:pt modelId="{C321F654-B33D-4596-93BC-AB83CB0BEDF8}">
      <dgm:prSet phldrT="[Text]"/>
      <dgm:spPr/>
      <dgm:t>
        <a:bodyPr/>
        <a:lstStyle/>
        <a:p>
          <a:r>
            <a:rPr lang="id-ID" dirty="0" smtClean="0"/>
            <a:t>Image (citra) nama  Merk Perusahaan</a:t>
          </a:r>
          <a:endParaRPr lang="id-ID" dirty="0"/>
        </a:p>
      </dgm:t>
    </dgm:pt>
    <dgm:pt modelId="{3C9A7AEA-BB26-40BB-B83E-7323A6AE37BA}" type="parTrans" cxnId="{1967E4A6-A5B6-4A8A-88A9-7B5040625767}">
      <dgm:prSet/>
      <dgm:spPr/>
      <dgm:t>
        <a:bodyPr/>
        <a:lstStyle/>
        <a:p>
          <a:endParaRPr lang="id-ID"/>
        </a:p>
      </dgm:t>
    </dgm:pt>
    <dgm:pt modelId="{42875804-F2A3-4295-ABCC-BBE92B8899EC}" type="sibTrans" cxnId="{1967E4A6-A5B6-4A8A-88A9-7B5040625767}">
      <dgm:prSet/>
      <dgm:spPr/>
      <dgm:t>
        <a:bodyPr/>
        <a:lstStyle/>
        <a:p>
          <a:endParaRPr lang="id-ID"/>
        </a:p>
      </dgm:t>
    </dgm:pt>
    <dgm:pt modelId="{A2B51667-C951-4F09-B60F-11A668895C5D}">
      <dgm:prSet phldrT="[Text]"/>
      <dgm:spPr/>
      <dgm:t>
        <a:bodyPr/>
        <a:lstStyle/>
        <a:p>
          <a:r>
            <a:rPr lang="id-ID" dirty="0" smtClean="0"/>
            <a:t>Saat Membeli Produk</a:t>
          </a:r>
          <a:endParaRPr lang="id-ID" dirty="0"/>
        </a:p>
      </dgm:t>
    </dgm:pt>
    <dgm:pt modelId="{356B6A64-356C-4DEF-AD44-A74A91E6955E}" type="parTrans" cxnId="{6388A17E-B4AB-4EFA-9788-7A99FDB34920}">
      <dgm:prSet/>
      <dgm:spPr/>
      <dgm:t>
        <a:bodyPr/>
        <a:lstStyle/>
        <a:p>
          <a:endParaRPr lang="id-ID"/>
        </a:p>
      </dgm:t>
    </dgm:pt>
    <dgm:pt modelId="{D0F1B203-53BA-47A2-9EB7-9A3D7523995F}" type="sibTrans" cxnId="{6388A17E-B4AB-4EFA-9788-7A99FDB34920}">
      <dgm:prSet/>
      <dgm:spPr/>
      <dgm:t>
        <a:bodyPr/>
        <a:lstStyle/>
        <a:p>
          <a:endParaRPr lang="id-ID"/>
        </a:p>
      </dgm:t>
    </dgm:pt>
    <dgm:pt modelId="{AAB13A46-BBC2-4867-972F-F2B1D4A44A6E}">
      <dgm:prSet phldrT="[Text]"/>
      <dgm:spPr/>
      <dgm:t>
        <a:bodyPr/>
        <a:lstStyle/>
        <a:p>
          <a:r>
            <a:rPr lang="id-ID" dirty="0" smtClean="0"/>
            <a:t>Spesifikasi performance</a:t>
          </a:r>
          <a:endParaRPr lang="id-ID" dirty="0"/>
        </a:p>
      </dgm:t>
    </dgm:pt>
    <dgm:pt modelId="{89A33449-22A9-496A-80FD-B4A1CF78AFB4}" type="parTrans" cxnId="{6B84A999-E47C-4C97-9C45-B42ACC5B1071}">
      <dgm:prSet/>
      <dgm:spPr/>
      <dgm:t>
        <a:bodyPr/>
        <a:lstStyle/>
        <a:p>
          <a:endParaRPr lang="id-ID"/>
        </a:p>
      </dgm:t>
    </dgm:pt>
    <dgm:pt modelId="{3E4EED64-253B-4C56-B2AE-456F2A7827D8}" type="sibTrans" cxnId="{6B84A999-E47C-4C97-9C45-B42ACC5B1071}">
      <dgm:prSet/>
      <dgm:spPr/>
      <dgm:t>
        <a:bodyPr/>
        <a:lstStyle/>
        <a:p>
          <a:endParaRPr lang="id-ID"/>
        </a:p>
      </dgm:t>
    </dgm:pt>
    <dgm:pt modelId="{0B121517-6618-4646-A19A-3C2DADF436A8}">
      <dgm:prSet phldrT="[Text]"/>
      <dgm:spPr/>
      <dgm:t>
        <a:bodyPr/>
        <a:lstStyle/>
        <a:p>
          <a:r>
            <a:rPr lang="id-ID" dirty="0" smtClean="0"/>
            <a:t>Kondisi atau persyaratan jaminan</a:t>
          </a:r>
          <a:endParaRPr lang="id-ID" dirty="0"/>
        </a:p>
      </dgm:t>
    </dgm:pt>
    <dgm:pt modelId="{102E7338-F52C-42AD-A55B-8C91A77F3C5A}" type="parTrans" cxnId="{5D686C80-E8AA-4318-B45E-F07D8F01AE78}">
      <dgm:prSet/>
      <dgm:spPr/>
      <dgm:t>
        <a:bodyPr/>
        <a:lstStyle/>
        <a:p>
          <a:endParaRPr lang="id-ID"/>
        </a:p>
      </dgm:t>
    </dgm:pt>
    <dgm:pt modelId="{162009BC-126A-4D81-A9D6-C1E3340C260A}" type="sibTrans" cxnId="{5D686C80-E8AA-4318-B45E-F07D8F01AE78}">
      <dgm:prSet/>
      <dgm:spPr/>
      <dgm:t>
        <a:bodyPr/>
        <a:lstStyle/>
        <a:p>
          <a:endParaRPr lang="id-ID"/>
        </a:p>
      </dgm:t>
    </dgm:pt>
    <dgm:pt modelId="{1B51DF75-CC83-47C3-98AF-5FBBF51F95E6}">
      <dgm:prSet phldrT="[Text]"/>
      <dgm:spPr/>
      <dgm:t>
        <a:bodyPr/>
        <a:lstStyle/>
        <a:p>
          <a:r>
            <a:rPr lang="id-ID" dirty="0" smtClean="0"/>
            <a:t>Sesudah Membeli Produk</a:t>
          </a:r>
          <a:endParaRPr lang="id-ID" dirty="0"/>
        </a:p>
      </dgm:t>
    </dgm:pt>
    <dgm:pt modelId="{2C9776D0-6998-4871-A341-04FCF380EFDB}" type="parTrans" cxnId="{EBB70011-4212-4DE7-96F2-AE3E3695247E}">
      <dgm:prSet/>
      <dgm:spPr/>
      <dgm:t>
        <a:bodyPr/>
        <a:lstStyle/>
        <a:p>
          <a:endParaRPr lang="id-ID"/>
        </a:p>
      </dgm:t>
    </dgm:pt>
    <dgm:pt modelId="{6FB066BA-BE64-410D-8F51-8A7C3524C004}" type="sibTrans" cxnId="{EBB70011-4212-4DE7-96F2-AE3E3695247E}">
      <dgm:prSet/>
      <dgm:spPr/>
      <dgm:t>
        <a:bodyPr/>
        <a:lstStyle/>
        <a:p>
          <a:endParaRPr lang="id-ID"/>
        </a:p>
      </dgm:t>
    </dgm:pt>
    <dgm:pt modelId="{7D906D80-BE6D-46A1-913D-A302C53F73AC}">
      <dgm:prSet phldrT="[Text]"/>
      <dgm:spPr/>
      <dgm:t>
        <a:bodyPr/>
        <a:lstStyle/>
        <a:p>
          <a:r>
            <a:rPr lang="id-ID" dirty="0" smtClean="0"/>
            <a:t>Kemudahan instalasi dan penggunaan</a:t>
          </a:r>
          <a:endParaRPr lang="id-ID" dirty="0"/>
        </a:p>
      </dgm:t>
    </dgm:pt>
    <dgm:pt modelId="{728BA96A-41E4-4803-A22E-CC9EB0529FE3}" type="parTrans" cxnId="{3ACD029F-3139-4CD1-8E37-A37573069B21}">
      <dgm:prSet/>
      <dgm:spPr/>
      <dgm:t>
        <a:bodyPr/>
        <a:lstStyle/>
        <a:p>
          <a:endParaRPr lang="id-ID"/>
        </a:p>
      </dgm:t>
    </dgm:pt>
    <dgm:pt modelId="{E7801431-36D7-466A-92AC-F9BC8A6ED30E}" type="sibTrans" cxnId="{3ACD029F-3139-4CD1-8E37-A37573069B21}">
      <dgm:prSet/>
      <dgm:spPr/>
      <dgm:t>
        <a:bodyPr/>
        <a:lstStyle/>
        <a:p>
          <a:endParaRPr lang="id-ID"/>
        </a:p>
      </dgm:t>
    </dgm:pt>
    <dgm:pt modelId="{83995072-72B3-4717-8969-47816ED3000C}">
      <dgm:prSet phldrT="[Text]"/>
      <dgm:spPr/>
      <dgm:t>
        <a:bodyPr/>
        <a:lstStyle/>
        <a:p>
          <a:r>
            <a:rPr lang="id-ID" dirty="0" smtClean="0"/>
            <a:t>Ketersediaan suku cadang</a:t>
          </a:r>
          <a:endParaRPr lang="id-ID" dirty="0"/>
        </a:p>
      </dgm:t>
    </dgm:pt>
    <dgm:pt modelId="{F4A1EC9D-B0DE-4BB4-8FF7-A612600431A2}" type="parTrans" cxnId="{C594D6CE-E923-434C-AABD-482D3B2A61CE}">
      <dgm:prSet/>
      <dgm:spPr/>
      <dgm:t>
        <a:bodyPr/>
        <a:lstStyle/>
        <a:p>
          <a:endParaRPr lang="id-ID"/>
        </a:p>
      </dgm:t>
    </dgm:pt>
    <dgm:pt modelId="{8A4EA2FF-6F3C-47BB-94DA-ABD9B45952E5}" type="sibTrans" cxnId="{C594D6CE-E923-434C-AABD-482D3B2A61CE}">
      <dgm:prSet/>
      <dgm:spPr/>
      <dgm:t>
        <a:bodyPr/>
        <a:lstStyle/>
        <a:p>
          <a:endParaRPr lang="id-ID"/>
        </a:p>
      </dgm:t>
    </dgm:pt>
    <dgm:pt modelId="{CB2DE9A7-C6F4-4E69-963C-19FD30DDEFB0}">
      <dgm:prSet phldrT="[Text]"/>
      <dgm:spPr/>
      <dgm:t>
        <a:bodyPr/>
        <a:lstStyle/>
        <a:p>
          <a:r>
            <a:rPr lang="id-ID" dirty="0" smtClean="0"/>
            <a:t>Pengalaman sebelumnya</a:t>
          </a:r>
          <a:endParaRPr lang="id-ID" dirty="0"/>
        </a:p>
      </dgm:t>
    </dgm:pt>
    <dgm:pt modelId="{59BF7130-386C-4DB9-852D-84BF7FFADA8A}" type="parTrans" cxnId="{C80EA688-5090-4912-852C-A27AB7642C34}">
      <dgm:prSet/>
      <dgm:spPr/>
      <dgm:t>
        <a:bodyPr/>
        <a:lstStyle/>
        <a:p>
          <a:endParaRPr lang="id-ID"/>
        </a:p>
      </dgm:t>
    </dgm:pt>
    <dgm:pt modelId="{A5209085-2A32-4340-A67B-BBC0819A9933}" type="sibTrans" cxnId="{C80EA688-5090-4912-852C-A27AB7642C34}">
      <dgm:prSet/>
      <dgm:spPr/>
      <dgm:t>
        <a:bodyPr/>
        <a:lstStyle/>
        <a:p>
          <a:endParaRPr lang="id-ID"/>
        </a:p>
      </dgm:t>
    </dgm:pt>
    <dgm:pt modelId="{9E8CE436-132D-4770-A77F-76516FF911B3}">
      <dgm:prSet phldrT="[Text]"/>
      <dgm:spPr/>
      <dgm:t>
        <a:bodyPr/>
        <a:lstStyle/>
        <a:p>
          <a:r>
            <a:rPr lang="id-ID" dirty="0" smtClean="0"/>
            <a:t>Opini Teman</a:t>
          </a:r>
          <a:endParaRPr lang="id-ID" dirty="0"/>
        </a:p>
      </dgm:t>
    </dgm:pt>
    <dgm:pt modelId="{5F260BF9-3911-4B70-A5E1-2224F3B6C1C4}" type="parTrans" cxnId="{B0D3C5DC-45C3-4BBF-852B-642E2206F1E8}">
      <dgm:prSet/>
      <dgm:spPr/>
      <dgm:t>
        <a:bodyPr/>
        <a:lstStyle/>
        <a:p>
          <a:endParaRPr lang="id-ID"/>
        </a:p>
      </dgm:t>
    </dgm:pt>
    <dgm:pt modelId="{F52C4178-F2BC-4C3C-8711-6BE2FD004D81}" type="sibTrans" cxnId="{B0D3C5DC-45C3-4BBF-852B-642E2206F1E8}">
      <dgm:prSet/>
      <dgm:spPr/>
      <dgm:t>
        <a:bodyPr/>
        <a:lstStyle/>
        <a:p>
          <a:endParaRPr lang="id-ID"/>
        </a:p>
      </dgm:t>
    </dgm:pt>
    <dgm:pt modelId="{61A0D15E-8F7D-472B-875F-20805AF74646}">
      <dgm:prSet phldrT="[Text]"/>
      <dgm:spPr/>
      <dgm:t>
        <a:bodyPr/>
        <a:lstStyle/>
        <a:p>
          <a:r>
            <a:rPr lang="id-ID" dirty="0" smtClean="0"/>
            <a:t>Reputasi  tempat penjualan</a:t>
          </a:r>
          <a:endParaRPr lang="id-ID" dirty="0"/>
        </a:p>
      </dgm:t>
    </dgm:pt>
    <dgm:pt modelId="{2A9AB7F2-2863-487F-BD51-8D0EA1E1A9D8}" type="parTrans" cxnId="{DAEC7216-2D41-4776-995C-B5A0884E98A2}">
      <dgm:prSet/>
      <dgm:spPr/>
      <dgm:t>
        <a:bodyPr/>
        <a:lstStyle/>
        <a:p>
          <a:endParaRPr lang="id-ID"/>
        </a:p>
      </dgm:t>
    </dgm:pt>
    <dgm:pt modelId="{3A49E71E-079F-4369-BFC4-D3AA38716871}" type="sibTrans" cxnId="{DAEC7216-2D41-4776-995C-B5A0884E98A2}">
      <dgm:prSet/>
      <dgm:spPr/>
      <dgm:t>
        <a:bodyPr/>
        <a:lstStyle/>
        <a:p>
          <a:endParaRPr lang="id-ID"/>
        </a:p>
      </dgm:t>
    </dgm:pt>
    <dgm:pt modelId="{54BC0788-9370-4273-84BC-660E43DC98B8}">
      <dgm:prSet phldrT="[Text]"/>
      <dgm:spPr/>
      <dgm:t>
        <a:bodyPr/>
        <a:lstStyle/>
        <a:p>
          <a:r>
            <a:rPr lang="id-ID" dirty="0" smtClean="0"/>
            <a:t>Publikasi hasil-hasil pengujian produk</a:t>
          </a:r>
          <a:endParaRPr lang="id-ID" dirty="0"/>
        </a:p>
      </dgm:t>
    </dgm:pt>
    <dgm:pt modelId="{436A44BE-F7F8-4743-9A73-DCAB4EA0A202}" type="parTrans" cxnId="{24B83217-8A3F-4FCE-AC72-BE744FA6C9E5}">
      <dgm:prSet/>
      <dgm:spPr/>
      <dgm:t>
        <a:bodyPr/>
        <a:lstStyle/>
        <a:p>
          <a:endParaRPr lang="id-ID"/>
        </a:p>
      </dgm:t>
    </dgm:pt>
    <dgm:pt modelId="{D343C6E9-42A3-4AD8-9B90-DA2153392D1A}" type="sibTrans" cxnId="{24B83217-8A3F-4FCE-AC72-BE744FA6C9E5}">
      <dgm:prSet/>
      <dgm:spPr/>
      <dgm:t>
        <a:bodyPr/>
        <a:lstStyle/>
        <a:p>
          <a:endParaRPr lang="id-ID"/>
        </a:p>
      </dgm:t>
    </dgm:pt>
    <dgm:pt modelId="{6380B0E7-01B6-4FCF-848B-8989F4BF17B4}">
      <dgm:prSet phldrT="[Text]"/>
      <dgm:spPr/>
      <dgm:t>
        <a:bodyPr/>
        <a:lstStyle/>
        <a:p>
          <a:r>
            <a:rPr lang="id-ID" dirty="0" smtClean="0"/>
            <a:t>Harga (untuk performance yang ditawarkan</a:t>
          </a:r>
          <a:endParaRPr lang="id-ID" dirty="0"/>
        </a:p>
      </dgm:t>
    </dgm:pt>
    <dgm:pt modelId="{33A5B415-6E8C-4F42-A66B-030D519B0D84}" type="parTrans" cxnId="{7D1FF552-FC68-40DF-96FB-773810072840}">
      <dgm:prSet/>
      <dgm:spPr/>
      <dgm:t>
        <a:bodyPr/>
        <a:lstStyle/>
        <a:p>
          <a:endParaRPr lang="id-ID"/>
        </a:p>
      </dgm:t>
    </dgm:pt>
    <dgm:pt modelId="{D83DB84F-27B8-455E-8CE1-D26E74134F63}" type="sibTrans" cxnId="{7D1FF552-FC68-40DF-96FB-773810072840}">
      <dgm:prSet/>
      <dgm:spPr/>
      <dgm:t>
        <a:bodyPr/>
        <a:lstStyle/>
        <a:p>
          <a:endParaRPr lang="id-ID"/>
        </a:p>
      </dgm:t>
    </dgm:pt>
    <dgm:pt modelId="{B1C3A5E5-1ED1-4AFC-B903-EACCAC0FF1BF}">
      <dgm:prSet phldrT="[Text]"/>
      <dgm:spPr/>
      <dgm:t>
        <a:bodyPr/>
        <a:lstStyle/>
        <a:p>
          <a:r>
            <a:rPr lang="id-ID" dirty="0" smtClean="0"/>
            <a:t>Komentar dari penjual produk</a:t>
          </a:r>
          <a:endParaRPr lang="id-ID" dirty="0"/>
        </a:p>
      </dgm:t>
    </dgm:pt>
    <dgm:pt modelId="{75C67407-1AEE-4BCC-8B29-6BFB6BA61A1A}" type="parTrans" cxnId="{3F3D3641-28B7-4D21-8E99-A7F454629B2F}">
      <dgm:prSet/>
      <dgm:spPr/>
      <dgm:t>
        <a:bodyPr/>
        <a:lstStyle/>
        <a:p>
          <a:endParaRPr lang="id-ID"/>
        </a:p>
      </dgm:t>
    </dgm:pt>
    <dgm:pt modelId="{9BA643FC-06DC-4DE7-B159-960EB05B5794}" type="sibTrans" cxnId="{3F3D3641-28B7-4D21-8E99-A7F454629B2F}">
      <dgm:prSet/>
      <dgm:spPr/>
      <dgm:t>
        <a:bodyPr/>
        <a:lstStyle/>
        <a:p>
          <a:endParaRPr lang="id-ID"/>
        </a:p>
      </dgm:t>
    </dgm:pt>
    <dgm:pt modelId="{3DD2E83E-8C36-4B2E-9974-751F17DC1EE1}">
      <dgm:prSet phldrT="[Text]"/>
      <dgm:spPr/>
      <dgm:t>
        <a:bodyPr/>
        <a:lstStyle/>
        <a:p>
          <a:r>
            <a:rPr lang="id-ID" dirty="0" smtClean="0"/>
            <a:t>Kebijakan perbaikan dan pelayanan</a:t>
          </a:r>
          <a:endParaRPr lang="id-ID" dirty="0"/>
        </a:p>
      </dgm:t>
    </dgm:pt>
    <dgm:pt modelId="{41E887D8-45C1-42C1-99D7-D59E14C683C3}" type="parTrans" cxnId="{944C01F7-4B3B-41FB-85CC-701D2F984746}">
      <dgm:prSet/>
      <dgm:spPr/>
      <dgm:t>
        <a:bodyPr/>
        <a:lstStyle/>
        <a:p>
          <a:endParaRPr lang="id-ID"/>
        </a:p>
      </dgm:t>
    </dgm:pt>
    <dgm:pt modelId="{F4C890C0-08B2-4F32-9F83-78E7DEF6E2A7}" type="sibTrans" cxnId="{944C01F7-4B3B-41FB-85CC-701D2F984746}">
      <dgm:prSet/>
      <dgm:spPr/>
      <dgm:t>
        <a:bodyPr/>
        <a:lstStyle/>
        <a:p>
          <a:endParaRPr lang="id-ID"/>
        </a:p>
      </dgm:t>
    </dgm:pt>
    <dgm:pt modelId="{03BD3BC5-1884-4A74-8BB0-11E0BF211410}">
      <dgm:prSet phldrT="[Text]"/>
      <dgm:spPr/>
      <dgm:t>
        <a:bodyPr/>
        <a:lstStyle/>
        <a:p>
          <a:r>
            <a:rPr lang="id-ID" dirty="0" smtClean="0"/>
            <a:t>Program pendukung</a:t>
          </a:r>
          <a:endParaRPr lang="id-ID" dirty="0"/>
        </a:p>
      </dgm:t>
    </dgm:pt>
    <dgm:pt modelId="{52BAD50F-A074-485C-B46C-25B48D7015EA}" type="parTrans" cxnId="{C81781FD-296B-4957-A48B-39474BA73063}">
      <dgm:prSet/>
      <dgm:spPr/>
      <dgm:t>
        <a:bodyPr/>
        <a:lstStyle/>
        <a:p>
          <a:endParaRPr lang="id-ID"/>
        </a:p>
      </dgm:t>
    </dgm:pt>
    <dgm:pt modelId="{6669B267-A0FA-4C7D-9835-FCF1CC09C9B7}" type="sibTrans" cxnId="{C81781FD-296B-4957-A48B-39474BA73063}">
      <dgm:prSet/>
      <dgm:spPr/>
      <dgm:t>
        <a:bodyPr/>
        <a:lstStyle/>
        <a:p>
          <a:endParaRPr lang="id-ID"/>
        </a:p>
      </dgm:t>
    </dgm:pt>
    <dgm:pt modelId="{66CA9207-D45F-4E90-87C2-0DD266148454}">
      <dgm:prSet phldrT="[Text]"/>
      <dgm:spPr/>
      <dgm:t>
        <a:bodyPr/>
        <a:lstStyle/>
        <a:p>
          <a:r>
            <a:rPr lang="id-ID" dirty="0" smtClean="0"/>
            <a:t>Harga untuk performance yang ditetapkan</a:t>
          </a:r>
          <a:endParaRPr lang="id-ID" dirty="0"/>
        </a:p>
      </dgm:t>
    </dgm:pt>
    <dgm:pt modelId="{9FEEF33A-8BAF-41F4-A3BC-8575DA61B7D7}" type="parTrans" cxnId="{27449FFB-263A-4B6A-80E9-031DEE09A6ED}">
      <dgm:prSet/>
      <dgm:spPr/>
      <dgm:t>
        <a:bodyPr/>
        <a:lstStyle/>
        <a:p>
          <a:endParaRPr lang="id-ID"/>
        </a:p>
      </dgm:t>
    </dgm:pt>
    <dgm:pt modelId="{8310F597-19A0-4496-9BE7-3BFAF9E1EE41}" type="sibTrans" cxnId="{27449FFB-263A-4B6A-80E9-031DEE09A6ED}">
      <dgm:prSet/>
      <dgm:spPr/>
      <dgm:t>
        <a:bodyPr/>
        <a:lstStyle/>
        <a:p>
          <a:endParaRPr lang="id-ID"/>
        </a:p>
      </dgm:t>
    </dgm:pt>
    <dgm:pt modelId="{303B8B0D-3680-4907-BEB0-8A02565B77B6}">
      <dgm:prSet phldrT="[Text]"/>
      <dgm:spPr/>
      <dgm:t>
        <a:bodyPr/>
        <a:lstStyle/>
        <a:p>
          <a:r>
            <a:rPr lang="id-ID" dirty="0" smtClean="0"/>
            <a:t>Penanganan perbaikan, pengaduan, jaminan</a:t>
          </a:r>
          <a:endParaRPr lang="id-ID" dirty="0"/>
        </a:p>
      </dgm:t>
    </dgm:pt>
    <dgm:pt modelId="{5B86C83A-718A-4694-A03B-D1DB4467D11F}" type="parTrans" cxnId="{BA9E23F9-805E-4982-935D-4B8CB002AD59}">
      <dgm:prSet/>
      <dgm:spPr/>
      <dgm:t>
        <a:bodyPr/>
        <a:lstStyle/>
        <a:p>
          <a:endParaRPr lang="id-ID"/>
        </a:p>
      </dgm:t>
    </dgm:pt>
    <dgm:pt modelId="{79D94FAA-71D8-4E7C-90CB-A8A4B0025898}" type="sibTrans" cxnId="{BA9E23F9-805E-4982-935D-4B8CB002AD59}">
      <dgm:prSet/>
      <dgm:spPr/>
      <dgm:t>
        <a:bodyPr/>
        <a:lstStyle/>
        <a:p>
          <a:endParaRPr lang="id-ID"/>
        </a:p>
      </dgm:t>
    </dgm:pt>
    <dgm:pt modelId="{1DEFDBDC-0C6B-4788-8A49-F12BFD853E3C}">
      <dgm:prSet phldrT="[Text]"/>
      <dgm:spPr/>
      <dgm:t>
        <a:bodyPr/>
        <a:lstStyle/>
        <a:p>
          <a:r>
            <a:rPr lang="id-ID" dirty="0" smtClean="0"/>
            <a:t>Efektifitas layanan purna jual</a:t>
          </a:r>
          <a:endParaRPr lang="id-ID" dirty="0"/>
        </a:p>
      </dgm:t>
    </dgm:pt>
    <dgm:pt modelId="{560BFAD2-F884-4822-903C-FC77AC7AE473}" type="parTrans" cxnId="{108B4D95-672A-4F23-9897-9058AD624E2D}">
      <dgm:prSet/>
      <dgm:spPr/>
      <dgm:t>
        <a:bodyPr/>
        <a:lstStyle/>
        <a:p>
          <a:endParaRPr lang="id-ID"/>
        </a:p>
      </dgm:t>
    </dgm:pt>
    <dgm:pt modelId="{B59DC6ED-072F-4B50-BF9C-9913C89C356E}" type="sibTrans" cxnId="{108B4D95-672A-4F23-9897-9058AD624E2D}">
      <dgm:prSet/>
      <dgm:spPr/>
      <dgm:t>
        <a:bodyPr/>
        <a:lstStyle/>
        <a:p>
          <a:endParaRPr lang="id-ID"/>
        </a:p>
      </dgm:t>
    </dgm:pt>
    <dgm:pt modelId="{607D2B75-F856-455B-818D-A9AE216C94D0}">
      <dgm:prSet phldrT="[Text]"/>
      <dgm:spPr/>
      <dgm:t>
        <a:bodyPr/>
        <a:lstStyle/>
        <a:p>
          <a:r>
            <a:rPr lang="id-ID" dirty="0" smtClean="0"/>
            <a:t>Keandalan produk</a:t>
          </a:r>
          <a:endParaRPr lang="id-ID" dirty="0"/>
        </a:p>
      </dgm:t>
    </dgm:pt>
    <dgm:pt modelId="{92836F61-CE38-4623-B8D7-F66B48396ADB}" type="parTrans" cxnId="{6996031F-3625-404D-8449-E023D79938E7}">
      <dgm:prSet/>
      <dgm:spPr/>
      <dgm:t>
        <a:bodyPr/>
        <a:lstStyle/>
        <a:p>
          <a:endParaRPr lang="id-ID"/>
        </a:p>
      </dgm:t>
    </dgm:pt>
    <dgm:pt modelId="{11E2A213-A3AE-4039-95BB-F3B891A5051A}" type="sibTrans" cxnId="{6996031F-3625-404D-8449-E023D79938E7}">
      <dgm:prSet/>
      <dgm:spPr/>
      <dgm:t>
        <a:bodyPr/>
        <a:lstStyle/>
        <a:p>
          <a:endParaRPr lang="id-ID"/>
        </a:p>
      </dgm:t>
    </dgm:pt>
    <dgm:pt modelId="{B2F1A7DA-F91C-4BE7-9160-9E3FBC4FEC76}">
      <dgm:prSet phldrT="[Text]"/>
      <dgm:spPr/>
      <dgm:t>
        <a:bodyPr/>
        <a:lstStyle/>
        <a:p>
          <a:r>
            <a:rPr lang="id-ID" dirty="0" smtClean="0"/>
            <a:t>Performance komparatif</a:t>
          </a:r>
          <a:endParaRPr lang="id-ID" dirty="0"/>
        </a:p>
      </dgm:t>
    </dgm:pt>
    <dgm:pt modelId="{621FF028-AF29-4333-8D4A-BC429A20FF26}" type="parTrans" cxnId="{158DF125-747B-40E5-8CF3-87D542DE0BBF}">
      <dgm:prSet/>
      <dgm:spPr/>
      <dgm:t>
        <a:bodyPr/>
        <a:lstStyle/>
        <a:p>
          <a:endParaRPr lang="id-ID"/>
        </a:p>
      </dgm:t>
    </dgm:pt>
    <dgm:pt modelId="{131BD426-E7A2-4C9D-AF5C-EEDA5981164F}" type="sibTrans" cxnId="{158DF125-747B-40E5-8CF3-87D542DE0BBF}">
      <dgm:prSet/>
      <dgm:spPr/>
      <dgm:t>
        <a:bodyPr/>
        <a:lstStyle/>
        <a:p>
          <a:endParaRPr lang="id-ID"/>
        </a:p>
      </dgm:t>
    </dgm:pt>
    <dgm:pt modelId="{6323BBF9-6EF5-447B-80A4-6A45EDC91E5B}" type="pres">
      <dgm:prSet presAssocID="{906804AE-4B97-4050-8147-F00FEDF939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84154E5-2D03-4BB5-A00B-8A10859C37F8}" type="pres">
      <dgm:prSet presAssocID="{467955F5-4845-4BFD-B557-5C9ED5AE2629}" presName="composite" presStyleCnt="0"/>
      <dgm:spPr/>
    </dgm:pt>
    <dgm:pt modelId="{8387619C-06C9-4F48-BDC3-AE37AE701B0C}" type="pres">
      <dgm:prSet presAssocID="{467955F5-4845-4BFD-B557-5C9ED5AE262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62A8CF-869C-4176-9082-7E430E86420C}" type="pres">
      <dgm:prSet presAssocID="{467955F5-4845-4BFD-B557-5C9ED5AE262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805DDBC-E704-4C6B-B8E5-C7E5B61162DC}" type="pres">
      <dgm:prSet presAssocID="{C2882731-0B90-4A9D-B162-D7E4032C9E8E}" presName="space" presStyleCnt="0"/>
      <dgm:spPr/>
    </dgm:pt>
    <dgm:pt modelId="{3B8386BB-251B-4461-93E6-AAE9E97D614A}" type="pres">
      <dgm:prSet presAssocID="{A2B51667-C951-4F09-B60F-11A668895C5D}" presName="composite" presStyleCnt="0"/>
      <dgm:spPr/>
    </dgm:pt>
    <dgm:pt modelId="{2C51C2FE-E437-4B56-8FB5-E4A31C576962}" type="pres">
      <dgm:prSet presAssocID="{A2B51667-C951-4F09-B60F-11A668895C5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44A183-3458-4937-BF84-91FB67F28E55}" type="pres">
      <dgm:prSet presAssocID="{A2B51667-C951-4F09-B60F-11A668895C5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B786B9-C845-490A-853B-46E09286B71B}" type="pres">
      <dgm:prSet presAssocID="{D0F1B203-53BA-47A2-9EB7-9A3D7523995F}" presName="space" presStyleCnt="0"/>
      <dgm:spPr/>
    </dgm:pt>
    <dgm:pt modelId="{A179065A-6603-4BFE-AA1E-288112E701B1}" type="pres">
      <dgm:prSet presAssocID="{1B51DF75-CC83-47C3-98AF-5FBBF51F95E6}" presName="composite" presStyleCnt="0"/>
      <dgm:spPr/>
    </dgm:pt>
    <dgm:pt modelId="{083D1F7F-2232-4F70-9C5E-29973570C338}" type="pres">
      <dgm:prSet presAssocID="{1B51DF75-CC83-47C3-98AF-5FBBF51F95E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34810F1-C082-43AA-96D9-12B6135D69CB}" type="pres">
      <dgm:prSet presAssocID="{1B51DF75-CC83-47C3-98AF-5FBBF51F95E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88C283E-C798-4145-9BFE-5234E8F76901}" type="presOf" srcId="{303B8B0D-3680-4907-BEB0-8A02565B77B6}" destId="{F34810F1-C082-43AA-96D9-12B6135D69CB}" srcOrd="0" destOrd="1" presId="urn:microsoft.com/office/officeart/2005/8/layout/hList1"/>
    <dgm:cxn modelId="{7E5FE086-9E07-4283-9DC7-C0ADAE24667D}" type="presOf" srcId="{CB2DE9A7-C6F4-4E69-963C-19FD30DDEFB0}" destId="{5362A8CF-869C-4176-9082-7E430E86420C}" srcOrd="0" destOrd="1" presId="urn:microsoft.com/office/officeart/2005/8/layout/hList1"/>
    <dgm:cxn modelId="{5D686C80-E8AA-4318-B45E-F07D8F01AE78}" srcId="{A2B51667-C951-4F09-B60F-11A668895C5D}" destId="{0B121517-6618-4646-A19A-3C2DADF436A8}" srcOrd="2" destOrd="0" parTransId="{102E7338-F52C-42AD-A55B-8C91A77F3C5A}" sibTransId="{162009BC-126A-4D81-A9D6-C1E3340C260A}"/>
    <dgm:cxn modelId="{355E7C4D-8C14-4C50-8B57-5FD66841FDCA}" type="presOf" srcId="{1B51DF75-CC83-47C3-98AF-5FBBF51F95E6}" destId="{083D1F7F-2232-4F70-9C5E-29973570C338}" srcOrd="0" destOrd="0" presId="urn:microsoft.com/office/officeart/2005/8/layout/hList1"/>
    <dgm:cxn modelId="{1E8F42C9-E0F3-4978-B2F2-002EC7BE21CA}" type="presOf" srcId="{7D906D80-BE6D-46A1-913D-A302C53F73AC}" destId="{F34810F1-C082-43AA-96D9-12B6135D69CB}" srcOrd="0" destOrd="0" presId="urn:microsoft.com/office/officeart/2005/8/layout/hList1"/>
    <dgm:cxn modelId="{37A92E42-45AC-44CA-957A-7C7DE5E2887B}" type="presOf" srcId="{83995072-72B3-4717-8969-47816ED3000C}" destId="{F34810F1-C082-43AA-96D9-12B6135D69CB}" srcOrd="0" destOrd="2" presId="urn:microsoft.com/office/officeart/2005/8/layout/hList1"/>
    <dgm:cxn modelId="{C80EA688-5090-4912-852C-A27AB7642C34}" srcId="{467955F5-4845-4BFD-B557-5C9ED5AE2629}" destId="{CB2DE9A7-C6F4-4E69-963C-19FD30DDEFB0}" srcOrd="1" destOrd="0" parTransId="{59BF7130-386C-4DB9-852D-84BF7FFADA8A}" sibTransId="{A5209085-2A32-4340-A67B-BBC0819A9933}"/>
    <dgm:cxn modelId="{AFDE1030-F751-4E40-BCAD-5D357BD25BDD}" type="presOf" srcId="{66CA9207-D45F-4E90-87C2-0DD266148454}" destId="{A244A183-3458-4937-BF84-91FB67F28E55}" srcOrd="0" destOrd="5" presId="urn:microsoft.com/office/officeart/2005/8/layout/hList1"/>
    <dgm:cxn modelId="{24B83217-8A3F-4FCE-AC72-BE744FA6C9E5}" srcId="{467955F5-4845-4BFD-B557-5C9ED5AE2629}" destId="{54BC0788-9370-4273-84BC-660E43DC98B8}" srcOrd="4" destOrd="0" parTransId="{436A44BE-F7F8-4743-9A73-DCAB4EA0A202}" sibTransId="{D343C6E9-42A3-4AD8-9B90-DA2153392D1A}"/>
    <dgm:cxn modelId="{E9747A0B-C24F-4469-A1CE-5177732A57EB}" type="presOf" srcId="{6380B0E7-01B6-4FCF-848B-8989F4BF17B4}" destId="{5362A8CF-869C-4176-9082-7E430E86420C}" srcOrd="0" destOrd="5" presId="urn:microsoft.com/office/officeart/2005/8/layout/hList1"/>
    <dgm:cxn modelId="{1967E4A6-A5B6-4A8A-88A9-7B5040625767}" srcId="{467955F5-4845-4BFD-B557-5C9ED5AE2629}" destId="{C321F654-B33D-4596-93BC-AB83CB0BEDF8}" srcOrd="0" destOrd="0" parTransId="{3C9A7AEA-BB26-40BB-B83E-7323A6AE37BA}" sibTransId="{42875804-F2A3-4295-ABCC-BBE92B8899EC}"/>
    <dgm:cxn modelId="{E4AF16F2-EAF0-43FD-9839-499A8C977A32}" type="presOf" srcId="{C321F654-B33D-4596-93BC-AB83CB0BEDF8}" destId="{5362A8CF-869C-4176-9082-7E430E86420C}" srcOrd="0" destOrd="0" presId="urn:microsoft.com/office/officeart/2005/8/layout/hList1"/>
    <dgm:cxn modelId="{6B84A999-E47C-4C97-9C45-B42ACC5B1071}" srcId="{A2B51667-C951-4F09-B60F-11A668895C5D}" destId="{AAB13A46-BBC2-4867-972F-F2B1D4A44A6E}" srcOrd="0" destOrd="0" parTransId="{89A33449-22A9-496A-80FD-B4A1CF78AFB4}" sibTransId="{3E4EED64-253B-4C56-B2AE-456F2A7827D8}"/>
    <dgm:cxn modelId="{362E4F5E-08B9-4172-98B0-7A20F3BFBF53}" type="presOf" srcId="{54BC0788-9370-4273-84BC-660E43DC98B8}" destId="{5362A8CF-869C-4176-9082-7E430E86420C}" srcOrd="0" destOrd="4" presId="urn:microsoft.com/office/officeart/2005/8/layout/hList1"/>
    <dgm:cxn modelId="{C594D6CE-E923-434C-AABD-482D3B2A61CE}" srcId="{1B51DF75-CC83-47C3-98AF-5FBBF51F95E6}" destId="{83995072-72B3-4717-8969-47816ED3000C}" srcOrd="2" destOrd="0" parTransId="{F4A1EC9D-B0DE-4BB4-8FF7-A612600431A2}" sibTransId="{8A4EA2FF-6F3C-47BB-94DA-ABD9B45952E5}"/>
    <dgm:cxn modelId="{27449FFB-263A-4B6A-80E9-031DEE09A6ED}" srcId="{A2B51667-C951-4F09-B60F-11A668895C5D}" destId="{66CA9207-D45F-4E90-87C2-0DD266148454}" srcOrd="5" destOrd="0" parTransId="{9FEEF33A-8BAF-41F4-A3BC-8575DA61B7D7}" sibTransId="{8310F597-19A0-4496-9BE7-3BFAF9E1EE41}"/>
    <dgm:cxn modelId="{DAEC7216-2D41-4776-995C-B5A0884E98A2}" srcId="{467955F5-4845-4BFD-B557-5C9ED5AE2629}" destId="{61A0D15E-8F7D-472B-875F-20805AF74646}" srcOrd="3" destOrd="0" parTransId="{2A9AB7F2-2863-487F-BD51-8D0EA1E1A9D8}" sibTransId="{3A49E71E-079F-4369-BFC4-D3AA38716871}"/>
    <dgm:cxn modelId="{3F3D3641-28B7-4D21-8E99-A7F454629B2F}" srcId="{A2B51667-C951-4F09-B60F-11A668895C5D}" destId="{B1C3A5E5-1ED1-4AFC-B903-EACCAC0FF1BF}" srcOrd="1" destOrd="0" parTransId="{75C67407-1AEE-4BCC-8B29-6BFB6BA61A1A}" sibTransId="{9BA643FC-06DC-4DE7-B159-960EB05B5794}"/>
    <dgm:cxn modelId="{EBB70011-4212-4DE7-96F2-AE3E3695247E}" srcId="{906804AE-4B97-4050-8147-F00FEDF939AF}" destId="{1B51DF75-CC83-47C3-98AF-5FBBF51F95E6}" srcOrd="2" destOrd="0" parTransId="{2C9776D0-6998-4871-A341-04FCF380EFDB}" sibTransId="{6FB066BA-BE64-410D-8F51-8A7C3524C004}"/>
    <dgm:cxn modelId="{CA7EEA00-0EA2-4182-AC1E-C05320B6A1DF}" type="presOf" srcId="{AAB13A46-BBC2-4867-972F-F2B1D4A44A6E}" destId="{A244A183-3458-4937-BF84-91FB67F28E55}" srcOrd="0" destOrd="0" presId="urn:microsoft.com/office/officeart/2005/8/layout/hList1"/>
    <dgm:cxn modelId="{AC9966CF-5D05-49F3-8D07-7FEB975A7E96}" type="presOf" srcId="{0B121517-6618-4646-A19A-3C2DADF436A8}" destId="{A244A183-3458-4937-BF84-91FB67F28E55}" srcOrd="0" destOrd="2" presId="urn:microsoft.com/office/officeart/2005/8/layout/hList1"/>
    <dgm:cxn modelId="{3138E62A-C770-4273-BE02-9419D127D3F2}" type="presOf" srcId="{607D2B75-F856-455B-818D-A9AE216C94D0}" destId="{F34810F1-C082-43AA-96D9-12B6135D69CB}" srcOrd="0" destOrd="4" presId="urn:microsoft.com/office/officeart/2005/8/layout/hList1"/>
    <dgm:cxn modelId="{B0D3C5DC-45C3-4BBF-852B-642E2206F1E8}" srcId="{467955F5-4845-4BFD-B557-5C9ED5AE2629}" destId="{9E8CE436-132D-4770-A77F-76516FF911B3}" srcOrd="2" destOrd="0" parTransId="{5F260BF9-3911-4B70-A5E1-2224F3B6C1C4}" sibTransId="{F52C4178-F2BC-4C3C-8711-6BE2FD004D81}"/>
    <dgm:cxn modelId="{D34CFF23-820D-4087-8796-6AD6208A85A3}" type="presOf" srcId="{61A0D15E-8F7D-472B-875F-20805AF74646}" destId="{5362A8CF-869C-4176-9082-7E430E86420C}" srcOrd="0" destOrd="3" presId="urn:microsoft.com/office/officeart/2005/8/layout/hList1"/>
    <dgm:cxn modelId="{6388A17E-B4AB-4EFA-9788-7A99FDB34920}" srcId="{906804AE-4B97-4050-8147-F00FEDF939AF}" destId="{A2B51667-C951-4F09-B60F-11A668895C5D}" srcOrd="1" destOrd="0" parTransId="{356B6A64-356C-4DEF-AD44-A74A91E6955E}" sibTransId="{D0F1B203-53BA-47A2-9EB7-9A3D7523995F}"/>
    <dgm:cxn modelId="{108B4D95-672A-4F23-9897-9058AD624E2D}" srcId="{1B51DF75-CC83-47C3-98AF-5FBBF51F95E6}" destId="{1DEFDBDC-0C6B-4788-8A49-F12BFD853E3C}" srcOrd="3" destOrd="0" parTransId="{560BFAD2-F884-4822-903C-FC77AC7AE473}" sibTransId="{B59DC6ED-072F-4B50-BF9C-9913C89C356E}"/>
    <dgm:cxn modelId="{49E7AE41-4A02-4584-BB1E-F28E7FA639AB}" type="presOf" srcId="{906804AE-4B97-4050-8147-F00FEDF939AF}" destId="{6323BBF9-6EF5-447B-80A4-6A45EDC91E5B}" srcOrd="0" destOrd="0" presId="urn:microsoft.com/office/officeart/2005/8/layout/hList1"/>
    <dgm:cxn modelId="{240B0D80-3FC2-4900-962A-BF187C94649C}" type="presOf" srcId="{B1C3A5E5-1ED1-4AFC-B903-EACCAC0FF1BF}" destId="{A244A183-3458-4937-BF84-91FB67F28E55}" srcOrd="0" destOrd="1" presId="urn:microsoft.com/office/officeart/2005/8/layout/hList1"/>
    <dgm:cxn modelId="{8E29BA86-EB8C-4321-87A0-A8DC9E61C26F}" srcId="{906804AE-4B97-4050-8147-F00FEDF939AF}" destId="{467955F5-4845-4BFD-B557-5C9ED5AE2629}" srcOrd="0" destOrd="0" parTransId="{264138E8-9405-424E-8F39-E64B4207CACF}" sibTransId="{C2882731-0B90-4A9D-B162-D7E4032C9E8E}"/>
    <dgm:cxn modelId="{944C01F7-4B3B-41FB-85CC-701D2F984746}" srcId="{A2B51667-C951-4F09-B60F-11A668895C5D}" destId="{3DD2E83E-8C36-4B2E-9974-751F17DC1EE1}" srcOrd="3" destOrd="0" parTransId="{41E887D8-45C1-42C1-99D7-D59E14C683C3}" sibTransId="{F4C890C0-08B2-4F32-9F83-78E7DEF6E2A7}"/>
    <dgm:cxn modelId="{C81781FD-296B-4957-A48B-39474BA73063}" srcId="{A2B51667-C951-4F09-B60F-11A668895C5D}" destId="{03BD3BC5-1884-4A74-8BB0-11E0BF211410}" srcOrd="4" destOrd="0" parTransId="{52BAD50F-A074-485C-B46C-25B48D7015EA}" sibTransId="{6669B267-A0FA-4C7D-9835-FCF1CC09C9B7}"/>
    <dgm:cxn modelId="{3ACD029F-3139-4CD1-8E37-A37573069B21}" srcId="{1B51DF75-CC83-47C3-98AF-5FBBF51F95E6}" destId="{7D906D80-BE6D-46A1-913D-A302C53F73AC}" srcOrd="0" destOrd="0" parTransId="{728BA96A-41E4-4803-A22E-CC9EB0529FE3}" sibTransId="{E7801431-36D7-466A-92AC-F9BC8A6ED30E}"/>
    <dgm:cxn modelId="{BA9E23F9-805E-4982-935D-4B8CB002AD59}" srcId="{1B51DF75-CC83-47C3-98AF-5FBBF51F95E6}" destId="{303B8B0D-3680-4907-BEB0-8A02565B77B6}" srcOrd="1" destOrd="0" parTransId="{5B86C83A-718A-4694-A03B-D1DB4467D11F}" sibTransId="{79D94FAA-71D8-4E7C-90CB-A8A4B0025898}"/>
    <dgm:cxn modelId="{158DF125-747B-40E5-8CF3-87D542DE0BBF}" srcId="{1B51DF75-CC83-47C3-98AF-5FBBF51F95E6}" destId="{B2F1A7DA-F91C-4BE7-9160-9E3FBC4FEC76}" srcOrd="5" destOrd="0" parTransId="{621FF028-AF29-4333-8D4A-BC429A20FF26}" sibTransId="{131BD426-E7A2-4C9D-AF5C-EEDA5981164F}"/>
    <dgm:cxn modelId="{D7083D4B-5A6A-40B7-B518-A0306856AF0B}" type="presOf" srcId="{03BD3BC5-1884-4A74-8BB0-11E0BF211410}" destId="{A244A183-3458-4937-BF84-91FB67F28E55}" srcOrd="0" destOrd="4" presId="urn:microsoft.com/office/officeart/2005/8/layout/hList1"/>
    <dgm:cxn modelId="{7C6CF485-C6C0-4FEA-A662-C8E1DB221023}" type="presOf" srcId="{9E8CE436-132D-4770-A77F-76516FF911B3}" destId="{5362A8CF-869C-4176-9082-7E430E86420C}" srcOrd="0" destOrd="2" presId="urn:microsoft.com/office/officeart/2005/8/layout/hList1"/>
    <dgm:cxn modelId="{3F199728-B974-4848-96AE-58837BA44BF0}" type="presOf" srcId="{1DEFDBDC-0C6B-4788-8A49-F12BFD853E3C}" destId="{F34810F1-C082-43AA-96D9-12B6135D69CB}" srcOrd="0" destOrd="3" presId="urn:microsoft.com/office/officeart/2005/8/layout/hList1"/>
    <dgm:cxn modelId="{7D1FF552-FC68-40DF-96FB-773810072840}" srcId="{467955F5-4845-4BFD-B557-5C9ED5AE2629}" destId="{6380B0E7-01B6-4FCF-848B-8989F4BF17B4}" srcOrd="5" destOrd="0" parTransId="{33A5B415-6E8C-4F42-A66B-030D519B0D84}" sibTransId="{D83DB84F-27B8-455E-8CE1-D26E74134F63}"/>
    <dgm:cxn modelId="{6996031F-3625-404D-8449-E023D79938E7}" srcId="{1B51DF75-CC83-47C3-98AF-5FBBF51F95E6}" destId="{607D2B75-F856-455B-818D-A9AE216C94D0}" srcOrd="4" destOrd="0" parTransId="{92836F61-CE38-4623-B8D7-F66B48396ADB}" sibTransId="{11E2A213-A3AE-4039-95BB-F3B891A5051A}"/>
    <dgm:cxn modelId="{2D25A004-D9A3-4041-9791-C38E0017A2D6}" type="presOf" srcId="{A2B51667-C951-4F09-B60F-11A668895C5D}" destId="{2C51C2FE-E437-4B56-8FB5-E4A31C576962}" srcOrd="0" destOrd="0" presId="urn:microsoft.com/office/officeart/2005/8/layout/hList1"/>
    <dgm:cxn modelId="{F0A35FBF-4100-4512-AFBD-12A76434BD06}" type="presOf" srcId="{3DD2E83E-8C36-4B2E-9974-751F17DC1EE1}" destId="{A244A183-3458-4937-BF84-91FB67F28E55}" srcOrd="0" destOrd="3" presId="urn:microsoft.com/office/officeart/2005/8/layout/hList1"/>
    <dgm:cxn modelId="{653A421A-664C-4219-9355-60EB3A3090AB}" type="presOf" srcId="{B2F1A7DA-F91C-4BE7-9160-9E3FBC4FEC76}" destId="{F34810F1-C082-43AA-96D9-12B6135D69CB}" srcOrd="0" destOrd="5" presId="urn:microsoft.com/office/officeart/2005/8/layout/hList1"/>
    <dgm:cxn modelId="{24DCCE4A-DE8F-4A1D-BD42-A51FA79FC88D}" type="presOf" srcId="{467955F5-4845-4BFD-B557-5C9ED5AE2629}" destId="{8387619C-06C9-4F48-BDC3-AE37AE701B0C}" srcOrd="0" destOrd="0" presId="urn:microsoft.com/office/officeart/2005/8/layout/hList1"/>
    <dgm:cxn modelId="{AF811164-9D0C-4F5E-BA6E-923D5C9EEF21}" type="presParOf" srcId="{6323BBF9-6EF5-447B-80A4-6A45EDC91E5B}" destId="{084154E5-2D03-4BB5-A00B-8A10859C37F8}" srcOrd="0" destOrd="0" presId="urn:microsoft.com/office/officeart/2005/8/layout/hList1"/>
    <dgm:cxn modelId="{DB4D377A-D019-442C-BD00-784DFE45980A}" type="presParOf" srcId="{084154E5-2D03-4BB5-A00B-8A10859C37F8}" destId="{8387619C-06C9-4F48-BDC3-AE37AE701B0C}" srcOrd="0" destOrd="0" presId="urn:microsoft.com/office/officeart/2005/8/layout/hList1"/>
    <dgm:cxn modelId="{AE68EA1F-A8FE-46B4-B77E-EF0034F7EBEC}" type="presParOf" srcId="{084154E5-2D03-4BB5-A00B-8A10859C37F8}" destId="{5362A8CF-869C-4176-9082-7E430E86420C}" srcOrd="1" destOrd="0" presId="urn:microsoft.com/office/officeart/2005/8/layout/hList1"/>
    <dgm:cxn modelId="{D42A2FAA-2C0B-4D77-A643-C0E253B65B65}" type="presParOf" srcId="{6323BBF9-6EF5-447B-80A4-6A45EDC91E5B}" destId="{D805DDBC-E704-4C6B-B8E5-C7E5B61162DC}" srcOrd="1" destOrd="0" presId="urn:microsoft.com/office/officeart/2005/8/layout/hList1"/>
    <dgm:cxn modelId="{ABCA1FA2-D4F4-4A82-B7C1-B204DA5A62CF}" type="presParOf" srcId="{6323BBF9-6EF5-447B-80A4-6A45EDC91E5B}" destId="{3B8386BB-251B-4461-93E6-AAE9E97D614A}" srcOrd="2" destOrd="0" presId="urn:microsoft.com/office/officeart/2005/8/layout/hList1"/>
    <dgm:cxn modelId="{5F560245-B9E8-4BA5-BEEE-D2C6BE3A6D0E}" type="presParOf" srcId="{3B8386BB-251B-4461-93E6-AAE9E97D614A}" destId="{2C51C2FE-E437-4B56-8FB5-E4A31C576962}" srcOrd="0" destOrd="0" presId="urn:microsoft.com/office/officeart/2005/8/layout/hList1"/>
    <dgm:cxn modelId="{E3204E84-A3C0-48CF-91E1-287338F304E6}" type="presParOf" srcId="{3B8386BB-251B-4461-93E6-AAE9E97D614A}" destId="{A244A183-3458-4937-BF84-91FB67F28E55}" srcOrd="1" destOrd="0" presId="urn:microsoft.com/office/officeart/2005/8/layout/hList1"/>
    <dgm:cxn modelId="{4B10EEF2-6790-4895-8BE5-2FD605704F50}" type="presParOf" srcId="{6323BBF9-6EF5-447B-80A4-6A45EDC91E5B}" destId="{9FB786B9-C845-490A-853B-46E09286B71B}" srcOrd="3" destOrd="0" presId="urn:microsoft.com/office/officeart/2005/8/layout/hList1"/>
    <dgm:cxn modelId="{22D349B6-151D-4DD4-A90B-895B501EC4D7}" type="presParOf" srcId="{6323BBF9-6EF5-447B-80A4-6A45EDC91E5B}" destId="{A179065A-6603-4BFE-AA1E-288112E701B1}" srcOrd="4" destOrd="0" presId="urn:microsoft.com/office/officeart/2005/8/layout/hList1"/>
    <dgm:cxn modelId="{5FFCA1C1-211A-482A-BF2E-C4F386CB701B}" type="presParOf" srcId="{A179065A-6603-4BFE-AA1E-288112E701B1}" destId="{083D1F7F-2232-4F70-9C5E-29973570C338}" srcOrd="0" destOrd="0" presId="urn:microsoft.com/office/officeart/2005/8/layout/hList1"/>
    <dgm:cxn modelId="{17693B1F-D585-4ACE-9216-D5B2F19AFCEB}" type="presParOf" srcId="{A179065A-6603-4BFE-AA1E-288112E701B1}" destId="{F34810F1-C082-43AA-96D9-12B6135D69CB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E5DB4A6-805F-4E6B-B9FC-266897072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18E673-E640-4801-B967-3F5E9255FE37}" type="slidenum">
              <a:rPr lang="en-US"/>
              <a:pPr/>
              <a:t>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5660DA-3D3F-4B84-B925-588B24FFF101}" type="slidenum">
              <a:rPr lang="en-US"/>
              <a:pPr/>
              <a:t>10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6DC45-B713-4E6E-BF53-3DF65F1508E5}" type="slidenum">
              <a:rPr lang="en-US"/>
              <a:pPr/>
              <a:t>11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9BA3-A824-42C8-B714-5790AC9A997F}" type="slidenum">
              <a:rPr lang="en-US"/>
              <a:pPr/>
              <a:t>12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C479E-81AA-46BA-BAEB-E327F7D4C469}" type="slidenum">
              <a:rPr lang="en-US"/>
              <a:pPr/>
              <a:t>13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7D7E08-1279-4F09-B428-C1EEC90FBEF1}" type="slidenum">
              <a:rPr lang="en-US"/>
              <a:pPr/>
              <a:t>14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C8604-142B-4099-A996-6215E43A1F54}" type="slidenum">
              <a:rPr lang="en-US"/>
              <a:pPr/>
              <a:t>15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C1770-C193-43CC-A3A0-4DEBA7AE4F9C}" type="slidenum">
              <a:rPr lang="en-US"/>
              <a:pPr/>
              <a:t>16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34F3A7-943D-4E45-8DC3-637600D0F84A}" type="slidenum">
              <a:rPr lang="en-US"/>
              <a:pPr/>
              <a:t>17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8DE822-C744-4608-A284-01C28A04184D}" type="slidenum">
              <a:rPr lang="en-US"/>
              <a:pPr/>
              <a:t>18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D77C23-C1BD-44B9-99FF-210804061CEB}" type="slidenum">
              <a:rPr lang="en-US"/>
              <a:pPr/>
              <a:t>19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18D18-9000-4637-B0AE-BF389AB1F1AF}" type="slidenum">
              <a:rPr lang="en-US"/>
              <a:pPr/>
              <a:t>2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8CBB51-35CF-48AF-B843-72B672983E6B}" type="slidenum">
              <a:rPr lang="en-US"/>
              <a:pPr/>
              <a:t>20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EDD10-9000-4E6F-B7C0-1AEDA822F700}" type="slidenum">
              <a:rPr lang="en-US"/>
              <a:pPr/>
              <a:t>21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C33BE2-1E2D-4080-B86F-AE077A0B3532}" type="slidenum">
              <a:rPr lang="en-US"/>
              <a:pPr/>
              <a:t>22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DF2DD-3E7A-4902-8E83-8A94587B57A2}" type="slidenum">
              <a:rPr lang="en-US"/>
              <a:pPr/>
              <a:t>23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92625-1125-49F2-A4C5-7C6077E65663}" type="slidenum">
              <a:rPr lang="en-US"/>
              <a:pPr/>
              <a:t>25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A33C8-0AC2-4113-8F34-E00A0BD4206F}" type="slidenum">
              <a:rPr lang="en-US"/>
              <a:pPr/>
              <a:t>26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B801F-F4D8-4925-BC5D-A0D66A9F189D}" type="slidenum">
              <a:rPr lang="en-US"/>
              <a:pPr/>
              <a:t>27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050EA-4F1D-42BE-A256-7C44E788D97C}" type="slidenum">
              <a:rPr lang="en-US"/>
              <a:pPr/>
              <a:t>30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250CE-4536-4510-A867-5193415DC23D}" type="slidenum">
              <a:rPr lang="en-US"/>
              <a:pPr/>
              <a:t>31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563816-68BD-4198-8282-FC7E712621F4}" type="slidenum">
              <a:rPr lang="en-US"/>
              <a:pPr/>
              <a:t>32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7D9D0B-D013-4C49-A374-1E839DA80267}" type="slidenum">
              <a:rPr lang="en-US"/>
              <a:pPr/>
              <a:t>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B8190-DF81-452A-B026-1EE94F38E0A2}" type="slidenum">
              <a:rPr lang="en-US"/>
              <a:pPr/>
              <a:t>33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2AD7B-51D7-4135-BA75-CF658984ED0A}" type="slidenum">
              <a:rPr lang="en-US"/>
              <a:pPr/>
              <a:t>34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54FBB2-D74D-4904-AC96-5B640B7167EE}" type="slidenum">
              <a:rPr lang="en-US"/>
              <a:pPr/>
              <a:t>35</a:t>
            </a:fld>
            <a:endParaRPr lang="en-US"/>
          </a:p>
        </p:txBody>
      </p:sp>
      <p:sp>
        <p:nvSpPr>
          <p:cNvPr id="82947" name="Text Box 2"/>
          <p:cNvSpPr txBox="1">
            <a:spLocks noChangeArrowheads="1"/>
          </p:cNvSpPr>
          <p:nvPr/>
        </p:nvSpPr>
        <p:spPr bwMode="auto">
          <a:xfrm>
            <a:off x="993775" y="685800"/>
            <a:ext cx="48704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81638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3DA93-0C86-4B36-A392-203D2BF8E6F7}" type="slidenum">
              <a:rPr lang="en-US"/>
              <a:pPr/>
              <a:t>36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0EA71-BD77-425C-A681-67C4C8302C6B}" type="slidenum">
              <a:rPr lang="en-US"/>
              <a:pPr/>
              <a:t>37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FB4B2-9504-4E71-B65E-AE07B93AB156}" type="slidenum">
              <a:rPr lang="en-US"/>
              <a:pPr/>
              <a:t>38</a:t>
            </a:fld>
            <a:endParaRPr lang="en-US"/>
          </a:p>
        </p:txBody>
      </p:sp>
      <p:sp>
        <p:nvSpPr>
          <p:cNvPr id="86019" name="Text Box 2"/>
          <p:cNvSpPr txBox="1">
            <a:spLocks noChangeArrowheads="1"/>
          </p:cNvSpPr>
          <p:nvPr/>
        </p:nvSpPr>
        <p:spPr bwMode="auto">
          <a:xfrm>
            <a:off x="993775" y="685800"/>
            <a:ext cx="48704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81638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AECC1-7971-43CD-AB8D-EDD60DF7DF70}" type="slidenum">
              <a:rPr lang="en-US"/>
              <a:pPr/>
              <a:t>4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C1797-DDF7-405D-BE43-D69741B05026}" type="slidenum">
              <a:rPr lang="en-US"/>
              <a:pPr/>
              <a:t>5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9A621-E5A5-4C01-9D56-9B7B6429522D}" type="slidenum">
              <a:rPr lang="en-US"/>
              <a:pPr/>
              <a:t>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82612-191C-4655-AFC8-7FB85AD3CB59}" type="slidenum">
              <a:rPr lang="en-US"/>
              <a:pPr/>
              <a:t>7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71D194-89ED-4092-BAA8-79B2F1836377}" type="slidenum">
              <a:rPr lang="en-US"/>
              <a:pPr/>
              <a:t>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EC6AB-5BD5-4E74-942A-DEE75A7F53FC}" type="slidenum">
              <a:rPr lang="en-US"/>
              <a:pPr/>
              <a:t>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77B9F-E00F-44CB-A923-D690ACD6B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E22A1-87B9-452C-A4F4-6A844F8E1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9274F-F0FA-4357-9C6C-E7F2FDDB8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A4B89-6152-4B4C-BECA-BABFD166C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F4A06-8630-475D-98C1-766C60084C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78C519-8B48-4B88-BC00-237240E58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878E6-346A-4831-B597-568CE8AA09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9E7B3-BC82-495B-9396-91C402838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FE0F1-C8AD-4BED-822D-60ADF4408B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852A7-79CE-44E9-A12E-43DEE550B1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2B76D7-5866-4575-9A3C-3ACD65477D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8F578-3EE8-4F9F-B94D-43063F298F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EB717E-83D4-488A-B91B-0D7F985C6F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FF00"/>
          </a:solidFill>
          <a:ln w="57150">
            <a:noFill/>
          </a:ln>
        </p:spPr>
        <p:txBody>
          <a:bodyPr/>
          <a:lstStyle/>
          <a:p>
            <a:pPr algn="ctr" eaLnBrk="1" hangingPunct="1"/>
            <a:r>
              <a:rPr lang="en-US" sz="4400" dirty="0" err="1" smtClean="0"/>
              <a:t>Kepuasan</a:t>
            </a:r>
            <a:r>
              <a:rPr lang="en-US" sz="4400" dirty="0" smtClean="0"/>
              <a:t> </a:t>
            </a:r>
            <a:r>
              <a:rPr lang="en-US" sz="4400" dirty="0" err="1" smtClean="0"/>
              <a:t>Pelanggan</a:t>
            </a:r>
            <a:r>
              <a:rPr lang="en-US" sz="2800" dirty="0" smtClean="0"/>
              <a:t> </a:t>
            </a:r>
            <a:endParaRPr lang="en-US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?</a:t>
            </a:r>
          </a:p>
        </p:txBody>
      </p:sp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685800" y="3276600"/>
            <a:ext cx="2971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+mj-lt"/>
              </a:rPr>
              <a:t>Kepuasan</a:t>
            </a:r>
          </a:p>
        </p:txBody>
      </p:sp>
      <p:sp>
        <p:nvSpPr>
          <p:cNvPr id="15364" name="Oval 5"/>
          <p:cNvSpPr>
            <a:spLocks noChangeArrowheads="1"/>
          </p:cNvSpPr>
          <p:nvPr/>
        </p:nvSpPr>
        <p:spPr bwMode="auto">
          <a:xfrm>
            <a:off x="5410200" y="3276600"/>
            <a:ext cx="2971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+mj-lt"/>
              </a:rPr>
              <a:t>Profit</a:t>
            </a:r>
          </a:p>
        </p:txBody>
      </p:sp>
      <p:cxnSp>
        <p:nvCxnSpPr>
          <p:cNvPr id="15365" name="AutoShape 6"/>
          <p:cNvCxnSpPr>
            <a:cxnSpLocks noChangeShapeType="1"/>
            <a:stCxn id="15363" idx="6"/>
            <a:endCxn id="15364" idx="2"/>
          </p:cNvCxnSpPr>
          <p:nvPr/>
        </p:nvCxnSpPr>
        <p:spPr bwMode="auto">
          <a:xfrm>
            <a:off x="3657600" y="4152900"/>
            <a:ext cx="1752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810000" y="29718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latin typeface="TANESHIA" pitchFamily="2" charset="0"/>
              </a:rPr>
              <a:t>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mtClean="0"/>
              <a:t>Keuntungan dari Loyalitas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sv-SE" sz="2400" dirty="0" smtClean="0"/>
              <a:t>Pelanggan yang loyal memberikan keuntungan besar bagi perusahaan.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v-SE" sz="2400" dirty="0" smtClean="0"/>
              <a:t>Biaya yang dikeluarkan untuk mendapatkan pelanggan baru jauh lebih besar dibandingkan mempertahankan pelanggan yang ada.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v-SE" sz="2400" dirty="0" smtClean="0"/>
              <a:t>Pelanggan yang sudah percaya pada perusahaan dalam suatu urusan bisnis akan percaya juga dalam bisnis lainnya.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v-SE" sz="2400" dirty="0" smtClean="0"/>
              <a:t>Biaya operasional perusahaan akan lebih efisien.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v-SE" sz="2400" dirty="0" smtClean="0"/>
              <a:t>Pelanggan loyal sudah memiliki banyak pengalaman positif dengan perusahaan.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sv-SE" sz="2400" dirty="0" smtClean="0"/>
              <a:t>Pelanggan loyal akan senantiasa membela perusahaan dan bahkan mampu menarik orang lain untuk menjadi pelanggan.</a:t>
            </a:r>
            <a:endParaRPr lang="en-US" sz="24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066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dirty="0" err="1" smtClean="0"/>
              <a:t>Keistimewaan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en-US" sz="3200" dirty="0" err="1" smtClean="0"/>
              <a:t>kebutuhan</a:t>
            </a:r>
            <a:r>
              <a:rPr lang="en-US" sz="3200" dirty="0" smtClean="0"/>
              <a:t> </a:t>
            </a:r>
            <a:r>
              <a:rPr lang="id-ID" sz="3200" dirty="0" smtClean="0"/>
              <a:t>&amp; keinginan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305800" cy="4648200"/>
          </a:xfrm>
          <a:ln w="76200">
            <a:noFill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latin typeface="+mj-lt"/>
              </a:rPr>
              <a:t>Mutu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lebih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tinggi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dari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produk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memungkinkan</a:t>
            </a:r>
            <a:r>
              <a:rPr lang="en-US" sz="2800" dirty="0" smtClean="0">
                <a:latin typeface="+mj-lt"/>
              </a:rPr>
              <a:t> (</a:t>
            </a:r>
            <a:r>
              <a:rPr lang="en-US" sz="2800" dirty="0" err="1" smtClean="0">
                <a:latin typeface="+mj-lt"/>
              </a:rPr>
              <a:t>memberikan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manfaat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Meningkatkan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kepuasan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pelanggan</a:t>
            </a:r>
            <a:r>
              <a:rPr lang="en-US" sz="2400" dirty="0" smtClean="0">
                <a:latin typeface="+mj-lt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Membuat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produk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mudah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laku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dijual</a:t>
            </a:r>
            <a:endParaRPr lang="en-US" sz="24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Memenangkan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persaingan</a:t>
            </a:r>
            <a:endParaRPr lang="en-US" sz="24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Meningkatkan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pangsa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pasar</a:t>
            </a:r>
            <a:endParaRPr lang="en-US" sz="24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Memperoleh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pemasukan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penjualan</a:t>
            </a:r>
            <a:endParaRPr lang="en-US" sz="24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Menjamin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harga</a:t>
            </a:r>
            <a:r>
              <a:rPr lang="en-US" sz="2400" dirty="0" smtClean="0">
                <a:latin typeface="+mj-lt"/>
              </a:rPr>
              <a:t> premium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Dampak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terutama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terhadap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penjualan</a:t>
            </a:r>
            <a:endParaRPr lang="en-US" sz="2400" dirty="0" smtClean="0">
              <a:latin typeface="+mj-lt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latin typeface="+mj-lt"/>
              </a:rPr>
              <a:t>Biasanya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mutu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tinggi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membutuhkan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biaya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lebih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banyak</a:t>
            </a: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6764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diperhatikan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fitness for use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438400"/>
            <a:ext cx="80772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t"/>
            </a:pPr>
            <a:r>
              <a:rPr lang="en-US" b="1" i="1" dirty="0" err="1" smtClean="0">
                <a:latin typeface="+mj-lt"/>
              </a:rPr>
              <a:t>Availibility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tersedianya</a:t>
            </a:r>
            <a:r>
              <a:rPr lang="en-US" dirty="0" smtClean="0">
                <a:latin typeface="+mj-lt"/>
              </a:rPr>
              <a:t>) </a:t>
            </a:r>
          </a:p>
          <a:p>
            <a:pPr eaLnBrk="1" hangingPunct="1">
              <a:buFont typeface="Wingdings" pitchFamily="2" charset="2"/>
              <a:buChar char="t"/>
            </a:pPr>
            <a:r>
              <a:rPr lang="en-US" b="1" i="1" dirty="0" smtClean="0">
                <a:latin typeface="+mj-lt"/>
              </a:rPr>
              <a:t>Reliability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daya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kehandalan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buFont typeface="Wingdings" pitchFamily="2" charset="2"/>
              <a:buChar char="t"/>
            </a:pPr>
            <a:r>
              <a:rPr lang="en-US" b="1" i="1" dirty="0" smtClean="0">
                <a:latin typeface="+mj-lt"/>
              </a:rPr>
              <a:t>Maintainability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kemampuan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pemeliharaan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buFont typeface="Wingdings" pitchFamily="2" charset="2"/>
              <a:buChar char="t"/>
            </a:pPr>
            <a:r>
              <a:rPr lang="en-US" b="1" i="1" dirty="0" err="1" smtClean="0">
                <a:latin typeface="+mj-lt"/>
              </a:rPr>
              <a:t>Producibility</a:t>
            </a:r>
            <a:r>
              <a:rPr lang="en-US" b="1" i="1" dirty="0" smtClean="0">
                <a:latin typeface="+mj-lt"/>
              </a:rPr>
              <a:t>/manufacturability 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Kemampuan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Menghasilkan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buFont typeface="Wingdings" pitchFamily="2" charset="2"/>
              <a:buChar char="t"/>
            </a:pPr>
            <a:endParaRPr lang="en-US" sz="2500" dirty="0" smtClean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4"/>
            <a:ext cx="9144000" cy="1069976"/>
          </a:xfrm>
          <a:solidFill>
            <a:srgbClr val="FFFF00"/>
          </a:solidFill>
          <a:ln>
            <a:noFill/>
          </a:ln>
        </p:spPr>
        <p:txBody>
          <a:bodyPr>
            <a:noAutofit/>
          </a:bodyPr>
          <a:lstStyle/>
          <a:p>
            <a:pPr eaLnBrk="1" hangingPunct="1"/>
            <a:r>
              <a:rPr lang="en-US" sz="3600" dirty="0" err="1" smtClean="0"/>
              <a:t>Dimensi</a:t>
            </a:r>
            <a:r>
              <a:rPr lang="en-US" sz="3600" dirty="0" smtClean="0"/>
              <a:t> </a:t>
            </a:r>
            <a:r>
              <a:rPr lang="en-US" sz="3600" dirty="0" err="1" smtClean="0"/>
              <a:t>Mutu</a:t>
            </a:r>
            <a:endParaRPr lang="en-US" sz="36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5720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err="1" smtClean="0">
                <a:latin typeface="+mj-lt"/>
              </a:rPr>
              <a:t>Delapan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dimensi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Mutu</a:t>
            </a:r>
            <a:r>
              <a:rPr lang="en-US" dirty="0" smtClean="0">
                <a:latin typeface="+mj-lt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Penampilan</a:t>
            </a:r>
            <a:r>
              <a:rPr lang="en-US" dirty="0" smtClean="0">
                <a:latin typeface="+mj-lt"/>
              </a:rPr>
              <a:t> (performance), </a:t>
            </a:r>
            <a:r>
              <a:rPr lang="en-US" dirty="0" err="1" smtClean="0">
                <a:latin typeface="+mj-lt"/>
              </a:rPr>
              <a:t>suatu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karakter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utama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hasil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produk</a:t>
            </a:r>
            <a:endParaRPr lang="en-US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Gambaran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atau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keistimewaan</a:t>
            </a:r>
            <a:r>
              <a:rPr lang="en-US" dirty="0" smtClean="0">
                <a:latin typeface="+mj-lt"/>
              </a:rPr>
              <a:t> (features)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Ketahanan</a:t>
            </a:r>
            <a:r>
              <a:rPr lang="en-US" dirty="0" smtClean="0">
                <a:latin typeface="+mj-lt"/>
              </a:rPr>
              <a:t> (reliability)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Kesesuaian</a:t>
            </a:r>
            <a:r>
              <a:rPr lang="en-US" dirty="0" smtClean="0">
                <a:latin typeface="+mj-lt"/>
              </a:rPr>
              <a:t> (conformance)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Lama </a:t>
            </a:r>
            <a:r>
              <a:rPr lang="en-US" dirty="0" err="1" smtClean="0">
                <a:latin typeface="+mj-lt"/>
              </a:rPr>
              <a:t>bertahan</a:t>
            </a:r>
            <a:r>
              <a:rPr lang="en-US" dirty="0" smtClean="0">
                <a:latin typeface="+mj-lt"/>
              </a:rPr>
              <a:t> (durability)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Kemampuan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diperbaiki</a:t>
            </a:r>
            <a:r>
              <a:rPr lang="en-US" dirty="0" smtClean="0">
                <a:latin typeface="+mj-lt"/>
              </a:rPr>
              <a:t>(serviceability)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Estetika</a:t>
            </a:r>
            <a:r>
              <a:rPr lang="en-US" dirty="0" smtClean="0">
                <a:latin typeface="+mj-lt"/>
              </a:rPr>
              <a:t> (</a:t>
            </a:r>
            <a:r>
              <a:rPr lang="en-US" dirty="0" err="1" smtClean="0">
                <a:latin typeface="+mj-lt"/>
              </a:rPr>
              <a:t>Asthetics</a:t>
            </a:r>
            <a:r>
              <a:rPr lang="en-US" dirty="0" smtClean="0">
                <a:latin typeface="+mj-lt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Mutu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dirasakan</a:t>
            </a:r>
            <a:r>
              <a:rPr lang="en-US" dirty="0" smtClean="0">
                <a:latin typeface="+mj-lt"/>
              </a:rPr>
              <a:t> (perceived quality)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(</a:t>
            </a:r>
            <a:r>
              <a:rPr lang="en-US" dirty="0" err="1" smtClean="0"/>
              <a:t>ServQual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371600"/>
          <a:ext cx="8458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AU" sz="2400" b="1" dirty="0" smtClean="0"/>
              <a:t>LIMA KESENJANGAN YANG MENYEBABKAN KEGAGALAN PENYAMPAIAN JASA</a:t>
            </a:r>
            <a:r>
              <a:rPr lang="en-US" sz="3600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i-FI" sz="2400" dirty="0" smtClean="0"/>
              <a:t>Kesenjangan antara harapan konsumen dan persepsi manajemen</a:t>
            </a:r>
            <a:r>
              <a:rPr lang="en-US" sz="2400" dirty="0" smtClean="0"/>
              <a:t>.</a:t>
            </a: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i-FI" sz="2400" dirty="0" smtClean="0"/>
              <a:t>Kesenjangan antara persepsi manajemen terhadap harapan konsumen dan spesifikasi kualitas jasa</a:t>
            </a:r>
            <a:r>
              <a:rPr lang="en-US" sz="2400" dirty="0" smtClean="0"/>
              <a:t> </a:t>
            </a: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i-FI" sz="2400" dirty="0" smtClean="0"/>
              <a:t>Kesenjangan antara spesifikasi kualitas jasa dan penyampaian jasa.</a:t>
            </a: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i-FI" sz="2400" dirty="0" smtClean="0"/>
              <a:t>Kesenjangan antara penyampaian jasa dan komunikasi eksternal.</a:t>
            </a:r>
          </a:p>
          <a:p>
            <a:pPr marL="396875" indent="-396875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i-FI" sz="2400" dirty="0" smtClean="0"/>
              <a:t>Kesenjangan antara jasa yang dirasakan dan jasa yang diharapkan.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/>
            <a:r>
              <a:rPr lang="en-AU" sz="2800" dirty="0" smtClean="0"/>
              <a:t>Lima </a:t>
            </a:r>
            <a:r>
              <a:rPr lang="en-AU" sz="2800" dirty="0" err="1" smtClean="0"/>
              <a:t>kesenjangan</a:t>
            </a:r>
            <a:r>
              <a:rPr lang="en-AU" sz="2800" dirty="0" smtClean="0"/>
              <a:t> yang </a:t>
            </a:r>
            <a:r>
              <a:rPr lang="en-AU" sz="2800" dirty="0" err="1" smtClean="0"/>
              <a:t>menyebabkan</a:t>
            </a:r>
            <a:r>
              <a:rPr lang="en-AU" sz="2800" dirty="0" smtClean="0"/>
              <a:t> </a:t>
            </a:r>
            <a:r>
              <a:rPr lang="en-AU" sz="2800" dirty="0" err="1" smtClean="0"/>
              <a:t>kegagalan</a:t>
            </a:r>
            <a:r>
              <a:rPr lang="en-AU" sz="2800" dirty="0" smtClean="0"/>
              <a:t> </a:t>
            </a:r>
            <a:r>
              <a:rPr lang="en-AU" sz="2800" dirty="0" err="1" smtClean="0"/>
              <a:t>penyampaian</a:t>
            </a:r>
            <a:r>
              <a:rPr lang="en-AU" sz="2800" dirty="0" smtClean="0"/>
              <a:t> </a:t>
            </a:r>
            <a:r>
              <a:rPr lang="en-AU" sz="2800" dirty="0" err="1" smtClean="0"/>
              <a:t>jasa</a:t>
            </a:r>
            <a:r>
              <a:rPr lang="en-US" sz="4000" dirty="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None/>
            </a:pPr>
            <a:r>
              <a:rPr lang="id-ID" sz="2800" dirty="0" smtClean="0"/>
              <a:t>1. 	</a:t>
            </a:r>
            <a:r>
              <a:rPr lang="fi-FI" sz="2800" dirty="0" smtClean="0"/>
              <a:t>Kesenjangan </a:t>
            </a:r>
            <a:r>
              <a:rPr lang="fi-FI" sz="2800" dirty="0" smtClean="0"/>
              <a:t>antara </a:t>
            </a:r>
            <a:r>
              <a:rPr lang="fi-FI" sz="2800" dirty="0" smtClean="0">
                <a:solidFill>
                  <a:srgbClr val="C00000"/>
                </a:solidFill>
              </a:rPr>
              <a:t>harapan konsumen </a:t>
            </a:r>
            <a:r>
              <a:rPr lang="fi-FI" sz="2800" dirty="0" smtClean="0"/>
              <a:t>dan </a:t>
            </a:r>
            <a:r>
              <a:rPr lang="fi-FI" sz="2800" dirty="0" smtClean="0">
                <a:solidFill>
                  <a:srgbClr val="C00000"/>
                </a:solidFill>
              </a:rPr>
              <a:t>persepsi manajemen</a:t>
            </a:r>
            <a:r>
              <a:rPr lang="en-US" sz="2800" dirty="0" smtClean="0"/>
              <a:t>.</a:t>
            </a:r>
          </a:p>
          <a:p>
            <a:pPr marL="990600" lvl="1" indent="-533400" eaLnBrk="1" hangingPunct="1"/>
            <a:r>
              <a:rPr lang="fi-FI" sz="2400" dirty="0" smtClean="0"/>
              <a:t>Manajemen mengira bahwa konsumen lebih menyukai ukuran makanan yang besar, padahal konsumen lebih mengharapkan menu yang banyak.</a:t>
            </a:r>
          </a:p>
          <a:p>
            <a:pPr marL="990600" lvl="1" indent="-533400" eaLnBrk="1" hangingPunct="1"/>
            <a:r>
              <a:rPr lang="fi-FI" sz="2400" dirty="0" smtClean="0"/>
              <a:t>Manajemen mengira bahwa konsumen lebih menyukai kecepatan sampai tujuan, padahal konsumen lebih menyukai kenyamanan dalam perjalanan.</a:t>
            </a:r>
            <a:endParaRPr lang="en-US" sz="2400" dirty="0" smtClean="0"/>
          </a:p>
        </p:txBody>
      </p:sp>
      <p:pic>
        <p:nvPicPr>
          <p:cNvPr id="5" name="Picture 4" descr="satisfaction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5192486"/>
            <a:ext cx="4724400" cy="166551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pPr eaLnBrk="1" hangingPunct="1"/>
            <a:r>
              <a:rPr lang="en-AU" sz="3200" dirty="0" smtClean="0"/>
              <a:t>Lima </a:t>
            </a:r>
            <a:r>
              <a:rPr lang="en-AU" sz="3200" dirty="0" err="1" smtClean="0"/>
              <a:t>kesenjangan</a:t>
            </a:r>
            <a:r>
              <a:rPr lang="en-AU" sz="3200" dirty="0" smtClean="0"/>
              <a:t> yang </a:t>
            </a:r>
            <a:r>
              <a:rPr lang="en-AU" sz="3200" dirty="0" err="1" smtClean="0"/>
              <a:t>menyebabkan</a:t>
            </a:r>
            <a:r>
              <a:rPr lang="en-AU" sz="3200" dirty="0" smtClean="0"/>
              <a:t> </a:t>
            </a:r>
            <a:r>
              <a:rPr lang="en-AU" sz="3200" dirty="0" err="1" smtClean="0"/>
              <a:t>kegagalan</a:t>
            </a:r>
            <a:r>
              <a:rPr lang="en-AU" sz="3200" dirty="0" smtClean="0"/>
              <a:t> </a:t>
            </a:r>
            <a:r>
              <a:rPr lang="en-AU" sz="3200" dirty="0" err="1" smtClean="0"/>
              <a:t>penyampaian</a:t>
            </a:r>
            <a:r>
              <a:rPr lang="en-AU" sz="3200" dirty="0" smtClean="0"/>
              <a:t> </a:t>
            </a:r>
            <a:r>
              <a:rPr lang="en-AU" sz="3200" dirty="0" err="1" smtClean="0"/>
              <a:t>jasa</a:t>
            </a:r>
            <a:r>
              <a:rPr lang="en-US" dirty="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1148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id-ID" dirty="0" smtClean="0"/>
              <a:t>2.	</a:t>
            </a:r>
            <a:r>
              <a:rPr lang="fi-FI" dirty="0" smtClean="0"/>
              <a:t>Kesenjangan </a:t>
            </a:r>
            <a:r>
              <a:rPr lang="fi-FI" dirty="0" smtClean="0"/>
              <a:t>antara persepsi manajemen terhadap harapan konsumen dan </a:t>
            </a:r>
            <a:r>
              <a:rPr lang="fi-FI" dirty="0" smtClean="0">
                <a:solidFill>
                  <a:srgbClr val="C00000"/>
                </a:solidFill>
              </a:rPr>
              <a:t>spesifikasi kualitas </a:t>
            </a:r>
            <a:r>
              <a:rPr lang="fi-FI" dirty="0" smtClean="0"/>
              <a:t>jasa</a:t>
            </a:r>
            <a:r>
              <a:rPr lang="en-US" dirty="0" smtClean="0"/>
              <a:t> </a:t>
            </a:r>
          </a:p>
          <a:p>
            <a:pPr marL="990600" lvl="1" indent="-533400" eaLnBrk="1" hangingPunct="1"/>
            <a:r>
              <a:rPr lang="fi-FI" dirty="0" smtClean="0"/>
              <a:t>Manajemen meminta para karyawan untuk memberikan pelayanan yang cepat, tetapi tidak menentukan stantar waktu yang tepat (berapa dikatakan cepat ?)</a:t>
            </a:r>
            <a:endParaRPr lang="en-US" dirty="0" smtClean="0"/>
          </a:p>
        </p:txBody>
      </p:sp>
      <p:pic>
        <p:nvPicPr>
          <p:cNvPr id="47106" name="Picture 2" descr="Image result for pelayanan cep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876800"/>
            <a:ext cx="2639996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en-AU" sz="3200" dirty="0" smtClean="0"/>
              <a:t>Lima </a:t>
            </a:r>
            <a:r>
              <a:rPr lang="en-AU" sz="3200" dirty="0" err="1" smtClean="0"/>
              <a:t>kesenjangan</a:t>
            </a:r>
            <a:r>
              <a:rPr lang="en-AU" sz="3200" dirty="0" smtClean="0"/>
              <a:t> yang </a:t>
            </a:r>
            <a:r>
              <a:rPr lang="en-AU" sz="3200" dirty="0" err="1" smtClean="0"/>
              <a:t>menyebabkan</a:t>
            </a:r>
            <a:r>
              <a:rPr lang="en-AU" sz="3200" dirty="0" smtClean="0"/>
              <a:t> </a:t>
            </a:r>
            <a:r>
              <a:rPr lang="en-AU" sz="3200" dirty="0" err="1" smtClean="0"/>
              <a:t>kegagalan</a:t>
            </a:r>
            <a:r>
              <a:rPr lang="en-AU" sz="3200" dirty="0" smtClean="0"/>
              <a:t> </a:t>
            </a:r>
            <a:r>
              <a:rPr lang="en-AU" sz="3200" dirty="0" err="1" smtClean="0"/>
              <a:t>penyampaian</a:t>
            </a:r>
            <a:r>
              <a:rPr lang="en-AU" sz="3200" dirty="0" smtClean="0"/>
              <a:t> </a:t>
            </a:r>
            <a:r>
              <a:rPr lang="en-AU" sz="3200" dirty="0" err="1" smtClean="0"/>
              <a:t>jasa</a:t>
            </a:r>
            <a:r>
              <a:rPr lang="en-US" dirty="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None/>
            </a:pPr>
            <a:r>
              <a:rPr lang="id-ID" dirty="0" smtClean="0"/>
              <a:t>3.	</a:t>
            </a:r>
            <a:r>
              <a:rPr lang="fi-FI" dirty="0" smtClean="0"/>
              <a:t>Kesenjangan </a:t>
            </a:r>
            <a:r>
              <a:rPr lang="fi-FI" dirty="0" smtClean="0"/>
              <a:t>antara </a:t>
            </a:r>
            <a:r>
              <a:rPr lang="fi-FI" dirty="0" smtClean="0">
                <a:solidFill>
                  <a:srgbClr val="C00000"/>
                </a:solidFill>
              </a:rPr>
              <a:t>spesifikasi kualitas jasa</a:t>
            </a:r>
            <a:r>
              <a:rPr lang="fi-FI" dirty="0" smtClean="0"/>
              <a:t> dan </a:t>
            </a:r>
            <a:r>
              <a:rPr lang="fi-FI" dirty="0" smtClean="0">
                <a:solidFill>
                  <a:srgbClr val="C00000"/>
                </a:solidFill>
              </a:rPr>
              <a:t>penyampaian jasa</a:t>
            </a:r>
            <a:r>
              <a:rPr lang="fi-FI" dirty="0" smtClean="0"/>
              <a:t>.</a:t>
            </a:r>
          </a:p>
          <a:p>
            <a:pPr marL="990600" lvl="1" indent="-533400" eaLnBrk="1" hangingPunct="1"/>
            <a:r>
              <a:rPr lang="fi-FI" dirty="0" smtClean="0"/>
              <a:t>Para perawat harus harus mau mendengarkan saran dan keluhan dari pasien, tetapi disisi lain juga harus memberikan pelayanan yang cepat kepada pasien yang lainnya.</a:t>
            </a:r>
          </a:p>
        </p:txBody>
      </p:sp>
      <p:pic>
        <p:nvPicPr>
          <p:cNvPr id="45058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590800"/>
            <a:ext cx="3486705" cy="252908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dirty="0" err="1" smtClean="0"/>
              <a:t>Kepuasan</a:t>
            </a:r>
            <a:r>
              <a:rPr lang="en-US" sz="3200" dirty="0" smtClean="0"/>
              <a:t> &amp; </a:t>
            </a:r>
            <a:r>
              <a:rPr lang="en-US" sz="3200" dirty="0" err="1" smtClean="0"/>
              <a:t>Ketidakpuasan</a:t>
            </a:r>
            <a:endParaRPr lang="en-US" sz="3200" dirty="0" smtClean="0"/>
          </a:p>
        </p:txBody>
      </p:sp>
      <p:pic>
        <p:nvPicPr>
          <p:cNvPr id="717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1933308"/>
            <a:ext cx="7159355" cy="3857891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Image result for promosi heb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4781" y="4495800"/>
            <a:ext cx="2289219" cy="2057400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eaLnBrk="1" hangingPunct="1"/>
            <a:r>
              <a:rPr lang="en-AU" sz="3200" dirty="0" smtClean="0"/>
              <a:t>Lima </a:t>
            </a:r>
            <a:r>
              <a:rPr lang="en-AU" sz="3200" dirty="0" err="1" smtClean="0"/>
              <a:t>kesenjangan</a:t>
            </a:r>
            <a:r>
              <a:rPr lang="en-AU" sz="3200" dirty="0" smtClean="0"/>
              <a:t> yang </a:t>
            </a:r>
            <a:r>
              <a:rPr lang="en-AU" sz="3200" dirty="0" err="1" smtClean="0"/>
              <a:t>menyebabkan</a:t>
            </a:r>
            <a:r>
              <a:rPr lang="en-AU" sz="3200" dirty="0" smtClean="0"/>
              <a:t> </a:t>
            </a:r>
            <a:r>
              <a:rPr lang="en-AU" sz="3200" dirty="0" err="1" smtClean="0"/>
              <a:t>kegagalan</a:t>
            </a:r>
            <a:r>
              <a:rPr lang="en-AU" sz="3200" dirty="0" smtClean="0"/>
              <a:t> </a:t>
            </a:r>
            <a:r>
              <a:rPr lang="en-AU" sz="3200" dirty="0" err="1" smtClean="0"/>
              <a:t>penyampaian</a:t>
            </a:r>
            <a:r>
              <a:rPr lang="en-AU" sz="3200" dirty="0" smtClean="0"/>
              <a:t> </a:t>
            </a:r>
            <a:r>
              <a:rPr lang="en-AU" sz="3200" dirty="0" err="1" smtClean="0"/>
              <a:t>jasa</a:t>
            </a:r>
            <a:r>
              <a:rPr lang="en-US" dirty="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3276600"/>
            <a:ext cx="7162800" cy="32004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id-ID" dirty="0" smtClean="0"/>
              <a:t>4	</a:t>
            </a:r>
            <a:r>
              <a:rPr lang="fi-FI" dirty="0" smtClean="0"/>
              <a:t>Kesenjangan </a:t>
            </a:r>
            <a:r>
              <a:rPr lang="fi-FI" dirty="0" smtClean="0"/>
              <a:t>antara penyampaian jasa dan </a:t>
            </a:r>
            <a:r>
              <a:rPr lang="fi-FI" dirty="0" smtClean="0">
                <a:solidFill>
                  <a:srgbClr val="C00000"/>
                </a:solidFill>
              </a:rPr>
              <a:t>komunikasi eksternal</a:t>
            </a:r>
            <a:r>
              <a:rPr lang="fi-FI" dirty="0" smtClean="0"/>
              <a:t>.</a:t>
            </a:r>
          </a:p>
          <a:p>
            <a:pPr marL="990600" lvl="1" indent="-533400" eaLnBrk="1" hangingPunct="1"/>
            <a:r>
              <a:rPr lang="fi-FI" dirty="0" smtClean="0"/>
              <a:t>Promosi yang disampaikan  menyatakan bahwa, sekolah menyediakan laboratorium, perpustakaan yang lengkap tetapi kenyataannya biasa-biasa saja.</a:t>
            </a:r>
            <a:endParaRPr lang="en-US" dirty="0" smtClean="0"/>
          </a:p>
        </p:txBody>
      </p:sp>
      <p:pic>
        <p:nvPicPr>
          <p:cNvPr id="43012" name="Picture 4" descr="Image result for promos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66800"/>
            <a:ext cx="3797083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eaLnBrk="1" hangingPunct="1"/>
            <a:r>
              <a:rPr lang="en-AU" sz="3200" dirty="0" smtClean="0"/>
              <a:t>Lima </a:t>
            </a:r>
            <a:r>
              <a:rPr lang="en-AU" sz="3200" dirty="0" err="1" smtClean="0"/>
              <a:t>kesenjangan</a:t>
            </a:r>
            <a:r>
              <a:rPr lang="en-AU" sz="3200" dirty="0" smtClean="0"/>
              <a:t> yang </a:t>
            </a:r>
            <a:r>
              <a:rPr lang="en-AU" sz="3200" dirty="0" err="1" smtClean="0"/>
              <a:t>menyebabkan</a:t>
            </a:r>
            <a:r>
              <a:rPr lang="en-AU" sz="3200" dirty="0" smtClean="0"/>
              <a:t> </a:t>
            </a:r>
            <a:r>
              <a:rPr lang="en-AU" sz="3200" dirty="0" err="1" smtClean="0"/>
              <a:t>kegagalan</a:t>
            </a:r>
            <a:r>
              <a:rPr lang="en-AU" sz="3200" dirty="0" smtClean="0"/>
              <a:t> </a:t>
            </a:r>
            <a:r>
              <a:rPr lang="en-AU" sz="3200" dirty="0" err="1" smtClean="0"/>
              <a:t>penyampaian</a:t>
            </a:r>
            <a:r>
              <a:rPr lang="en-AU" sz="3200" dirty="0" smtClean="0"/>
              <a:t> </a:t>
            </a:r>
            <a:r>
              <a:rPr lang="en-AU" sz="3200" dirty="0" err="1" smtClean="0"/>
              <a:t>jasa</a:t>
            </a:r>
            <a:r>
              <a:rPr lang="en-US" dirty="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id-ID" dirty="0" smtClean="0"/>
              <a:t>5. 	</a:t>
            </a:r>
            <a:r>
              <a:rPr lang="fi-FI" dirty="0" smtClean="0"/>
              <a:t>Kesenjangan </a:t>
            </a:r>
            <a:r>
              <a:rPr lang="fi-FI" dirty="0" smtClean="0"/>
              <a:t>antara </a:t>
            </a:r>
            <a:r>
              <a:rPr lang="fi-FI" dirty="0" smtClean="0">
                <a:solidFill>
                  <a:srgbClr val="C00000"/>
                </a:solidFill>
              </a:rPr>
              <a:t>jasa yang dirasakan </a:t>
            </a:r>
            <a:r>
              <a:rPr lang="fi-FI" dirty="0" smtClean="0"/>
              <a:t>dan </a:t>
            </a:r>
            <a:r>
              <a:rPr lang="fi-FI" dirty="0" smtClean="0">
                <a:solidFill>
                  <a:srgbClr val="C00000"/>
                </a:solidFill>
              </a:rPr>
              <a:t>jasa yang diharapkan</a:t>
            </a:r>
            <a:r>
              <a:rPr lang="fi-FI" dirty="0" smtClean="0"/>
              <a:t>.</a:t>
            </a:r>
          </a:p>
          <a:p>
            <a:pPr marL="990600" lvl="1" indent="-533400" eaLnBrk="1" hangingPunct="1"/>
            <a:r>
              <a:rPr lang="fi-FI" dirty="0" smtClean="0"/>
              <a:t>Dokter memberikan perhatian khusus kepada pasien secara terus menerus, namun pasien justru merasa takut.</a:t>
            </a:r>
            <a:endParaRPr lang="en-US" dirty="0" smtClean="0"/>
          </a:p>
        </p:txBody>
      </p:sp>
      <p:pic>
        <p:nvPicPr>
          <p:cNvPr id="40962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91000"/>
            <a:ext cx="2438400" cy="243840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err="1" smtClean="0"/>
              <a:t>Darimana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2484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 smtClean="0"/>
              <a:t>Sistem</a:t>
            </a:r>
            <a:r>
              <a:rPr lang="en-US" sz="2800" b="1" dirty="0" smtClean="0"/>
              <a:t> Saran Dan </a:t>
            </a:r>
            <a:r>
              <a:rPr lang="en-US" sz="2800" b="1" dirty="0" err="1" smtClean="0"/>
              <a:t>Komplin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smtClean="0"/>
              <a:t>Complaint and suggestion system</a:t>
            </a:r>
            <a:r>
              <a:rPr lang="en-US" sz="2800" dirty="0" smtClean="0"/>
              <a:t>) </a:t>
            </a:r>
          </a:p>
          <a:p>
            <a:pPr eaLnBrk="1" hangingPunct="1"/>
            <a:r>
              <a:rPr lang="en-US" sz="2800" b="1" dirty="0" smtClean="0"/>
              <a:t>Survey </a:t>
            </a:r>
            <a:r>
              <a:rPr lang="en-US" sz="2800" b="1" dirty="0" err="1" smtClean="0"/>
              <a:t>Kepuasan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Pelanggan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smtClean="0"/>
              <a:t>Customer Satisfaction Surveys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b="1" dirty="0" err="1" smtClean="0"/>
              <a:t>Belanja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Hantu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smtClean="0"/>
              <a:t>Ghost Shopping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eaLnBrk="1" hangingPunct="1"/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Kehilangan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Pelanggan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i="1" dirty="0" smtClean="0"/>
              <a:t>Lost Customer Analysis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  <p:pic>
        <p:nvPicPr>
          <p:cNvPr id="38914" name="Picture 2" descr="Image result for kotak sar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181475"/>
            <a:ext cx="2857500" cy="26765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Image result for customer serv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48174"/>
            <a:ext cx="4905375" cy="2409826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b="1" dirty="0" err="1" smtClean="0"/>
              <a:t>Sistem</a:t>
            </a:r>
            <a:r>
              <a:rPr lang="en-US" sz="3200" b="1" dirty="0" smtClean="0"/>
              <a:t> Saran Dan </a:t>
            </a:r>
            <a:r>
              <a:rPr lang="en-US" sz="3200" b="1" dirty="0" err="1" smtClean="0"/>
              <a:t>Komplin</a:t>
            </a:r>
            <a:r>
              <a:rPr lang="en-US" sz="3200" b="1" dirty="0" smtClean="0"/>
              <a:t>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en-US" sz="3200" dirty="0" smtClean="0"/>
              <a:t>(</a:t>
            </a:r>
            <a:r>
              <a:rPr lang="en-US" sz="3200" i="1" dirty="0" smtClean="0"/>
              <a:t>Complaint and suggestion system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8382000" cy="3840163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saran,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, </a:t>
            </a: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customer care </a:t>
            </a:r>
            <a:r>
              <a:rPr lang="en-US" dirty="0" err="1" smtClean="0"/>
              <a:t>atau</a:t>
            </a:r>
            <a:r>
              <a:rPr lang="en-US" dirty="0" smtClean="0"/>
              <a:t> customer complaint, hot line service, </a:t>
            </a:r>
            <a:r>
              <a:rPr lang="en-US" dirty="0" err="1" smtClean="0"/>
              <a:t>pelayanan</a:t>
            </a:r>
            <a:r>
              <a:rPr lang="en-US" dirty="0" smtClean="0"/>
              <a:t> 24 jam,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pulsa</a:t>
            </a:r>
            <a:r>
              <a:rPr lang="en-US" dirty="0" smtClean="0"/>
              <a:t>, web </a:t>
            </a:r>
            <a:r>
              <a:rPr lang="en-US" dirty="0" err="1" smtClean="0"/>
              <a:t>dan</a:t>
            </a:r>
            <a:r>
              <a:rPr lang="en-US" dirty="0" smtClean="0"/>
              <a:t> e-mail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saran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KOTAK SARAN</a:t>
            </a:r>
          </a:p>
        </p:txBody>
      </p:sp>
      <p:pic>
        <p:nvPicPr>
          <p:cNvPr id="4" name="Picture 2" descr="Image result for kotak sar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057400"/>
            <a:ext cx="4000500" cy="3747135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Image result for surv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1850" y="3238500"/>
            <a:ext cx="5772150" cy="3619500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200" b="1" dirty="0" smtClean="0"/>
              <a:t>Survey </a:t>
            </a:r>
            <a:r>
              <a:rPr lang="en-US" sz="3200" b="1" dirty="0" err="1" smtClean="0"/>
              <a:t>Kepuasan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Pelanggan</a:t>
            </a:r>
            <a:r>
              <a:rPr lang="en-US" sz="3200" b="1" dirty="0" smtClean="0"/>
              <a:t> </a:t>
            </a:r>
            <a:r>
              <a:rPr lang="id-ID" sz="3200" b="1" dirty="0" smtClean="0"/>
              <a:t/>
            </a:r>
            <a:br>
              <a:rPr lang="id-ID" sz="3200" b="1" dirty="0" smtClean="0"/>
            </a:br>
            <a:r>
              <a:rPr lang="en-US" sz="3200" dirty="0" smtClean="0"/>
              <a:t>(</a:t>
            </a:r>
            <a:r>
              <a:rPr lang="en-US" sz="3200" i="1" dirty="0" smtClean="0"/>
              <a:t>Customer Satisfaction Surveys</a:t>
            </a:r>
            <a:r>
              <a:rPr lang="en-US" sz="3200" dirty="0" smtClean="0"/>
              <a:t>)</a:t>
            </a:r>
            <a:endParaRPr lang="en-US" sz="32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840163"/>
          </a:xfrm>
        </p:spPr>
        <p:txBody>
          <a:bodyPr/>
          <a:lstStyle/>
          <a:p>
            <a:pPr marL="609600" indent="-609600" eaLnBrk="1" hangingPunct="1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survey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angket</a:t>
            </a:r>
            <a:r>
              <a:rPr lang="en-US" dirty="0" smtClean="0"/>
              <a:t>, </a:t>
            </a:r>
            <a:r>
              <a:rPr lang="en-US" dirty="0" err="1" smtClean="0"/>
              <a:t>kuisioner</a:t>
            </a:r>
            <a:r>
              <a:rPr lang="en-US" dirty="0" smtClean="0"/>
              <a:t>,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telephone call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 result for shopp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2514" y="4419600"/>
            <a:ext cx="4391486" cy="2438400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b="1" dirty="0" err="1" smtClean="0"/>
              <a:t>Belanja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Hantu</a:t>
            </a:r>
            <a:r>
              <a:rPr lang="en-US" sz="3200" b="1" dirty="0" smtClean="0"/>
              <a:t> </a:t>
            </a:r>
            <a:r>
              <a:rPr lang="en-US" sz="3200" dirty="0" smtClean="0"/>
              <a:t>(</a:t>
            </a:r>
            <a:r>
              <a:rPr lang="en-US" sz="3200" i="1" dirty="0" smtClean="0"/>
              <a:t>Ghost Shopping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6858000" cy="4525963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dirty="0" smtClean="0">
                <a:latin typeface="+mj-lt"/>
              </a:rPr>
              <a:t>Perusahaan </a:t>
            </a:r>
            <a:r>
              <a:rPr lang="en-US" sz="2800" dirty="0" err="1" smtClean="0">
                <a:latin typeface="+mj-lt"/>
              </a:rPr>
              <a:t>dapat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mengirim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orang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berbelanja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perusahaan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saingan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mencari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kekuatan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kelemahan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produk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pesaing</a:t>
            </a:r>
            <a:r>
              <a:rPr lang="en-US" sz="2800" dirty="0" smtClean="0">
                <a:latin typeface="+mj-lt"/>
              </a:rPr>
              <a:t>.</a:t>
            </a:r>
            <a:endParaRPr lang="id-ID" sz="2800" dirty="0" smtClean="0">
              <a:latin typeface="+mj-lt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sz="2800" dirty="0" smtClean="0">
              <a:latin typeface="+mj-lt"/>
            </a:endParaRPr>
          </a:p>
          <a:p>
            <a:pPr marL="609600" indent="-609600">
              <a:lnSpc>
                <a:spcPct val="90000"/>
              </a:lnSpc>
            </a:pPr>
            <a:r>
              <a:rPr lang="id-ID" sz="2800" dirty="0" smtClean="0">
                <a:latin typeface="+mj-lt"/>
              </a:rPr>
              <a:t>Perusahaan </a:t>
            </a:r>
            <a:r>
              <a:rPr lang="id-ID" sz="2800" dirty="0" smtClean="0">
                <a:latin typeface="+mj-lt"/>
              </a:rPr>
              <a:t>membayar/menggaji seseorang, untuk berpura-pura menjadi seorang pembeli</a:t>
            </a:r>
            <a:r>
              <a:rPr lang="id-ID" sz="2800" dirty="0" smtClean="0">
                <a:latin typeface="+mj-lt"/>
                <a:sym typeface="Wingdings" pitchFamily="2" charset="2"/>
              </a:rPr>
              <a:t></a:t>
            </a:r>
            <a:r>
              <a:rPr lang="id-ID" sz="2800" dirty="0" smtClean="0">
                <a:latin typeface="+mj-lt"/>
              </a:rPr>
              <a:t>memperhatikan, menilai setiap kegiatan ataupun pelayanan yang di lakukan karyawan terhadap dia dan konsumen lainnya dan juga bertanya kepada konsumen yang merasa kecewa atau di rugikan </a:t>
            </a:r>
            <a:r>
              <a:rPr lang="id-ID" sz="2800" dirty="0" smtClean="0">
                <a:latin typeface="+mj-lt"/>
                <a:sym typeface="Wingdings" pitchFamily="2" charset="2"/>
              </a:rPr>
              <a:t></a:t>
            </a:r>
            <a:r>
              <a:rPr lang="id-ID" sz="2800" dirty="0" smtClean="0">
                <a:latin typeface="+mj-lt"/>
              </a:rPr>
              <a:t> mencatat dan melaporkan kepada perusahaan</a:t>
            </a:r>
            <a:endParaRPr lang="en-US" sz="2800" dirty="0" smtClean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Kehilangan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Pelanggan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dirty="0" smtClean="0"/>
              <a:t>(</a:t>
            </a:r>
            <a:r>
              <a:rPr lang="en-US" sz="3200" i="1" dirty="0" smtClean="0"/>
              <a:t>Lost Customer Analysis</a:t>
            </a:r>
            <a:r>
              <a:rPr lang="en-US" sz="3200" dirty="0" smtClean="0"/>
              <a:t>)</a:t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Perusahaan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,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Perusahaan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menanyakan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sebab-sebab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kesalahannya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 eaLnBrk="1" hangingPunct="1"/>
            <a:r>
              <a:rPr lang="en-US" dirty="0" smtClean="0"/>
              <a:t>LOSS CUSTOMER ANALISIS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1370013" y="2867025"/>
          <a:ext cx="3579812" cy="1960563"/>
        </p:xfrm>
        <a:graphic>
          <a:graphicData uri="http://schemas.openxmlformats.org/presentationml/2006/ole">
            <p:oleObj spid="_x0000_s2050" name="Chart" r:id="rId3" imgW="4905375" imgH="2686050" progId="Excel.Sheet.8">
              <p:embed/>
            </p:oleObj>
          </a:graphicData>
        </a:graphic>
      </p:graphicFrame>
      <p:sp>
        <p:nvSpPr>
          <p:cNvPr id="205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sz="2500" smtClean="0"/>
          </a:p>
        </p:txBody>
      </p:sp>
      <p:pic>
        <p:nvPicPr>
          <p:cNvPr id="2053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791200" y="1828800"/>
            <a:ext cx="3352800" cy="41148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Berapa jumlah pelanggan yang pergi?</a:t>
            </a:r>
          </a:p>
          <a:p>
            <a:pPr eaLnBrk="1" hangingPunct="1"/>
            <a:r>
              <a:rPr lang="en-US" smtClean="0"/>
              <a:t>Mengapa pergi ?</a:t>
            </a:r>
          </a:p>
          <a:p>
            <a:pPr eaLnBrk="1" hangingPunct="1"/>
            <a:r>
              <a:rPr lang="en-US" smtClean="0"/>
              <a:t>Siapa saja yang pergi ?</a:t>
            </a:r>
          </a:p>
          <a:p>
            <a:pPr eaLnBrk="1" hangingPunct="1"/>
            <a:r>
              <a:rPr lang="en-US" smtClean="0"/>
              <a:t>Kemana perginya ?</a:t>
            </a:r>
          </a:p>
          <a:p>
            <a:pPr eaLnBrk="1" hangingPunct="1"/>
            <a:r>
              <a:rPr lang="en-US" smtClean="0"/>
              <a:t>Kapan perginya 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Pengukuran Lunak </a:t>
            </a:r>
            <a:r>
              <a:rPr lang="en-US" i="1" smtClean="0"/>
              <a:t>(soft measures)</a:t>
            </a:r>
            <a:r>
              <a:rPr lang="en-US" smtClean="0"/>
              <a:t> pengukuran berdasarkan pada persepsian.</a:t>
            </a:r>
          </a:p>
          <a:p>
            <a:pPr eaLnBrk="1" hangingPunct="1"/>
            <a:r>
              <a:rPr lang="en-US" smtClean="0"/>
              <a:t>Pengukuran Keras </a:t>
            </a:r>
            <a:r>
              <a:rPr lang="en-US" i="1" smtClean="0"/>
              <a:t>(hard measures) </a:t>
            </a:r>
            <a:r>
              <a:rPr lang="en-US" smtClean="0"/>
              <a:t>pengukuran berdasarkan pada kinerja obyektif.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Factor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err="1" smtClean="0"/>
              <a:t>Kebutuhan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keinginan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berkaitan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hal</a:t>
            </a:r>
            <a:r>
              <a:rPr lang="en-US" sz="2500" dirty="0" smtClean="0"/>
              <a:t> </a:t>
            </a:r>
            <a:r>
              <a:rPr lang="en-US" sz="2500" dirty="0" err="1" smtClean="0"/>
              <a:t>hal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dirasakan</a:t>
            </a:r>
            <a:r>
              <a:rPr lang="en-US" sz="2500" dirty="0" smtClean="0"/>
              <a:t> </a:t>
            </a:r>
            <a:r>
              <a:rPr lang="en-US" sz="2500" dirty="0" err="1" smtClean="0"/>
              <a:t>pelanggan</a:t>
            </a:r>
            <a:r>
              <a:rPr lang="en-US" sz="25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err="1" smtClean="0"/>
              <a:t>Pengalaman</a:t>
            </a:r>
            <a:r>
              <a:rPr lang="en-US" sz="2500" dirty="0" smtClean="0"/>
              <a:t> </a:t>
            </a:r>
            <a:r>
              <a:rPr lang="en-US" sz="2500" dirty="0" err="1" smtClean="0"/>
              <a:t>masa</a:t>
            </a:r>
            <a:r>
              <a:rPr lang="en-US" sz="2500" dirty="0" smtClean="0"/>
              <a:t> </a:t>
            </a:r>
            <a:r>
              <a:rPr lang="en-US" sz="2500" dirty="0" err="1" smtClean="0"/>
              <a:t>lalu</a:t>
            </a:r>
            <a:r>
              <a:rPr lang="en-US" sz="2500" dirty="0" smtClean="0"/>
              <a:t> ( </a:t>
            </a:r>
            <a:r>
              <a:rPr lang="en-US" sz="2500" dirty="0" err="1" smtClean="0"/>
              <a:t>terdahulu</a:t>
            </a:r>
            <a:r>
              <a:rPr lang="en-US" sz="2500" dirty="0" smtClean="0"/>
              <a:t> ) </a:t>
            </a:r>
            <a:r>
              <a:rPr lang="en-US" sz="2500" dirty="0" err="1" smtClean="0"/>
              <a:t>ketika</a:t>
            </a:r>
            <a:r>
              <a:rPr lang="en-US" sz="2500" dirty="0" smtClean="0"/>
              <a:t> </a:t>
            </a:r>
            <a:r>
              <a:rPr lang="en-US" sz="2500" dirty="0" err="1" smtClean="0"/>
              <a:t>mengkonsumsi</a:t>
            </a:r>
            <a:r>
              <a:rPr lang="en-US" sz="2500" dirty="0" smtClean="0"/>
              <a:t> </a:t>
            </a:r>
            <a:r>
              <a:rPr lang="en-US" sz="2500" dirty="0" err="1" smtClean="0"/>
              <a:t>produk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perusahaan</a:t>
            </a:r>
            <a:r>
              <a:rPr lang="en-US" sz="2500" dirty="0" smtClean="0"/>
              <a:t> </a:t>
            </a:r>
            <a:r>
              <a:rPr lang="en-US" sz="2500" dirty="0" err="1" smtClean="0"/>
              <a:t>maupun</a:t>
            </a:r>
            <a:r>
              <a:rPr lang="en-US" sz="2500" dirty="0" smtClean="0"/>
              <a:t> </a:t>
            </a:r>
            <a:r>
              <a:rPr lang="en-US" sz="2500" dirty="0" err="1" smtClean="0"/>
              <a:t>pesaing</a:t>
            </a:r>
            <a:r>
              <a:rPr lang="en-US" sz="2500" dirty="0" smtClean="0"/>
              <a:t> </a:t>
            </a:r>
            <a:r>
              <a:rPr lang="en-US" sz="2500" dirty="0" err="1" smtClean="0"/>
              <a:t>pesaingnya</a:t>
            </a:r>
            <a:r>
              <a:rPr lang="en-US" sz="25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err="1" smtClean="0"/>
              <a:t>Pengalaman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teman</a:t>
            </a:r>
            <a:r>
              <a:rPr lang="en-US" sz="2500" dirty="0" smtClean="0"/>
              <a:t> </a:t>
            </a:r>
            <a:r>
              <a:rPr lang="en-US" sz="2500" dirty="0" err="1" smtClean="0"/>
              <a:t>teman</a:t>
            </a:r>
            <a:r>
              <a:rPr lang="en-US" sz="2500" dirty="0" smtClean="0"/>
              <a:t>,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mana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menceriterakan</a:t>
            </a:r>
            <a:r>
              <a:rPr lang="en-US" sz="2500" dirty="0" smtClean="0"/>
              <a:t> </a:t>
            </a:r>
            <a:r>
              <a:rPr lang="en-US" sz="2500" dirty="0" err="1" smtClean="0"/>
              <a:t>mutu</a:t>
            </a:r>
            <a:r>
              <a:rPr lang="en-US" sz="2500" dirty="0" smtClean="0"/>
              <a:t> </a:t>
            </a:r>
            <a:r>
              <a:rPr lang="en-US" sz="2500" dirty="0" err="1" smtClean="0"/>
              <a:t>produk</a:t>
            </a:r>
            <a:r>
              <a:rPr lang="en-US" sz="2500" dirty="0" smtClean="0"/>
              <a:t> yang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dibeli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pelanggan</a:t>
            </a:r>
            <a:r>
              <a:rPr lang="en-US" sz="2500" dirty="0" smtClean="0"/>
              <a:t> </a:t>
            </a:r>
            <a:r>
              <a:rPr lang="en-US" sz="2500" dirty="0" err="1" smtClean="0"/>
              <a:t>itu</a:t>
            </a:r>
            <a:r>
              <a:rPr lang="en-US" sz="25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melalui</a:t>
            </a:r>
            <a:r>
              <a:rPr lang="en-US" sz="2500" dirty="0" smtClean="0"/>
              <a:t> </a:t>
            </a:r>
            <a:r>
              <a:rPr lang="en-US" sz="2500" dirty="0" err="1" smtClean="0"/>
              <a:t>iklan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pemasaran</a:t>
            </a:r>
            <a:r>
              <a:rPr lang="en-US" sz="2500" dirty="0" smtClean="0"/>
              <a:t> </a:t>
            </a:r>
            <a:r>
              <a:rPr lang="en-US" sz="2500" dirty="0" err="1" smtClean="0"/>
              <a:t>juga</a:t>
            </a:r>
            <a:r>
              <a:rPr lang="en-US" sz="2500" dirty="0" smtClean="0"/>
              <a:t> </a:t>
            </a:r>
            <a:r>
              <a:rPr lang="en-US" sz="2500" dirty="0" err="1" smtClean="0"/>
              <a:t>mempengaruhi</a:t>
            </a:r>
            <a:r>
              <a:rPr lang="en-US" sz="2500" dirty="0" smtClean="0"/>
              <a:t> </a:t>
            </a:r>
            <a:r>
              <a:rPr lang="en-US" sz="2500" dirty="0" err="1" smtClean="0"/>
              <a:t>persepsi</a:t>
            </a:r>
            <a:r>
              <a:rPr lang="en-US" sz="2500" dirty="0" smtClean="0"/>
              <a:t> </a:t>
            </a:r>
            <a:r>
              <a:rPr lang="en-US" sz="2500" dirty="0" err="1" smtClean="0"/>
              <a:t>pelanggan</a:t>
            </a:r>
            <a:r>
              <a:rPr lang="en-US" sz="2500" dirty="0" smtClean="0"/>
              <a:t>. 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Faktor</a:t>
            </a:r>
            <a:r>
              <a:rPr lang="en-US" sz="3600" dirty="0" smtClean="0"/>
              <a:t> </a:t>
            </a:r>
            <a:r>
              <a:rPr lang="en-US" sz="3600" dirty="0" err="1" smtClean="0"/>
              <a:t>faktor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persepsi</a:t>
            </a:r>
            <a:endParaRPr lang="en-US" sz="3600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381000" y="1447800"/>
          <a:ext cx="83058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ServQual</a:t>
            </a:r>
            <a:endParaRPr lang="en-US" dirty="0" smtClean="0"/>
          </a:p>
          <a:p>
            <a:pPr eaLnBrk="1" hangingPunct="1"/>
            <a:r>
              <a:rPr lang="en-US" dirty="0" err="1" smtClean="0"/>
              <a:t>SerPerf</a:t>
            </a:r>
            <a:endParaRPr lang="en-US" dirty="0" smtClean="0"/>
          </a:p>
          <a:p>
            <a:pPr eaLnBrk="1" hangingPunct="1"/>
            <a:r>
              <a:rPr lang="en-US" dirty="0" smtClean="0"/>
              <a:t>Weighted </a:t>
            </a:r>
            <a:r>
              <a:rPr lang="en-US" dirty="0" err="1" smtClean="0"/>
              <a:t>SevrQual</a:t>
            </a:r>
            <a:endParaRPr lang="en-US" dirty="0" smtClean="0"/>
          </a:p>
          <a:p>
            <a:pPr eaLnBrk="1" hangingPunct="1"/>
            <a:r>
              <a:rPr lang="en-US" dirty="0" smtClean="0"/>
              <a:t>Weighted </a:t>
            </a:r>
            <a:r>
              <a:rPr lang="en-US" dirty="0" err="1" smtClean="0"/>
              <a:t>Serperf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smtClean="0">
                <a:solidFill>
                  <a:srgbClr val="FFFFFF"/>
                </a:solidFill>
              </a:rPr>
              <a:t>Important &amp; Performance Analysis</a:t>
            </a:r>
            <a:r>
              <a:rPr lang="en-GB" smtClean="0">
                <a:solidFill>
                  <a:srgbClr val="FFFFFF"/>
                </a:solidFill>
              </a:rPr>
              <a:t> (IPA)</a:t>
            </a:r>
            <a:endParaRPr 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idx="1"/>
          </p:nvPr>
        </p:nvGraphicFramePr>
        <p:xfrm>
          <a:off x="1371600" y="1828800"/>
          <a:ext cx="4137025" cy="1035050"/>
        </p:xfrm>
        <a:graphic>
          <a:graphicData uri="http://schemas.openxmlformats.org/presentationml/2006/ole">
            <p:oleObj spid="_x0000_s3074" name="Equation" r:id="rId4" imgW="1676160" imgH="419040" progId="Equation.3">
              <p:embed/>
            </p:oleObj>
          </a:graphicData>
        </a:graphic>
      </p:graphicFrame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1371600" y="3276600"/>
          <a:ext cx="4267200" cy="1066800"/>
        </p:xfrm>
        <a:graphic>
          <a:graphicData uri="http://schemas.openxmlformats.org/presentationml/2006/ole">
            <p:oleObj spid="_x0000_s3075" name="Equation" r:id="rId5" imgW="1295280" imgH="419040" progId="Equation.3">
              <p:embed/>
            </p:oleObj>
          </a:graphicData>
        </a:graphic>
      </p:graphicFrame>
      <p:graphicFrame>
        <p:nvGraphicFramePr>
          <p:cNvPr id="3076" name="Object 9"/>
          <p:cNvGraphicFramePr>
            <a:graphicFrameLocks noChangeAspect="1"/>
          </p:cNvGraphicFramePr>
          <p:nvPr/>
        </p:nvGraphicFramePr>
        <p:xfrm>
          <a:off x="1371600" y="4572000"/>
          <a:ext cx="4267200" cy="1066800"/>
        </p:xfrm>
        <a:graphic>
          <a:graphicData uri="http://schemas.openxmlformats.org/presentationml/2006/ole">
            <p:oleObj spid="_x0000_s3076" name="Equation" r:id="rId6" imgW="1765080" imgH="4190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5000"/>
          </a:xfrm>
        </p:spPr>
        <p:txBody>
          <a:bodyPr lIns="81639" tIns="42452" rIns="81639" bIns="42452" anchor="t">
            <a:spAutoFit/>
          </a:bodyPr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smtClean="0">
                <a:solidFill>
                  <a:srgbClr val="FFFFFF"/>
                </a:solidFill>
              </a:rPr>
              <a:t>Important &amp; Performance Analysis</a:t>
            </a:r>
            <a:r>
              <a:rPr lang="en-GB" smtClean="0">
                <a:solidFill>
                  <a:srgbClr val="FFFFFF"/>
                </a:solidFill>
              </a:rPr>
              <a:t> (IPA)</a:t>
            </a:r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1219200" y="2286000"/>
            <a:ext cx="6015038" cy="3633788"/>
            <a:chOff x="860" y="1165"/>
            <a:chExt cx="4177" cy="2523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1422" y="2249"/>
              <a:ext cx="1772" cy="1025"/>
            </a:xfrm>
            <a:prstGeom prst="rect">
              <a:avLst/>
            </a:prstGeom>
            <a:solidFill>
              <a:srgbClr val="99CC00"/>
            </a:solidFill>
            <a:ln w="936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14338" eaLnBrk="1"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 b="1" u="sng"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Prioritas </a:t>
              </a:r>
            </a:p>
            <a:p>
              <a:pPr algn="ctr" defTabSz="414338" eaLnBrk="1"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 b="1" u="sng"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Rendah</a:t>
              </a:r>
              <a:endParaRPr lang="en-GB" sz="1600" b="1" i="1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endParaRPr>
            </a:p>
          </p:txBody>
        </p:sp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3266" y="2249"/>
              <a:ext cx="1772" cy="1025"/>
            </a:xfrm>
            <a:prstGeom prst="rect">
              <a:avLst/>
            </a:prstGeom>
            <a:solidFill>
              <a:srgbClr val="FF7C80"/>
            </a:solidFill>
            <a:ln w="936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414338" eaLnBrk="1">
                <a:buClr>
                  <a:srgbClr val="FFFFFF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 b="1" u="sng">
                  <a:solidFill>
                    <a:srgbClr val="FFFFFF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Prioritas Utama</a:t>
              </a:r>
              <a:endParaRPr lang="en-GB" sz="1600" b="1" i="1">
                <a:solidFill>
                  <a:srgbClr val="FFFFFF"/>
                </a:solidFill>
                <a:latin typeface="Arial" charset="0"/>
                <a:ea typeface="Lucida Sans Unicode" pitchFamily="34" charset="0"/>
                <a:cs typeface="Lucida Sans Unicode" pitchFamily="34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1422" y="1165"/>
              <a:ext cx="1772" cy="1025"/>
            </a:xfrm>
            <a:prstGeom prst="rect">
              <a:avLst/>
            </a:prstGeom>
            <a:solidFill>
              <a:srgbClr val="FFFF00"/>
            </a:solidFill>
            <a:ln w="9360">
              <a:solidFill>
                <a:srgbClr val="5F5F5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14338" eaLnBrk="1"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 b="1" u="sng"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Berlebihan</a:t>
              </a:r>
              <a:endParaRPr lang="en-GB" sz="1600" b="1" i="1">
                <a:solidFill>
                  <a:srgbClr val="000000"/>
                </a:solidFill>
                <a:latin typeface="Arial" charset="0"/>
                <a:ea typeface="Lucida Sans Unicode" pitchFamily="34" charset="0"/>
                <a:cs typeface="Lucida Sans Unicode" pitchFamily="34" charset="0"/>
              </a:endParaRPr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3266" y="1165"/>
              <a:ext cx="1772" cy="1025"/>
            </a:xfrm>
            <a:prstGeom prst="rect">
              <a:avLst/>
            </a:prstGeom>
            <a:solidFill>
              <a:srgbClr val="AFBF39"/>
            </a:solidFill>
            <a:ln w="9360">
              <a:solidFill>
                <a:srgbClr val="5F5F5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414338" eaLnBrk="1">
                <a:buClr>
                  <a:srgbClr val="FFFF99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 b="1" u="sng">
                  <a:solidFill>
                    <a:srgbClr val="FFFF99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Pertahankan</a:t>
              </a:r>
              <a:endParaRPr lang="en-GB" sz="1600" b="1" i="1">
                <a:solidFill>
                  <a:srgbClr val="FFFF99"/>
                </a:solidFill>
                <a:latin typeface="Arial" charset="0"/>
                <a:ea typeface="Lucida Sans Unicode" pitchFamily="34" charset="0"/>
                <a:cs typeface="Lucida Sans Unicode" pitchFamily="34" charset="0"/>
              </a:endParaRPr>
            </a:p>
          </p:txBody>
        </p:sp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 rot="-5400000">
              <a:off x="250" y="2015"/>
              <a:ext cx="1617" cy="39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414338">
                <a:spcBef>
                  <a:spcPts val="1025"/>
                </a:spcBef>
                <a:buClr>
                  <a:srgbClr val="000099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 b="1">
                  <a:solidFill>
                    <a:srgbClr val="FFFFFF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PERFORMANCE ATTRIBUTES</a:t>
              </a:r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1413" y="3441"/>
              <a:ext cx="3620" cy="2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defTabSz="414338">
                <a:spcBef>
                  <a:spcPts val="1025"/>
                </a:spcBef>
                <a:buClr>
                  <a:srgbClr val="000099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600" b="1">
                  <a:solidFill>
                    <a:srgbClr val="FFFFFF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IMPORTANT ATTRIBUTES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09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92" y="1447800"/>
            <a:ext cx="833670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66800" y="1981200"/>
            <a:ext cx="7543800" cy="42672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38138" y="5799138"/>
            <a:ext cx="8229600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16654" rIns="81639" bIns="42452"/>
          <a:lstStyle/>
          <a:p>
            <a:pPr defTabSz="414338" eaLnBrk="1">
              <a:buClr>
                <a:srgbClr val="FF3300"/>
              </a:buClr>
              <a:buSzPct val="100000"/>
              <a:buFont typeface="Verdana" pitchFamily="34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b="1">
                <a:solidFill>
                  <a:srgbClr val="FF3300"/>
                </a:solidFill>
                <a:ea typeface="Lucida Sans Unicode" pitchFamily="34" charset="0"/>
                <a:cs typeface="Lucida Sans Unicode" pitchFamily="34" charset="0"/>
              </a:rPr>
              <a:t>Kualitas Redaksional Republika</a:t>
            </a:r>
          </a:p>
          <a:p>
            <a:pPr defTabSz="414338" eaLnBrk="1">
              <a:buClr>
                <a:srgbClr val="FF3300"/>
              </a:buClr>
              <a:buSzPct val="100000"/>
              <a:buFont typeface="Verdana" pitchFamily="34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000" b="1">
                <a:solidFill>
                  <a:srgbClr val="FF3300"/>
                </a:solidFill>
                <a:ea typeface="Lucida Sans Unicode" pitchFamily="34" charset="0"/>
                <a:cs typeface="Lucida Sans Unicode" pitchFamily="34" charset="0"/>
              </a:rPr>
              <a:t>(Benchmarking: Pembaca Kompas (36%), Media Indonesia (32%), &amp; Tempo (32%)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114300" y="1014413"/>
            <a:ext cx="9028113" cy="4743450"/>
            <a:chOff x="79" y="704"/>
            <a:chExt cx="6270" cy="3294"/>
          </a:xfrm>
        </p:grpSpPr>
        <p:pic>
          <p:nvPicPr>
            <p:cNvPr id="4301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8" y="704"/>
              <a:ext cx="4865" cy="312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3014" name="Text Box 5"/>
            <p:cNvSpPr txBox="1">
              <a:spLocks noChangeArrowheads="1"/>
            </p:cNvSpPr>
            <p:nvPr/>
          </p:nvSpPr>
          <p:spPr bwMode="auto">
            <a:xfrm>
              <a:off x="3761" y="3798"/>
              <a:ext cx="1314" cy="1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2452" rIns="81639" bIns="42452">
              <a:spAutoFit/>
            </a:bodyPr>
            <a:lstStyle/>
            <a:p>
              <a:pPr algn="ctr" defTabSz="414338" eaLnBrk="1">
                <a:spcBef>
                  <a:spcPts val="788"/>
                </a:spcBef>
                <a:buClr>
                  <a:srgbClr val="5F5F5F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300" b="1">
                  <a:solidFill>
                    <a:srgbClr val="5F5F5F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High Importance</a:t>
              </a:r>
            </a:p>
          </p:txBody>
        </p:sp>
        <p:sp>
          <p:nvSpPr>
            <p:cNvPr id="43015" name="Text Box 6"/>
            <p:cNvSpPr txBox="1">
              <a:spLocks noChangeArrowheads="1"/>
            </p:cNvSpPr>
            <p:nvPr/>
          </p:nvSpPr>
          <p:spPr bwMode="auto">
            <a:xfrm>
              <a:off x="1684" y="3805"/>
              <a:ext cx="1172" cy="19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81639" tIns="42452" rIns="81639" bIns="42452">
              <a:spAutoFit/>
            </a:bodyPr>
            <a:lstStyle/>
            <a:p>
              <a:pPr algn="ctr" defTabSz="414338" eaLnBrk="1">
                <a:spcBef>
                  <a:spcPts val="788"/>
                </a:spcBef>
                <a:buClr>
                  <a:srgbClr val="5F5F5F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300" b="1">
                  <a:solidFill>
                    <a:srgbClr val="5F5F5F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Low Importance</a:t>
              </a:r>
            </a:p>
          </p:txBody>
        </p:sp>
        <p:sp>
          <p:nvSpPr>
            <p:cNvPr id="43016" name="Text Box 7"/>
            <p:cNvSpPr txBox="1">
              <a:spLocks noChangeArrowheads="1"/>
            </p:cNvSpPr>
            <p:nvPr/>
          </p:nvSpPr>
          <p:spPr bwMode="auto">
            <a:xfrm>
              <a:off x="79" y="2540"/>
              <a:ext cx="917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42452" rIns="0" bIns="42452">
              <a:spAutoFit/>
            </a:bodyPr>
            <a:lstStyle/>
            <a:p>
              <a:pPr algn="ctr" defTabSz="414338" eaLnBrk="1">
                <a:spcBef>
                  <a:spcPts val="788"/>
                </a:spcBef>
                <a:buClr>
                  <a:srgbClr val="5F5F5F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300" b="1">
                  <a:solidFill>
                    <a:srgbClr val="5F5F5F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Poor Performance</a:t>
              </a:r>
            </a:p>
          </p:txBody>
        </p:sp>
        <p:sp>
          <p:nvSpPr>
            <p:cNvPr id="43017" name="Text Box 8"/>
            <p:cNvSpPr txBox="1">
              <a:spLocks noChangeArrowheads="1"/>
            </p:cNvSpPr>
            <p:nvPr/>
          </p:nvSpPr>
          <p:spPr bwMode="auto">
            <a:xfrm>
              <a:off x="79" y="1237"/>
              <a:ext cx="917" cy="32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42452" rIns="0" bIns="42452">
              <a:spAutoFit/>
            </a:bodyPr>
            <a:lstStyle/>
            <a:p>
              <a:pPr algn="ctr" defTabSz="414338" eaLnBrk="1">
                <a:spcBef>
                  <a:spcPts val="788"/>
                </a:spcBef>
                <a:buClr>
                  <a:srgbClr val="5F5F5F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300" b="1">
                  <a:solidFill>
                    <a:srgbClr val="5F5F5F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Good Performance</a:t>
              </a:r>
            </a:p>
          </p:txBody>
        </p:sp>
        <p:sp>
          <p:nvSpPr>
            <p:cNvPr id="43018" name="Oval 9"/>
            <p:cNvSpPr>
              <a:spLocks noChangeArrowheads="1"/>
            </p:cNvSpPr>
            <p:nvPr/>
          </p:nvSpPr>
          <p:spPr bwMode="auto">
            <a:xfrm>
              <a:off x="3836" y="876"/>
              <a:ext cx="1782" cy="1306"/>
            </a:xfrm>
            <a:prstGeom prst="ellipse">
              <a:avLst/>
            </a:prstGeom>
            <a:noFill/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Text Box 10"/>
            <p:cNvSpPr txBox="1">
              <a:spLocks noChangeArrowheads="1"/>
            </p:cNvSpPr>
            <p:nvPr/>
          </p:nvSpPr>
          <p:spPr bwMode="auto">
            <a:xfrm>
              <a:off x="5211" y="1929"/>
              <a:ext cx="1139" cy="36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42452" rIns="0" bIns="42452">
              <a:spAutoFit/>
            </a:bodyPr>
            <a:lstStyle/>
            <a:p>
              <a:pPr algn="ctr" defTabSz="414338" eaLnBrk="1">
                <a:spcBef>
                  <a:spcPts val="913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414338" algn="l"/>
                  <a:tab pos="828675" algn="l"/>
                  <a:tab pos="1244600" algn="l"/>
                  <a:tab pos="1658938" algn="l"/>
                  <a:tab pos="2073275" algn="l"/>
                  <a:tab pos="2487613" algn="l"/>
                  <a:tab pos="2903538" algn="l"/>
                  <a:tab pos="3317875" algn="l"/>
                  <a:tab pos="3732213" algn="l"/>
                  <a:tab pos="4146550" algn="l"/>
                  <a:tab pos="4562475" algn="l"/>
                  <a:tab pos="4976813" algn="l"/>
                  <a:tab pos="5391150" algn="l"/>
                  <a:tab pos="5805488" algn="l"/>
                  <a:tab pos="6221413" algn="l"/>
                  <a:tab pos="6635750" algn="l"/>
                  <a:tab pos="7050088" algn="l"/>
                  <a:tab pos="7464425" algn="l"/>
                  <a:tab pos="7880350" algn="l"/>
                  <a:tab pos="8294688" algn="l"/>
                </a:tabLst>
              </a:pPr>
              <a:r>
                <a:rPr lang="en-GB" sz="1500" b="1">
                  <a:solidFill>
                    <a:srgbClr val="000000"/>
                  </a:solidFill>
                  <a:latin typeface="Arial" charset="0"/>
                  <a:ea typeface="Lucida Sans Unicode" pitchFamily="34" charset="0"/>
                  <a:cs typeface="Lucida Sans Unicode" pitchFamily="34" charset="0"/>
                </a:rPr>
                <a:t>Konsisten Des’ 2004 –Jan’ 2005</a:t>
              </a:r>
            </a:p>
          </p:txBody>
        </p:sp>
        <p:grpSp>
          <p:nvGrpSpPr>
            <p:cNvPr id="43020" name="Group 11"/>
            <p:cNvGrpSpPr>
              <a:grpSpLocks/>
            </p:cNvGrpSpPr>
            <p:nvPr/>
          </p:nvGrpSpPr>
          <p:grpSpPr bwMode="auto">
            <a:xfrm>
              <a:off x="2945" y="1462"/>
              <a:ext cx="597" cy="1088"/>
              <a:chOff x="2945" y="1462"/>
              <a:chExt cx="597" cy="1088"/>
            </a:xfrm>
          </p:grpSpPr>
          <p:sp>
            <p:nvSpPr>
              <p:cNvPr id="43021" name="Oval 12"/>
              <p:cNvSpPr>
                <a:spLocks noChangeArrowheads="1"/>
              </p:cNvSpPr>
              <p:nvPr/>
            </p:nvSpPr>
            <p:spPr bwMode="auto">
              <a:xfrm>
                <a:off x="3114" y="2443"/>
                <a:ext cx="105" cy="86"/>
              </a:xfrm>
              <a:prstGeom prst="ellips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22" name="Text Box 13"/>
              <p:cNvSpPr txBox="1">
                <a:spLocks noChangeArrowheads="1"/>
              </p:cNvSpPr>
              <p:nvPr/>
            </p:nvSpPr>
            <p:spPr bwMode="auto">
              <a:xfrm>
                <a:off x="3240" y="2416"/>
                <a:ext cx="279" cy="1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414338" eaLnBrk="1">
                  <a:spcBef>
                    <a:spcPts val="788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  <a:tabLst>
                    <a:tab pos="0" algn="l"/>
                    <a:tab pos="414338" algn="l"/>
                    <a:tab pos="828675" algn="l"/>
                    <a:tab pos="1244600" algn="l"/>
                    <a:tab pos="1658938" algn="l"/>
                    <a:tab pos="2073275" algn="l"/>
                    <a:tab pos="2487613" algn="l"/>
                    <a:tab pos="2903538" algn="l"/>
                    <a:tab pos="3317875" algn="l"/>
                    <a:tab pos="3732213" algn="l"/>
                    <a:tab pos="4146550" algn="l"/>
                    <a:tab pos="4562475" algn="l"/>
                    <a:tab pos="4976813" algn="l"/>
                    <a:tab pos="5391150" algn="l"/>
                    <a:tab pos="5805488" algn="l"/>
                    <a:tab pos="6221413" algn="l"/>
                    <a:tab pos="6635750" algn="l"/>
                    <a:tab pos="7050088" algn="l"/>
                    <a:tab pos="7464425" algn="l"/>
                    <a:tab pos="7880350" algn="l"/>
                    <a:tab pos="8294688" algn="l"/>
                  </a:tabLst>
                </a:pPr>
                <a:r>
                  <a:rPr lang="en-GB" sz="1300" b="1">
                    <a:solidFill>
                      <a:srgbClr val="000000"/>
                    </a:solidFill>
                    <a:latin typeface="Arial" charset="0"/>
                    <a:ea typeface="Lucida Sans Unicode" pitchFamily="34" charset="0"/>
                    <a:cs typeface="Lucida Sans Unicode" pitchFamily="34" charset="0"/>
                  </a:rPr>
                  <a:t>2004</a:t>
                </a:r>
              </a:p>
            </p:txBody>
          </p:sp>
          <p:sp>
            <p:nvSpPr>
              <p:cNvPr id="43023" name="Freeform 14"/>
              <p:cNvSpPr>
                <a:spLocks/>
              </p:cNvSpPr>
              <p:nvPr/>
            </p:nvSpPr>
            <p:spPr bwMode="auto">
              <a:xfrm rot="10800000">
                <a:off x="2945" y="1463"/>
                <a:ext cx="598" cy="1012"/>
              </a:xfrm>
              <a:custGeom>
                <a:avLst/>
                <a:gdLst>
                  <a:gd name="T0" fmla="*/ 395 w 543"/>
                  <a:gd name="T1" fmla="*/ 0 h 561"/>
                  <a:gd name="T2" fmla="*/ 513 w 543"/>
                  <a:gd name="T3" fmla="*/ 111 h 561"/>
                  <a:gd name="T4" fmla="*/ 458 w 543"/>
                  <a:gd name="T5" fmla="*/ 426 h 561"/>
                  <a:gd name="T6" fmla="*/ 0 w 543"/>
                  <a:gd name="T7" fmla="*/ 561 h 56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3"/>
                  <a:gd name="T13" fmla="*/ 0 h 561"/>
                  <a:gd name="T14" fmla="*/ 543 w 543"/>
                  <a:gd name="T15" fmla="*/ 561 h 56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3" h="561">
                    <a:moveTo>
                      <a:pt x="395" y="0"/>
                    </a:moveTo>
                    <a:cubicBezTo>
                      <a:pt x="449" y="20"/>
                      <a:pt x="503" y="40"/>
                      <a:pt x="513" y="111"/>
                    </a:cubicBezTo>
                    <a:cubicBezTo>
                      <a:pt x="523" y="182"/>
                      <a:pt x="543" y="351"/>
                      <a:pt x="458" y="426"/>
                    </a:cubicBezTo>
                    <a:cubicBezTo>
                      <a:pt x="373" y="501"/>
                      <a:pt x="76" y="539"/>
                      <a:pt x="0" y="561"/>
                    </a:cubicBezTo>
                  </a:path>
                </a:pathLst>
              </a:custGeom>
              <a:noFill/>
              <a:ln w="1908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2" name="Rectangle 15"/>
          <p:cNvSpPr>
            <a:spLocks noChangeArrowheads="1"/>
          </p:cNvSpPr>
          <p:nvPr/>
        </p:nvSpPr>
        <p:spPr bwMode="auto">
          <a:xfrm>
            <a:off x="457200" y="277813"/>
            <a:ext cx="8229600" cy="695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2452" rIns="81639" bIns="42452"/>
          <a:lstStyle/>
          <a:p>
            <a:pPr defTabSz="414338" eaLnBrk="1">
              <a:buClr>
                <a:srgbClr val="3B812F"/>
              </a:buClr>
              <a:buSzPct val="100000"/>
              <a:buFont typeface="Garamond" pitchFamily="18" charset="0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400" b="1">
                <a:solidFill>
                  <a:srgbClr val="000080"/>
                </a:solidFill>
                <a:latin typeface="Garamond" pitchFamily="18" charset="0"/>
                <a:ea typeface="Lucida Sans Unicode" pitchFamily="34" charset="0"/>
                <a:cs typeface="Lucida Sans Unicode" pitchFamily="34" charset="0"/>
              </a:rPr>
              <a:t>Contoh IPA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i="1" dirty="0" smtClean="0"/>
              <a:t>(customers)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dirty="0" err="1" smtClean="0"/>
              <a:t>Pandangan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</a:t>
            </a:r>
            <a:endParaRPr lang="en-US" sz="32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smtClean="0"/>
              <a:t>Pelanggan adalah orang yang tidak  tergantung pada kita, tetapi kitalah yang tergantung pada mereka;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Pelanggan adalah orang yang membawa kita kepada  keinginannya;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Tidak ada seorangpun pernah menang beradu argumentasi dengan pelanggan;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smtClean="0"/>
              <a:t>Pelanggan adalah orang yang teramat penting yang harus  dipuaskan;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97472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3200" dirty="0" err="1" smtClean="0"/>
              <a:t>Pandangan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Pelanggan</a:t>
            </a:r>
            <a:endParaRPr lang="en-US" sz="32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F"/>
            </a:pPr>
            <a:r>
              <a:rPr lang="en-US" sz="2400" dirty="0" err="1" smtClean="0">
                <a:latin typeface="+mj-lt"/>
              </a:rPr>
              <a:t>Orang</a:t>
            </a:r>
            <a:r>
              <a:rPr lang="en-US" sz="2400" dirty="0" smtClean="0">
                <a:latin typeface="+mj-lt"/>
              </a:rPr>
              <a:t> yang paling </a:t>
            </a:r>
            <a:r>
              <a:rPr lang="en-US" sz="2400" dirty="0" err="1" smtClean="0">
                <a:latin typeface="+mj-lt"/>
              </a:rPr>
              <a:t>penting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setiap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kesibukan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atau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bisnis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endParaRPr lang="en-US" sz="24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F"/>
            </a:pPr>
            <a:r>
              <a:rPr lang="en-US" sz="2400" dirty="0" err="1" smtClean="0">
                <a:latin typeface="+mj-lt"/>
              </a:rPr>
              <a:t>Tidak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merepotkan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mereka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maksud</a:t>
            </a:r>
            <a:endParaRPr lang="en-US" sz="24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F"/>
            </a:pPr>
            <a:r>
              <a:rPr lang="en-US" sz="2400" dirty="0" err="1" smtClean="0">
                <a:latin typeface="+mj-lt"/>
              </a:rPr>
              <a:t>Bagian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bukan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luar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endParaRPr lang="en-US" sz="24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F"/>
            </a:pPr>
            <a:r>
              <a:rPr lang="en-US" sz="2400" dirty="0" err="1" smtClean="0">
                <a:latin typeface="+mj-lt"/>
              </a:rPr>
              <a:t>Tidak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sekedar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statistik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Mereka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memiliki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perasaan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seperti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.</a:t>
            </a:r>
          </a:p>
          <a:p>
            <a:pPr eaLnBrk="1" hangingPunct="1">
              <a:buFont typeface="Wingdings" pitchFamily="2" charset="2"/>
              <a:buChar char="F"/>
            </a:pPr>
            <a:r>
              <a:rPr lang="en-US" sz="2400" dirty="0" err="1" smtClean="0">
                <a:latin typeface="+mj-lt"/>
              </a:rPr>
              <a:t>Orang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datang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kebutuhan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keinginannya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tugas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memenuhinya</a:t>
            </a:r>
            <a:endParaRPr lang="en-US" sz="2400" dirty="0" smtClean="0">
              <a:latin typeface="+mj-lt"/>
            </a:endParaRPr>
          </a:p>
          <a:p>
            <a:pPr eaLnBrk="1" hangingPunct="1">
              <a:buFont typeface="Wingdings" pitchFamily="2" charset="2"/>
              <a:buChar char="F"/>
            </a:pPr>
            <a:r>
              <a:rPr lang="en-US" sz="2400" dirty="0" err="1" smtClean="0">
                <a:latin typeface="+mj-lt"/>
              </a:rPr>
              <a:t>Mereka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adalah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darah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kehidupan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organisasi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tanpa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mereka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kita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tidak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ada</a:t>
            </a:r>
            <a:r>
              <a:rPr lang="en-US" sz="2400" dirty="0" smtClean="0">
                <a:latin typeface="+mj-lt"/>
              </a:rPr>
              <a:t>.</a:t>
            </a:r>
          </a:p>
          <a:p>
            <a:pPr eaLnBrk="1" hangingPunct="1">
              <a:buFont typeface="Wingdings" pitchFamily="2" charset="2"/>
              <a:buChar char="F"/>
            </a:pPr>
            <a:endParaRPr lang="en-US" sz="2400" dirty="0" smtClean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</p:txBody>
      </p:sp>
      <p:graphicFrame>
        <p:nvGraphicFramePr>
          <p:cNvPr id="1026" name="Diagram 5"/>
          <p:cNvGraphicFramePr>
            <a:graphicFrameLocks/>
          </p:cNvGraphicFramePr>
          <p:nvPr>
            <p:ph type="dgm" idx="1"/>
          </p:nvPr>
        </p:nvGraphicFramePr>
        <p:xfrm>
          <a:off x="609600" y="1524000"/>
          <a:ext cx="8305800" cy="48768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?</a:t>
            </a:r>
          </a:p>
        </p:txBody>
      </p:sp>
      <p:sp>
        <p:nvSpPr>
          <p:cNvPr id="13315" name="Oval 4"/>
          <p:cNvSpPr>
            <a:spLocks noChangeArrowheads="1"/>
          </p:cNvSpPr>
          <p:nvPr/>
        </p:nvSpPr>
        <p:spPr bwMode="auto">
          <a:xfrm>
            <a:off x="685800" y="3276600"/>
            <a:ext cx="2209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latin typeface="+mj-lt"/>
              </a:rPr>
              <a:t>Kepuasan</a:t>
            </a:r>
          </a:p>
        </p:txBody>
      </p:sp>
      <p:cxnSp>
        <p:nvCxnSpPr>
          <p:cNvPr id="13316" name="AutoShape 5"/>
          <p:cNvCxnSpPr>
            <a:cxnSpLocks noChangeShapeType="1"/>
          </p:cNvCxnSpPr>
          <p:nvPr/>
        </p:nvCxnSpPr>
        <p:spPr bwMode="auto">
          <a:xfrm flipV="1">
            <a:off x="2673350" y="2476500"/>
            <a:ext cx="1924050" cy="1171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17" name="AutoShape 7"/>
          <p:cNvCxnSpPr>
            <a:cxnSpLocks noChangeShapeType="1"/>
            <a:stCxn id="13315" idx="6"/>
          </p:cNvCxnSpPr>
          <p:nvPr/>
        </p:nvCxnSpPr>
        <p:spPr bwMode="auto">
          <a:xfrm flipV="1">
            <a:off x="2895600" y="4114800"/>
            <a:ext cx="2057400" cy="38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18" name="AutoShape 8"/>
          <p:cNvCxnSpPr>
            <a:cxnSpLocks noChangeShapeType="1"/>
            <a:stCxn id="13315" idx="5"/>
          </p:cNvCxnSpPr>
          <p:nvPr/>
        </p:nvCxnSpPr>
        <p:spPr bwMode="auto">
          <a:xfrm>
            <a:off x="2571750" y="4772025"/>
            <a:ext cx="2152650" cy="638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19" name="AutoShape 9"/>
          <p:cNvCxnSpPr>
            <a:cxnSpLocks noChangeShapeType="1"/>
            <a:stCxn id="13315" idx="0"/>
          </p:cNvCxnSpPr>
          <p:nvPr/>
        </p:nvCxnSpPr>
        <p:spPr bwMode="auto">
          <a:xfrm flipV="1">
            <a:off x="1790700" y="1981200"/>
            <a:ext cx="17907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3320" name="AutoShape 10"/>
          <p:cNvCxnSpPr>
            <a:cxnSpLocks noChangeShapeType="1"/>
            <a:stCxn id="13315" idx="4"/>
          </p:cNvCxnSpPr>
          <p:nvPr/>
        </p:nvCxnSpPr>
        <p:spPr bwMode="auto">
          <a:xfrm>
            <a:off x="1790700" y="5029200"/>
            <a:ext cx="2857500" cy="1828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321" name="Oval 12"/>
          <p:cNvSpPr>
            <a:spLocks noChangeArrowheads="1"/>
          </p:cNvSpPr>
          <p:nvPr/>
        </p:nvSpPr>
        <p:spPr bwMode="auto">
          <a:xfrm>
            <a:off x="5715000" y="1905000"/>
            <a:ext cx="2438400" cy="434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7000">
                <a:latin typeface="TANESHIA" pitchFamily="2" charset="0"/>
              </a:rPr>
              <a:t>?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Mengapa</a:t>
            </a:r>
            <a:r>
              <a:rPr lang="en-US" sz="3600" dirty="0" smtClean="0"/>
              <a:t> </a:t>
            </a:r>
            <a:r>
              <a:rPr lang="en-US" sz="3600" dirty="0" err="1" smtClean="0"/>
              <a:t>Kepuasan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Hal </a:t>
            </a:r>
            <a:r>
              <a:rPr lang="en-US" sz="3600" dirty="0" err="1" smtClean="0"/>
              <a:t>Penting</a:t>
            </a:r>
            <a:r>
              <a:rPr lang="en-US" sz="3600" dirty="0" smtClean="0"/>
              <a:t> 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Hal ini dikarenakan dengan memuaskan konsumen, organisasi dapat meningkatkan tingkat keuntungannya dan mendapatkan pangsa pasar yang lebih luas (Barsky, 1992)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</TotalTime>
  <Words>1101</Words>
  <Application>Microsoft Office PowerPoint</Application>
  <PresentationFormat>On-screen Show (4:3)</PresentationFormat>
  <Paragraphs>205</Paragraphs>
  <Slides>38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53" baseType="lpstr">
      <vt:lpstr>Verdana</vt:lpstr>
      <vt:lpstr>Arial</vt:lpstr>
      <vt:lpstr>Wingdings</vt:lpstr>
      <vt:lpstr>Times New Roman</vt:lpstr>
      <vt:lpstr>Agency FB</vt:lpstr>
      <vt:lpstr>TANESHIA</vt:lpstr>
      <vt:lpstr>Weiss-Italic Hollow</vt:lpstr>
      <vt:lpstr>Weiss-Italic</vt:lpstr>
      <vt:lpstr>Sylfaen</vt:lpstr>
      <vt:lpstr>Lucida Sans Unicode</vt:lpstr>
      <vt:lpstr>StarSymbol</vt:lpstr>
      <vt:lpstr>Garamond</vt:lpstr>
      <vt:lpstr>Office Theme</vt:lpstr>
      <vt:lpstr>Chart</vt:lpstr>
      <vt:lpstr>Equation</vt:lpstr>
      <vt:lpstr>Kepuasan Pelanggan </vt:lpstr>
      <vt:lpstr>Kepuasan &amp; Ketidakpuasan</vt:lpstr>
      <vt:lpstr>Pengertian Kepuasan</vt:lpstr>
      <vt:lpstr>Pengertian Pelanggan</vt:lpstr>
      <vt:lpstr>Pandangan Akan Pelanggan Bagi Pemasar</vt:lpstr>
      <vt:lpstr>Pandangan Akan Pelanggan</vt:lpstr>
      <vt:lpstr>Jenis-Jenis Pelanggan</vt:lpstr>
      <vt:lpstr>Apakah kepuasan  merupakan tujuan akhir ?</vt:lpstr>
      <vt:lpstr>Mengapa Kepuasan Merupakan Hal Penting ?</vt:lpstr>
      <vt:lpstr>Kepuasan Meningkatkan Keuntungan ?</vt:lpstr>
      <vt:lpstr>Keuntungan dari Loyalitas</vt:lpstr>
      <vt:lpstr>Keistimewaan produk yang memenuhi  kebutuhan &amp; keinginan pelanggan:</vt:lpstr>
      <vt:lpstr>Beberapa Faktor-Faktor yang Berorientasi waktu yang perlu  diperhatikan yang berkaitan dengan fitness for use, yaitu :</vt:lpstr>
      <vt:lpstr>Dimensi Mutu</vt:lpstr>
      <vt:lpstr>Dimensi Kualitas Pelayanan (ServQual)</vt:lpstr>
      <vt:lpstr>LIMA KESENJANGAN YANG MENYEBABKAN KEGAGALAN PENYAMPAIAN JASA </vt:lpstr>
      <vt:lpstr>Lima kesenjangan yang menyebabkan kegagalan penyampaian jasa </vt:lpstr>
      <vt:lpstr>Lima kesenjangan yang menyebabkan kegagalan penyampaian jasa </vt:lpstr>
      <vt:lpstr>Lima kesenjangan yang menyebabkan kegagalan penyampaian jasa </vt:lpstr>
      <vt:lpstr>Lima kesenjangan yang menyebabkan kegagalan penyampaian jasa </vt:lpstr>
      <vt:lpstr>Lima kesenjangan yang menyebabkan kegagalan penyampaian jasa </vt:lpstr>
      <vt:lpstr>Darimana perusahaan tahu ?</vt:lpstr>
      <vt:lpstr>Sistem Saran Dan Komplin  (Complaint and suggestion system)</vt:lpstr>
      <vt:lpstr>KOTAK SARAN</vt:lpstr>
      <vt:lpstr>Survey Kepuasan Pelanggan  (Customer Satisfaction Surveys)</vt:lpstr>
      <vt:lpstr>Belanja Hantu (Ghost Shopping) </vt:lpstr>
      <vt:lpstr>Analisis Kehilangan Pelanggan  (Lost Customer Analysis) </vt:lpstr>
      <vt:lpstr>LOSS CUSTOMER ANALISIS</vt:lpstr>
      <vt:lpstr>Slide 29</vt:lpstr>
      <vt:lpstr>Teknik Pengukuran</vt:lpstr>
      <vt:lpstr>Factor faktor yang mempengaruhi persepsi </vt:lpstr>
      <vt:lpstr>Faktor faktor yang mempengaruhi persepsi</vt:lpstr>
      <vt:lpstr>Teknik Mengukur Kepuasan</vt:lpstr>
      <vt:lpstr>Important &amp; Performance Analysis (IPA)</vt:lpstr>
      <vt:lpstr>Important &amp; Performance Analysis (IPA)</vt:lpstr>
      <vt:lpstr>Slide 36</vt:lpstr>
      <vt:lpstr>Slide 37</vt:lpstr>
      <vt:lpstr>Slide 38</vt:lpstr>
    </vt:vector>
  </TitlesOfParts>
  <Company>Taman Sudiang Indah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MUTU DAN KEPUASAN PELANGGAN DALAM PELAYANAN KESEHATAN</dc:title>
  <dc:creator>LILIEZ</dc:creator>
  <cp:lastModifiedBy>Admin</cp:lastModifiedBy>
  <cp:revision>57</cp:revision>
  <dcterms:created xsi:type="dcterms:W3CDTF">2007-06-17T13:38:56Z</dcterms:created>
  <dcterms:modified xsi:type="dcterms:W3CDTF">2016-12-02T08:17:54Z</dcterms:modified>
</cp:coreProperties>
</file>