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62" r:id="rId4"/>
    <p:sldId id="263" r:id="rId5"/>
    <p:sldId id="258" r:id="rId6"/>
    <p:sldId id="274" r:id="rId7"/>
    <p:sldId id="275" r:id="rId8"/>
    <p:sldId id="276" r:id="rId9"/>
    <p:sldId id="277" r:id="rId10"/>
    <p:sldId id="278" r:id="rId11"/>
    <p:sldId id="324" r:id="rId12"/>
    <p:sldId id="325" r:id="rId13"/>
    <p:sldId id="326" r:id="rId14"/>
    <p:sldId id="279" r:id="rId15"/>
    <p:sldId id="280" r:id="rId16"/>
    <p:sldId id="281" r:id="rId17"/>
    <p:sldId id="282" r:id="rId18"/>
    <p:sldId id="283" r:id="rId19"/>
    <p:sldId id="291" r:id="rId20"/>
    <p:sldId id="292" r:id="rId21"/>
    <p:sldId id="286" r:id="rId22"/>
    <p:sldId id="287" r:id="rId23"/>
    <p:sldId id="288" r:id="rId24"/>
    <p:sldId id="289" r:id="rId25"/>
    <p:sldId id="290" r:id="rId26"/>
    <p:sldId id="259" r:id="rId27"/>
    <p:sldId id="284" r:id="rId28"/>
    <p:sldId id="285" r:id="rId29"/>
    <p:sldId id="304" r:id="rId30"/>
    <p:sldId id="264" r:id="rId31"/>
    <p:sldId id="294" r:id="rId32"/>
    <p:sldId id="295" r:id="rId33"/>
    <p:sldId id="296" r:id="rId34"/>
    <p:sldId id="297" r:id="rId35"/>
    <p:sldId id="298" r:id="rId36"/>
    <p:sldId id="299" r:id="rId37"/>
    <p:sldId id="322" r:id="rId38"/>
    <p:sldId id="323" r:id="rId39"/>
    <p:sldId id="300" r:id="rId40"/>
    <p:sldId id="303" r:id="rId41"/>
    <p:sldId id="301" r:id="rId42"/>
    <p:sldId id="302" r:id="rId43"/>
    <p:sldId id="268" r:id="rId44"/>
    <p:sldId id="293" r:id="rId45"/>
    <p:sldId id="305" r:id="rId46"/>
    <p:sldId id="306" r:id="rId47"/>
    <p:sldId id="261" r:id="rId48"/>
    <p:sldId id="269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4BE9632-D232-4CD6-90D4-3298009EA606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B0B800-796F-4BEA-9084-EA17C229D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1ABB-A3A3-4834-98EA-55AC2FACF67A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5C52-0CD0-41C0-AF5C-BDF6C5106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A9C6-49BF-4C6B-AB74-057B453F6BBF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5982-D4B9-43E4-8692-F63EE3E93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B8F8-3ABC-4A37-B129-C19B767A055D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9AAB-410F-4BCC-BAE4-FF6EA24CE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2372-0802-4152-8F39-B73D327FDFE9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0A5D-1A69-4098-AE43-C5261BAA6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6F9D-6500-46F8-B618-073F9A783EC5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CA41-6CD8-4F5C-B739-D30C357C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7681-CFA6-4EE1-8603-CCC4E7CB0262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7752-10F0-403B-870D-B7DFDD12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E724-AD61-4432-9416-AF46301F121A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49FE-F71E-4A15-BCF4-FE4F7DA8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48D1-CFE3-4A29-8D07-41FDAC78A1B0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B5C3-191D-4DF6-97BB-E72AD04F3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6C1E-F37C-472D-916D-AE29D25A4ABA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6E91-387A-4553-AD77-54C90A07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117B-34EE-4ABF-8478-FD23304B01C6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45E9-913C-4777-ABAE-AAD0147AF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D787-DC15-435C-9E21-8E9D85BE5C32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AE9D-90C0-4183-AD6B-F9F35A7F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 fontAlgn="auto">
              <a:spcBef>
                <a:spcPts val="0"/>
              </a:spcBef>
              <a:spcAft>
                <a:spcPts val="0"/>
              </a:spcAft>
              <a:defRPr sz="9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47BF544-2592-4643-8C52-7A7BBDD0DC18}" type="datetimeFigureOut">
              <a:rPr lang="en-US"/>
              <a:pPr>
                <a:defRPr/>
              </a:pPr>
              <a:t>4/24/2015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10F3F1-6B7E-49B9-B0CA-231815417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RSWPublications/01-multimediasrc/jokotriyono2007/gm.ex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96975" y="23622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Maiandra GD" pitchFamily="34" charset="0"/>
              </a:rPr>
              <a:t>Rekayasa Perangkat Lunak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5943600" cy="8874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Maiandra GD" pitchFamily="34" charset="0"/>
              </a:rPr>
              <a:t>Pertemuan</a:t>
            </a:r>
            <a:r>
              <a:rPr lang="en-US" dirty="0" smtClean="0">
                <a:latin typeface="Maiandra GD" pitchFamily="34" charset="0"/>
              </a:rPr>
              <a:t> 1,2</a:t>
            </a:r>
          </a:p>
          <a:p>
            <a:pPr eaLnBrk="1" hangingPunct="1"/>
            <a:r>
              <a:rPr lang="id-ID" dirty="0" smtClean="0">
                <a:latin typeface="Maiandra GD" pitchFamily="34" charset="0"/>
              </a:rPr>
              <a:t>Pengenalan Rekayasa Perangkat Lunak</a:t>
            </a:r>
            <a:endParaRPr lang="en-US" dirty="0" smtClean="0">
              <a:latin typeface="Maiandra GD" pitchFamily="34" charset="0"/>
            </a:endParaRPr>
          </a:p>
          <a:p>
            <a:pPr eaLnBrk="1" hangingPunct="1"/>
            <a:endParaRPr lang="en-US" dirty="0" smtClean="0"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Proprietary Software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Software yang </a:t>
            </a:r>
            <a:r>
              <a:rPr lang="en-US" sz="2400" smtClean="0">
                <a:solidFill>
                  <a:srgbClr val="C00000"/>
                </a:solidFill>
              </a:rPr>
              <a:t>source codenya tertutup </a:t>
            </a:r>
            <a:r>
              <a:rPr lang="en-US" sz="2400" smtClean="0"/>
              <a:t>dan didistribusikan dengan suatu format lisensi yang </a:t>
            </a:r>
            <a:r>
              <a:rPr lang="fi-FI" sz="2400" smtClean="0">
                <a:solidFill>
                  <a:srgbClr val="C00000"/>
                </a:solidFill>
              </a:rPr>
              <a:t>membatasi</a:t>
            </a:r>
            <a:r>
              <a:rPr lang="fi-FI" sz="2400" smtClean="0"/>
              <a:t> pihak lain untuk menggunakan, </a:t>
            </a:r>
            <a:r>
              <a:rPr lang="en-US" sz="2400" smtClean="0"/>
              <a:t>memperbanyak dan memodifikasi</a:t>
            </a:r>
          </a:p>
          <a:p>
            <a:r>
              <a:rPr lang="en-US" sz="2400" smtClean="0"/>
              <a:t>Lisensi proprietary software </a:t>
            </a:r>
            <a:r>
              <a:rPr lang="en-US" sz="2400" smtClean="0">
                <a:solidFill>
                  <a:srgbClr val="C00000"/>
                </a:solidFill>
              </a:rPr>
              <a:t>memungkinkan orang lain menggunakan</a:t>
            </a:r>
            <a:r>
              <a:rPr lang="en-US" sz="2400" smtClean="0"/>
              <a:t> software yang kita buat dengan diikuti </a:t>
            </a:r>
            <a:r>
              <a:rPr lang="en-US" sz="2400" smtClean="0">
                <a:solidFill>
                  <a:srgbClr val="C00000"/>
                </a:solidFill>
              </a:rPr>
              <a:t>penyerahan royalti (uang) ke pemilik hak ciptanya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Shareware</a:t>
            </a:r>
            <a:r>
              <a:rPr lang="en-US" sz="2400" smtClean="0"/>
              <a:t> dan </a:t>
            </a:r>
            <a:r>
              <a:rPr lang="en-US" sz="2400" smtClean="0">
                <a:solidFill>
                  <a:srgbClr val="C00000"/>
                </a:solidFill>
              </a:rPr>
              <a:t>Freeware</a:t>
            </a:r>
            <a:r>
              <a:rPr lang="en-US" sz="2400" smtClean="0"/>
              <a:t> adalah proprietary software. Free for use belum tentu free for (redistribute) atau free for modify</a:t>
            </a:r>
            <a:r>
              <a:rPr lang="id-ID" sz="2400" smtClean="0"/>
              <a:t>!</a:t>
            </a: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Fungsionalnya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INTERFACING: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hardware </a:t>
            </a:r>
            <a:r>
              <a:rPr lang="en-US" sz="2000" dirty="0" smtClean="0"/>
              <a:t>driver</a:t>
            </a:r>
            <a:r>
              <a:rPr lang="en-US" sz="2000" dirty="0" smtClean="0"/>
              <a:t>, interfaces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lain.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smtClean="0"/>
              <a:t>: </a:t>
            </a:r>
          </a:p>
          <a:p>
            <a:pPr lvl="1" algn="just"/>
            <a:r>
              <a:rPr lang="en-US" sz="2000" dirty="0" smtClean="0"/>
              <a:t>Driver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, </a:t>
            </a:r>
            <a:r>
              <a:rPr lang="en-US" sz="2000" dirty="0" err="1" smtClean="0"/>
              <a:t>Handphone</a:t>
            </a:r>
            <a:r>
              <a:rPr lang="en-US" sz="2000" dirty="0" smtClean="0"/>
              <a:t> atau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Program interface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Sensor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smtClean="0"/>
              <a:t>LM 555, PPI 8255,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Serial </a:t>
            </a:r>
            <a:r>
              <a:rPr lang="en-US" sz="2000" dirty="0" smtClean="0"/>
              <a:t>RS 232.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Perangkat</a:t>
            </a:r>
            <a:r>
              <a:rPr lang="en-US" sz="3600" dirty="0" smtClean="0"/>
              <a:t> </a:t>
            </a:r>
            <a:r>
              <a:rPr lang="en-US" sz="3600" dirty="0" err="1" smtClean="0"/>
              <a:t>Lunak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Fungsionalnya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OPERATING </a:t>
            </a:r>
            <a:r>
              <a:rPr lang="en-US" sz="1800" dirty="0" smtClean="0"/>
              <a:t>SYSTEM: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menjalankan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smtClean="0"/>
              <a:t>interface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program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berjalan</a:t>
            </a:r>
            <a:r>
              <a:rPr lang="en-US" sz="1800" dirty="0" smtClean="0"/>
              <a:t> </a:t>
            </a:r>
            <a:r>
              <a:rPr lang="en-US" sz="1800" dirty="0" err="1" smtClean="0"/>
              <a:t>diatasnya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smtClean="0"/>
              <a:t>OS yang </a:t>
            </a:r>
            <a:r>
              <a:rPr lang="en-US" sz="1800" dirty="0" err="1" smtClean="0"/>
              <a:t>dikenal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luas</a:t>
            </a:r>
            <a:r>
              <a:rPr lang="en-US" sz="1800" dirty="0" smtClean="0"/>
              <a:t>:</a:t>
            </a:r>
          </a:p>
          <a:p>
            <a:pPr lvl="1" algn="just"/>
            <a:r>
              <a:rPr lang="en-US" sz="1800" dirty="0" smtClean="0"/>
              <a:t>Microsoft Windows</a:t>
            </a:r>
          </a:p>
          <a:p>
            <a:pPr lvl="1" algn="just"/>
            <a:r>
              <a:rPr lang="en-US" sz="1800" dirty="0" smtClean="0"/>
              <a:t>Linux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variansnya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Redhat</a:t>
            </a:r>
            <a:r>
              <a:rPr lang="en-US" sz="1800" dirty="0" smtClean="0"/>
              <a:t>, </a:t>
            </a:r>
            <a:r>
              <a:rPr lang="en-US" sz="1800" dirty="0" err="1" smtClean="0"/>
              <a:t>SuSE</a:t>
            </a:r>
            <a:r>
              <a:rPr lang="en-US" sz="1800" dirty="0" smtClean="0"/>
              <a:t>, Mandrake, </a:t>
            </a:r>
            <a:r>
              <a:rPr lang="en-US" sz="1800" dirty="0" err="1" smtClean="0"/>
              <a:t>Debian</a:t>
            </a:r>
            <a:r>
              <a:rPr lang="en-US" sz="1800" dirty="0" smtClean="0"/>
              <a:t>, </a:t>
            </a:r>
            <a:r>
              <a:rPr lang="en-US" sz="1800" dirty="0" err="1" smtClean="0"/>
              <a:t>dsb</a:t>
            </a:r>
            <a:r>
              <a:rPr lang="en-US" sz="1800" dirty="0" smtClean="0"/>
              <a:t>.</a:t>
            </a:r>
          </a:p>
          <a:p>
            <a:pPr lvl="1" algn="just"/>
            <a:r>
              <a:rPr lang="en-US" sz="1800" dirty="0" smtClean="0"/>
              <a:t>Unix</a:t>
            </a:r>
          </a:p>
          <a:p>
            <a:pPr lvl="1" algn="just"/>
            <a:r>
              <a:rPr lang="en-US" sz="1800" dirty="0" smtClean="0"/>
              <a:t>FreeBSD</a:t>
            </a:r>
          </a:p>
          <a:p>
            <a:pPr lvl="1" algn="just"/>
            <a:r>
              <a:rPr lang="en-US" sz="1800" dirty="0" smtClean="0"/>
              <a:t>Macintosh </a:t>
            </a:r>
            <a:r>
              <a:rPr lang="en-US" sz="1800" dirty="0" smtClean="0"/>
              <a:t>(Apple)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Lunak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Fungsionalnya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PROGRAM </a:t>
            </a:r>
            <a:r>
              <a:rPr lang="en-US" sz="1800" dirty="0" smtClean="0"/>
              <a:t>APLIKASI: program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keperluan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, yang </a:t>
            </a:r>
            <a:r>
              <a:rPr lang="en-US" sz="1800" dirty="0" err="1" smtClean="0"/>
              <a:t>tujuannya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mudah</a:t>
            </a:r>
            <a:r>
              <a:rPr lang="en-US" sz="1800" dirty="0" smtClean="0"/>
              <a:t>. Program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dibahas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smtClean="0"/>
              <a:t>Program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smtClean="0"/>
              <a:t>program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:</a:t>
            </a:r>
          </a:p>
          <a:p>
            <a:pPr lvl="1" algn="just"/>
            <a:r>
              <a:rPr lang="en-US" sz="1800" dirty="0" smtClean="0"/>
              <a:t>Program Office</a:t>
            </a:r>
          </a:p>
          <a:p>
            <a:pPr lvl="1" algn="just"/>
            <a:r>
              <a:rPr lang="en-US" sz="1800" dirty="0" smtClean="0"/>
              <a:t>Program </a:t>
            </a:r>
            <a:r>
              <a:rPr lang="en-US" sz="1800" dirty="0" smtClean="0"/>
              <a:t>Graphics </a:t>
            </a:r>
            <a:r>
              <a:rPr lang="en-US" sz="1800" dirty="0" smtClean="0"/>
              <a:t>Design</a:t>
            </a:r>
          </a:p>
          <a:p>
            <a:pPr lvl="1" algn="just"/>
            <a:r>
              <a:rPr lang="en-US" sz="1800" dirty="0" smtClean="0"/>
              <a:t>Program Multimedia</a:t>
            </a:r>
          </a:p>
          <a:p>
            <a:pPr lvl="1" algn="just"/>
            <a:r>
              <a:rPr lang="en-US" sz="1800" dirty="0" err="1" smtClean="0"/>
              <a:t>dan</a:t>
            </a:r>
            <a:r>
              <a:rPr lang="en-US" sz="1800" dirty="0" smtClean="0"/>
              <a:t> lain-lain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/>
                <a:cs typeface="ＭＳ Ｐゴシック"/>
              </a:rPr>
              <a:t>Peranan Perangkat Lunak</a:t>
            </a:r>
            <a:endParaRPr 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235075" y="1584325"/>
            <a:ext cx="4251325" cy="49561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ja-JP" smtClean="0">
                <a:solidFill>
                  <a:srgbClr val="CC0000"/>
                </a:solidFill>
                <a:ea typeface="ＭＳ Ｐゴシック"/>
                <a:cs typeface="ＭＳ Ｐゴシック"/>
              </a:rPr>
              <a:t>Menggantikan peran manusia</a:t>
            </a:r>
            <a:r>
              <a:rPr lang="en-US" altLang="ja-JP" smtClean="0">
                <a:ea typeface="ＭＳ Ｐゴシック"/>
                <a:cs typeface="ＭＳ Ｐゴシック"/>
              </a:rPr>
              <a:t>: Dengan otomasi terhadap suatu tugas atau proses</a:t>
            </a:r>
            <a:endParaRPr lang="id-ID" altLang="ja-JP" smtClean="0">
              <a:ea typeface="ＭＳ Ｐゴシック"/>
              <a:cs typeface="ＭＳ Ｐゴシック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altLang="ja-JP" smtClean="0">
              <a:ea typeface="ＭＳ Ｐゴシック"/>
              <a:cs typeface="ＭＳ Ｐゴシック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ja-JP" smtClean="0">
                <a:solidFill>
                  <a:srgbClr val="CC0000"/>
                </a:solidFill>
                <a:ea typeface="ＭＳ Ｐゴシック"/>
                <a:cs typeface="ＭＳ Ｐゴシック"/>
              </a:rPr>
              <a:t>Memperkuat peran manusia</a:t>
            </a:r>
            <a:r>
              <a:rPr lang="en-US" altLang="ja-JP" smtClean="0">
                <a:ea typeface="ＭＳ Ｐゴシック"/>
                <a:cs typeface="ＭＳ Ｐゴシック"/>
              </a:rPr>
              <a:t>: Dengan membantu manusia mengerjakan suatu tugas atau proses dengan lebih baik dan tertata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9906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c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667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7738" y="4648200"/>
            <a:ext cx="31162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/>
                <a:cs typeface="ＭＳ Ｐゴシック"/>
              </a:rPr>
              <a:t>Peranan Perangkat Lunak</a:t>
            </a:r>
            <a:endParaRPr 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35075" y="1584325"/>
            <a:ext cx="5165725" cy="4956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altLang="ja-JP" smtClean="0">
                <a:solidFill>
                  <a:srgbClr val="CC0000"/>
                </a:solidFill>
                <a:ea typeface="ＭＳ Ｐゴシック"/>
                <a:cs typeface="ＭＳ Ｐゴシック"/>
              </a:rPr>
              <a:t>Restrukturisasi Peran Manusia</a:t>
            </a:r>
            <a:r>
              <a:rPr lang="en-US" altLang="ja-JP" smtClean="0">
                <a:ea typeface="ＭＳ Ｐゴシック"/>
                <a:cs typeface="ＭＳ Ｐゴシック"/>
              </a:rPr>
              <a:t>: Dengan melakukan perubahan-perubahan thd sekumpulan tugas atau proses</a:t>
            </a:r>
            <a:endParaRPr lang="id-ID" altLang="ja-JP" smtClean="0">
              <a:ea typeface="ＭＳ Ｐゴシック"/>
              <a:cs typeface="ＭＳ Ｐゴシック"/>
            </a:endParaRP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endParaRPr lang="en-US" altLang="ja-JP" smtClean="0">
              <a:ea typeface="ＭＳ Ｐゴシック"/>
              <a:cs typeface="ＭＳ Ｐゴシック"/>
            </a:endParaRP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altLang="ja-JP" smtClean="0">
                <a:solidFill>
                  <a:srgbClr val="CC0000"/>
                </a:solidFill>
                <a:ea typeface="ＭＳ Ｐゴシック"/>
                <a:cs typeface="ＭＳ Ｐゴシック"/>
              </a:rPr>
              <a:t>Hiburan dan Permainan</a:t>
            </a:r>
            <a:r>
              <a:rPr lang="en-US" altLang="ja-JP" smtClean="0">
                <a:ea typeface="ＭＳ Ｐゴシック"/>
                <a:cs typeface="ＭＳ Ｐゴシック"/>
              </a:rPr>
              <a:t>:</a:t>
            </a:r>
            <a:br>
              <a:rPr lang="en-US" altLang="ja-JP" smtClean="0">
                <a:ea typeface="ＭＳ Ｐゴシック"/>
                <a:cs typeface="ＭＳ Ｐゴシック"/>
              </a:rPr>
            </a:br>
            <a:r>
              <a:rPr lang="en-US" altLang="ja-JP" smtClean="0">
                <a:ea typeface="ＭＳ Ｐゴシック"/>
                <a:cs typeface="ＭＳ Ｐゴシック"/>
              </a:rPr>
              <a:t>Dengan menyajikan aplikasi interaktif hiburan yang semakin dekat dengan kenyataan </a:t>
            </a:r>
          </a:p>
          <a:p>
            <a:pPr marL="609600" indent="-609600"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500438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00125"/>
            <a:ext cx="2667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Konsep Peranan Software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Software dikembangkan karena ada</a:t>
            </a:r>
            <a:r>
              <a:rPr lang="id-ID" sz="2800" smtClean="0"/>
              <a:t> </a:t>
            </a:r>
            <a:r>
              <a:rPr lang="en-US" sz="2800" smtClean="0">
                <a:solidFill>
                  <a:srgbClr val="C00000"/>
                </a:solidFill>
              </a:rPr>
              <a:t>kebutuhan (requirement) </a:t>
            </a:r>
            <a:r>
              <a:rPr lang="en-US" sz="2800" smtClean="0"/>
              <a:t>dari </a:t>
            </a:r>
            <a:r>
              <a:rPr lang="id-ID" sz="2800" smtClean="0"/>
              <a:t>pengguna </a:t>
            </a:r>
            <a:r>
              <a:rPr lang="en-US" sz="2800" smtClean="0"/>
              <a:t>untuk komputerisasi suatu proses</a:t>
            </a:r>
            <a:r>
              <a:rPr lang="id-ID" sz="2800" smtClean="0"/>
              <a:t> k</a:t>
            </a:r>
            <a:r>
              <a:rPr lang="en-US" sz="2800" smtClean="0"/>
              <a:t>onvensional</a:t>
            </a:r>
          </a:p>
          <a:p>
            <a:r>
              <a:rPr lang="en-US" sz="2800" smtClean="0"/>
              <a:t>Software datang untuk memecahkan masalah</a:t>
            </a:r>
            <a:r>
              <a:rPr lang="id-ID" sz="2800" smtClean="0"/>
              <a:t> </a:t>
            </a:r>
            <a:r>
              <a:rPr lang="it-IT" sz="2800" smtClean="0"/>
              <a:t>dan memberi solusi bagi manusia</a:t>
            </a:r>
            <a:endParaRPr lang="id-ID" sz="2800" smtClean="0"/>
          </a:p>
          <a:p>
            <a:r>
              <a:rPr lang="en-US" sz="2800" smtClean="0"/>
              <a:t>Software datang </a:t>
            </a:r>
            <a:r>
              <a:rPr lang="en-US" sz="2800" smtClean="0">
                <a:solidFill>
                  <a:srgbClr val="C00000"/>
                </a:solidFill>
              </a:rPr>
              <a:t>bukan untuk membuat</a:t>
            </a:r>
            <a:r>
              <a:rPr lang="id-ID" sz="2800" smtClean="0">
                <a:solidFill>
                  <a:srgbClr val="C00000"/>
                </a:solidFill>
              </a:rPr>
              <a:t> </a:t>
            </a:r>
            <a:r>
              <a:rPr lang="en-US" sz="2800" smtClean="0">
                <a:solidFill>
                  <a:srgbClr val="C00000"/>
                </a:solidFill>
              </a:rPr>
              <a:t>masalah (baru)</a:t>
            </a:r>
            <a:r>
              <a:rPr lang="id-ID" sz="2800" smtClean="0">
                <a:solidFill>
                  <a:srgbClr val="C00000"/>
                </a:solidFill>
              </a:rPr>
              <a:t>!</a:t>
            </a:r>
            <a:endParaRPr lang="en-US" sz="2800" smtClean="0">
              <a:solidFill>
                <a:srgbClr val="C00000"/>
              </a:solidFill>
            </a:endParaRPr>
          </a:p>
          <a:p>
            <a:endParaRPr lang="en-US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 descr="bc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6150"/>
            <a:ext cx="457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847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71850"/>
            <a:ext cx="4648199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Maiandra GD" pitchFamily="34" charset="0"/>
              </a:rPr>
              <a:t>Karakteristik PL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Maiandra GD" pitchFamily="34" charset="0"/>
              </a:rPr>
              <a:t>Mempunyai daya guna yang tinggi </a:t>
            </a:r>
            <a:r>
              <a:rPr lang="en-US" sz="2400" i="1" smtClean="0">
                <a:latin typeface="Maiandra GD" pitchFamily="34" charset="0"/>
              </a:rPr>
              <a:t>(usability)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Mempunyai kinerja sesuai fungsi yang dibutuhkan pemakai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Mampu diandalkan </a:t>
            </a:r>
            <a:r>
              <a:rPr lang="en-US" sz="2400" i="1" smtClean="0">
                <a:latin typeface="Maiandra GD" pitchFamily="34" charset="0"/>
              </a:rPr>
              <a:t>(be reliable)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Mudah dirawat/diperbaiki </a:t>
            </a:r>
            <a:r>
              <a:rPr lang="en-US" sz="2400" i="1" smtClean="0">
                <a:latin typeface="Maiandra GD" pitchFamily="34" charset="0"/>
              </a:rPr>
              <a:t>(maintenability) 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Lebih efisien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Mempunyai antarmuka yg menarik </a:t>
            </a:r>
            <a:r>
              <a:rPr lang="en-US" sz="2400" i="1" smtClean="0">
                <a:latin typeface="Maiandra GD" pitchFamily="34" charset="0"/>
              </a:rPr>
              <a:t>(eye cathcing user interface)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Mempunyai siklus hidup yang cukup lama </a:t>
            </a:r>
            <a:r>
              <a:rPr lang="en-US" sz="2400" i="1" smtClean="0">
                <a:latin typeface="Maiandra GD" pitchFamily="34" charset="0"/>
              </a:rPr>
              <a:t>(long life time)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478588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Maiandra GD" pitchFamily="34" charset="0"/>
              </a:rPr>
              <a:t>Pembahasan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478588" cy="456882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Maiandra GD" pitchFamily="34" charset="0"/>
              </a:rPr>
              <a:t>Konsep dasar Rekayasa Perangkat Lunak (Software Engineering)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Model-model Pengembangan Perangkat Lunak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Siklus Hidup Perangkat  Lunak (SDLC/System Development Life Cycle)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Maiandra GD" pitchFamily="34" charset="0"/>
              </a:rPr>
              <a:t>Proses Perangkat Lunak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Maiandra GD" pitchFamily="34" charset="0"/>
              </a:rPr>
              <a:t>Spesifikasi – apa yang harus dilakukan oleh perangkat lunak dan batasan/kendala pengembangannya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Pengembangan – proses memproduksi sistem perangkat lunak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Validasi – pengujian perangkat lunak terhadap keinginan penggunak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Evolusi – perubahan perangkat lunak berdasarkan perubahan keinginan.</a:t>
            </a:r>
          </a:p>
          <a:p>
            <a:pPr eaLnBrk="1" hangingPunct="1"/>
            <a:endParaRPr lang="en-US" sz="2400" smtClean="0"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Mitos Software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Masih diyakini oleh banyak manajer dan praktisi</a:t>
            </a:r>
          </a:p>
          <a:p>
            <a:pPr algn="just"/>
            <a:r>
              <a:rPr lang="en-US" sz="2800" smtClean="0"/>
              <a:t>Membahayakan karena mereka memiliki</a:t>
            </a:r>
            <a:br>
              <a:rPr lang="en-US" sz="2800" smtClean="0"/>
            </a:br>
            <a:r>
              <a:rPr lang="en-US" sz="2800" smtClean="0"/>
              <a:t>unsur-unsur kebenaran</a:t>
            </a:r>
          </a:p>
          <a:p>
            <a:pPr algn="just"/>
            <a:r>
              <a:rPr lang="en-US" sz="2800" smtClean="0"/>
              <a:t>Setiap praktisi dan manajer harus memahami realitas bisnis perangkat lunak</a:t>
            </a:r>
          </a:p>
          <a:p>
            <a:pPr algn="just"/>
            <a:endParaRPr lang="id-ID" sz="3000" smtClean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Mitos Software:</a:t>
            </a:r>
            <a:br>
              <a:rPr lang="en-US" sz="3200" smtClean="0"/>
            </a:br>
            <a:r>
              <a:rPr lang="en-US" sz="3200" smtClean="0"/>
              <a:t>Dari sudut pandang Client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219200" y="1600200"/>
          <a:ext cx="7467600" cy="3814763"/>
        </p:xfrm>
        <a:graphic>
          <a:graphicData uri="http://schemas.openxmlformats.org/drawingml/2006/table">
            <a:tbl>
              <a:tblPr/>
              <a:tblGrid>
                <a:gridCol w="3539332"/>
                <a:gridCol w="3928268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REALITA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Sebuah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pernyataan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umum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tujuan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cukup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mendapatkan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selanjutnya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rinci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dilakukan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kemudian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Definisi yang tidak rinci diawal requirement atau kebutuhan adalah penyebab utama kegagalan dan keterlambatan perangkat lunak.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Kebutuhan Proyek terus berubah, tetapi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perubahan dapat dengan mudah diakomodasi karena software fleksibel.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perubahan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perangkat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lunak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memperbaiki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kesalahan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meningkat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secara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dramatis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tahap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selanjutnya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kehidupan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software.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Mitos Software:</a:t>
            </a:r>
            <a:br>
              <a:rPr lang="en-US" sz="3200" smtClean="0"/>
            </a:br>
            <a:r>
              <a:rPr lang="en-US" sz="3200" smtClean="0"/>
              <a:t>Dari sudut pandang Developer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1219200" y="1600200"/>
          <a:ext cx="7467600" cy="4093210"/>
        </p:xfrm>
        <a:graphic>
          <a:graphicData uri="http://schemas.openxmlformats.org/drawingml/2006/table">
            <a:tbl>
              <a:tblPr/>
              <a:tblGrid>
                <a:gridCol w="3539332"/>
                <a:gridCol w="392826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REALITA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Setelah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program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ditulis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bekerja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pekerjaan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pengembang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telah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selesai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50% -70% dari usaha pengeluaran program terjadi setelah dikirim ke pelanggan.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Sampai program berjalan, tidak ada cara untuk menilai  kualitas.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Review  Software dapat lebih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efektif dalam menemukan kesalahan daripada pengujian untuk kelas-kelas tertentu yang memiliki kesalahan.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Hanya diserahkan untuk proyek yang sukses adalah program yang jalan.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Suatu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konfigurasi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perangkat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lunak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meliputi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dokumentasi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regenerasi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file,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masukan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(input) data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uji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hasil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data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uji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Mitos Software:</a:t>
            </a:r>
            <a:br>
              <a:rPr lang="en-US" sz="3200" smtClean="0"/>
            </a:br>
            <a:r>
              <a:rPr lang="en-US" sz="3200" smtClean="0"/>
              <a:t>Dari sudut pandang Manajemen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1219200" y="2000250"/>
          <a:ext cx="7367588" cy="3649345"/>
        </p:xfrm>
        <a:graphic>
          <a:graphicData uri="http://schemas.openxmlformats.org/drawingml/2006/table">
            <a:tbl>
              <a:tblPr/>
              <a:tblGrid>
                <a:gridCol w="3491929"/>
                <a:gridCol w="3875659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REALITA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Ada Buku standar sehingga perangkat lunak yang dikembangkan akan memuaskan.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Buku mungkin ada, tetapi mereka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biasanya tidak up to date dan tidak digunakan.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Komputer dan kakas (tools) perangkat lunak yang tersedia sudah cukup.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CASE  tools diperlukan  tetapi biasanya tidak diperoleh atau 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tidak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digunakan.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Kita selalu dapat menambahkan 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jumlah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programmer jika proyek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terlambat penyelesaiannya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"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Menambahkan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orang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untuk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proyek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yang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terlambat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akan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membuat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penyelesaian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perangkat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lunak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lebih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terlambat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"-. Brooks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b="1" smtClean="0"/>
          </a:p>
          <a:p>
            <a:pPr algn="ctr">
              <a:buFontTx/>
              <a:buNone/>
            </a:pPr>
            <a:endParaRPr lang="en-US" sz="3600" b="1" smtClean="0"/>
          </a:p>
          <a:p>
            <a:pPr algn="ctr">
              <a:buFontTx/>
              <a:buNone/>
            </a:pPr>
            <a:r>
              <a:rPr lang="id-ID" sz="3600" b="1" smtClean="0"/>
              <a:t>What is </a:t>
            </a:r>
            <a:r>
              <a:rPr lang="en-US" sz="3600" b="1" smtClean="0"/>
              <a:t>Software Engineering</a:t>
            </a:r>
            <a:endParaRPr lang="en-US" sz="3200" b="1" smtClean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716588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Apa Software Engineering </a:t>
            </a:r>
            <a:br>
              <a:rPr lang="en-US" sz="3200" smtClean="0"/>
            </a:br>
            <a:r>
              <a:rPr lang="en-US" sz="3200" smtClean="0"/>
              <a:t>(Rekayasa Perangkat Lunak)</a:t>
            </a:r>
            <a:endParaRPr lang="en-US" sz="3200" smtClean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543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latin typeface="Maiandra GD" pitchFamily="34" charset="0"/>
              </a:rPr>
              <a:t>Disiplin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ilmu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yg</a:t>
            </a:r>
            <a:r>
              <a:rPr lang="en-US" sz="2400" dirty="0" smtClean="0">
                <a:latin typeface="Maiandra GD" pitchFamily="34" charset="0"/>
              </a:rPr>
              <a:t>  </a:t>
            </a:r>
            <a:r>
              <a:rPr lang="en-US" sz="2400" dirty="0" err="1" smtClean="0">
                <a:latin typeface="Maiandra GD" pitchFamily="34" charset="0"/>
              </a:rPr>
              <a:t>membahas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semua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aspek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produksi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perangkat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lunak</a:t>
            </a:r>
            <a:r>
              <a:rPr lang="en-US" sz="2400" dirty="0">
                <a:latin typeface="Maiandra GD" pitchFamily="34" charset="0"/>
              </a:rPr>
              <a:t>, </a:t>
            </a:r>
            <a:r>
              <a:rPr lang="en-US" sz="2400" dirty="0" err="1" smtClean="0">
                <a:latin typeface="Maiandra GD" pitchFamily="34" charset="0"/>
              </a:rPr>
              <a:t>mulai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dari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tahap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awal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spesifikasi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sistem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sampai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pemeliharaan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sistem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setelah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digunakan</a:t>
            </a:r>
            <a:r>
              <a:rPr lang="en-US" sz="2400" dirty="0">
                <a:latin typeface="Maiandra GD" pitchFamily="34" charset="0"/>
              </a:rPr>
              <a:t>. </a:t>
            </a:r>
            <a:endParaRPr lang="en-US" sz="2400" dirty="0" smtClean="0">
              <a:latin typeface="Maiandra GD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Maiandra GD" pitchFamily="34" charset="0"/>
              </a:rPr>
              <a:t>Perangkat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Lunak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 smtClean="0">
                <a:latin typeface="Maiandra GD" pitchFamily="34" charset="0"/>
              </a:rPr>
              <a:t>dibuat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harus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mampu</a:t>
            </a:r>
            <a:r>
              <a:rPr lang="en-US" sz="2400" dirty="0">
                <a:latin typeface="Maiandra GD" pitchFamily="34" charset="0"/>
              </a:rPr>
              <a:t>:</a:t>
            </a:r>
          </a:p>
          <a:p>
            <a:pPr marL="911225" indent="-454025" eaLnBrk="1" hangingPunct="1">
              <a:buFont typeface="Wingdings" pitchFamily="2" charset="2"/>
              <a:buChar char="ü"/>
              <a:defRPr/>
            </a:pPr>
            <a:r>
              <a:rPr lang="en-US" sz="2400" dirty="0" err="1" smtClean="0">
                <a:latin typeface="Maiandra GD" pitchFamily="34" charset="0"/>
              </a:rPr>
              <a:t>Tepat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waktu</a:t>
            </a:r>
            <a:endParaRPr lang="en-US" sz="2400" dirty="0">
              <a:latin typeface="Maiandra GD" pitchFamily="34" charset="0"/>
            </a:endParaRPr>
          </a:p>
          <a:p>
            <a:pPr marL="911225" indent="-454025" eaLnBrk="1" hangingPunct="1">
              <a:buFont typeface="Wingdings" pitchFamily="2" charset="2"/>
              <a:buChar char="ü"/>
              <a:defRPr/>
            </a:pPr>
            <a:r>
              <a:rPr lang="en-US" sz="2400" dirty="0" err="1" smtClean="0">
                <a:latin typeface="Maiandra GD" pitchFamily="34" charset="0"/>
              </a:rPr>
              <a:t>Tepat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anggaran</a:t>
            </a:r>
            <a:endParaRPr lang="en-US" sz="2400" dirty="0">
              <a:latin typeface="Maiandra GD" pitchFamily="34" charset="0"/>
            </a:endParaRPr>
          </a:p>
          <a:p>
            <a:pPr marL="911225" indent="-454025" eaLnBrk="1" hangingPunct="1">
              <a:buFont typeface="Wingdings" pitchFamily="2" charset="2"/>
              <a:buChar char="ü"/>
              <a:defRPr/>
            </a:pPr>
            <a:r>
              <a:rPr lang="en-US" sz="2400" dirty="0" err="1" smtClean="0">
                <a:latin typeface="Maiandra GD" pitchFamily="34" charset="0"/>
              </a:rPr>
              <a:t>Meningkatkan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kinerja</a:t>
            </a:r>
            <a:endParaRPr lang="en-US" sz="2400" dirty="0">
              <a:latin typeface="Maiandra GD" pitchFamily="34" charset="0"/>
            </a:endParaRPr>
          </a:p>
          <a:p>
            <a:pPr marL="911225" indent="-454025" eaLnBrk="1" hangingPunct="1">
              <a:buFont typeface="Wingdings" pitchFamily="2" charset="2"/>
              <a:buChar char="ü"/>
              <a:defRPr/>
            </a:pPr>
            <a:r>
              <a:rPr lang="en-US" sz="2400" dirty="0" err="1" smtClean="0">
                <a:latin typeface="Maiandra GD" pitchFamily="34" charset="0"/>
              </a:rPr>
              <a:t>Mengoperasikan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prosedur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sistem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dengan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benar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Mengapa Software Engineering?</a:t>
            </a:r>
            <a:endParaRPr 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Terminologi rekayasa perangkat lunak (software engineering) pertama kali digunakan pada sebuah </a:t>
            </a:r>
            <a:r>
              <a:rPr lang="en-US" sz="2400" smtClean="0">
                <a:solidFill>
                  <a:srgbClr val="CC0000"/>
                </a:solidFill>
              </a:rPr>
              <a:t>international conference ttg software crisis</a:t>
            </a:r>
            <a:r>
              <a:rPr lang="en-US" sz="2400" smtClean="0"/>
              <a:t> tahun 1968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Krisis perangkat lunak merupakan akibat langsung dari </a:t>
            </a:r>
            <a:r>
              <a:rPr lang="en-US" sz="2400" smtClean="0">
                <a:solidFill>
                  <a:srgbClr val="CC0000"/>
                </a:solidFill>
              </a:rPr>
              <a:t>lahirnya komputer generasi ke 3</a:t>
            </a:r>
            <a:r>
              <a:rPr lang="en-US" sz="2400" smtClean="0"/>
              <a:t> yang canggih (pada waktu itu)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Perangkat lunak yang dihasilkan menjadi menjadi beberapa kali lebih besar dan kompleks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Pendekatan informal </a:t>
            </a:r>
            <a:r>
              <a:rPr lang="en-US" sz="2400" smtClean="0">
                <a:solidFill>
                  <a:srgbClr val="CC0000"/>
                </a:solidFill>
              </a:rPr>
              <a:t>tidak cukup efektif</a:t>
            </a:r>
            <a:r>
              <a:rPr lang="en-US" sz="2400" smtClean="0"/>
              <a:t> (cost, waktu dan kualitas) dalam pengembangan perangkat lunak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00"/>
                </a:solidFill>
              </a:rPr>
              <a:t>Biaya hardware jatuh dan biaya perangkat lunak naik cepat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/>
                <a:cs typeface="ＭＳ Ｐゴシック"/>
              </a:rPr>
              <a:t>Generasi Komputer</a:t>
            </a:r>
            <a:endParaRPr 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35075" y="1584325"/>
            <a:ext cx="4784725" cy="4956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20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Generasi I</a:t>
            </a:r>
            <a:r>
              <a:rPr lang="en-US" altLang="ja-JP" sz="2000" smtClean="0">
                <a:ea typeface="ＭＳ Ｐゴシック"/>
                <a:cs typeface="ＭＳ Ｐゴシック"/>
              </a:rPr>
              <a:t> (1946-1959)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Menggunakan </a:t>
            </a:r>
            <a:r>
              <a:rPr lang="en-US" altLang="ja-JP" sz="18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tabung hampa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ENIAC, EDSAC</a:t>
            </a:r>
            <a:endParaRPr lang="en-US" altLang="ja-JP" sz="1800" smtClean="0">
              <a:solidFill>
                <a:srgbClr val="CC0000"/>
              </a:solidFill>
              <a:ea typeface="ＭＳ Ｐゴシック"/>
              <a:cs typeface="ＭＳ Ｐゴシック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20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Generasi II</a:t>
            </a:r>
            <a:r>
              <a:rPr lang="en-US" altLang="ja-JP" sz="2000" smtClean="0">
                <a:ea typeface="ＭＳ Ｐゴシック"/>
                <a:cs typeface="ＭＳ Ｐゴシック"/>
              </a:rPr>
              <a:t> (1959-1964)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Menggunakan </a:t>
            </a:r>
            <a:r>
              <a:rPr lang="en-US" altLang="ja-JP" sz="18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transistor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PDP-1, PDP-8, UNIVAC, IBM 70xx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20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Generasi III</a:t>
            </a:r>
            <a:r>
              <a:rPr lang="en-US" altLang="ja-JP" sz="2000" smtClean="0">
                <a:ea typeface="ＭＳ Ｐゴシック"/>
                <a:cs typeface="ＭＳ Ｐゴシック"/>
              </a:rPr>
              <a:t> (1964-1979)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Menggunakan </a:t>
            </a:r>
            <a:r>
              <a:rPr lang="en-US" altLang="ja-JP" sz="18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IC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IBM S360, NOVA, UNIVAC 1108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20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Generasi IV</a:t>
            </a:r>
            <a:r>
              <a:rPr lang="en-US" altLang="ja-JP" sz="2000" smtClean="0">
                <a:ea typeface="ＭＳ Ｐゴシック"/>
                <a:cs typeface="ＭＳ Ｐゴシック"/>
              </a:rPr>
              <a:t> (1980-sekarang)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w"/>
            </a:pPr>
            <a:r>
              <a:rPr lang="en-US" altLang="ja-JP" sz="1800" smtClean="0">
                <a:ea typeface="ＭＳ Ｐゴシック"/>
                <a:cs typeface="ＭＳ Ｐゴシック"/>
              </a:rPr>
              <a:t>Menggunakan </a:t>
            </a:r>
            <a:r>
              <a:rPr lang="en-US" altLang="ja-JP" sz="1800" smtClean="0">
                <a:solidFill>
                  <a:srgbClr val="CC0000"/>
                </a:solidFill>
                <a:ea typeface="ＭＳ Ｐゴシック"/>
                <a:cs typeface="ＭＳ Ｐゴシック"/>
              </a:rPr>
              <a:t>VLSI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ja-JP" sz="1800" smtClean="0">
              <a:solidFill>
                <a:srgbClr val="CC0000"/>
              </a:solidFill>
              <a:ea typeface="ＭＳ Ｐゴシック"/>
              <a:cs typeface="ＭＳ Ｐゴシック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ja-JP" sz="200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5" descr="eni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85800"/>
            <a:ext cx="2436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41725"/>
            <a:ext cx="19812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ejarahk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90800"/>
            <a:ext cx="19812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mtClean="0"/>
              <a:t>Perkembangan</a:t>
            </a:r>
            <a:r>
              <a:rPr lang="en-US" altLang="en-US" smtClean="0"/>
              <a:t> Software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35075" y="1584325"/>
            <a:ext cx="3870325" cy="4956175"/>
          </a:xfrm>
        </p:spPr>
        <p:txBody>
          <a:bodyPr/>
          <a:lstStyle/>
          <a:p>
            <a:pPr indent="-285750">
              <a:buFont typeface="Arial" pitchFamily="34" charset="0"/>
              <a:buChar char="–"/>
            </a:pPr>
            <a:r>
              <a:rPr lang="id-ID" altLang="en-US" sz="3100" smtClean="0"/>
              <a:t>Generasi Awal</a:t>
            </a:r>
            <a:endParaRPr lang="en-US" altLang="en-US" sz="3100" smtClean="0"/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Batch orientation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Custom software</a:t>
            </a:r>
          </a:p>
          <a:p>
            <a:pPr indent="-285750">
              <a:buFont typeface="Arial" pitchFamily="34" charset="0"/>
              <a:buChar char="–"/>
            </a:pPr>
            <a:r>
              <a:rPr lang="id-ID" altLang="en-US" sz="3100" smtClean="0"/>
              <a:t>Generasi Kedua</a:t>
            </a:r>
            <a:endParaRPr lang="en-US" altLang="en-US" sz="3100" smtClean="0"/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Multi-user, Real-time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Database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Product software</a:t>
            </a:r>
          </a:p>
          <a:p>
            <a:pPr indent="-285750">
              <a:buFont typeface="Arial" pitchFamily="34" charset="0"/>
              <a:buChar char="–"/>
            </a:pPr>
            <a:r>
              <a:rPr lang="id-ID" altLang="en-US" sz="3100" smtClean="0"/>
              <a:t>Gener</a:t>
            </a:r>
            <a:r>
              <a:rPr lang="en-US" altLang="en-US" sz="3100" smtClean="0"/>
              <a:t>a</a:t>
            </a:r>
            <a:r>
              <a:rPr lang="id-ID" altLang="en-US" sz="3100" smtClean="0"/>
              <a:t>si Keti</a:t>
            </a:r>
            <a:r>
              <a:rPr lang="en-US" altLang="en-US" sz="3100" smtClean="0"/>
              <a:t>g</a:t>
            </a:r>
            <a:r>
              <a:rPr lang="id-ID" altLang="en-US" sz="3100" smtClean="0"/>
              <a:t>a</a:t>
            </a:r>
            <a:endParaRPr lang="en-US" altLang="en-US" sz="3100" smtClean="0"/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Distributed systems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altLang="en-US" sz="2400" smtClean="0"/>
              <a:t>Low cost hardware</a:t>
            </a:r>
          </a:p>
          <a:p>
            <a:pPr marL="1143000" lvl="2" indent="-228600">
              <a:buFontTx/>
              <a:buNone/>
            </a:pPr>
            <a:endParaRPr lang="en-US" altLang="en-US" sz="240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52963" y="1676400"/>
            <a:ext cx="4033837" cy="41148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id-ID" altLang="en-US" sz="2800" dirty="0">
                <a:solidFill>
                  <a:srgbClr val="FFFFFF"/>
                </a:solidFill>
                <a:latin typeface="+mn-lt"/>
              </a:rPr>
              <a:t>Generasi Keempat</a:t>
            </a:r>
            <a:endParaRPr lang="en-US" altLang="en-US" sz="2800" dirty="0">
              <a:solidFill>
                <a:srgbClr val="FFFFFF"/>
              </a:solidFill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Desktop systems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Object Oriented Technologies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Expert Systems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AI, neural networks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Parallel  computing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latin typeface="+mn-lt"/>
              </a:rPr>
              <a:t>Network computers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78588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Maiandra GD" pitchFamily="34" charset="0"/>
              </a:rP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Bayangkan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anda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mempunyai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sebidang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tanah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akan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dibangun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rumah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Bagaimana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proses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pembangunan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rumah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anda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aiandra GD" pitchFamily="34" charset="0"/>
              </a:rPr>
              <a:t>:????</a:t>
            </a:r>
          </a:p>
          <a:p>
            <a:pPr marL="747713" indent="-401638" eaLnBrk="1" hangingPunct="1">
              <a:buFont typeface="Wingdings" pitchFamily="2" charset="2"/>
              <a:buChar char="§"/>
              <a:defRPr/>
            </a:pPr>
            <a:r>
              <a:rPr lang="en-US" sz="2400" dirty="0" err="1">
                <a:latin typeface="Maiandra GD" pitchFamily="34" charset="0"/>
              </a:rPr>
              <a:t>Jika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anda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memulai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membangun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dengan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cepat</a:t>
            </a:r>
            <a:r>
              <a:rPr lang="en-US" sz="2400" dirty="0">
                <a:latin typeface="Maiandra GD" pitchFamily="34" charset="0"/>
              </a:rPr>
              <a:t> ? </a:t>
            </a:r>
            <a:r>
              <a:rPr lang="en-US" sz="2400" dirty="0" smtClean="0">
                <a:latin typeface="Maiandra GD" pitchFamily="34" charset="0"/>
              </a:rPr>
              <a:t>(</a:t>
            </a:r>
            <a:r>
              <a:rPr lang="en-US" sz="2400" dirty="0" err="1">
                <a:latin typeface="Maiandra GD" pitchFamily="34" charset="0"/>
              </a:rPr>
              <a:t>hanya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dibantu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oleh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anak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anda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smtClean="0">
                <a:latin typeface="Maiandra GD" pitchFamily="34" charset="0"/>
              </a:rPr>
              <a:t>yang </a:t>
            </a:r>
            <a:r>
              <a:rPr lang="en-US" sz="2400" dirty="0" err="1" smtClean="0">
                <a:latin typeface="Maiandra GD" pitchFamily="34" charset="0"/>
              </a:rPr>
              <a:t>berumur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>
                <a:latin typeface="Maiandra GD" pitchFamily="34" charset="0"/>
              </a:rPr>
              <a:t>14 </a:t>
            </a:r>
            <a:r>
              <a:rPr lang="en-US" sz="2400" dirty="0" err="1">
                <a:latin typeface="Maiandra GD" pitchFamily="34" charset="0"/>
              </a:rPr>
              <a:t>tahun</a:t>
            </a:r>
            <a:r>
              <a:rPr lang="en-US" sz="2400" dirty="0" smtClean="0">
                <a:latin typeface="Maiandra GD" pitchFamily="34" charset="0"/>
              </a:rPr>
              <a:t>)…</a:t>
            </a:r>
          </a:p>
          <a:p>
            <a:pPr marL="747713" indent="-401638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Maiandra GD" pitchFamily="34" charset="0"/>
              </a:rPr>
              <a:t>Jika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anda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pergi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ke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sembarang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pengembang</a:t>
            </a:r>
            <a:r>
              <a:rPr lang="en-US" sz="2400" dirty="0" smtClean="0">
                <a:latin typeface="Maiandra GD" pitchFamily="34" charset="0"/>
              </a:rPr>
              <a:t>…</a:t>
            </a:r>
            <a:endParaRPr lang="en-US" sz="2400" dirty="0">
              <a:latin typeface="Maiandra GD" pitchFamily="34" charset="0"/>
            </a:endParaRPr>
          </a:p>
          <a:p>
            <a:pPr marL="744538" indent="-398463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Maiandra GD" pitchFamily="34" charset="0"/>
              </a:rPr>
              <a:t>Jika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Anda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mempekerjakan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seorang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arsitek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untuk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mendesain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dari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awal</a:t>
            </a:r>
            <a:r>
              <a:rPr lang="en-US" sz="2400" dirty="0" smtClean="0">
                <a:latin typeface="Maiandra GD" pitchFamily="34" charset="0"/>
              </a:rPr>
              <a:t>…</a:t>
            </a:r>
          </a:p>
          <a:p>
            <a:pPr marL="346075" indent="0" eaLnBrk="1" hangingPunct="1">
              <a:buFontTx/>
              <a:buNone/>
              <a:defRPr/>
            </a:pPr>
            <a:endParaRPr lang="en-US" sz="2400" dirty="0" smtClean="0">
              <a:latin typeface="Maiandra GD" pitchFamily="34" charset="0"/>
            </a:endParaRPr>
          </a:p>
          <a:p>
            <a:pPr marL="346075" indent="0" algn="ctr" eaLnBrk="1" hangingPunct="1">
              <a:buFontTx/>
              <a:buNone/>
              <a:defRPr/>
            </a:pPr>
            <a:r>
              <a:rPr lang="en-US" sz="2400" dirty="0" err="1" smtClean="0">
                <a:latin typeface="Maiandra GD" pitchFamily="34" charset="0"/>
              </a:rPr>
              <a:t>apakah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>
                <a:latin typeface="Maiandra GD" pitchFamily="34" charset="0"/>
              </a:rPr>
              <a:t>yang </a:t>
            </a:r>
            <a:r>
              <a:rPr lang="en-US" sz="2400" dirty="0" err="1">
                <a:latin typeface="Maiandra GD" pitchFamily="34" charset="0"/>
              </a:rPr>
              <a:t>akan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dihasilkan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smtClean="0">
                <a:latin typeface="Maiandra GD" pitchFamily="34" charset="0"/>
              </a:rPr>
              <a:t>????</a:t>
            </a:r>
            <a:endParaRPr lang="en-US" sz="2400" dirty="0">
              <a:latin typeface="Maiandra GD" pitchFamily="34" charset="0"/>
            </a:endParaRPr>
          </a:p>
          <a:p>
            <a:pPr marL="744538" indent="-398463" eaLnBrk="1" hangingPunct="1">
              <a:buFont typeface="Wingdings" pitchFamily="2" charset="2"/>
              <a:buChar char="§"/>
              <a:defRPr/>
            </a:pPr>
            <a:endParaRPr lang="en-US" sz="2400" dirty="0">
              <a:latin typeface="Maiandra GD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Maiandra GD" pitchFamily="34" charset="0"/>
              </a:rPr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Maiandra GD" pitchFamily="34" charset="0"/>
              </a:rPr>
              <a:t>Perbedaan RPL dengan Rekayasa Sistem (RS)?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3733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Maiandra GD" pitchFamily="34" charset="0"/>
              </a:rPr>
              <a:t>Rekayasa Sistem (RS) berkaitan dengan semua aspek dalam pembangunan sistem berbasis komputer termasuk hardware, rekayasa PL dan proses.</a:t>
            </a:r>
          </a:p>
          <a:p>
            <a:pPr eaLnBrk="1" hangingPunct="1"/>
            <a:r>
              <a:rPr lang="en-US" sz="2400" smtClean="0">
                <a:latin typeface="Maiandra GD" pitchFamily="34" charset="0"/>
              </a:rPr>
              <a:t>RPL adalah bagian dari rekayasa sistem yang meliputi pembangunan PL, infrasktruktur, kontrol, aplikasi dan database pada sistem.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Bagaimana seharusnya </a:t>
            </a:r>
            <a:br>
              <a:rPr lang="en-US" smtClean="0"/>
            </a:br>
            <a:r>
              <a:rPr lang="en-US" smtClean="0"/>
              <a:t>diterapkan RPL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Cakupan </a:t>
            </a:r>
            <a:r>
              <a:rPr lang="en-US" smtClean="0"/>
              <a:t>RPL :</a:t>
            </a:r>
          </a:p>
          <a:p>
            <a:pPr lvl="1"/>
            <a:r>
              <a:rPr lang="en-US" smtClean="0"/>
              <a:t>Pro</a:t>
            </a:r>
            <a:r>
              <a:rPr lang="id-ID" smtClean="0"/>
              <a:t>duk</a:t>
            </a:r>
            <a:r>
              <a:rPr lang="en-US" smtClean="0"/>
              <a:t> = Software</a:t>
            </a:r>
          </a:p>
          <a:p>
            <a:pPr lvl="2"/>
            <a:r>
              <a:rPr lang="en-US" smtClean="0"/>
              <a:t>Programs</a:t>
            </a:r>
          </a:p>
          <a:p>
            <a:pPr lvl="2"/>
            <a:r>
              <a:rPr lang="en-US" smtClean="0"/>
              <a:t>Documents</a:t>
            </a:r>
          </a:p>
          <a:p>
            <a:pPr lvl="2"/>
            <a:r>
              <a:rPr lang="en-US" smtClean="0"/>
              <a:t>Data</a:t>
            </a:r>
          </a:p>
          <a:p>
            <a:pPr lvl="1"/>
            <a:r>
              <a:rPr lang="en-US" smtClean="0"/>
              <a:t>Proses bagaimana membangun perangkat lunak</a:t>
            </a:r>
          </a:p>
          <a:p>
            <a:pPr lvl="2"/>
            <a:r>
              <a:rPr lang="en-US" smtClean="0"/>
              <a:t>Management process</a:t>
            </a:r>
          </a:p>
          <a:p>
            <a:pPr lvl="2"/>
            <a:r>
              <a:rPr lang="en-US" smtClean="0"/>
              <a:t>Technical process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Produk RPL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Produk diperoleh melalui tahapan Pengembangan = Software Development Life</a:t>
            </a:r>
          </a:p>
          <a:p>
            <a:pPr>
              <a:buFontTx/>
              <a:buNone/>
            </a:pPr>
            <a:r>
              <a:rPr lang="en-US" smtClean="0"/>
              <a:t>	Cycle (SDLC)</a:t>
            </a:r>
          </a:p>
          <a:p>
            <a:r>
              <a:rPr lang="en-US" smtClean="0"/>
              <a:t>Contoh siklus hidup (SDLC):</a:t>
            </a:r>
          </a:p>
          <a:p>
            <a:pPr lvl="1"/>
            <a:r>
              <a:rPr lang="en-US" sz="2400" smtClean="0"/>
              <a:t>Waterfall model</a:t>
            </a:r>
          </a:p>
          <a:p>
            <a:pPr lvl="1"/>
            <a:r>
              <a:rPr lang="en-US" sz="2400" smtClean="0"/>
              <a:t>V model</a:t>
            </a:r>
          </a:p>
          <a:p>
            <a:pPr lvl="1"/>
            <a:r>
              <a:rPr lang="en-US" sz="2400" smtClean="0"/>
              <a:t>Spiral model</a:t>
            </a:r>
          </a:p>
          <a:p>
            <a:pPr lvl="1"/>
            <a:r>
              <a:rPr lang="en-US" sz="2400" smtClean="0"/>
              <a:t>Fountain model</a:t>
            </a:r>
          </a:p>
          <a:p>
            <a:pPr lvl="1"/>
            <a:r>
              <a:rPr lang="en-US" sz="2400" smtClean="0"/>
              <a:t>Prototyping</a:t>
            </a:r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Proses RPL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Management Process meliputi:</a:t>
            </a:r>
          </a:p>
          <a:p>
            <a:pPr lvl="1"/>
            <a:r>
              <a:rPr lang="en-US" smtClean="0"/>
              <a:t>Project management</a:t>
            </a:r>
          </a:p>
          <a:p>
            <a:pPr lvl="1"/>
            <a:r>
              <a:rPr lang="en-US" smtClean="0"/>
              <a:t>Configuration management</a:t>
            </a:r>
          </a:p>
          <a:p>
            <a:pPr lvl="1"/>
            <a:r>
              <a:rPr lang="en-US" smtClean="0"/>
              <a:t>Quality Assurance management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Proses RPL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smtClean="0"/>
              <a:t>Technical Process, digambarkan sebagai metode yang akan diterapkan dalam tahap tertentu dari SDLC </a:t>
            </a:r>
          </a:p>
          <a:p>
            <a:pPr lvl="1" algn="just"/>
            <a:r>
              <a:rPr lang="en-US" sz="2400" smtClean="0"/>
              <a:t>Analysis methods</a:t>
            </a:r>
          </a:p>
          <a:p>
            <a:pPr lvl="1" algn="just"/>
            <a:r>
              <a:rPr lang="en-US" sz="2400" smtClean="0"/>
              <a:t>Design methods</a:t>
            </a:r>
          </a:p>
          <a:p>
            <a:pPr lvl="1" algn="just"/>
            <a:r>
              <a:rPr lang="en-US" sz="2400" smtClean="0"/>
              <a:t>Programming methods</a:t>
            </a:r>
          </a:p>
          <a:p>
            <a:pPr lvl="1" algn="just"/>
            <a:r>
              <a:rPr lang="en-US" sz="2400" smtClean="0"/>
              <a:t>Testing methods</a:t>
            </a:r>
          </a:p>
          <a:p>
            <a:pPr algn="just"/>
            <a:r>
              <a:rPr lang="en-US" sz="2800" smtClean="0"/>
              <a:t>Metode teknis ini yang memunculkan paradigma</a:t>
            </a:r>
            <a:r>
              <a:rPr lang="id-ID" sz="2800" smtClean="0"/>
              <a:t> seperti berorientasi terstruktur, objek, aspek, dll</a:t>
            </a:r>
            <a:endParaRPr lang="en-US" smtClean="0"/>
          </a:p>
          <a:p>
            <a:pPr algn="just"/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Kapan diterapkan RPL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Pre-project</a:t>
            </a:r>
          </a:p>
          <a:p>
            <a:pPr algn="just"/>
            <a:r>
              <a:rPr lang="en-US" smtClean="0"/>
              <a:t>Project Initiation</a:t>
            </a:r>
          </a:p>
          <a:p>
            <a:pPr algn="just"/>
            <a:r>
              <a:rPr lang="en-US" smtClean="0"/>
              <a:t>Project Realisation</a:t>
            </a:r>
          </a:p>
          <a:p>
            <a:pPr algn="just"/>
            <a:r>
              <a:rPr lang="en-US" smtClean="0"/>
              <a:t>Software Delivery &amp; Maintenance</a:t>
            </a:r>
          </a:p>
          <a:p>
            <a:pPr algn="just"/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Siapa yang terlibat RPL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sz="2400" smtClean="0"/>
              <a:t>Manager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Project Manager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Configuration Manager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Quality Assurance Manager</a:t>
            </a:r>
          </a:p>
          <a:p>
            <a:pPr algn="just">
              <a:spcBef>
                <a:spcPct val="0"/>
              </a:spcBef>
            </a:pPr>
            <a:r>
              <a:rPr lang="en-US" sz="2400" smtClean="0"/>
              <a:t>Software Developer: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Analyst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Designer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Programmer</a:t>
            </a:r>
          </a:p>
          <a:p>
            <a:pPr algn="just">
              <a:spcBef>
                <a:spcPct val="0"/>
              </a:spcBef>
            </a:pPr>
            <a:r>
              <a:rPr lang="en-US" sz="2400" smtClean="0"/>
              <a:t>Support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Administration</a:t>
            </a:r>
          </a:p>
          <a:p>
            <a:pPr lvl="1" algn="just">
              <a:spcBef>
                <a:spcPct val="0"/>
              </a:spcBef>
            </a:pPr>
            <a:r>
              <a:rPr lang="en-US" sz="2400" smtClean="0"/>
              <a:t>Technical Support for Customer</a:t>
            </a:r>
            <a:r>
              <a:rPr lang="id-ID" sz="2400" smtClean="0"/>
              <a:t> (help desk, customer care)</a:t>
            </a:r>
            <a:endParaRPr lang="en-US" sz="2400" smtClean="0"/>
          </a:p>
          <a:p>
            <a:pPr lvl="1" algn="just">
              <a:spcBef>
                <a:spcPct val="0"/>
              </a:spcBef>
            </a:pPr>
            <a:r>
              <a:rPr lang="en-US" sz="2400" smtClean="0"/>
              <a:t>Welfare (Kesejahteraan)</a:t>
            </a:r>
          </a:p>
          <a:p>
            <a:pPr algn="just"/>
            <a:endParaRPr lang="en-US" sz="2400" smtClean="0"/>
          </a:p>
          <a:p>
            <a:pPr algn="just"/>
            <a:endParaRPr lang="en-US" smtClean="0"/>
          </a:p>
          <a:p>
            <a:pPr algn="just"/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 smtClean="0"/>
              <a:t>Tanggung</a:t>
            </a:r>
            <a:r>
              <a:rPr lang="en-US" sz="3400" dirty="0" smtClean="0"/>
              <a:t> </a:t>
            </a:r>
            <a:r>
              <a:rPr lang="en-US" sz="3400" dirty="0" err="1" smtClean="0"/>
              <a:t>Jawab</a:t>
            </a:r>
            <a:r>
              <a:rPr lang="en-US" sz="3400" dirty="0" smtClean="0"/>
              <a:t> </a:t>
            </a:r>
            <a:r>
              <a:rPr lang="en-US" sz="3400" dirty="0" err="1" smtClean="0"/>
              <a:t>Profesional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Etis</a:t>
            </a:r>
            <a:endParaRPr lang="en-US" sz="3400" dirty="0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>
                <a:cs typeface="Arial" pitchFamily="34" charset="0"/>
              </a:rPr>
              <a:t>Diadopsi dari presentasi Ian Sommeriville,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B793F-1A17-4D62-A2D1-4C7CFB135FF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RPL </a:t>
            </a:r>
            <a:r>
              <a:rPr lang="en-GB" dirty="0" err="1" smtClean="0"/>
              <a:t>melibatkan</a:t>
            </a:r>
            <a:r>
              <a:rPr lang="en-GB" dirty="0" smtClean="0"/>
              <a:t> </a:t>
            </a:r>
            <a:r>
              <a:rPr lang="en-GB" dirty="0" err="1" smtClean="0"/>
              <a:t>tanggung</a:t>
            </a:r>
            <a:r>
              <a:rPr lang="en-GB" dirty="0" smtClean="0"/>
              <a:t> </a:t>
            </a:r>
            <a:r>
              <a:rPr lang="en-GB" dirty="0" err="1" smtClean="0"/>
              <a:t>jawab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sekedar</a:t>
            </a:r>
            <a:r>
              <a:rPr lang="en-GB" dirty="0" smtClean="0"/>
              <a:t> </a:t>
            </a:r>
            <a:r>
              <a:rPr lang="en-GB" dirty="0" err="1" smtClean="0"/>
              <a:t>penerapan</a:t>
            </a:r>
            <a:r>
              <a:rPr lang="en-GB" dirty="0" smtClean="0"/>
              <a:t> </a:t>
            </a:r>
            <a:r>
              <a:rPr lang="en-GB" dirty="0" err="1" smtClean="0"/>
              <a:t>keahlian</a:t>
            </a:r>
            <a:r>
              <a:rPr lang="en-GB" dirty="0" smtClean="0"/>
              <a:t> </a:t>
            </a:r>
            <a:r>
              <a:rPr lang="en-GB" dirty="0" err="1" smtClean="0"/>
              <a:t>teknis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Rekayasawan</a:t>
            </a:r>
            <a:r>
              <a:rPr lang="en-GB" dirty="0" smtClean="0"/>
              <a:t> </a:t>
            </a:r>
            <a:r>
              <a:rPr lang="en-GB" dirty="0" err="1" smtClean="0"/>
              <a:t>perangkat</a:t>
            </a:r>
            <a:r>
              <a:rPr lang="en-GB" dirty="0" smtClean="0"/>
              <a:t> </a:t>
            </a:r>
            <a:r>
              <a:rPr lang="en-GB" dirty="0" err="1" smtClean="0"/>
              <a:t>lunak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berlaku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jujur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etis</a:t>
            </a:r>
            <a:r>
              <a:rPr lang="en-GB" dirty="0" smtClean="0"/>
              <a:t> </a:t>
            </a:r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ingin</a:t>
            </a:r>
            <a:r>
              <a:rPr lang="en-GB" dirty="0" smtClean="0"/>
              <a:t> </a:t>
            </a:r>
            <a:r>
              <a:rPr lang="en-GB" dirty="0" err="1" smtClean="0"/>
              <a:t>dihargai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Perilaku</a:t>
            </a:r>
            <a:r>
              <a:rPr lang="en-GB" dirty="0" smtClean="0"/>
              <a:t> </a:t>
            </a:r>
            <a:r>
              <a:rPr lang="en-GB" dirty="0" err="1" smtClean="0"/>
              <a:t>etis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sekedar</a:t>
            </a:r>
            <a:r>
              <a:rPr lang="en-GB" dirty="0" smtClean="0"/>
              <a:t> </a:t>
            </a:r>
            <a:r>
              <a:rPr lang="en-GB" dirty="0" err="1" smtClean="0"/>
              <a:t>menjunjung</a:t>
            </a:r>
            <a:r>
              <a:rPr lang="en-GB" dirty="0" smtClean="0"/>
              <a:t> </a:t>
            </a:r>
            <a:r>
              <a:rPr lang="en-GB" dirty="0" err="1" smtClean="0"/>
              <a:t>tinggi</a:t>
            </a:r>
            <a:r>
              <a:rPr lang="en-GB" dirty="0" smtClean="0"/>
              <a:t> </a:t>
            </a:r>
            <a:r>
              <a:rPr lang="en-GB" dirty="0" err="1" smtClean="0"/>
              <a:t>hukum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Tanggung Jawab Profesional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>
                <a:cs typeface="Arial" pitchFamily="34" charset="0"/>
              </a:rPr>
              <a:t>Diadopsi dari presentasi Ian Sommeriville,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151FE-58DF-4613-816C-E6ED6E36CB3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Kerahasiaan </a:t>
            </a:r>
          </a:p>
          <a:p>
            <a:pPr lvl="1"/>
            <a:r>
              <a:rPr lang="en-GB" smtClean="0"/>
              <a:t>Rekayasawan harus menghargai kerahasiaan pegawai atau kliennya.</a:t>
            </a:r>
          </a:p>
          <a:p>
            <a:r>
              <a:rPr lang="en-GB" smtClean="0"/>
              <a:t>Kompeten</a:t>
            </a:r>
          </a:p>
          <a:p>
            <a:pPr lvl="1"/>
            <a:r>
              <a:rPr lang="en-GB" smtClean="0"/>
              <a:t>Rekayasawan tidak boleh memberi gambaran yang salah tentang tingkat kompetensinya. Mereka tidak boleh secara sadar menerima pekerjaan yang diluar kompetensinya.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 CASE</a:t>
            </a:r>
            <a:br>
              <a:rPr lang="en-US" sz="2800" smtClean="0"/>
            </a:br>
            <a:r>
              <a:rPr lang="en-US" sz="2800" smtClean="0"/>
              <a:t>(Computer-Aided Software Engineering)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dimaksudkan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smtClean="0"/>
              <a:t> 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CASE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Upper-CASE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Tools (</a:t>
            </a:r>
            <a:r>
              <a:rPr lang="en-US" dirty="0" err="1" smtClean="0"/>
              <a:t>Alat</a:t>
            </a:r>
            <a:r>
              <a:rPr lang="en-US" dirty="0" smtClean="0"/>
              <a:t>/Kakas)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id-ID" dirty="0" smtClean="0"/>
              <a:t> penggalian kebutuhan, 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Lower-CASE</a:t>
            </a:r>
          </a:p>
          <a:p>
            <a:pPr lvl="2">
              <a:spcBef>
                <a:spcPct val="0"/>
              </a:spcBef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id-ID" dirty="0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, debugging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.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696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Bagaiamana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Maiandra GD" pitchFamily="34" charset="0"/>
              </a:rPr>
              <a:t>dg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membangun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perangkat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lunak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?</a:t>
            </a:r>
          </a:p>
          <a:p>
            <a:pPr eaLnBrk="1" hangingPunct="1">
              <a:defRPr/>
            </a:pPr>
            <a:endParaRPr lang="en-US" sz="2400" dirty="0">
              <a:latin typeface="Maiandra GD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Maiandra GD" pitchFamily="34" charset="0"/>
              </a:rPr>
              <a:t>Software development </a:t>
            </a:r>
            <a:r>
              <a:rPr lang="en-US" sz="2400" dirty="0" err="1">
                <a:latin typeface="Maiandra GD" pitchFamily="34" charset="0"/>
              </a:rPr>
              <a:t>biasanya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melakukan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hal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>
                <a:latin typeface="Maiandra GD" pitchFamily="34" charset="0"/>
              </a:rPr>
              <a:t>sama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ketika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mendapatkan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persoalan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sederhana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>
                <a:latin typeface="Maiandra GD" pitchFamily="34" charset="0"/>
              </a:rPr>
              <a:t>membutuhkan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solusi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komputasi</a:t>
            </a:r>
            <a:r>
              <a:rPr lang="en-US" sz="2400" dirty="0">
                <a:latin typeface="Maiandra GD" pitchFamily="34" charset="0"/>
              </a:rPr>
              <a:t> : </a:t>
            </a:r>
            <a:r>
              <a:rPr lang="en-US" sz="2400" dirty="0" err="1">
                <a:latin typeface="Maiandra GD" pitchFamily="34" charset="0"/>
              </a:rPr>
              <a:t>berfikir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sejenak</a:t>
            </a:r>
            <a:r>
              <a:rPr lang="en-US" sz="2400" dirty="0">
                <a:latin typeface="Maiandra GD" pitchFamily="34" charset="0"/>
              </a:rPr>
              <a:t>, </a:t>
            </a:r>
            <a:r>
              <a:rPr lang="en-US" sz="2400" dirty="0" err="1">
                <a:latin typeface="Maiandra GD" pitchFamily="34" charset="0"/>
              </a:rPr>
              <a:t>menghadap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komputer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kemudian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mulai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mengetikkan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baris</a:t>
            </a:r>
            <a:r>
              <a:rPr lang="en-US" sz="2400" dirty="0">
                <a:latin typeface="Maiandra GD" pitchFamily="34" charset="0"/>
              </a:rPr>
              <a:t> demi </a:t>
            </a:r>
            <a:r>
              <a:rPr lang="en-US" sz="2400" dirty="0" err="1">
                <a:latin typeface="Maiandra GD" pitchFamily="34" charset="0"/>
              </a:rPr>
              <a:t>baris</a:t>
            </a:r>
            <a:r>
              <a:rPr lang="en-US" sz="2400" dirty="0">
                <a:latin typeface="Maiandra GD" pitchFamily="34" charset="0"/>
              </a:rPr>
              <a:t> code. </a:t>
            </a:r>
            <a:r>
              <a:rPr lang="en-US" sz="2400" dirty="0" err="1">
                <a:latin typeface="Maiandra GD" pitchFamily="34" charset="0"/>
              </a:rPr>
              <a:t>Tidak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ada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kertas-kertas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>
                <a:latin typeface="Maiandra GD" pitchFamily="34" charset="0"/>
              </a:rPr>
              <a:t>memuat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perancangan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aristektur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algoritma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secara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rinci</a:t>
            </a:r>
            <a:r>
              <a:rPr lang="en-US" sz="2400" dirty="0">
                <a:latin typeface="Maiandra GD" pitchFamily="34" charset="0"/>
              </a:rPr>
              <a:t>, </a:t>
            </a:r>
            <a:r>
              <a:rPr lang="en-US" sz="2400" dirty="0" err="1">
                <a:latin typeface="Maiandra GD" pitchFamily="34" charset="0"/>
              </a:rPr>
              <a:t>karena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semua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rancangan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itu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ada</a:t>
            </a:r>
            <a:r>
              <a:rPr lang="en-US" sz="2400" dirty="0">
                <a:latin typeface="Maiandra GD" pitchFamily="34" charset="0"/>
              </a:rPr>
              <a:t> di </a:t>
            </a:r>
            <a:r>
              <a:rPr lang="en-US" sz="2400" dirty="0" err="1">
                <a:latin typeface="Maiandra GD" pitchFamily="34" charset="0"/>
              </a:rPr>
              <a:t>dalam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kepala</a:t>
            </a:r>
            <a:r>
              <a:rPr lang="en-US" sz="2400" dirty="0">
                <a:latin typeface="Maiandra GD" pitchFamily="34" charset="0"/>
              </a:rPr>
              <a:t>.</a:t>
            </a:r>
          </a:p>
          <a:p>
            <a:pPr eaLnBrk="1" hangingPunct="1">
              <a:defRPr/>
            </a:pPr>
            <a:endParaRPr lang="en-US" sz="2400" dirty="0">
              <a:latin typeface="Maiandra GD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400" dirty="0" err="1">
                <a:latin typeface="Maiandra GD" pitchFamily="34" charset="0"/>
              </a:rPr>
              <a:t>Oleh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karena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itu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kita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memerlukan</a:t>
            </a:r>
            <a:r>
              <a:rPr lang="en-US" sz="2400" dirty="0">
                <a:latin typeface="Maiandra GD" pitchFamily="34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Rekayasa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Perangkat</a:t>
            </a:r>
            <a:r>
              <a:rPr lang="en-US" sz="2400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Maiandra GD" pitchFamily="34" charset="0"/>
              </a:rPr>
              <a:t>Lunak</a:t>
            </a:r>
            <a:endParaRPr lang="en-US" sz="2400" dirty="0">
              <a:solidFill>
                <a:srgbClr val="FF0000"/>
              </a:solidFill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CASE</a:t>
            </a:r>
            <a:br>
              <a:rPr lang="en-US" sz="2800" smtClean="0"/>
            </a:br>
            <a:r>
              <a:rPr lang="en-US" sz="2800" smtClean="0"/>
              <a:t>(Computer-Aided Software Engineering)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Penggunaan CASE tools:</a:t>
            </a:r>
          </a:p>
          <a:p>
            <a:pPr lvl="1"/>
            <a:r>
              <a:rPr lang="en-US" smtClean="0"/>
              <a:t>Graphical editors → membuat model sistem</a:t>
            </a:r>
          </a:p>
          <a:p>
            <a:pPr lvl="1"/>
            <a:r>
              <a:rPr lang="fr-FR" smtClean="0"/>
              <a:t>Data dictionaries</a:t>
            </a:r>
            <a:r>
              <a:rPr lang="en-US" smtClean="0"/>
              <a:t> → </a:t>
            </a:r>
            <a:r>
              <a:rPr lang="fr-FR" smtClean="0"/>
              <a:t>mengatur unit-unit proyek</a:t>
            </a:r>
          </a:p>
          <a:p>
            <a:pPr lvl="1"/>
            <a:r>
              <a:rPr lang="en-US" smtClean="0"/>
              <a:t>GUI builders → mengkonstruksi antarmuka pemakai</a:t>
            </a:r>
          </a:p>
          <a:p>
            <a:pPr lvl="1"/>
            <a:r>
              <a:rPr lang="en-US" smtClean="0"/>
              <a:t>Debugger → mencari kesalahan yg mungkin terjadi</a:t>
            </a:r>
          </a:p>
          <a:p>
            <a:pPr lvl="1"/>
            <a:r>
              <a:rPr lang="en-US" smtClean="0"/>
              <a:t>Automated translators → pembangkitan source code program otomatis</a:t>
            </a:r>
          </a:p>
          <a:p>
            <a:pPr lvl="1"/>
            <a:r>
              <a:rPr lang="en-US" smtClean="0"/>
              <a:t>Compilator integrated → membuat antarmuka, koding, hingga membentuk aplikasi yg bisa dijalankan</a:t>
            </a:r>
          </a:p>
          <a:p>
            <a:pPr lvl="1"/>
            <a:r>
              <a:rPr lang="en-US" smtClean="0"/>
              <a:t>Instalator kit → membuat file instalasi/setup</a:t>
            </a:r>
          </a:p>
          <a:p>
            <a:pPr lvl="1"/>
            <a:r>
              <a:rPr lang="en-US" smtClean="0"/>
              <a:t>dll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smtClean="0"/>
              <a:t>Apa atribut perangkat lunak yang baik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Perangkat lunak ini harus memberikan fungsi yang diperlukan dan kinerja bagi pengguna dan harus dipertahankan, diandalkan dan dapat diterima.</a:t>
            </a:r>
          </a:p>
          <a:p>
            <a:pPr lvl="1"/>
            <a:r>
              <a:rPr lang="en-US" sz="1800" smtClean="0"/>
              <a:t>Maintainability (</a:t>
            </a:r>
            <a:r>
              <a:rPr lang="id-ID" sz="1800" smtClean="0"/>
              <a:t>mudah dipelihara/dirawat</a:t>
            </a:r>
            <a:r>
              <a:rPr lang="en-US" sz="1800" smtClean="0"/>
              <a:t>)</a:t>
            </a:r>
          </a:p>
          <a:p>
            <a:pPr lvl="2"/>
            <a:r>
              <a:rPr lang="en-US" sz="1800" smtClean="0"/>
              <a:t>Software harus berevolusi untuk memenuhi perubahan kebutuhan</a:t>
            </a:r>
          </a:p>
          <a:p>
            <a:pPr lvl="1"/>
            <a:r>
              <a:rPr lang="en-US" sz="1800" smtClean="0"/>
              <a:t>Dependability (dapat diandalkan)</a:t>
            </a:r>
          </a:p>
          <a:p>
            <a:pPr lvl="2"/>
            <a:r>
              <a:rPr lang="en-US" sz="1800" smtClean="0"/>
              <a:t>Software harus dapat dipercaya</a:t>
            </a:r>
          </a:p>
          <a:p>
            <a:pPr lvl="1"/>
            <a:r>
              <a:rPr lang="en-US" sz="1800" smtClean="0"/>
              <a:t>Efficiency (Daya Guna)</a:t>
            </a:r>
          </a:p>
          <a:p>
            <a:pPr lvl="2"/>
            <a:r>
              <a:rPr lang="id-ID" sz="1800" smtClean="0"/>
              <a:t>Efisien dalam penggunaan </a:t>
            </a:r>
            <a:r>
              <a:rPr lang="en-US" sz="1800" smtClean="0"/>
              <a:t>sumber daya sistem</a:t>
            </a:r>
            <a:r>
              <a:rPr lang="id-ID" sz="1800" smtClean="0"/>
              <a:t> (memori, hardware, listrik, dll)</a:t>
            </a:r>
            <a:endParaRPr lang="en-US" sz="1800" smtClean="0"/>
          </a:p>
          <a:p>
            <a:pPr lvl="1"/>
            <a:r>
              <a:rPr lang="en-US" sz="1800" smtClean="0"/>
              <a:t>Acceptability (Dapat diterima)</a:t>
            </a:r>
          </a:p>
          <a:p>
            <a:pPr lvl="2"/>
            <a:r>
              <a:rPr lang="en-US" sz="1800" smtClean="0"/>
              <a:t>Perangkat Lunak harus diterima oleh pengguna seperti yang pernah dirancang. Ini berarti harus bisa dimengerti, digunakan dan kompatibel dengan sistem lainnya.</a:t>
            </a:r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saja</a:t>
            </a:r>
            <a:r>
              <a:rPr lang="en-US" sz="3200" dirty="0" smtClean="0"/>
              <a:t> </a:t>
            </a: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 smtClean="0"/>
              <a:t>utama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RPL?</a:t>
            </a: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smtClean="0"/>
              <a:t>Heterogeneity (keberagaman)</a:t>
            </a:r>
          </a:p>
          <a:p>
            <a:pPr lvl="1" algn="just"/>
            <a:r>
              <a:rPr lang="en-US" sz="2000" smtClean="0"/>
              <a:t>Mengembangkan teknik untuk membangun perangkat lunak yang dapat mengatasi perbedaan platform  dan lingkungan eksekusi.</a:t>
            </a:r>
          </a:p>
          <a:p>
            <a:pPr algn="just"/>
            <a:r>
              <a:rPr lang="en-US" sz="2400" smtClean="0"/>
              <a:t>Delivery (pengiriman)</a:t>
            </a:r>
          </a:p>
          <a:p>
            <a:pPr lvl="1" algn="just"/>
            <a:r>
              <a:rPr lang="en-US" sz="2000" smtClean="0"/>
              <a:t>Mengembangkan teknik yang mengakibatkan pengiriman </a:t>
            </a:r>
            <a:br>
              <a:rPr lang="en-US" sz="2000" smtClean="0"/>
            </a:br>
            <a:r>
              <a:rPr lang="en-US" sz="2000" smtClean="0"/>
              <a:t>perangkat lunak lebih cepat.</a:t>
            </a:r>
          </a:p>
          <a:p>
            <a:pPr algn="just"/>
            <a:r>
              <a:rPr lang="en-US" sz="2400" smtClean="0"/>
              <a:t>Trust (kepercayaan)</a:t>
            </a:r>
          </a:p>
          <a:p>
            <a:pPr lvl="1" algn="just"/>
            <a:r>
              <a:rPr lang="en-US" sz="2000" smtClean="0"/>
              <a:t>Mengembangkan teknik yang menunjukkan bahwa perangkat lunak</a:t>
            </a:r>
            <a:br>
              <a:rPr lang="en-US" sz="2000" smtClean="0"/>
            </a:br>
            <a:r>
              <a:rPr lang="en-US" sz="2000" smtClean="0"/>
              <a:t>dapat dipercaya oleh para penggunanya.</a:t>
            </a:r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z="2400" smtClean="0"/>
          </a:p>
          <a:p>
            <a:pPr algn="just"/>
            <a:endParaRPr lang="en-US" smtClean="0"/>
          </a:p>
          <a:p>
            <a:pPr algn="just"/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478588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Maiandra GD" pitchFamily="34" charset="0"/>
              </a:rPr>
              <a:t>Model Proses 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Maiandra GD" pitchFamily="34" charset="0"/>
              </a:rPr>
              <a:t>Suatu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representasi</a:t>
            </a:r>
            <a:r>
              <a:rPr lang="en-US" sz="2400" dirty="0">
                <a:latin typeface="Maiandra GD" pitchFamily="34" charset="0"/>
              </a:rPr>
              <a:t> proses </a:t>
            </a:r>
            <a:r>
              <a:rPr lang="en-US" sz="2400" dirty="0" err="1">
                <a:latin typeface="Maiandra GD" pitchFamily="34" charset="0"/>
              </a:rPr>
              <a:t>perangkat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lunak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>
                <a:latin typeface="Maiandra GD" pitchFamily="34" charset="0"/>
              </a:rPr>
              <a:t>disederhanakan</a:t>
            </a:r>
            <a:r>
              <a:rPr lang="en-US" sz="2400" dirty="0">
                <a:latin typeface="Maiandra GD" pitchFamily="34" charset="0"/>
              </a:rPr>
              <a:t>, </a:t>
            </a:r>
            <a:r>
              <a:rPr lang="en-US" sz="2400" dirty="0" err="1">
                <a:latin typeface="Maiandra GD" pitchFamily="34" charset="0"/>
              </a:rPr>
              <a:t>dipresentasikan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dari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perspektif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khusus</a:t>
            </a:r>
            <a:endParaRPr lang="en-US" sz="2400" dirty="0" smtClean="0">
              <a:latin typeface="Maiandra GD" pitchFamily="34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Maiandra GD" pitchFamily="34" charset="0"/>
              </a:rPr>
              <a:t>Contoh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perspektif</a:t>
            </a:r>
            <a:r>
              <a:rPr lang="en-US" sz="2400" dirty="0">
                <a:latin typeface="Maiandra GD" pitchFamily="34" charset="0"/>
              </a:rPr>
              <a:t> proses:</a:t>
            </a:r>
          </a:p>
          <a:p>
            <a:pPr marL="800100" eaLnBrk="1" hangingPunct="1">
              <a:buFont typeface="Wingdings" pitchFamily="2" charset="2"/>
              <a:buChar char="ü"/>
              <a:defRPr/>
            </a:pPr>
            <a:r>
              <a:rPr lang="en-US" sz="2200" dirty="0" err="1" smtClean="0">
                <a:latin typeface="Maiandra GD" pitchFamily="34" charset="0"/>
              </a:rPr>
              <a:t>Perspektif</a:t>
            </a:r>
            <a:r>
              <a:rPr lang="en-US" sz="2200" dirty="0" smtClean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Alur-kerja</a:t>
            </a:r>
            <a:r>
              <a:rPr lang="en-US" sz="2200" dirty="0">
                <a:latin typeface="Maiandra GD" pitchFamily="34" charset="0"/>
              </a:rPr>
              <a:t> (workflow) -  </a:t>
            </a:r>
            <a:r>
              <a:rPr lang="en-US" sz="2200" dirty="0" err="1">
                <a:latin typeface="Maiandra GD" pitchFamily="34" charset="0"/>
              </a:rPr>
              <a:t>barisan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kegiatan</a:t>
            </a:r>
            <a:endParaRPr lang="en-US" sz="2200" dirty="0">
              <a:latin typeface="Maiandra GD" pitchFamily="34" charset="0"/>
            </a:endParaRPr>
          </a:p>
          <a:p>
            <a:pPr marL="800100" eaLnBrk="1" hangingPunct="1">
              <a:buFont typeface="Wingdings" pitchFamily="2" charset="2"/>
              <a:buChar char="ü"/>
              <a:defRPr/>
            </a:pPr>
            <a:r>
              <a:rPr lang="en-US" sz="2200" dirty="0" err="1" smtClean="0">
                <a:latin typeface="Maiandra GD" pitchFamily="34" charset="0"/>
              </a:rPr>
              <a:t>Perspektif</a:t>
            </a:r>
            <a:r>
              <a:rPr lang="en-US" sz="2200" dirty="0" smtClean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Alur</a:t>
            </a:r>
            <a:r>
              <a:rPr lang="en-US" sz="2200" dirty="0">
                <a:latin typeface="Maiandra GD" pitchFamily="34" charset="0"/>
              </a:rPr>
              <a:t> Data (Data flow) – </a:t>
            </a:r>
            <a:r>
              <a:rPr lang="en-US" sz="2200" dirty="0" err="1">
                <a:latin typeface="Maiandra GD" pitchFamily="34" charset="0"/>
              </a:rPr>
              <a:t>alur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informasi</a:t>
            </a:r>
            <a:endParaRPr lang="en-US" sz="2200" dirty="0">
              <a:latin typeface="Maiandra GD" pitchFamily="34" charset="0"/>
            </a:endParaRPr>
          </a:p>
          <a:p>
            <a:pPr marL="800100" eaLnBrk="1" hangingPunct="1">
              <a:buFont typeface="Wingdings" pitchFamily="2" charset="2"/>
              <a:buChar char="ü"/>
              <a:defRPr/>
            </a:pPr>
            <a:r>
              <a:rPr lang="en-US" sz="2200" dirty="0" err="1" smtClean="0">
                <a:latin typeface="Maiandra GD" pitchFamily="34" charset="0"/>
              </a:rPr>
              <a:t>Perspektif</a:t>
            </a:r>
            <a:r>
              <a:rPr lang="en-US" sz="2200" dirty="0" smtClean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Peran</a:t>
            </a:r>
            <a:r>
              <a:rPr lang="en-US" sz="2200" dirty="0">
                <a:latin typeface="Maiandra GD" pitchFamily="34" charset="0"/>
              </a:rPr>
              <a:t>/</a:t>
            </a:r>
            <a:r>
              <a:rPr lang="en-US" sz="2200" dirty="0" err="1">
                <a:latin typeface="Maiandra GD" pitchFamily="34" charset="0"/>
              </a:rPr>
              <a:t>Aksi</a:t>
            </a:r>
            <a:r>
              <a:rPr lang="en-US" sz="2200" dirty="0">
                <a:latin typeface="Maiandra GD" pitchFamily="34" charset="0"/>
              </a:rPr>
              <a:t> – </a:t>
            </a:r>
            <a:r>
              <a:rPr lang="en-US" sz="2200" dirty="0" err="1">
                <a:latin typeface="Maiandra GD" pitchFamily="34" charset="0"/>
              </a:rPr>
              <a:t>siapa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melakukan</a:t>
            </a:r>
            <a:r>
              <a:rPr lang="en-US" sz="2200" dirty="0">
                <a:latin typeface="Maiandra GD" pitchFamily="34" charset="0"/>
              </a:rPr>
              <a:t> </a:t>
            </a:r>
            <a:r>
              <a:rPr lang="en-US" sz="2200" dirty="0" err="1">
                <a:latin typeface="Maiandra GD" pitchFamily="34" charset="0"/>
              </a:rPr>
              <a:t>apa</a:t>
            </a:r>
            <a:r>
              <a:rPr lang="en-US" sz="2200" dirty="0">
                <a:latin typeface="Maiandra GD" pitchFamily="34" charset="0"/>
              </a:rPr>
              <a:t>.</a:t>
            </a:r>
          </a:p>
          <a:p>
            <a:pPr eaLnBrk="1" hangingPunct="1">
              <a:defRPr/>
            </a:pPr>
            <a:endParaRPr lang="en-US" sz="2400" dirty="0"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SOFTWARE DEVELOPMENT LIFE CYCLE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Generik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Spesifikasi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sv-SE" dirty="0" smtClean="0"/>
              <a:t>Apa yang harus dilakukan oleh perangkat lunak dan batasan/kendala pengembangannya</a:t>
            </a:r>
          </a:p>
          <a:p>
            <a:r>
              <a:rPr lang="en-US" b="1" dirty="0" err="1" smtClean="0"/>
              <a:t>Pengembangan</a:t>
            </a:r>
            <a:endParaRPr lang="en-US" b="1" dirty="0" smtClean="0"/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r>
              <a:rPr lang="en-US" b="1" dirty="0" err="1" smtClean="0"/>
              <a:t>Validasi</a:t>
            </a:r>
            <a:endParaRPr lang="en-US" b="1" dirty="0" smtClean="0"/>
          </a:p>
          <a:p>
            <a:pPr lvl="1"/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b="1" dirty="0" err="1" smtClean="0"/>
              <a:t>Evolusi</a:t>
            </a:r>
            <a:endParaRPr lang="en-US" b="1" dirty="0" smtClean="0"/>
          </a:p>
          <a:p>
            <a:pPr lvl="1"/>
            <a:r>
              <a:rPr lang="fi-FI" dirty="0" smtClean="0"/>
              <a:t>Perubahan perangkat lunak berdasarkan perubahan keinginan.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/</a:t>
            </a:r>
            <a:r>
              <a:rPr lang="en-US" dirty="0" err="1" smtClean="0"/>
              <a:t>menyimpang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(anomalous)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pembedaan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manufacture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wear-out. </a:t>
            </a:r>
          </a:p>
          <a:p>
            <a:pPr lvl="1"/>
            <a:r>
              <a:rPr lang="en-US" dirty="0" smtClean="0"/>
              <a:t>Maintenance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478588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Maiandra GD" pitchFamily="34" charset="0"/>
              </a:rPr>
              <a:t>Model-model </a:t>
            </a:r>
            <a:r>
              <a:rPr lang="en-US" sz="3200" dirty="0" err="1" smtClean="0">
                <a:latin typeface="Maiandra GD" pitchFamily="34" charset="0"/>
              </a:rPr>
              <a:t>Pengembangan</a:t>
            </a:r>
            <a:r>
              <a:rPr lang="en-US" sz="3200" dirty="0" smtClean="0">
                <a:latin typeface="Maiandra GD" pitchFamily="34" charset="0"/>
              </a:rPr>
              <a:t> PL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620000" cy="4949825"/>
          </a:xfrm>
        </p:spPr>
        <p:txBody>
          <a:bodyPr/>
          <a:lstStyle/>
          <a:p>
            <a:r>
              <a:rPr lang="en-US" sz="2400" dirty="0" smtClean="0"/>
              <a:t>Model waterfall, </a:t>
            </a:r>
          </a:p>
          <a:p>
            <a:r>
              <a:rPr lang="en-US" sz="2400" dirty="0" smtClean="0"/>
              <a:t>Model prototyping, </a:t>
            </a:r>
          </a:p>
          <a:p>
            <a:r>
              <a:rPr lang="en-US" sz="2400" dirty="0" smtClean="0"/>
              <a:t>Model evolutionary</a:t>
            </a:r>
          </a:p>
          <a:p>
            <a:r>
              <a:rPr lang="en-US" sz="2400" dirty="0" smtClean="0"/>
              <a:t>Model Spiral</a:t>
            </a:r>
          </a:p>
          <a:p>
            <a:r>
              <a:rPr lang="en-US" sz="2400" dirty="0" smtClean="0"/>
              <a:t>Reuse Based Development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848600" cy="762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Model Waterfall </a:t>
            </a:r>
            <a:endParaRPr lang="en-US" sz="2400" dirty="0" smtClean="0">
              <a:latin typeface="Maiandra GD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 l="19176" t="32623" r="17116" b="13958"/>
          <a:stretch>
            <a:fillRect/>
          </a:stretch>
        </p:blipFill>
        <p:spPr bwMode="auto">
          <a:xfrm>
            <a:off x="1143000" y="1447800"/>
            <a:ext cx="75488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waterfall (Count)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analysis and definition</a:t>
            </a:r>
          </a:p>
          <a:p>
            <a:pPr lvl="1"/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r>
              <a:rPr lang="en-US" dirty="0" smtClean="0"/>
              <a:t>System and software design</a:t>
            </a:r>
          </a:p>
          <a:p>
            <a:pPr lvl="1"/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kebutuhan-kebutuhan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dimerngerti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r>
              <a:rPr lang="en-US" dirty="0" smtClean="0"/>
              <a:t>Implementation and unit testing</a:t>
            </a:r>
          </a:p>
          <a:p>
            <a:pPr lvl="1"/>
            <a:r>
              <a:rPr lang="en-US" dirty="0" err="1" smtClean="0"/>
              <a:t>Penulisan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Integration and system testing</a:t>
            </a:r>
          </a:p>
          <a:p>
            <a:pPr lvl="1"/>
            <a:r>
              <a:rPr lang="en-US" dirty="0" err="1" smtClean="0"/>
              <a:t>Memeriksa</a:t>
            </a:r>
            <a:r>
              <a:rPr lang="en-US" dirty="0" smtClean="0"/>
              <a:t> program,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endParaRPr lang="en-US" dirty="0" smtClean="0"/>
          </a:p>
          <a:p>
            <a:r>
              <a:rPr lang="en-US" dirty="0" smtClean="0"/>
              <a:t>Operation and maintenance</a:t>
            </a:r>
          </a:p>
          <a:p>
            <a:pPr lvl="1"/>
            <a:r>
              <a:rPr lang="en-US" dirty="0" err="1" smtClean="0"/>
              <a:t>Pemeliharaansistem</a:t>
            </a:r>
            <a:r>
              <a:rPr lang="en-US" dirty="0" smtClean="0"/>
              <a:t>,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564188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Maiandra GD" pitchFamily="34" charset="0"/>
              </a:rPr>
              <a:t>What Software / 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391400" cy="4770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Maiandra GD" pitchFamily="34" charset="0"/>
              </a:rPr>
              <a:t>IEEE-</a:t>
            </a:r>
            <a:r>
              <a:rPr lang="en-US" sz="2400" dirty="0" err="1" smtClean="0">
                <a:latin typeface="Maiandra GD" pitchFamily="34" charset="0"/>
              </a:rPr>
              <a:t>Standar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>
                <a:latin typeface="Maiandra GD" pitchFamily="34" charset="0"/>
              </a:rPr>
              <a:t>Glossary of Software </a:t>
            </a:r>
            <a:r>
              <a:rPr lang="en-US" sz="2400" dirty="0" smtClean="0">
                <a:latin typeface="Maiandra GD" pitchFamily="34" charset="0"/>
              </a:rPr>
              <a:t>Engineering Terminology</a:t>
            </a:r>
            <a:r>
              <a:rPr lang="en-US" sz="2400" dirty="0">
                <a:latin typeface="Maiandra GD" pitchFamily="34" charset="0"/>
              </a:rPr>
              <a:t>, 1990:</a:t>
            </a:r>
          </a:p>
          <a:p>
            <a:pPr marL="346075" indent="0" eaLnBrk="1" hangingPunct="1">
              <a:buFontTx/>
              <a:buNone/>
              <a:defRPr/>
            </a:pPr>
            <a:r>
              <a:rPr lang="en-US" sz="2000" i="1" dirty="0">
                <a:latin typeface="Maiandra GD" pitchFamily="34" charset="0"/>
              </a:rPr>
              <a:t>“Computer programs, procedures, and possibly </a:t>
            </a:r>
            <a:r>
              <a:rPr lang="en-US" sz="2000" i="1" dirty="0" smtClean="0">
                <a:latin typeface="Maiandra GD" pitchFamily="34" charset="0"/>
              </a:rPr>
              <a:t>associated documentation </a:t>
            </a:r>
            <a:r>
              <a:rPr lang="en-US" sz="2000" i="1" dirty="0">
                <a:latin typeface="Maiandra GD" pitchFamily="34" charset="0"/>
              </a:rPr>
              <a:t>and data pertaining to the operation of </a:t>
            </a:r>
            <a:r>
              <a:rPr lang="en-US" sz="2000" i="1" dirty="0" smtClean="0">
                <a:latin typeface="Maiandra GD" pitchFamily="34" charset="0"/>
              </a:rPr>
              <a:t>a computer </a:t>
            </a:r>
            <a:r>
              <a:rPr lang="en-US" sz="2000" i="1" dirty="0">
                <a:latin typeface="Maiandra GD" pitchFamily="34" charset="0"/>
              </a:rPr>
              <a:t>system.”</a:t>
            </a:r>
          </a:p>
          <a:p>
            <a:pPr eaLnBrk="1" hangingPunct="1">
              <a:defRPr/>
            </a:pPr>
            <a:r>
              <a:rPr lang="en-US" sz="2400" dirty="0" err="1">
                <a:latin typeface="Maiandra GD" pitchFamily="34" charset="0"/>
              </a:rPr>
              <a:t>Maksudnya</a:t>
            </a:r>
            <a:r>
              <a:rPr lang="en-US" sz="2400" dirty="0">
                <a:latin typeface="Maiandra GD" pitchFamily="34" charset="0"/>
              </a:rPr>
              <a:t> :</a:t>
            </a:r>
          </a:p>
          <a:p>
            <a:pPr marL="346075" indent="0" eaLnBrk="1" hangingPunct="1">
              <a:buFontTx/>
              <a:buNone/>
              <a:defRPr/>
            </a:pPr>
            <a:r>
              <a:rPr lang="en-US" sz="2400" dirty="0" err="1" smtClean="0">
                <a:latin typeface="Maiandra GD" pitchFamily="34" charset="0"/>
              </a:rPr>
              <a:t>Perangkat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lunak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merupakan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kumpulan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dari</a:t>
            </a:r>
            <a:r>
              <a:rPr lang="en-US" sz="2400" dirty="0">
                <a:latin typeface="Maiandra GD" pitchFamily="34" charset="0"/>
              </a:rPr>
              <a:t> program, </a:t>
            </a:r>
            <a:r>
              <a:rPr lang="en-US" sz="2400" dirty="0" err="1" smtClean="0">
                <a:latin typeface="Maiandra GD" pitchFamily="34" charset="0"/>
              </a:rPr>
              <a:t>prosedur</a:t>
            </a:r>
            <a:r>
              <a:rPr lang="en-US" sz="2400" dirty="0" smtClean="0">
                <a:latin typeface="Maiandra GD" pitchFamily="34" charset="0"/>
              </a:rPr>
              <a:t>, </a:t>
            </a:r>
            <a:r>
              <a:rPr lang="en-US" sz="2400" dirty="0" err="1" smtClean="0">
                <a:latin typeface="Maiandra GD" pitchFamily="34" charset="0"/>
              </a:rPr>
              <a:t>dan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dokumen</a:t>
            </a:r>
            <a:r>
              <a:rPr lang="en-US" sz="2400" dirty="0">
                <a:latin typeface="Maiandra GD" pitchFamily="34" charset="0"/>
              </a:rPr>
              <a:t> data lain yang </a:t>
            </a:r>
            <a:r>
              <a:rPr lang="en-US" sz="2400" dirty="0" err="1">
                <a:latin typeface="Maiandra GD" pitchFamily="34" charset="0"/>
              </a:rPr>
              <a:t>saling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berhubungan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yg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merepresentasikan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masalah</a:t>
            </a:r>
            <a:r>
              <a:rPr lang="en-US" sz="2400" dirty="0">
                <a:latin typeface="Maiandra GD" pitchFamily="34" charset="0"/>
              </a:rPr>
              <a:t> di </a:t>
            </a:r>
            <a:r>
              <a:rPr lang="en-US" sz="2400" dirty="0" err="1">
                <a:latin typeface="Maiandra GD" pitchFamily="34" charset="0"/>
              </a:rPr>
              <a:t>dunia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nyata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smtClean="0">
                <a:latin typeface="Maiandra GD" pitchFamily="34" charset="0"/>
              </a:rPr>
              <a:t>yang </a:t>
            </a:r>
            <a:r>
              <a:rPr lang="en-US" sz="2400" dirty="0" err="1" smtClean="0">
                <a:latin typeface="Maiandra GD" pitchFamily="34" charset="0"/>
              </a:rPr>
              <a:t>dikonfigurasikan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dalam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sebuah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bentuk</a:t>
            </a:r>
            <a:r>
              <a:rPr lang="en-US" sz="2400" dirty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aplikasi</a:t>
            </a:r>
            <a:r>
              <a:rPr lang="en-US" sz="2400" dirty="0">
                <a:latin typeface="Maiandra GD" pitchFamily="34" charset="0"/>
              </a:rPr>
              <a:t> yang </a:t>
            </a:r>
            <a:r>
              <a:rPr lang="en-US" sz="2400" dirty="0" err="1" smtClean="0">
                <a:latin typeface="Maiandra GD" pitchFamily="34" charset="0"/>
              </a:rPr>
              <a:t>harus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dikerjakan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>
                <a:latin typeface="Maiandra GD" pitchFamily="34" charset="0"/>
              </a:rPr>
              <a:t>komputer</a:t>
            </a:r>
            <a:endParaRPr lang="en-US" sz="2800" dirty="0"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Model Waterfall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prosesnya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sequencial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Sukar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customer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explisit</a:t>
            </a:r>
            <a:r>
              <a:rPr lang="en-US" dirty="0" smtClean="0"/>
              <a:t>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Customer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sabar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Developer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Prototyping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customer </a:t>
            </a:r>
            <a:r>
              <a:rPr lang="en-US" dirty="0" err="1" smtClean="0"/>
              <a:t>menjabarkan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software yang </a:t>
            </a:r>
            <a:r>
              <a:rPr lang="en-US" dirty="0" err="1" smtClean="0"/>
              <a:t>diminta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mendefinisakan</a:t>
            </a:r>
            <a:r>
              <a:rPr lang="en-US" dirty="0" smtClean="0"/>
              <a:t> input, </a:t>
            </a:r>
            <a:r>
              <a:rPr lang="en-US" dirty="0" err="1" smtClean="0"/>
              <a:t>proses</a:t>
            </a:r>
            <a:r>
              <a:rPr lang="en-US" dirty="0" smtClean="0"/>
              <a:t>, output yang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detail. </a:t>
            </a:r>
          </a:p>
          <a:p>
            <a:r>
              <a:rPr lang="en-US" dirty="0" err="1" smtClean="0"/>
              <a:t>Disisi</a:t>
            </a:r>
            <a:r>
              <a:rPr lang="en-US" dirty="0" smtClean="0"/>
              <a:t> lain, developer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</a:p>
          <a:p>
            <a:r>
              <a:rPr lang="sv-SE" dirty="0" smtClean="0"/>
              <a:t>Untuk mengatasi situasi tersebut, bisa digunakan pendekatan </a:t>
            </a:r>
            <a:r>
              <a:rPr lang="sv-SE" b="1" dirty="0" smtClean="0"/>
              <a:t>Prototype Paradigm.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Prototyping (Count.1) 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76" t="32607" r="28379" b="15119"/>
          <a:stretch>
            <a:fillRect/>
          </a:stretch>
        </p:blipFill>
        <p:spPr bwMode="auto">
          <a:xfrm>
            <a:off x="1066799" y="1371600"/>
            <a:ext cx="610944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Prototyping (Count.2)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020" y="1524000"/>
            <a:ext cx="6983349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prototyping (Count.3)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Prototype Paradigm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mengumpulkan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kebutuhan-kebutuhan</a:t>
            </a:r>
            <a:r>
              <a:rPr lang="en-US" sz="2000" b="1" dirty="0" smtClean="0"/>
              <a:t> customer.</a:t>
            </a:r>
          </a:p>
          <a:p>
            <a:r>
              <a:rPr lang="en-US" sz="2000" b="1" dirty="0" smtClean="0"/>
              <a:t>Developer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customer </a:t>
            </a:r>
            <a:r>
              <a:rPr lang="en-US" sz="2000" b="1" dirty="0" err="1" smtClean="0"/>
              <a:t>bertemudan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mendefinisikan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obyektif</a:t>
            </a:r>
            <a:r>
              <a:rPr lang="en-US" sz="2000" b="1" dirty="0" smtClean="0"/>
              <a:t> software </a:t>
            </a:r>
            <a:r>
              <a:rPr lang="en-US" sz="2000" b="1" dirty="0" err="1" smtClean="0"/>
              <a:t>secara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menyeluruh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mengidentifikasi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kebutuhan-kebutuhan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diketahui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area </a:t>
            </a:r>
            <a:r>
              <a:rPr lang="en-US" sz="2000" b="1" dirty="0" err="1" smtClean="0"/>
              <a:t>pekerjaan</a:t>
            </a:r>
            <a:r>
              <a:rPr lang="en-US" sz="2000" b="1" dirty="0" smtClean="0"/>
              <a:t>.</a:t>
            </a:r>
          </a:p>
          <a:p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Quick Design. </a:t>
            </a:r>
          </a:p>
          <a:p>
            <a:r>
              <a:rPr lang="en-US" sz="2000" dirty="0" smtClean="0"/>
              <a:t>Quick Design </a:t>
            </a:r>
            <a:r>
              <a:rPr lang="en-US" sz="2000" dirty="0" err="1" smtClean="0"/>
              <a:t>difokuskan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representasi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software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customer/user (</a:t>
            </a:r>
            <a:r>
              <a:rPr lang="en-US" sz="2000" dirty="0" err="1" smtClean="0"/>
              <a:t>misal</a:t>
            </a:r>
            <a:r>
              <a:rPr lang="en-US" sz="2000" dirty="0" smtClean="0"/>
              <a:t>: format input </a:t>
            </a:r>
            <a:r>
              <a:rPr lang="en-US" sz="2000" dirty="0" err="1" smtClean="0"/>
              <a:t>dan</a:t>
            </a:r>
            <a:r>
              <a:rPr lang="en-US" sz="2000" dirty="0" smtClean="0"/>
              <a:t> output).</a:t>
            </a:r>
          </a:p>
          <a:p>
            <a:r>
              <a:rPr lang="en-US" sz="2000" dirty="0" smtClean="0"/>
              <a:t>Quick Design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prototipe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Prototipe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dievaluasi</a:t>
            </a:r>
            <a:r>
              <a:rPr lang="en-US" sz="2000" b="1" dirty="0" smtClean="0"/>
              <a:t> customer/user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digunakanuntuk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menyempurnakan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kebutuhan</a:t>
            </a:r>
            <a:r>
              <a:rPr lang="en-US" sz="2000" b="1" dirty="0" smtClean="0"/>
              <a:t> software yang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dikembangkan</a:t>
            </a:r>
            <a:r>
              <a:rPr lang="en-US" sz="2000" b="1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Prototyping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prototipe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software. </a:t>
            </a:r>
          </a:p>
          <a:p>
            <a:pPr lvl="1"/>
            <a:r>
              <a:rPr lang="sv-SE" dirty="0" smtClean="0"/>
              <a:t>Pada saat produk tersebut harus dibangun ulang supaya level kualitasbisa terjamin, </a:t>
            </a:r>
          </a:p>
          <a:p>
            <a:pPr lvl="2"/>
            <a:r>
              <a:rPr lang="en-US" dirty="0" smtClean="0"/>
              <a:t>customer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mengeluh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prototipe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Development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implemetasi</a:t>
            </a:r>
            <a:r>
              <a:rPr lang="en-US" dirty="0" smtClean="0"/>
              <a:t> yang </a:t>
            </a:r>
            <a:r>
              <a:rPr lang="en-US" dirty="0" err="1" smtClean="0"/>
              <a:t>kompromitas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prototipe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Model</a:t>
            </a:r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66342"/>
            <a:ext cx="7496796" cy="49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Model (Count.1)</a:t>
            </a:r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61342"/>
            <a:ext cx="7177881" cy="491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Model (Count.2)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Evolutionary Model (</a:t>
            </a:r>
            <a:r>
              <a:rPr lang="en-US" b="1" dirty="0" err="1" smtClean="0"/>
              <a:t>Componen</a:t>
            </a:r>
            <a:r>
              <a:rPr lang="en-US" b="1" dirty="0" smtClean="0"/>
              <a:t> Assembly)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17187" t="40560" r="14844" b="9882"/>
          <a:stretch>
            <a:fillRect/>
          </a:stretch>
        </p:blipFill>
        <p:spPr bwMode="auto">
          <a:xfrm>
            <a:off x="1676400" y="22860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Model (Count.3)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8968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/>
                <a:cs typeface="ＭＳ Ｐゴシック"/>
              </a:rPr>
              <a:t>Jenis </a:t>
            </a:r>
            <a:r>
              <a:rPr lang="id-ID" altLang="ja-JP" smtClean="0">
                <a:ea typeface="ＭＳ Ｐゴシック"/>
                <a:cs typeface="ＭＳ Ｐゴシック"/>
              </a:rPr>
              <a:t>Software (Market)</a:t>
            </a:r>
            <a:endParaRPr lang="en-US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35075" y="1584325"/>
            <a:ext cx="5165725" cy="4956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Software </a:t>
            </a:r>
            <a:r>
              <a:rPr lang="en-US" altLang="ja-JP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Generik</a:t>
            </a:r>
            <a:endParaRPr lang="en-US" altLang="ja-JP" sz="2800" dirty="0" smtClean="0">
              <a:solidFill>
                <a:schemeClr val="bg1">
                  <a:lumMod val="20000"/>
                  <a:lumOff val="80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id-ID" altLang="ja-JP" sz="2000" dirty="0" smtClean="0">
                <a:ea typeface="ＭＳ Ｐゴシック" pitchFamily="34" charset="-128"/>
              </a:rPr>
              <a:t>	</a:t>
            </a:r>
            <a:r>
              <a:rPr lang="en-US" altLang="ja-JP" sz="2000" dirty="0" err="1" smtClean="0">
                <a:ea typeface="ＭＳ Ｐゴシック" pitchFamily="34" charset="-128"/>
              </a:rPr>
              <a:t>Perangkat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lunak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standar</a:t>
            </a:r>
            <a:r>
              <a:rPr lang="en-US" altLang="ja-JP" sz="2000" dirty="0" smtClean="0">
                <a:ea typeface="ＭＳ Ｐゴシック" pitchFamily="34" charset="-128"/>
              </a:rPr>
              <a:t> yang </a:t>
            </a:r>
            <a:r>
              <a:rPr lang="en-US" altLang="ja-JP" sz="2000" dirty="0" err="1" smtClean="0">
                <a:ea typeface="ＭＳ Ｐゴシック" pitchFamily="34" charset="-128"/>
              </a:rPr>
              <a:t>diproduksi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oleh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perusahaan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pengembang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dan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dijual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pada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pasar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terbuka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ke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siapapun</a:t>
            </a:r>
            <a:r>
              <a:rPr lang="en-US" altLang="ja-JP" sz="2000" dirty="0" smtClean="0">
                <a:ea typeface="ＭＳ Ｐゴシック" pitchFamily="34" charset="-128"/>
              </a:rPr>
              <a:t> yang </a:t>
            </a:r>
            <a:r>
              <a:rPr lang="en-US" altLang="ja-JP" sz="2000" dirty="0" err="1" smtClean="0">
                <a:ea typeface="ＭＳ Ｐゴシック" pitchFamily="34" charset="-128"/>
              </a:rPr>
              <a:t>bisa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membelinya</a:t>
            </a:r>
            <a:r>
              <a:rPr lang="en-US" altLang="ja-JP" sz="2000" dirty="0" smtClean="0">
                <a:ea typeface="ＭＳ Ｐゴシック" pitchFamily="34" charset="-128"/>
              </a:rPr>
              <a:t> (</a:t>
            </a:r>
            <a:r>
              <a:rPr lang="en-US" altLang="ja-JP" sz="2000" i="1" dirty="0" smtClean="0">
                <a:ea typeface="ＭＳ Ｐゴシック" pitchFamily="34" charset="-128"/>
              </a:rPr>
              <a:t>Shrink-wrapped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Software </a:t>
            </a:r>
            <a:r>
              <a:rPr lang="en-US" altLang="ja-JP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ea typeface="ＭＳ Ｐゴシック" pitchFamily="34" charset="-128"/>
              </a:rPr>
              <a:t>Pesanan</a:t>
            </a:r>
            <a:endParaRPr lang="en-US" altLang="ja-JP" sz="2800" dirty="0" smtClean="0">
              <a:solidFill>
                <a:schemeClr val="bg1">
                  <a:lumMod val="20000"/>
                  <a:lumOff val="80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id-ID" altLang="ja-JP" sz="2000" dirty="0" smtClean="0">
                <a:ea typeface="ＭＳ Ｐゴシック" pitchFamily="34" charset="-128"/>
              </a:rPr>
              <a:t>	</a:t>
            </a:r>
            <a:r>
              <a:rPr lang="en-US" altLang="ja-JP" sz="2000" dirty="0" err="1" smtClean="0">
                <a:ea typeface="ＭＳ Ｐゴシック" pitchFamily="34" charset="-128"/>
              </a:rPr>
              <a:t>Perangkat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lunak</a:t>
            </a:r>
            <a:r>
              <a:rPr lang="en-US" altLang="ja-JP" sz="2000" dirty="0" smtClean="0">
                <a:ea typeface="ＭＳ Ｐゴシック" pitchFamily="34" charset="-128"/>
              </a:rPr>
              <a:t> yang </a:t>
            </a:r>
            <a:r>
              <a:rPr lang="en-US" altLang="ja-JP" sz="2000" dirty="0" err="1" smtClean="0">
                <a:ea typeface="ＭＳ Ｐゴシック" pitchFamily="34" charset="-128"/>
              </a:rPr>
              <a:t>dikembangkan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khusus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dan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disesuaikan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dengan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kebutuhan</a:t>
            </a:r>
            <a:r>
              <a:rPr lang="en-US" altLang="ja-JP" sz="20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pelanggan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7" name="Picture 11" descr="del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962400"/>
            <a:ext cx="27146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openoff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928688"/>
            <a:ext cx="2497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Based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75" y="1438851"/>
            <a:ext cx="7551738" cy="4956175"/>
          </a:xfrm>
        </p:spPr>
        <p:txBody>
          <a:bodyPr/>
          <a:lstStyle/>
          <a:p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err="1" smtClean="0"/>
              <a:t>Restrukturisasi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menulis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keseluruhan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merubah</a:t>
            </a:r>
            <a:r>
              <a:rPr lang="en-US" sz="1800" dirty="0" smtClean="0"/>
              <a:t> </a:t>
            </a:r>
            <a:r>
              <a:rPr lang="en-US" sz="1800" dirty="0" err="1" smtClean="0"/>
              <a:t>fungsionalitasnya</a:t>
            </a:r>
            <a:r>
              <a:rPr lang="en-US" sz="1800" dirty="0" smtClean="0"/>
              <a:t>.</a:t>
            </a:r>
          </a:p>
          <a:p>
            <a:r>
              <a:rPr lang="en-US" sz="2000" dirty="0" err="1" smtClean="0"/>
              <a:t>Kapan</a:t>
            </a:r>
            <a:r>
              <a:rPr lang="en-US" sz="2000" dirty="0" smtClean="0"/>
              <a:t>? </a:t>
            </a:r>
          </a:p>
          <a:p>
            <a:pPr lvl="1"/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sub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perawatan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sering</a:t>
            </a:r>
            <a:endParaRPr lang="en-US" sz="1800" dirty="0" smtClean="0"/>
          </a:p>
          <a:p>
            <a:pPr lvl="1"/>
            <a:r>
              <a:rPr lang="en-US" sz="1800" dirty="0" err="1" smtClean="0"/>
              <a:t>Ketika</a:t>
            </a:r>
            <a:r>
              <a:rPr lang="en-US" sz="1800" dirty="0" smtClean="0"/>
              <a:t> HW </a:t>
            </a:r>
            <a:r>
              <a:rPr lang="en-US" sz="1800" dirty="0" err="1" smtClean="0"/>
              <a:t>dan</a:t>
            </a:r>
            <a:r>
              <a:rPr lang="en-US" sz="1800" dirty="0" smtClean="0"/>
              <a:t> SW </a:t>
            </a:r>
            <a:r>
              <a:rPr lang="en-US" sz="1800" dirty="0" err="1" smtClean="0"/>
              <a:t>sudah</a:t>
            </a:r>
            <a:r>
              <a:rPr lang="en-US" sz="1800" dirty="0" smtClean="0"/>
              <a:t> lama </a:t>
            </a:r>
            <a:r>
              <a:rPr lang="en-US" sz="1800" dirty="0" err="1" smtClean="0"/>
              <a:t>hampir</a:t>
            </a:r>
            <a:r>
              <a:rPr lang="en-US" sz="1800" dirty="0" smtClean="0"/>
              <a:t> </a:t>
            </a:r>
            <a:r>
              <a:rPr lang="en-US" sz="1800" dirty="0" err="1" smtClean="0"/>
              <a:t>tak</a:t>
            </a:r>
            <a:r>
              <a:rPr lang="en-US" sz="1800" dirty="0" smtClean="0"/>
              <a:t> </a:t>
            </a:r>
            <a:r>
              <a:rPr lang="en-US" sz="1800" dirty="0" err="1" smtClean="0"/>
              <a:t>berfungsi</a:t>
            </a:r>
            <a:endParaRPr lang="en-US" sz="1800" dirty="0" smtClean="0"/>
          </a:p>
          <a:p>
            <a:r>
              <a:rPr lang="en-US" sz="2000" dirty="0" err="1" smtClean="0"/>
              <a:t>Bagaimana</a:t>
            </a:r>
            <a:r>
              <a:rPr lang="en-US" sz="2000" dirty="0" smtClean="0"/>
              <a:t>? </a:t>
            </a:r>
          </a:p>
          <a:p>
            <a:pPr lvl="1"/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restrukturisasi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didokumentasi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mudah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perawatan</a:t>
            </a:r>
            <a:endParaRPr lang="en-US" sz="1800" dirty="0" smtClean="0"/>
          </a:p>
          <a:p>
            <a:r>
              <a:rPr lang="en-US" sz="2000" dirty="0" err="1" smtClean="0"/>
              <a:t>Mengapa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resiko</a:t>
            </a:r>
            <a:endParaRPr lang="en-US" sz="1800" dirty="0" smtClean="0"/>
          </a:p>
          <a:p>
            <a:pPr lvl="2"/>
            <a:r>
              <a:rPr lang="en-US" sz="1800" dirty="0" smtClean="0"/>
              <a:t>SW yang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dibangun</a:t>
            </a:r>
            <a:r>
              <a:rPr lang="en-US" sz="1800" dirty="0" smtClean="0"/>
              <a:t> </a:t>
            </a:r>
            <a:r>
              <a:rPr lang="en-US" sz="1800" dirty="0" err="1" smtClean="0"/>
              <a:t>membawa</a:t>
            </a:r>
            <a:r>
              <a:rPr lang="en-US" sz="1800" dirty="0" smtClean="0"/>
              <a:t> </a:t>
            </a:r>
            <a:r>
              <a:rPr lang="en-US" sz="1800" dirty="0" err="1" smtClean="0"/>
              <a:t>resiko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endParaRPr lang="en-US" sz="1800" dirty="0" smtClean="0"/>
          </a:p>
          <a:p>
            <a:pPr lvl="1"/>
            <a:r>
              <a:rPr lang="en-US" sz="1700" dirty="0" err="1" smtClean="0"/>
              <a:t>Mengurangi</a:t>
            </a:r>
            <a:r>
              <a:rPr lang="en-US" sz="1700" dirty="0" smtClean="0"/>
              <a:t> </a:t>
            </a:r>
            <a:r>
              <a:rPr lang="en-US" sz="1700" dirty="0" err="1" smtClean="0"/>
              <a:t>biaya</a:t>
            </a:r>
            <a:endParaRPr lang="en-US" sz="1700" dirty="0" smtClean="0"/>
          </a:p>
          <a:p>
            <a:pPr lvl="2"/>
            <a:r>
              <a:rPr lang="en-US" sz="1700" dirty="0" err="1" smtClean="0"/>
              <a:t>Biaya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re-engineering </a:t>
            </a:r>
            <a:r>
              <a:rPr lang="en-US" sz="1700" dirty="0" err="1" smtClean="0"/>
              <a:t>sering</a:t>
            </a:r>
            <a:r>
              <a:rPr lang="en-US" sz="1700" dirty="0" smtClean="0"/>
              <a:t> </a:t>
            </a:r>
            <a:r>
              <a:rPr lang="en-US" sz="1700" dirty="0" err="1" smtClean="0"/>
              <a:t>lebih</a:t>
            </a:r>
            <a:r>
              <a:rPr lang="en-US" sz="1700" dirty="0" smtClean="0"/>
              <a:t> </a:t>
            </a:r>
            <a:r>
              <a:rPr lang="en-US" sz="1700" dirty="0" err="1" smtClean="0"/>
              <a:t>kecil</a:t>
            </a:r>
            <a:r>
              <a:rPr lang="en-US" sz="1700" dirty="0" smtClean="0"/>
              <a:t> </a:t>
            </a:r>
            <a:r>
              <a:rPr lang="en-US" sz="1700" dirty="0" err="1" smtClean="0"/>
              <a:t>dibanding</a:t>
            </a:r>
            <a:r>
              <a:rPr lang="en-US" sz="1700" dirty="0" smtClean="0"/>
              <a:t> </a:t>
            </a:r>
            <a:r>
              <a:rPr lang="en-US" sz="1700" dirty="0" err="1" smtClean="0"/>
              <a:t>membangun</a:t>
            </a:r>
            <a:r>
              <a:rPr lang="en-US" sz="1700" dirty="0" smtClean="0"/>
              <a:t> SW </a:t>
            </a:r>
            <a:r>
              <a:rPr lang="en-US" sz="1700" dirty="0" err="1" smtClean="0"/>
              <a:t>baru</a:t>
            </a:r>
            <a:r>
              <a:rPr lang="en-US" sz="1700" dirty="0" smtClean="0"/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Reengineering (Count.1) </a:t>
            </a:r>
            <a:endParaRPr lang="en-US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15" t="38757" r="13109" b="13581"/>
          <a:stretch>
            <a:fillRect/>
          </a:stretch>
        </p:blipFill>
        <p:spPr bwMode="auto">
          <a:xfrm>
            <a:off x="1143000" y="1371600"/>
            <a:ext cx="78535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dirty="0" smtClean="0"/>
              <a:t>Analisis SW kembali dalam tahap pemahaman dlm desain dan spesifikasinya</a:t>
            </a:r>
          </a:p>
          <a:p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re-engineering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endParaRPr lang="en-US" sz="2000" dirty="0" smtClean="0"/>
          </a:p>
          <a:p>
            <a:r>
              <a:rPr lang="en-US" sz="2000" dirty="0" err="1" smtClean="0"/>
              <a:t>Membangun</a:t>
            </a:r>
            <a:r>
              <a:rPr lang="en-US" sz="2000" dirty="0" smtClean="0"/>
              <a:t> database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bangkitkan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r>
              <a:rPr lang="en-US" sz="2000" dirty="0" err="1" smtClean="0"/>
              <a:t>Mengapa</a:t>
            </a:r>
            <a:r>
              <a:rPr lang="en-US" sz="2000" dirty="0" smtClean="0"/>
              <a:t>?</a:t>
            </a:r>
          </a:p>
          <a:p>
            <a:pPr lvl="1"/>
            <a:r>
              <a:rPr lang="sv-SE" sz="1800" dirty="0" smtClean="0"/>
              <a:t>Kode aslinya telah dalam keterbatasan dimana sudah terlalu lama, misal kebutuhan memori, kinerja, dll</a:t>
            </a:r>
          </a:p>
          <a:p>
            <a:pPr lvl="1"/>
            <a:r>
              <a:rPr lang="en-US" sz="1800" dirty="0" err="1" smtClean="0"/>
              <a:t>Perawatan</a:t>
            </a:r>
            <a:r>
              <a:rPr lang="en-US" sz="1800" dirty="0" smtClean="0"/>
              <a:t> </a:t>
            </a:r>
            <a:r>
              <a:rPr lang="en-US" sz="1800" dirty="0" err="1" smtClean="0"/>
              <a:t>terbentur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program yang </a:t>
            </a:r>
            <a:r>
              <a:rPr lang="en-US" sz="1800" dirty="0" err="1" smtClean="0"/>
              <a:t>rusak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keras</a:t>
            </a:r>
            <a:endParaRPr lang="en-US" sz="1800" dirty="0" smtClean="0"/>
          </a:p>
          <a:p>
            <a:pPr lvl="1"/>
            <a:r>
              <a:rPr lang="en-US" sz="1800" dirty="0" smtClean="0"/>
              <a:t>Program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otomatis</a:t>
            </a:r>
            <a:r>
              <a:rPr lang="en-US" sz="1800" dirty="0" smtClean="0"/>
              <a:t> </a:t>
            </a:r>
            <a:r>
              <a:rPr lang="en-US" sz="1800" dirty="0" err="1" smtClean="0"/>
              <a:t>distrukturisasi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menghilangkan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beres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Jenis </a:t>
            </a:r>
            <a:r>
              <a:rPr lang="id-ID" altLang="ja-JP" smtClean="0">
                <a:ea typeface="ＭＳ Ｐゴシック"/>
                <a:cs typeface="ＭＳ Ｐゴシック"/>
              </a:rPr>
              <a:t>Software (Platform)</a:t>
            </a:r>
            <a:endParaRPr 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>
                <a:solidFill>
                  <a:srgbClr val="CC0000"/>
                </a:solidFill>
              </a:rPr>
              <a:t>Sistem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smtClean="0">
                <a:solidFill>
                  <a:srgbClr val="CC0000"/>
                </a:solidFill>
              </a:rPr>
              <a:t>Real-Time</a:t>
            </a: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>
                <a:solidFill>
                  <a:srgbClr val="CC0000"/>
                </a:solidFill>
              </a:rPr>
              <a:t>Bisnis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>
                <a:solidFill>
                  <a:srgbClr val="CC0000"/>
                </a:solidFill>
              </a:rPr>
              <a:t>Teknik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dan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Ilmu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Pengetahuan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/>
              <a:t>Tertanam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C0000"/>
                </a:solidFill>
              </a:rPr>
              <a:t>Embedded Software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>
                <a:solidFill>
                  <a:srgbClr val="CC0000"/>
                </a:solidFill>
              </a:rPr>
              <a:t>Komputer</a:t>
            </a:r>
            <a:r>
              <a:rPr lang="en-US" dirty="0" smtClean="0">
                <a:solidFill>
                  <a:srgbClr val="CC0000"/>
                </a:solidFill>
              </a:rPr>
              <a:t> Personal</a:t>
            </a: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en-US" dirty="0" err="1" smtClean="0">
                <a:solidFill>
                  <a:srgbClr val="CC0000"/>
                </a:solidFill>
              </a:rPr>
              <a:t>Kecerdasan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Buatan</a:t>
            </a:r>
            <a:endParaRPr lang="id-ID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ja-JP" dirty="0" smtClean="0">
                <a:ea typeface="ＭＳ Ｐゴシック"/>
                <a:cs typeface="ＭＳ Ｐゴシック"/>
              </a:rPr>
              <a:t>Software </a:t>
            </a:r>
            <a:r>
              <a:rPr lang="id-ID" dirty="0" smtClean="0">
                <a:solidFill>
                  <a:srgbClr val="CC0000"/>
                </a:solidFill>
              </a:rPr>
              <a:t>Mobile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Jenis </a:t>
            </a:r>
            <a:r>
              <a:rPr lang="id-ID" altLang="ja-JP" smtClean="0">
                <a:ea typeface="ＭＳ Ｐゴシック"/>
                <a:cs typeface="ＭＳ Ｐゴシック"/>
              </a:rPr>
              <a:t>Software </a:t>
            </a:r>
            <a:r>
              <a:rPr lang="en-US" smtClean="0"/>
              <a:t>(Lisensi)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Tx/>
              <a:buAutoNum type="arabicPeriod"/>
            </a:pPr>
            <a:r>
              <a:rPr lang="en-US" sz="3200" dirty="0" smtClean="0"/>
              <a:t>Proprietary Software</a:t>
            </a:r>
          </a:p>
          <a:p>
            <a:pPr marL="742950" indent="-742950">
              <a:buFontTx/>
              <a:buAutoNum type="arabicPeriod"/>
            </a:pPr>
            <a:r>
              <a:rPr lang="en-US" sz="3200" dirty="0" smtClean="0"/>
              <a:t>Open Source Software</a:t>
            </a:r>
          </a:p>
          <a:p>
            <a:pPr marL="742950" indent="-742950"/>
            <a:endParaRPr lang="en-US" sz="3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Software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Software yang </a:t>
            </a:r>
            <a:r>
              <a:rPr lang="en-US" sz="2000" smtClean="0">
                <a:solidFill>
                  <a:srgbClr val="C00000"/>
                </a:solidFill>
              </a:rPr>
              <a:t>source codenya terbuka </a:t>
            </a:r>
            <a:r>
              <a:rPr lang="en-US" sz="2000" smtClean="0"/>
              <a:t>dan didistribusika</a:t>
            </a:r>
            <a:r>
              <a:rPr lang="id-ID" sz="2000" smtClean="0"/>
              <a:t>n</a:t>
            </a:r>
            <a:r>
              <a:rPr lang="en-US" sz="2000" smtClean="0"/>
              <a:t> dalam suatu format lisensi yang</a:t>
            </a:r>
            <a:r>
              <a:rPr lang="id-ID" sz="2000" smtClean="0"/>
              <a:t> </a:t>
            </a:r>
            <a:r>
              <a:rPr lang="en-US" sz="2000" smtClean="0"/>
              <a:t>memungkinkan pihak lain secara </a:t>
            </a:r>
            <a:r>
              <a:rPr lang="en-US" sz="2000" smtClean="0">
                <a:solidFill>
                  <a:srgbClr val="C00000"/>
                </a:solidFill>
              </a:rPr>
              <a:t>bebas</a:t>
            </a:r>
            <a:r>
              <a:rPr lang="id-ID" sz="2000" smtClean="0">
                <a:solidFill>
                  <a:srgbClr val="C00000"/>
                </a:solidFill>
              </a:rPr>
              <a:t> </a:t>
            </a:r>
            <a:r>
              <a:rPr lang="en-US" sz="2000" smtClean="0">
                <a:solidFill>
                  <a:srgbClr val="C00000"/>
                </a:solidFill>
              </a:rPr>
              <a:t>memperbanyak dan memodifikasi</a:t>
            </a:r>
            <a:r>
              <a:rPr lang="en-US" sz="2000" smtClean="0"/>
              <a:t> source code (informasi) didalamnya</a:t>
            </a:r>
            <a:endParaRPr lang="id-ID" sz="2000" smtClean="0"/>
          </a:p>
          <a:p>
            <a:r>
              <a:rPr lang="en-US" sz="2000" smtClean="0">
                <a:solidFill>
                  <a:srgbClr val="C00000"/>
                </a:solidFill>
              </a:rPr>
              <a:t>Hak cipta tetap ada</a:t>
            </a:r>
            <a:r>
              <a:rPr lang="en-US" sz="2000" smtClean="0"/>
              <a:t>, tapi lisensi memungkinkan</a:t>
            </a:r>
            <a:r>
              <a:rPr lang="id-ID" sz="2000" smtClean="0"/>
              <a:t> </a:t>
            </a:r>
            <a:r>
              <a:rPr lang="en-US" sz="2000" smtClean="0"/>
              <a:t>orang lain </a:t>
            </a:r>
            <a:r>
              <a:rPr lang="en-US" sz="2000" smtClean="0">
                <a:solidFill>
                  <a:srgbClr val="C00000"/>
                </a:solidFill>
              </a:rPr>
              <a:t>bebas</a:t>
            </a:r>
            <a:r>
              <a:rPr lang="en-US" sz="2000" smtClean="0"/>
              <a:t> untuk </a:t>
            </a:r>
            <a:r>
              <a:rPr lang="en-US" sz="2000" smtClean="0">
                <a:solidFill>
                  <a:srgbClr val="C00000"/>
                </a:solidFill>
              </a:rPr>
              <a:t>menggunakan</a:t>
            </a:r>
            <a:r>
              <a:rPr lang="en-US" sz="2000" smtClean="0"/>
              <a:t> dan</a:t>
            </a:r>
            <a:r>
              <a:rPr lang="id-ID" sz="2000" smtClean="0"/>
              <a:t> </a:t>
            </a:r>
            <a:r>
              <a:rPr lang="en-US" sz="2000" smtClean="0">
                <a:solidFill>
                  <a:srgbClr val="C00000"/>
                </a:solidFill>
              </a:rPr>
              <a:t>memodifikasi</a:t>
            </a:r>
            <a:r>
              <a:rPr lang="en-US" sz="2000" smtClean="0"/>
              <a:t> software tersebut</a:t>
            </a:r>
          </a:p>
          <a:p>
            <a:r>
              <a:rPr lang="en-US" sz="2000" smtClean="0"/>
              <a:t>Jenis lisensi open source software:</a:t>
            </a:r>
          </a:p>
          <a:p>
            <a:pPr lvl="1"/>
            <a:r>
              <a:rPr lang="en-US" sz="1600" smtClean="0"/>
              <a:t>GNU General Public License (GPL)</a:t>
            </a:r>
          </a:p>
          <a:p>
            <a:pPr lvl="1"/>
            <a:r>
              <a:rPr lang="en-US" sz="1600" smtClean="0"/>
              <a:t>Apache License</a:t>
            </a:r>
          </a:p>
          <a:p>
            <a:pPr lvl="1"/>
            <a:r>
              <a:rPr lang="en-US" sz="1600" smtClean="0"/>
              <a:t>BSD license</a:t>
            </a:r>
          </a:p>
          <a:p>
            <a:pPr lvl="1"/>
            <a:r>
              <a:rPr lang="en-US" sz="1600" smtClean="0"/>
              <a:t>MIT License</a:t>
            </a:r>
          </a:p>
          <a:p>
            <a:pPr lvl="1"/>
            <a:r>
              <a:rPr lang="en-US" sz="1600" smtClean="0"/>
              <a:t>Mozilla Public License</a:t>
            </a:r>
          </a:p>
          <a:p>
            <a:endParaRPr lang="en-US" sz="16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710</TotalTime>
  <Words>2242</Words>
  <Application>Microsoft Office PowerPoint</Application>
  <PresentationFormat>On-screen Show (4:3)</PresentationFormat>
  <Paragraphs>373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Theme2</vt:lpstr>
      <vt:lpstr>Rekayasa Perangkat Lunak</vt:lpstr>
      <vt:lpstr>Pembahasan</vt:lpstr>
      <vt:lpstr>Pendahuluan</vt:lpstr>
      <vt:lpstr>Slide 4</vt:lpstr>
      <vt:lpstr>What Software / PL</vt:lpstr>
      <vt:lpstr>Jenis Software (Market)</vt:lpstr>
      <vt:lpstr>Jenis Software (Platform)</vt:lpstr>
      <vt:lpstr>Jenis Software (Lisensi)</vt:lpstr>
      <vt:lpstr>Open Source Software</vt:lpstr>
      <vt:lpstr>Proprietary Software</vt:lpstr>
      <vt:lpstr>Perangkat Lunak Berdasarkan Fungsionalnya</vt:lpstr>
      <vt:lpstr>Perangkat Lunak Berdasarkan Fungsionalnya</vt:lpstr>
      <vt:lpstr>Perangkat Lunak Berdasarkan Fungsionalnya</vt:lpstr>
      <vt:lpstr>Peranan Perangkat Lunak</vt:lpstr>
      <vt:lpstr>Peranan Perangkat Lunak</vt:lpstr>
      <vt:lpstr>Konsep Peranan Software</vt:lpstr>
      <vt:lpstr>Slide 17</vt:lpstr>
      <vt:lpstr>Slide 18</vt:lpstr>
      <vt:lpstr>Karakteristik PL</vt:lpstr>
      <vt:lpstr>Proses Perangkat Lunak</vt:lpstr>
      <vt:lpstr>Mitos Software</vt:lpstr>
      <vt:lpstr>Mitos Software: Dari sudut pandang Client</vt:lpstr>
      <vt:lpstr>Mitos Software: Dari sudut pandang Developer</vt:lpstr>
      <vt:lpstr>Mitos Software: Dari sudut pandang Manajemen</vt:lpstr>
      <vt:lpstr>Slide 25</vt:lpstr>
      <vt:lpstr>Apa Software Engineering  (Rekayasa Perangkat Lunak)</vt:lpstr>
      <vt:lpstr>Mengapa Software Engineering?</vt:lpstr>
      <vt:lpstr>Generasi Komputer</vt:lpstr>
      <vt:lpstr>Perkembangan Software</vt:lpstr>
      <vt:lpstr>Perbedaan RPL dengan Rekayasa Sistem (RS)?</vt:lpstr>
      <vt:lpstr>Bagaimana seharusnya  diterapkan RPL</vt:lpstr>
      <vt:lpstr>Produk RPL </vt:lpstr>
      <vt:lpstr>Proses RPL </vt:lpstr>
      <vt:lpstr>Proses RPL </vt:lpstr>
      <vt:lpstr>Kapan diterapkan RPL </vt:lpstr>
      <vt:lpstr>Siapa yang terlibat RPL </vt:lpstr>
      <vt:lpstr>Tanggung Jawab Profesional dan Etis</vt:lpstr>
      <vt:lpstr>Tanggung Jawab Profesional</vt:lpstr>
      <vt:lpstr> CASE (Computer-Aided Software Engineering)</vt:lpstr>
      <vt:lpstr>CASE (Computer-Aided Software Engineering)</vt:lpstr>
      <vt:lpstr>Apa atribut perangkat lunak yang baik</vt:lpstr>
      <vt:lpstr>Apa saja tantangan utama yang dihadapi RPL?</vt:lpstr>
      <vt:lpstr>Model Proses PL</vt:lpstr>
      <vt:lpstr>Slide 44</vt:lpstr>
      <vt:lpstr>Proses Generik</vt:lpstr>
      <vt:lpstr>Proses Rekayasa Perangkat Lunak </vt:lpstr>
      <vt:lpstr>Model-model Pengembangan PL</vt:lpstr>
      <vt:lpstr>Slide 48</vt:lpstr>
      <vt:lpstr>Model waterfall (Count)</vt:lpstr>
      <vt:lpstr>Problems Model Waterfall</vt:lpstr>
      <vt:lpstr>Model Prototyping </vt:lpstr>
      <vt:lpstr>Model Prototyping (Count.1) </vt:lpstr>
      <vt:lpstr>Model Prototyping (Count.2)</vt:lpstr>
      <vt:lpstr>Model prototyping (Count.3)</vt:lpstr>
      <vt:lpstr>Problems Prototyping Model </vt:lpstr>
      <vt:lpstr>Evolutionary Model</vt:lpstr>
      <vt:lpstr>Evolutionary Model (Count.1)</vt:lpstr>
      <vt:lpstr>Evolutionary Model (Count.2)</vt:lpstr>
      <vt:lpstr>Evolutionary Model (Count.3)</vt:lpstr>
      <vt:lpstr>Reuse Based </vt:lpstr>
      <vt:lpstr>Software Reengineering (Count.1) </vt:lpstr>
      <vt:lpstr>Reverse engineering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Amethyst</dc:creator>
  <cp:lastModifiedBy>User</cp:lastModifiedBy>
  <cp:revision>62</cp:revision>
  <dcterms:created xsi:type="dcterms:W3CDTF">2011-03-02T13:01:16Z</dcterms:created>
  <dcterms:modified xsi:type="dcterms:W3CDTF">2015-04-24T15:42:33Z</dcterms:modified>
</cp:coreProperties>
</file>