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256" r:id="rId10"/>
    <p:sldId id="272" r:id="rId11"/>
    <p:sldId id="277" r:id="rId12"/>
    <p:sldId id="268" r:id="rId13"/>
    <p:sldId id="276" r:id="rId14"/>
    <p:sldId id="262" r:id="rId15"/>
    <p:sldId id="291" r:id="rId16"/>
    <p:sldId id="267" r:id="rId17"/>
    <p:sldId id="278" r:id="rId18"/>
    <p:sldId id="274" r:id="rId19"/>
    <p:sldId id="270" r:id="rId20"/>
    <p:sldId id="275" r:id="rId21"/>
    <p:sldId id="271" r:id="rId22"/>
    <p:sldId id="257" r:id="rId23"/>
    <p:sldId id="27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5E8519-B9C6-49E1-8D12-E50EA511A876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4D1947-5311-4300-B8A1-2C6EE5DCF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RUANG LINGKUP SISTEM INFORMASI KESEHATAN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6560234" cy="1752600"/>
          </a:xfrm>
        </p:spPr>
        <p:txBody>
          <a:bodyPr>
            <a:normAutofit/>
          </a:bodyPr>
          <a:lstStyle/>
          <a:p>
            <a:pPr algn="ctr"/>
            <a:r>
              <a:rPr lang="id-ID" sz="3600" dirty="0" smtClean="0"/>
              <a:t>Materi (5)</a:t>
            </a:r>
          </a:p>
          <a:p>
            <a:pPr algn="ctr"/>
            <a:r>
              <a:rPr lang="id-ID" sz="3600" dirty="0" smtClean="0"/>
              <a:t>MK SIK </a:t>
            </a:r>
          </a:p>
          <a:p>
            <a:pPr algn="ctr"/>
            <a:r>
              <a:rPr lang="id-ID" sz="3600" dirty="0" smtClean="0"/>
              <a:t>Kesmas smt 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dirty="0" err="1" smtClean="0"/>
              <a:t>Kewenangan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 smtClean="0"/>
              <a:t>Manajemen</a:t>
            </a:r>
            <a:r>
              <a:rPr lang="en-US" u="sng" dirty="0" smtClean="0"/>
              <a:t> data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informasi</a:t>
            </a:r>
            <a:r>
              <a:rPr lang="en-US" u="sng" dirty="0" smtClean="0"/>
              <a:t> </a:t>
            </a:r>
            <a:r>
              <a:rPr lang="en-US" u="sng" dirty="0" err="1" smtClean="0"/>
              <a:t>kesehatan</a:t>
            </a:r>
            <a:r>
              <a:rPr lang="en-US" u="sng" dirty="0" smtClean="0"/>
              <a:t> </a:t>
            </a:r>
            <a:r>
              <a:rPr lang="en-US" u="sng" dirty="0" err="1" smtClean="0"/>
              <a:t>satu</a:t>
            </a:r>
            <a:r>
              <a:rPr lang="en-US" u="sng" dirty="0" smtClean="0"/>
              <a:t> </a:t>
            </a:r>
            <a:r>
              <a:rPr lang="en-US" u="sng" dirty="0" err="1" smtClean="0"/>
              <a:t>pintu</a:t>
            </a:r>
            <a:r>
              <a:rPr lang="en-US" dirty="0" smtClean="0"/>
              <a:t> </a:t>
            </a:r>
            <a:r>
              <a:rPr lang="id-ID" dirty="0" smtClean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input </a:t>
            </a:r>
            <a:r>
              <a:rPr lang="en-US" dirty="0" err="1" smtClean="0"/>
              <a:t>sumber</a:t>
            </a:r>
            <a:r>
              <a:rPr lang="en-US" dirty="0" smtClean="0"/>
              <a:t> data, </a:t>
            </a:r>
            <a:r>
              <a:rPr lang="en-US" dirty="0" err="1" smtClean="0"/>
              <a:t>pengumpulan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data &amp;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ditingkat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jaringannya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jaringannya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jaringannya</a:t>
            </a:r>
            <a:r>
              <a:rPr lang="en-US" dirty="0" smtClean="0"/>
              <a:t> yang </a:t>
            </a:r>
            <a:r>
              <a:rPr lang="en-US" dirty="0" err="1" smtClean="0"/>
              <a:t>terintergrasi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/ </a:t>
            </a:r>
            <a:r>
              <a:rPr lang="en-US" dirty="0" err="1" smtClean="0"/>
              <a:t>pengelola</a:t>
            </a:r>
            <a:r>
              <a:rPr lang="en-US" dirty="0" smtClean="0"/>
              <a:t> data.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Pusat</a:t>
            </a:r>
            <a:r>
              <a:rPr lang="en-US" dirty="0" smtClean="0">
                <a:solidFill>
                  <a:srgbClr val="002060"/>
                </a:solidFill>
              </a:rPr>
              <a:t> / </a:t>
            </a:r>
            <a:r>
              <a:rPr lang="en-US" dirty="0" err="1" smtClean="0">
                <a:solidFill>
                  <a:srgbClr val="002060"/>
                </a:solidFill>
              </a:rPr>
              <a:t>pengelola</a:t>
            </a:r>
            <a:r>
              <a:rPr lang="en-US" dirty="0" smtClean="0">
                <a:solidFill>
                  <a:srgbClr val="002060"/>
                </a:solidFill>
              </a:rPr>
              <a:t> data </a:t>
            </a:r>
            <a:r>
              <a:rPr lang="en-US" dirty="0" err="1" smtClean="0"/>
              <a:t>adalah</a:t>
            </a:r>
            <a:r>
              <a:rPr lang="en-US" dirty="0" smtClean="0"/>
              <a:t> unit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yang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mempublikasikan</a:t>
            </a:r>
            <a:r>
              <a:rPr lang="en-US" dirty="0" smtClean="0"/>
              <a:t> data &amp;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92088"/>
            <a:ext cx="7291388" cy="5286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Jejaring Info-Kesehatan Kedepan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876800" y="762000"/>
            <a:ext cx="985838" cy="1219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2640013" cy="2055813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4388" y="2997200"/>
            <a:ext cx="1600200" cy="1524000"/>
            <a:chOff x="240" y="768"/>
            <a:chExt cx="1248" cy="1104"/>
          </a:xfrm>
        </p:grpSpPr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09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1041"/>
              <a:ext cx="528" cy="4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392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" y="1585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768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816" y="1056"/>
              <a:ext cx="192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480" y="1200"/>
              <a:ext cx="528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528" y="1296"/>
              <a:ext cx="48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864" y="1296"/>
              <a:ext cx="144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486400"/>
            <a:ext cx="838200" cy="5969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04800" y="2492375"/>
            <a:ext cx="1981200" cy="1752600"/>
            <a:chOff x="240" y="768"/>
            <a:chExt cx="1248" cy="1104"/>
          </a:xfrm>
        </p:grpSpPr>
        <p:pic>
          <p:nvPicPr>
            <p:cNvPr id="1128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09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85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1041"/>
              <a:ext cx="528" cy="4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8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392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8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" y="1585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288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768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816" y="1056"/>
              <a:ext cx="192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480" y="1200"/>
              <a:ext cx="528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V="1">
              <a:off x="528" y="1296"/>
              <a:ext cx="48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V="1">
              <a:off x="864" y="1296"/>
              <a:ext cx="144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1752600" y="2438400"/>
            <a:ext cx="838200" cy="8159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271588" y="3787775"/>
            <a:ext cx="1362075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Depkes Pusat</a:t>
            </a:r>
          </a:p>
        </p:txBody>
      </p:sp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241675"/>
            <a:ext cx="738188" cy="393700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1524000"/>
            <a:ext cx="2717800" cy="1131888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791200" y="1219200"/>
            <a:ext cx="2668588" cy="19224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1298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953000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2411413" y="2924175"/>
            <a:ext cx="1800225" cy="2089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425" y="5445125"/>
            <a:ext cx="685800" cy="658813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11301" name="Line 37"/>
          <p:cNvSpPr>
            <a:spLocks noChangeShapeType="1"/>
          </p:cNvSpPr>
          <p:nvPr/>
        </p:nvSpPr>
        <p:spPr bwMode="auto">
          <a:xfrm flipV="1">
            <a:off x="3203575" y="3068638"/>
            <a:ext cx="1655763" cy="25923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>
            <a:off x="2286000" y="1219200"/>
            <a:ext cx="3048000" cy="1219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096000" y="6019800"/>
            <a:ext cx="1809750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Pemakai di rumah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967413" y="5929313"/>
            <a:ext cx="193675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1305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8172450" y="3068638"/>
            <a:ext cx="533400" cy="519112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362200" y="5562600"/>
            <a:ext cx="914400" cy="838200"/>
            <a:chOff x="240" y="768"/>
            <a:chExt cx="1248" cy="1104"/>
          </a:xfrm>
        </p:grpSpPr>
        <p:pic>
          <p:nvPicPr>
            <p:cNvPr id="11307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09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08" name="Picture 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1041"/>
              <a:ext cx="528" cy="4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09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392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10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" y="1585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11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768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>
              <a:off x="816" y="1056"/>
              <a:ext cx="192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3" name="Line 49"/>
            <p:cNvSpPr>
              <a:spLocks noChangeShapeType="1"/>
            </p:cNvSpPr>
            <p:nvPr/>
          </p:nvSpPr>
          <p:spPr bwMode="auto">
            <a:xfrm>
              <a:off x="480" y="1200"/>
              <a:ext cx="528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4" name="Line 50"/>
            <p:cNvSpPr>
              <a:spLocks noChangeShapeType="1"/>
            </p:cNvSpPr>
            <p:nvPr/>
          </p:nvSpPr>
          <p:spPr bwMode="auto">
            <a:xfrm flipV="1">
              <a:off x="528" y="1296"/>
              <a:ext cx="48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 flipV="1">
              <a:off x="864" y="1296"/>
              <a:ext cx="144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091113" y="2667000"/>
            <a:ext cx="711200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Times New Roman" pitchFamily="18" charset="0"/>
              </a:rPr>
              <a:t>BPDE</a:t>
            </a:r>
            <a:endParaRPr lang="en-US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038600" y="5562600"/>
            <a:ext cx="914400" cy="838200"/>
            <a:chOff x="240" y="768"/>
            <a:chExt cx="1248" cy="1104"/>
          </a:xfrm>
        </p:grpSpPr>
        <p:pic>
          <p:nvPicPr>
            <p:cNvPr id="11318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09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19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1041"/>
              <a:ext cx="528" cy="4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20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392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21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" y="1585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22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768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sp>
          <p:nvSpPr>
            <p:cNvPr id="11323" name="Line 59"/>
            <p:cNvSpPr>
              <a:spLocks noChangeShapeType="1"/>
            </p:cNvSpPr>
            <p:nvPr/>
          </p:nvSpPr>
          <p:spPr bwMode="auto">
            <a:xfrm>
              <a:off x="816" y="1056"/>
              <a:ext cx="192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24" name="Line 60"/>
            <p:cNvSpPr>
              <a:spLocks noChangeShapeType="1"/>
            </p:cNvSpPr>
            <p:nvPr/>
          </p:nvSpPr>
          <p:spPr bwMode="auto">
            <a:xfrm>
              <a:off x="480" y="1200"/>
              <a:ext cx="528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 flipV="1">
              <a:off x="528" y="1296"/>
              <a:ext cx="48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26" name="Line 62"/>
            <p:cNvSpPr>
              <a:spLocks noChangeShapeType="1"/>
            </p:cNvSpPr>
            <p:nvPr/>
          </p:nvSpPr>
          <p:spPr bwMode="auto">
            <a:xfrm flipV="1">
              <a:off x="864" y="1296"/>
              <a:ext cx="144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219200" y="4648200"/>
            <a:ext cx="914400" cy="838200"/>
            <a:chOff x="240" y="768"/>
            <a:chExt cx="1248" cy="1104"/>
          </a:xfrm>
        </p:grpSpPr>
        <p:pic>
          <p:nvPicPr>
            <p:cNvPr id="11328" name="Picture 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09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29" name="Picture 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1041"/>
              <a:ext cx="528" cy="4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30" name="Picture 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392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31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0" y="1585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1133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768"/>
              <a:ext cx="254" cy="28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>
              <a:off x="816" y="1056"/>
              <a:ext cx="192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4" name="Line 70"/>
            <p:cNvSpPr>
              <a:spLocks noChangeShapeType="1"/>
            </p:cNvSpPr>
            <p:nvPr/>
          </p:nvSpPr>
          <p:spPr bwMode="auto">
            <a:xfrm>
              <a:off x="480" y="1200"/>
              <a:ext cx="528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 flipV="1">
              <a:off x="528" y="1296"/>
              <a:ext cx="48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864" y="1296"/>
              <a:ext cx="144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337" name="Picture 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5661025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1338" name="Picture 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5661025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11339" name="Line 75"/>
          <p:cNvSpPr>
            <a:spLocks noChangeShapeType="1"/>
          </p:cNvSpPr>
          <p:nvPr/>
        </p:nvSpPr>
        <p:spPr bwMode="auto">
          <a:xfrm flipV="1">
            <a:off x="4953000" y="3141663"/>
            <a:ext cx="266700" cy="24971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1340" name="Picture 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514600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1341" name="Picture 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514600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1342" name="Picture 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514600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11343" name="Picture 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498725"/>
            <a:ext cx="457200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11344" name="Line 80"/>
          <p:cNvSpPr>
            <a:spLocks noChangeShapeType="1"/>
          </p:cNvSpPr>
          <p:nvPr/>
        </p:nvSpPr>
        <p:spPr bwMode="auto">
          <a:xfrm flipH="1" flipV="1">
            <a:off x="5867400" y="2997200"/>
            <a:ext cx="288925" cy="2447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7162800" y="4648200"/>
            <a:ext cx="1306513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DinKes Prov</a:t>
            </a:r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838200" y="5410200"/>
            <a:ext cx="1262063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DinKes Kab</a:t>
            </a: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2667000" y="6324600"/>
            <a:ext cx="1350963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RS Kab/Prov</a:t>
            </a:r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4495800" y="6248400"/>
            <a:ext cx="1143000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Puskesmas</a:t>
            </a:r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flipV="1">
            <a:off x="2411413" y="3657600"/>
            <a:ext cx="331787" cy="13557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 flipH="1" flipV="1">
            <a:off x="2743200" y="3657600"/>
            <a:ext cx="460375" cy="20034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 flipH="1" flipV="1">
            <a:off x="2743200" y="3657600"/>
            <a:ext cx="2209800" cy="1981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2" name="Line 88"/>
          <p:cNvSpPr>
            <a:spLocks noChangeShapeType="1"/>
          </p:cNvSpPr>
          <p:nvPr/>
        </p:nvSpPr>
        <p:spPr bwMode="auto">
          <a:xfrm flipH="1" flipV="1">
            <a:off x="2743200" y="3657600"/>
            <a:ext cx="3413125" cy="17875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>
            <a:off x="2743200" y="3657600"/>
            <a:ext cx="5357813" cy="587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 flipV="1">
            <a:off x="2411413" y="3716338"/>
            <a:ext cx="5761037" cy="12969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 flipV="1">
            <a:off x="3203575" y="3716338"/>
            <a:ext cx="4897438" cy="19446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6" name="Line 92"/>
          <p:cNvSpPr>
            <a:spLocks noChangeShapeType="1"/>
          </p:cNvSpPr>
          <p:nvPr/>
        </p:nvSpPr>
        <p:spPr bwMode="auto">
          <a:xfrm flipV="1">
            <a:off x="4932363" y="3716338"/>
            <a:ext cx="3240087" cy="19446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 flipV="1">
            <a:off x="3203575" y="5445125"/>
            <a:ext cx="2952750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>
            <a:off x="2411413" y="5013325"/>
            <a:ext cx="3744912" cy="431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 flipV="1">
            <a:off x="4932363" y="5445125"/>
            <a:ext cx="1223962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0" name="Line 96"/>
          <p:cNvSpPr>
            <a:spLocks noChangeShapeType="1"/>
          </p:cNvSpPr>
          <p:nvPr/>
        </p:nvSpPr>
        <p:spPr bwMode="auto">
          <a:xfrm flipV="1">
            <a:off x="6156325" y="3789363"/>
            <a:ext cx="1944688" cy="1655762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61" name="Line 97"/>
          <p:cNvSpPr>
            <a:spLocks noChangeShapeType="1"/>
          </p:cNvSpPr>
          <p:nvPr/>
        </p:nvSpPr>
        <p:spPr bwMode="auto">
          <a:xfrm flipH="1" flipV="1">
            <a:off x="6877050" y="2924175"/>
            <a:ext cx="1223963" cy="792163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62" name="Line 98"/>
          <p:cNvSpPr>
            <a:spLocks noChangeShapeType="1"/>
          </p:cNvSpPr>
          <p:nvPr/>
        </p:nvSpPr>
        <p:spPr bwMode="auto">
          <a:xfrm flipH="1" flipV="1">
            <a:off x="2409825" y="5013325"/>
            <a:ext cx="723900" cy="64770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63" name="Line 99"/>
          <p:cNvSpPr>
            <a:spLocks noChangeShapeType="1"/>
          </p:cNvSpPr>
          <p:nvPr/>
        </p:nvSpPr>
        <p:spPr bwMode="auto">
          <a:xfrm flipH="1">
            <a:off x="3276600" y="5661025"/>
            <a:ext cx="1582738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11458" r="15000" b="6250"/>
          <a:stretch>
            <a:fillRect/>
          </a:stretch>
        </p:blipFill>
        <p:spPr bwMode="auto">
          <a:xfrm>
            <a:off x="228600" y="228600"/>
            <a:ext cx="86597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326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800" dirty="0" smtClean="0"/>
              <a:t>D</a:t>
            </a:r>
            <a:r>
              <a:rPr lang="en-US" sz="4800" dirty="0" err="1" smtClean="0"/>
              <a:t>eterminan</a:t>
            </a:r>
            <a:r>
              <a:rPr lang="en-US" sz="4800" dirty="0" smtClean="0"/>
              <a:t> </a:t>
            </a:r>
            <a:r>
              <a:rPr lang="en-US" sz="4800" dirty="0" err="1" smtClean="0"/>
              <a:t>teknis</a:t>
            </a:r>
            <a:r>
              <a:rPr lang="en-US" sz="4800" dirty="0" smtClean="0"/>
              <a:t> 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486400"/>
          </a:xfrm>
          <a:solidFill>
            <a:schemeClr val="accent6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Input data</a:t>
            </a:r>
            <a:r>
              <a:rPr lang="id-ID" sz="2000" u="sng" dirty="0" smtClean="0">
                <a:solidFill>
                  <a:schemeClr val="bg1"/>
                </a:solidFill>
              </a:rPr>
              <a:t> </a:t>
            </a:r>
            <a:r>
              <a:rPr lang="id-ID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keakuratan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kelengkapan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pencataan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pengumpulan</a:t>
            </a:r>
            <a:r>
              <a:rPr lang="en-US" sz="2000" dirty="0" smtClean="0">
                <a:solidFill>
                  <a:schemeClr val="bg1"/>
                </a:solidFill>
              </a:rPr>
              <a:t> data. Di </a:t>
            </a:r>
            <a:r>
              <a:rPr lang="en-US" sz="2000" dirty="0" err="1" smtClean="0">
                <a:solidFill>
                  <a:schemeClr val="bg1"/>
                </a:solidFill>
              </a:rPr>
              <a:t>tingkat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puskesmas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akurasi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kelengkapan</a:t>
            </a:r>
            <a:r>
              <a:rPr lang="en-US" sz="2000" dirty="0" smtClean="0">
                <a:solidFill>
                  <a:schemeClr val="bg1"/>
                </a:solidFill>
              </a:rPr>
              <a:t> format </a:t>
            </a:r>
            <a:r>
              <a:rPr lang="en-US" sz="2000" dirty="0" err="1" smtClean="0">
                <a:solidFill>
                  <a:schemeClr val="bg1"/>
                </a:solidFill>
              </a:rPr>
              <a:t>berbagai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laporan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seperti</a:t>
            </a:r>
            <a:r>
              <a:rPr lang="en-US" sz="2000" dirty="0" smtClean="0">
                <a:solidFill>
                  <a:schemeClr val="bg1"/>
                </a:solidFill>
              </a:rPr>
              <a:t> LB1, LB3, </a:t>
            </a:r>
            <a:r>
              <a:rPr lang="en-US" sz="2000" dirty="0" err="1" smtClean="0">
                <a:solidFill>
                  <a:schemeClr val="bg1"/>
                </a:solidFill>
              </a:rPr>
              <a:t>laporan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wabah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laporan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maupun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tenaga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kesehatan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dikaji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mendalam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000" u="sng" dirty="0" err="1" smtClean="0">
                <a:solidFill>
                  <a:schemeClr val="bg1"/>
                </a:solidFill>
              </a:rPr>
              <a:t>Analisis</a:t>
            </a:r>
            <a:r>
              <a:rPr lang="en-US" sz="2000" u="sng" dirty="0" smtClean="0">
                <a:solidFill>
                  <a:schemeClr val="bg1"/>
                </a:solidFill>
              </a:rPr>
              <a:t>, </a:t>
            </a:r>
            <a:r>
              <a:rPr lang="en-US" sz="2000" u="sng" dirty="0" err="1" smtClean="0">
                <a:solidFill>
                  <a:schemeClr val="bg1"/>
                </a:solidFill>
              </a:rPr>
              <a:t>pengiriman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dan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pelaporan</a:t>
            </a:r>
            <a:r>
              <a:rPr lang="en-US" sz="2000" u="sng" dirty="0" smtClean="0">
                <a:solidFill>
                  <a:schemeClr val="bg1"/>
                </a:solidFill>
              </a:rPr>
              <a:t> data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id-ID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efisiensi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kelengkapan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mutunya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semua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tingkatan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000" u="sng" dirty="0" err="1" smtClean="0">
                <a:solidFill>
                  <a:schemeClr val="bg1"/>
                </a:solidFill>
              </a:rPr>
              <a:t>Penggunaan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informasi</a:t>
            </a:r>
            <a:r>
              <a:rPr lang="id-ID" sz="2000" u="sng" dirty="0" smtClean="0">
                <a:solidFill>
                  <a:schemeClr val="bg1"/>
                </a:solidFill>
              </a:rPr>
              <a:t> </a:t>
            </a:r>
            <a:r>
              <a:rPr lang="id-ID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pengambilan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keputusan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tindakan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diambil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berkaitan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kebijakan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u="sng" dirty="0" err="1" smtClean="0">
                <a:solidFill>
                  <a:schemeClr val="bg1"/>
                </a:solidFill>
              </a:rPr>
              <a:t>Sumber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daya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sistem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id-ID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ketersediaan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kecukupan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penggunaan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sumber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esensial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anggaran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staf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terdidik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terampil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fasilitas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penyimpanan</a:t>
            </a:r>
            <a:r>
              <a:rPr lang="en-US" sz="2000" dirty="0" smtClean="0">
                <a:solidFill>
                  <a:schemeClr val="bg1"/>
                </a:solidFill>
              </a:rPr>
              <a:t> data, </a:t>
            </a:r>
            <a:r>
              <a:rPr lang="en-US" sz="2000" dirty="0" err="1" smtClean="0">
                <a:solidFill>
                  <a:schemeClr val="bg1"/>
                </a:solidFill>
              </a:rPr>
              <a:t>peralatan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komunikasi</a:t>
            </a:r>
            <a:r>
              <a:rPr lang="en-US" sz="2000" dirty="0" smtClean="0">
                <a:solidFill>
                  <a:schemeClr val="bg1"/>
                </a:solidFill>
              </a:rPr>
              <a:t> data, </a:t>
            </a:r>
            <a:r>
              <a:rPr lang="en-US" sz="2000" dirty="0" err="1" smtClean="0">
                <a:solidFill>
                  <a:schemeClr val="bg1"/>
                </a:solidFill>
              </a:rPr>
              <a:t>penyimpanan</a:t>
            </a:r>
            <a:r>
              <a:rPr lang="en-US" sz="2000" dirty="0" smtClean="0">
                <a:solidFill>
                  <a:schemeClr val="bg1"/>
                </a:solidFill>
              </a:rPr>
              <a:t>, an</a:t>
            </a:r>
            <a:r>
              <a:rPr lang="id-ID" sz="2000" dirty="0" smtClean="0">
                <a:solidFill>
                  <a:schemeClr val="bg1"/>
                </a:solidFill>
              </a:rPr>
              <a:t>al</a:t>
            </a:r>
            <a:r>
              <a:rPr lang="en-US" sz="2000" dirty="0" err="1" smtClean="0">
                <a:solidFill>
                  <a:schemeClr val="bg1"/>
                </a:solidFill>
              </a:rPr>
              <a:t>isis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penyiapan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dokumen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u="sng" dirty="0" err="1" smtClean="0">
                <a:solidFill>
                  <a:schemeClr val="bg1"/>
                </a:solidFill>
              </a:rPr>
              <a:t>Sistem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informasi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manajemen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dan</a:t>
            </a:r>
            <a:r>
              <a:rPr lang="en-US" sz="2000" u="sng" dirty="0" smtClean="0">
                <a:solidFill>
                  <a:schemeClr val="bg1"/>
                </a:solidFill>
              </a:rPr>
              <a:t> networking</a:t>
            </a:r>
            <a:r>
              <a:rPr lang="en-US" sz="2000" dirty="0" smtClean="0">
                <a:solidFill>
                  <a:schemeClr val="bg1"/>
                </a:solidFill>
              </a:rPr>
              <a:t>:  </a:t>
            </a:r>
            <a:r>
              <a:rPr lang="en-US" sz="2000" dirty="0" err="1" smtClean="0">
                <a:solidFill>
                  <a:schemeClr val="bg1"/>
                </a:solidFill>
              </a:rPr>
              <a:t>koordinasi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mekanisme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menjamin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penetapan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standarisasi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pembuatan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pemeliharaan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pembagian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</a:rPr>
              <a:t>sharing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pelaporan</a:t>
            </a:r>
            <a:r>
              <a:rPr lang="en-US" sz="2000" dirty="0" smtClean="0">
                <a:solidFill>
                  <a:schemeClr val="bg1"/>
                </a:solidFill>
              </a:rPr>
              <a:t> data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dilaksanakan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tepat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Surveilans</a:t>
            </a:r>
            <a:r>
              <a:rPr lang="en-US" sz="2400" dirty="0" smtClean="0"/>
              <a:t> </a:t>
            </a:r>
            <a:r>
              <a:rPr lang="en-US" sz="2400" dirty="0" err="1" smtClean="0"/>
              <a:t>epidemiologis</a:t>
            </a:r>
            <a:r>
              <a:rPr lang="en-US" sz="2400" dirty="0" smtClean="0"/>
              <a:t> (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menular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menular</a:t>
            </a:r>
            <a:r>
              <a:rPr lang="en-US" sz="2400" dirty="0" smtClean="0"/>
              <a:t>,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Pelaporan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rutin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puskesmas</a:t>
            </a:r>
            <a:r>
              <a:rPr lang="en-US" sz="2400" dirty="0" smtClean="0"/>
              <a:t>,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,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, </a:t>
            </a:r>
            <a:r>
              <a:rPr lang="en-US" sz="2400" dirty="0" err="1" smtClean="0"/>
              <a:t>gudang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praktek</a:t>
            </a:r>
            <a:r>
              <a:rPr lang="en-US" sz="2400" dirty="0" smtClean="0"/>
              <a:t> </a:t>
            </a:r>
            <a:r>
              <a:rPr lang="en-US" sz="2400" dirty="0" err="1" smtClean="0"/>
              <a:t>swasta</a:t>
            </a:r>
            <a:endParaRPr lang="en-US" sz="2400" dirty="0" smtClean="0"/>
          </a:p>
          <a:p>
            <a:r>
              <a:rPr lang="en-US" sz="2400" dirty="0" err="1" smtClean="0"/>
              <a:t>Pelaporan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khusus</a:t>
            </a:r>
            <a:r>
              <a:rPr lang="id-ID" sz="2400" dirty="0" smtClean="0"/>
              <a:t> : </a:t>
            </a:r>
            <a:r>
              <a:rPr lang="en-US" sz="2400" dirty="0" smtClean="0"/>
              <a:t>TB, </a:t>
            </a:r>
            <a:r>
              <a:rPr lang="en-US" sz="2400" dirty="0" err="1" smtClean="0"/>
              <a:t>lepra</a:t>
            </a:r>
            <a:r>
              <a:rPr lang="en-US" sz="2400" dirty="0" smtClean="0"/>
              <a:t>, malaria, KIA, </a:t>
            </a:r>
            <a:r>
              <a:rPr lang="en-US" sz="2400" dirty="0" err="1" smtClean="0"/>
              <a:t>imunisasi</a:t>
            </a:r>
            <a:r>
              <a:rPr lang="en-US" sz="2400" dirty="0" smtClean="0"/>
              <a:t>, HIV/AIDS, yang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administratif</a:t>
            </a:r>
            <a:r>
              <a:rPr lang="id-ID" sz="2400" dirty="0" smtClean="0"/>
              <a:t> :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pembiayaan</a:t>
            </a:r>
            <a:r>
              <a:rPr lang="en-US" sz="2400" dirty="0" smtClean="0"/>
              <a:t>,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,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kepegawaian</a:t>
            </a:r>
            <a:r>
              <a:rPr lang="en-US" sz="2400" dirty="0" smtClean="0"/>
              <a:t>, </a:t>
            </a:r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logistik</a:t>
            </a:r>
            <a:r>
              <a:rPr lang="en-US" sz="2400" dirty="0" smtClean="0"/>
              <a:t>, program </a:t>
            </a:r>
            <a:r>
              <a:rPr lang="en-US" sz="2400" dirty="0" err="1" smtClean="0"/>
              <a:t>pelatihan</a:t>
            </a:r>
            <a:r>
              <a:rPr lang="en-US" sz="2400" dirty="0" smtClean="0"/>
              <a:t>,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lainlain</a:t>
            </a:r>
            <a:endParaRPr lang="en-US" sz="2400" dirty="0" smtClean="0"/>
          </a:p>
          <a:p>
            <a:r>
              <a:rPr lang="en-US" sz="2400" dirty="0" err="1" smtClean="0"/>
              <a:t>Pencatatan</a:t>
            </a:r>
            <a:r>
              <a:rPr lang="en-US" sz="2400" dirty="0" smtClean="0"/>
              <a:t> vital</a:t>
            </a:r>
            <a:r>
              <a:rPr lang="id-ID" sz="2400" dirty="0" smtClean="0"/>
              <a:t> :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,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migrasi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Subsistem</a:t>
            </a:r>
            <a:r>
              <a:rPr lang="en-US" sz="4800" dirty="0" smtClean="0"/>
              <a:t> SIK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382000" cy="457200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Surveilans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: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diseminasi</a:t>
            </a:r>
            <a:r>
              <a:rPr lang="en-US" dirty="0" smtClean="0"/>
              <a:t> data yang </a:t>
            </a:r>
            <a:r>
              <a:rPr lang="en-US" dirty="0" err="1" smtClean="0"/>
              <a:t>relevan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masalah-masalah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CDC </a:t>
            </a:r>
            <a:r>
              <a:rPr lang="en-US" dirty="0" err="1" smtClean="0"/>
              <a:t>dengan</a:t>
            </a:r>
            <a:r>
              <a:rPr lang="en-US" dirty="0" smtClean="0"/>
              <a:t> WHO </a:t>
            </a:r>
            <a:r>
              <a:rPr lang="en-US" dirty="0" err="1" smtClean="0"/>
              <a:t>telah</a:t>
            </a:r>
            <a:r>
              <a:rPr lang="en-US" dirty="0" smtClean="0"/>
              <a:t> pula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1990 an. </a:t>
            </a:r>
          </a:p>
          <a:p>
            <a:r>
              <a:rPr lang="id-ID" dirty="0" smtClean="0"/>
              <a:t>D</a:t>
            </a:r>
            <a:r>
              <a:rPr lang="en-US" dirty="0" err="1" smtClean="0"/>
              <a:t>eteksi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kejelian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tombak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menemukan</a:t>
            </a:r>
            <a:r>
              <a:rPr lang="en-US" dirty="0" smtClean="0"/>
              <a:t> yang </a:t>
            </a:r>
            <a:r>
              <a:rPr lang="en-US" dirty="0" err="1" smtClean="0"/>
              <a:t>aneh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semestinya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 descr="sherlock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0"/>
            <a:ext cx="15335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-0.13356 C -0.05226 -0.13009 0.05225 -0.12523 0.15694 -0.12129 C 0.14201 -0.11736 0.12656 -0.1044 0.11146 -0.10324 C 0.04705 -0.09861 0.0842 -0.10092 -2.77778E-7 -0.09722 C -0.02952 -0.08356 -0.06215 -0.0868 -0.09306 -0.08495 C -0.10677 -0.08055 -0.12049 -0.07477 -0.13403 -0.0699 C -0.13872 -0.06828 -0.14323 -0.06597 -0.14775 -0.06389 C -0.15 -0.06296 -0.15452 -0.06088 -0.15452 -0.06088 C -0.13438 -0.05162 -0.14566 -0.05532 -0.12031 -0.05162 C -0.0342 -0.02291 -0.00972 -0.04143 0.12725 -0.03958 C 0.09948 -0.02731 0.08906 -0.02963 0.05225 -0.02754 C 0.03993 -0.02176 0.02239 -0.02199 0.01146 -0.01227 C 0.0092 -0.01018 0.00677 -0.00856 0.00469 -0.00625 C 0.00295 -0.0044 -2.77778E-7 -0.00023 -2.77778E-7 -0.0002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SURVEILANCE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err="1" smtClean="0"/>
              <a:t>Sistem</a:t>
            </a:r>
            <a:r>
              <a:rPr lang="en-US" sz="3400" dirty="0" smtClean="0"/>
              <a:t> </a:t>
            </a:r>
            <a:r>
              <a:rPr lang="en-US" sz="3400" dirty="0" err="1" smtClean="0"/>
              <a:t>pelaporan</a:t>
            </a:r>
            <a:r>
              <a:rPr lang="en-US" sz="3400" dirty="0" smtClean="0"/>
              <a:t> </a:t>
            </a:r>
            <a:r>
              <a:rPr lang="en-US" sz="3400" dirty="0" err="1" smtClean="0"/>
              <a:t>pasif</a:t>
            </a:r>
            <a:r>
              <a:rPr lang="en-US" sz="3400" dirty="0" smtClean="0"/>
              <a:t> </a:t>
            </a:r>
            <a:r>
              <a:rPr lang="en-US" sz="3400" dirty="0" err="1" smtClean="0"/>
              <a:t>punya</a:t>
            </a:r>
            <a:r>
              <a:rPr lang="en-US" sz="3400" dirty="0" smtClean="0"/>
              <a:t> </a:t>
            </a:r>
            <a:r>
              <a:rPr lang="en-US" sz="3400" dirty="0" err="1" smtClean="0"/>
              <a:t>kelemahan</a:t>
            </a:r>
            <a:r>
              <a:rPr lang="en-US" sz="3400" dirty="0" smtClean="0"/>
              <a:t> </a:t>
            </a:r>
            <a:r>
              <a:rPr lang="id-ID" sz="3400" dirty="0" smtClean="0"/>
              <a:t>: </a:t>
            </a:r>
            <a:r>
              <a:rPr lang="en-US" sz="3400" dirty="0" smtClean="0"/>
              <a:t> </a:t>
            </a:r>
            <a:r>
              <a:rPr lang="en-US" sz="3400" dirty="0" err="1" smtClean="0"/>
              <a:t>sering</a:t>
            </a:r>
            <a:r>
              <a:rPr lang="en-US" sz="3400" dirty="0" smtClean="0"/>
              <a:t> </a:t>
            </a:r>
            <a:r>
              <a:rPr lang="en-US" sz="3400" dirty="0" err="1" smtClean="0"/>
              <a:t>tidak</a:t>
            </a:r>
            <a:r>
              <a:rPr lang="en-US" sz="3400" dirty="0" smtClean="0"/>
              <a:t> </a:t>
            </a:r>
            <a:r>
              <a:rPr lang="en-US" sz="3400" dirty="0" err="1" smtClean="0"/>
              <a:t>lengkap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tidak</a:t>
            </a:r>
            <a:r>
              <a:rPr lang="en-US" sz="3400" dirty="0" smtClean="0"/>
              <a:t> </a:t>
            </a:r>
            <a:r>
              <a:rPr lang="en-US" sz="3400" dirty="0" err="1" smtClean="0"/>
              <a:t>akurat</a:t>
            </a:r>
            <a:r>
              <a:rPr lang="en-US" sz="3400" dirty="0" smtClean="0"/>
              <a:t> </a:t>
            </a:r>
            <a:r>
              <a:rPr lang="en-US" sz="3400" dirty="0" err="1" smtClean="0"/>
              <a:t>terutama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penyakit-penyakit</a:t>
            </a:r>
            <a:r>
              <a:rPr lang="en-US" sz="3400" dirty="0" smtClean="0"/>
              <a:t> yang </a:t>
            </a:r>
            <a:r>
              <a:rPr lang="en-US" sz="3400" dirty="0" err="1" smtClean="0"/>
              <a:t>prevalen</a:t>
            </a:r>
            <a:r>
              <a:rPr lang="en-US" sz="3400" dirty="0" smtClean="0"/>
              <a:t>. </a:t>
            </a:r>
          </a:p>
          <a:p>
            <a:r>
              <a:rPr lang="en-US" sz="3400" dirty="0" err="1" smtClean="0"/>
              <a:t>Sistem</a:t>
            </a:r>
            <a:r>
              <a:rPr lang="en-US" sz="3400" dirty="0" smtClean="0"/>
              <a:t> </a:t>
            </a:r>
            <a:r>
              <a:rPr lang="en-US" sz="3400" dirty="0" err="1" smtClean="0"/>
              <a:t>pelaporan</a:t>
            </a:r>
            <a:r>
              <a:rPr lang="en-US" sz="3400" dirty="0" smtClean="0"/>
              <a:t> </a:t>
            </a:r>
            <a:r>
              <a:rPr lang="en-US" sz="3400" dirty="0" err="1" smtClean="0"/>
              <a:t>pasif</a:t>
            </a:r>
            <a:r>
              <a:rPr lang="en-US" sz="3400" dirty="0" smtClean="0"/>
              <a:t> </a:t>
            </a:r>
            <a:r>
              <a:rPr lang="id-ID" sz="3400" dirty="0" smtClean="0"/>
              <a:t>perlu diperbaiki </a:t>
            </a:r>
            <a:r>
              <a:rPr lang="en-US" sz="3400" dirty="0" smtClean="0"/>
              <a:t>agar </a:t>
            </a:r>
            <a:r>
              <a:rPr lang="en-US" sz="3400" dirty="0" err="1" smtClean="0"/>
              <a:t>bisa</a:t>
            </a:r>
            <a:r>
              <a:rPr lang="en-US" sz="3400" dirty="0" smtClean="0"/>
              <a:t> </a:t>
            </a:r>
            <a:r>
              <a:rPr lang="en-US" sz="3400" dirty="0" err="1" smtClean="0"/>
              <a:t>didapatkan</a:t>
            </a:r>
            <a:r>
              <a:rPr lang="en-US" sz="3400" dirty="0" smtClean="0"/>
              <a:t> </a:t>
            </a:r>
            <a:r>
              <a:rPr lang="en-US" sz="3400" dirty="0" err="1" smtClean="0"/>
              <a:t>laporan</a:t>
            </a:r>
            <a:r>
              <a:rPr lang="en-US" sz="3400" dirty="0" smtClean="0"/>
              <a:t> yang </a:t>
            </a:r>
            <a:r>
              <a:rPr lang="en-US" sz="3400" dirty="0" err="1" smtClean="0"/>
              <a:t>lebih</a:t>
            </a:r>
            <a:r>
              <a:rPr lang="en-US" sz="3400" dirty="0" smtClean="0"/>
              <a:t> </a:t>
            </a:r>
            <a:r>
              <a:rPr lang="en-US" sz="3400" dirty="0" err="1" smtClean="0"/>
              <a:t>lengkap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tepat</a:t>
            </a:r>
            <a:r>
              <a:rPr lang="en-US" sz="3400" dirty="0" smtClean="0"/>
              <a:t> </a:t>
            </a:r>
            <a:r>
              <a:rPr lang="en-US" sz="3400" dirty="0" err="1" smtClean="0"/>
              <a:t>waktu</a:t>
            </a:r>
            <a:r>
              <a:rPr lang="en-US" sz="3400" dirty="0" smtClean="0"/>
              <a:t> </a:t>
            </a:r>
            <a:r>
              <a:rPr lang="en-US" sz="3400" dirty="0" err="1" smtClean="0"/>
              <a:t>te</a:t>
            </a:r>
            <a:r>
              <a:rPr lang="id-ID" sz="3400" dirty="0" smtClean="0"/>
              <a:t>ru</a:t>
            </a:r>
            <a:r>
              <a:rPr lang="en-US" sz="3400" dirty="0" smtClean="0"/>
              <a:t>tama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penyakit-penyakit</a:t>
            </a:r>
            <a:r>
              <a:rPr lang="en-US" sz="3400" dirty="0" smtClean="0"/>
              <a:t> </a:t>
            </a:r>
            <a:r>
              <a:rPr lang="en-US" sz="3400" dirty="0" err="1" smtClean="0"/>
              <a:t>menular</a:t>
            </a:r>
            <a:r>
              <a:rPr lang="en-US" sz="3400" dirty="0" smtClean="0"/>
              <a:t> yang </a:t>
            </a:r>
            <a:r>
              <a:rPr lang="en-US" sz="3400" dirty="0" err="1" smtClean="0"/>
              <a:t>mempunyai</a:t>
            </a:r>
            <a:r>
              <a:rPr lang="en-US" sz="3400" dirty="0" smtClean="0"/>
              <a:t> </a:t>
            </a:r>
            <a:r>
              <a:rPr lang="en-US" sz="3400" dirty="0" err="1" smtClean="0"/>
              <a:t>dampak</a:t>
            </a:r>
            <a:r>
              <a:rPr lang="en-US" sz="3400" dirty="0" smtClean="0"/>
              <a:t> </a:t>
            </a:r>
            <a:r>
              <a:rPr lang="en-US" sz="3400" dirty="0" err="1" smtClean="0"/>
              <a:t>kesehatan</a:t>
            </a:r>
            <a:r>
              <a:rPr lang="en-US" sz="3400" dirty="0" smtClean="0"/>
              <a:t> </a:t>
            </a:r>
            <a:r>
              <a:rPr lang="en-US" sz="3400" dirty="0" err="1" smtClean="0"/>
              <a:t>masyarakat</a:t>
            </a:r>
            <a:r>
              <a:rPr lang="en-US" sz="3400" dirty="0" smtClean="0"/>
              <a:t> yang </a:t>
            </a:r>
            <a:r>
              <a:rPr lang="en-US" sz="3400" dirty="0" err="1" smtClean="0"/>
              <a:t>luas</a:t>
            </a:r>
            <a:r>
              <a:rPr lang="en-US" sz="3400" dirty="0" smtClean="0"/>
              <a:t> </a:t>
            </a:r>
            <a:r>
              <a:rPr lang="en-US" sz="3400" dirty="0" err="1" smtClean="0"/>
              <a:t>termasuk</a:t>
            </a:r>
            <a:r>
              <a:rPr lang="en-US" sz="3400" dirty="0" smtClean="0"/>
              <a:t> </a:t>
            </a:r>
            <a:r>
              <a:rPr lang="en-US" sz="3400" dirty="0" err="1" smtClean="0"/>
              <a:t>penyakit-penyakit</a:t>
            </a:r>
            <a:r>
              <a:rPr lang="en-US" sz="3400" dirty="0" smtClean="0"/>
              <a:t> yang </a:t>
            </a:r>
            <a:r>
              <a:rPr lang="en-US" sz="3400" dirty="0" err="1" smtClean="0"/>
              <a:t>mungkin</a:t>
            </a:r>
            <a:r>
              <a:rPr lang="en-US" sz="3400" dirty="0" smtClean="0"/>
              <a:t> </a:t>
            </a:r>
            <a:r>
              <a:rPr lang="en-US" sz="3400" dirty="0" err="1" smtClean="0"/>
              <a:t>dipakai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melakukan</a:t>
            </a:r>
            <a:r>
              <a:rPr lang="en-US" sz="3400" dirty="0" smtClean="0"/>
              <a:t> </a:t>
            </a:r>
            <a:r>
              <a:rPr lang="en-US" sz="3400" dirty="0" err="1" smtClean="0"/>
              <a:t>bioterorisme</a:t>
            </a:r>
            <a:r>
              <a:rPr lang="en-US" sz="3400" dirty="0" smtClean="0"/>
              <a:t>. </a:t>
            </a:r>
          </a:p>
          <a:p>
            <a:endParaRPr lang="en-US" dirty="0"/>
          </a:p>
        </p:txBody>
      </p:sp>
      <p:pic>
        <p:nvPicPr>
          <p:cNvPr id="7" name="Content Placeholder 6" descr="alur informasi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95400"/>
            <a:ext cx="4572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6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SISTEM PENDUKUNG KEPUTUSAN (DSS)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382000" cy="4830763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DSS : </a:t>
            </a:r>
            <a:r>
              <a:rPr lang="en-US" sz="3400" dirty="0" err="1" smtClean="0"/>
              <a:t>sistem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> yang </a:t>
            </a:r>
            <a:r>
              <a:rPr lang="en-US" sz="3400" dirty="0" err="1" smtClean="0"/>
              <a:t>bertujuan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menyediakan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>, </a:t>
            </a:r>
            <a:r>
              <a:rPr lang="en-US" sz="3400" dirty="0" err="1" smtClean="0"/>
              <a:t>membimbing</a:t>
            </a:r>
            <a:r>
              <a:rPr lang="en-US" sz="3400" dirty="0" smtClean="0"/>
              <a:t>, </a:t>
            </a:r>
            <a:r>
              <a:rPr lang="en-US" sz="3400" dirty="0" err="1" smtClean="0"/>
              <a:t>memberikan</a:t>
            </a:r>
            <a:r>
              <a:rPr lang="en-US" sz="3400" dirty="0" smtClean="0"/>
              <a:t> </a:t>
            </a:r>
            <a:r>
              <a:rPr lang="en-US" sz="3400" dirty="0" err="1" smtClean="0"/>
              <a:t>prediksi</a:t>
            </a:r>
            <a:r>
              <a:rPr lang="en-US" sz="3400" dirty="0" smtClean="0"/>
              <a:t> </a:t>
            </a:r>
            <a:r>
              <a:rPr lang="en-US" sz="3400" dirty="0" err="1" smtClean="0"/>
              <a:t>serta</a:t>
            </a:r>
            <a:r>
              <a:rPr lang="en-US" sz="3400" dirty="0" smtClean="0"/>
              <a:t> </a:t>
            </a:r>
            <a:r>
              <a:rPr lang="en-US" sz="3400" dirty="0" err="1" smtClean="0"/>
              <a:t>mengarahkan</a:t>
            </a:r>
            <a:r>
              <a:rPr lang="en-US" sz="3400" dirty="0" smtClean="0"/>
              <a:t> </a:t>
            </a:r>
            <a:r>
              <a:rPr lang="en-US" sz="3400" dirty="0" err="1" smtClean="0"/>
              <a:t>kepada</a:t>
            </a:r>
            <a:r>
              <a:rPr lang="en-US" sz="3400" dirty="0" smtClean="0"/>
              <a:t> </a:t>
            </a:r>
            <a:r>
              <a:rPr lang="en-US" sz="3400" dirty="0" err="1" smtClean="0"/>
              <a:t>pengguna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> agar </a:t>
            </a:r>
            <a:r>
              <a:rPr lang="en-US" sz="3400" dirty="0" err="1" smtClean="0"/>
              <a:t>dapat</a:t>
            </a:r>
            <a:r>
              <a:rPr lang="en-US" sz="3400" dirty="0" smtClean="0"/>
              <a:t> </a:t>
            </a:r>
            <a:r>
              <a:rPr lang="en-US" sz="3400" dirty="0" err="1" smtClean="0"/>
              <a:t>melakukan</a:t>
            </a:r>
            <a:r>
              <a:rPr lang="en-US" sz="3400" dirty="0" smtClean="0"/>
              <a:t> </a:t>
            </a:r>
            <a:r>
              <a:rPr lang="en-US" sz="3400" dirty="0" err="1" smtClean="0"/>
              <a:t>pengambilan</a:t>
            </a:r>
            <a:r>
              <a:rPr lang="en-US" sz="3400" dirty="0" smtClean="0"/>
              <a:t> </a:t>
            </a:r>
            <a:r>
              <a:rPr lang="en-US" sz="3400" dirty="0" err="1" smtClean="0"/>
              <a:t>keputusan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</a:t>
            </a:r>
            <a:r>
              <a:rPr lang="en-US" sz="3400" dirty="0" err="1" smtClean="0"/>
              <a:t>lebih</a:t>
            </a:r>
            <a:r>
              <a:rPr lang="en-US" sz="3400" dirty="0" smtClean="0"/>
              <a:t> </a:t>
            </a:r>
            <a:r>
              <a:rPr lang="en-US" sz="3400" dirty="0" err="1" smtClean="0"/>
              <a:t>baik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berbasis</a:t>
            </a:r>
            <a:r>
              <a:rPr lang="en-US" sz="3400" dirty="0" smtClean="0"/>
              <a:t> evidence.</a:t>
            </a:r>
          </a:p>
          <a:p>
            <a:r>
              <a:rPr lang="id-ID" sz="3400" dirty="0" smtClean="0"/>
              <a:t>DSS atau SPK</a:t>
            </a:r>
            <a:r>
              <a:rPr lang="en-US" sz="3400" dirty="0" smtClean="0"/>
              <a:t> </a:t>
            </a:r>
            <a:r>
              <a:rPr lang="id-ID" sz="3400" dirty="0" smtClean="0"/>
              <a:t>: </a:t>
            </a:r>
            <a:r>
              <a:rPr lang="en-US" sz="3400" dirty="0" smtClean="0"/>
              <a:t> </a:t>
            </a:r>
            <a:r>
              <a:rPr lang="en-US" sz="3400" dirty="0" err="1" smtClean="0"/>
              <a:t>dikembangkan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pengguna</a:t>
            </a:r>
            <a:r>
              <a:rPr lang="en-US" sz="3400" dirty="0" smtClean="0"/>
              <a:t> </a:t>
            </a:r>
            <a:r>
              <a:rPr lang="en-US" sz="3400" dirty="0" err="1" smtClean="0"/>
              <a:t>pada</a:t>
            </a:r>
            <a:r>
              <a:rPr lang="en-US" sz="3400" dirty="0" smtClean="0"/>
              <a:t> </a:t>
            </a:r>
            <a:r>
              <a:rPr lang="en-US" sz="3400" dirty="0" err="1" smtClean="0"/>
              <a:t>tingkatan</a:t>
            </a:r>
            <a:r>
              <a:rPr lang="en-US" sz="3400" dirty="0" smtClean="0"/>
              <a:t> </a:t>
            </a:r>
            <a:r>
              <a:rPr lang="en-US" sz="3400" dirty="0" err="1" smtClean="0"/>
              <a:t>manajemen</a:t>
            </a:r>
            <a:r>
              <a:rPr lang="en-US" sz="3400" dirty="0" smtClean="0"/>
              <a:t> </a:t>
            </a:r>
            <a:r>
              <a:rPr lang="en-US" sz="3400" dirty="0" err="1" smtClean="0"/>
              <a:t>menengah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tertinggi</a:t>
            </a:r>
            <a:r>
              <a:rPr lang="en-US" sz="3400" dirty="0" smtClean="0"/>
              <a:t>. </a:t>
            </a:r>
          </a:p>
          <a:p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pengembangan</a:t>
            </a:r>
            <a:r>
              <a:rPr lang="en-US" sz="3400" dirty="0" smtClean="0"/>
              <a:t> </a:t>
            </a:r>
            <a:r>
              <a:rPr lang="en-US" sz="3400" dirty="0" err="1" smtClean="0"/>
              <a:t>sistem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>, SPK </a:t>
            </a:r>
            <a:r>
              <a:rPr lang="en-US" sz="3400" dirty="0" err="1" smtClean="0"/>
              <a:t>baru</a:t>
            </a:r>
            <a:r>
              <a:rPr lang="en-US" sz="3400" dirty="0" smtClean="0"/>
              <a:t> </a:t>
            </a:r>
            <a:r>
              <a:rPr lang="en-US" sz="3400" dirty="0" err="1" smtClean="0"/>
              <a:t>dapat</a:t>
            </a:r>
            <a:r>
              <a:rPr lang="en-US" sz="3400" dirty="0" smtClean="0"/>
              <a:t> </a:t>
            </a:r>
            <a:r>
              <a:rPr lang="en-US" sz="3400" dirty="0" err="1" smtClean="0"/>
              <a:t>dikembangkan</a:t>
            </a:r>
            <a:r>
              <a:rPr lang="en-US" sz="3400" dirty="0" smtClean="0"/>
              <a:t> </a:t>
            </a:r>
            <a:r>
              <a:rPr lang="en-US" sz="3400" dirty="0" err="1" smtClean="0"/>
              <a:t>jika</a:t>
            </a:r>
            <a:r>
              <a:rPr lang="en-US" sz="3400" dirty="0" smtClean="0"/>
              <a:t> </a:t>
            </a:r>
            <a:r>
              <a:rPr lang="en-US" sz="3400" dirty="0" err="1" smtClean="0"/>
              <a:t>sistem</a:t>
            </a:r>
            <a:r>
              <a:rPr lang="en-US" sz="3400" dirty="0" smtClean="0"/>
              <a:t> </a:t>
            </a:r>
            <a:r>
              <a:rPr lang="en-US" sz="3400" dirty="0" err="1" smtClean="0"/>
              <a:t>pengolahan</a:t>
            </a:r>
            <a:r>
              <a:rPr lang="en-US" sz="3400" dirty="0" smtClean="0"/>
              <a:t> </a:t>
            </a:r>
            <a:r>
              <a:rPr lang="en-US" sz="3400" dirty="0" err="1" smtClean="0"/>
              <a:t>transaksi</a:t>
            </a:r>
            <a:r>
              <a:rPr lang="en-US" sz="3400" dirty="0" smtClean="0"/>
              <a:t> (level </a:t>
            </a:r>
            <a:r>
              <a:rPr lang="en-US" sz="3400" dirty="0" err="1" smtClean="0"/>
              <a:t>pertama</a:t>
            </a:r>
            <a:r>
              <a:rPr lang="en-US" sz="3400" dirty="0" smtClean="0"/>
              <a:t>)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sistem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> </a:t>
            </a:r>
            <a:r>
              <a:rPr lang="en-US" sz="3400" dirty="0" err="1" smtClean="0"/>
              <a:t>manajemen</a:t>
            </a:r>
            <a:r>
              <a:rPr lang="en-US" sz="3400" dirty="0" smtClean="0"/>
              <a:t> (level </a:t>
            </a:r>
            <a:r>
              <a:rPr lang="en-US" sz="3400" dirty="0" err="1" smtClean="0"/>
              <a:t>kedua</a:t>
            </a:r>
            <a:r>
              <a:rPr lang="en-US" sz="3400" dirty="0" smtClean="0"/>
              <a:t>) </a:t>
            </a:r>
            <a:r>
              <a:rPr lang="en-US" sz="3400" dirty="0" err="1" smtClean="0"/>
              <a:t>sudah</a:t>
            </a:r>
            <a:r>
              <a:rPr lang="en-US" sz="3400" dirty="0" smtClean="0"/>
              <a:t> </a:t>
            </a:r>
            <a:r>
              <a:rPr lang="en-US" sz="3400" dirty="0" err="1" smtClean="0"/>
              <a:t>berjalan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</a:t>
            </a:r>
            <a:r>
              <a:rPr lang="en-US" sz="3400" dirty="0" err="1" smtClean="0"/>
              <a:t>baik</a:t>
            </a:r>
            <a:r>
              <a:rPr lang="en-US" sz="3400" dirty="0" smtClean="0"/>
              <a:t>. </a:t>
            </a:r>
          </a:p>
          <a:p>
            <a:r>
              <a:rPr lang="en-US" sz="3400" dirty="0" smtClean="0"/>
              <a:t>SPK yang </a:t>
            </a:r>
            <a:r>
              <a:rPr lang="en-US" sz="3400" dirty="0" err="1" smtClean="0"/>
              <a:t>baik</a:t>
            </a:r>
            <a:r>
              <a:rPr lang="en-US" sz="3400" dirty="0" smtClean="0"/>
              <a:t> </a:t>
            </a:r>
            <a:r>
              <a:rPr lang="en-US" sz="3400" dirty="0" err="1" smtClean="0"/>
              <a:t>harus</a:t>
            </a:r>
            <a:r>
              <a:rPr lang="en-US" sz="3400" dirty="0" smtClean="0"/>
              <a:t> </a:t>
            </a:r>
            <a:r>
              <a:rPr lang="en-US" sz="3400" dirty="0" err="1" smtClean="0"/>
              <a:t>mampu</a:t>
            </a:r>
            <a:r>
              <a:rPr lang="en-US" sz="3400" dirty="0" smtClean="0"/>
              <a:t> </a:t>
            </a:r>
            <a:r>
              <a:rPr lang="en-US" sz="3400" dirty="0" err="1" smtClean="0"/>
              <a:t>menggali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> </a:t>
            </a:r>
            <a:r>
              <a:rPr lang="en-US" sz="3400" dirty="0" err="1" smtClean="0"/>
              <a:t>dari</a:t>
            </a:r>
            <a:r>
              <a:rPr lang="en-US" sz="3400" dirty="0" smtClean="0"/>
              <a:t> </a:t>
            </a:r>
            <a:r>
              <a:rPr lang="en-US" sz="3400" i="1" dirty="0" smtClean="0"/>
              <a:t>database</a:t>
            </a:r>
            <a:r>
              <a:rPr lang="en-US" sz="3400" dirty="0" smtClean="0"/>
              <a:t>, </a:t>
            </a:r>
            <a:r>
              <a:rPr lang="en-US" sz="3400" dirty="0" err="1" smtClean="0"/>
              <a:t>melakukan</a:t>
            </a:r>
            <a:r>
              <a:rPr lang="en-US" sz="3400" dirty="0" smtClean="0"/>
              <a:t> </a:t>
            </a:r>
            <a:r>
              <a:rPr lang="en-US" sz="3400" dirty="0" err="1" smtClean="0"/>
              <a:t>analisis</a:t>
            </a:r>
            <a:r>
              <a:rPr lang="en-US" sz="3400" dirty="0" smtClean="0"/>
              <a:t> </a:t>
            </a:r>
            <a:r>
              <a:rPr lang="en-US" sz="3400" dirty="0" err="1" smtClean="0"/>
              <a:t>serta</a:t>
            </a:r>
            <a:r>
              <a:rPr lang="en-US" sz="3400" dirty="0" smtClean="0"/>
              <a:t> </a:t>
            </a:r>
            <a:r>
              <a:rPr lang="en-US" sz="3400" dirty="0" err="1" smtClean="0"/>
              <a:t>memberikan</a:t>
            </a:r>
            <a:r>
              <a:rPr lang="en-US" sz="3400" dirty="0" smtClean="0"/>
              <a:t> </a:t>
            </a:r>
            <a:r>
              <a:rPr lang="en-US" sz="3400" dirty="0" err="1" smtClean="0"/>
              <a:t>interpretasi</a:t>
            </a:r>
            <a:r>
              <a:rPr lang="en-US" sz="3400" dirty="0" smtClean="0"/>
              <a:t>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bentuk</a:t>
            </a:r>
            <a:r>
              <a:rPr lang="en-US" sz="3400" dirty="0" smtClean="0"/>
              <a:t> yang </a:t>
            </a:r>
            <a:r>
              <a:rPr lang="en-US" sz="3400" dirty="0" err="1" smtClean="0"/>
              <a:t>mudah</a:t>
            </a:r>
            <a:r>
              <a:rPr lang="en-US" sz="3400" dirty="0" smtClean="0"/>
              <a:t> </a:t>
            </a:r>
            <a:r>
              <a:rPr lang="en-US" sz="3400" dirty="0" err="1" smtClean="0"/>
              <a:t>dipahami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format yang </a:t>
            </a:r>
            <a:r>
              <a:rPr lang="en-US" sz="3400" dirty="0" err="1" smtClean="0"/>
              <a:t>mudah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digunakan</a:t>
            </a:r>
            <a:r>
              <a:rPr lang="en-US" sz="3400" dirty="0" smtClean="0"/>
              <a:t> (</a:t>
            </a:r>
            <a:r>
              <a:rPr lang="en-US" sz="3400" i="1" dirty="0" smtClean="0"/>
              <a:t>user friendly</a:t>
            </a:r>
            <a:r>
              <a:rPr lang="en-US" sz="3400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541019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(SPKK) </a:t>
            </a:r>
            <a:r>
              <a:rPr lang="id-ID" dirty="0" smtClean="0"/>
              <a:t>=</a:t>
            </a:r>
            <a:r>
              <a:rPr lang="en-US" dirty="0" smtClean="0"/>
              <a:t> SPK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. SPKK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(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demografis</a:t>
            </a:r>
            <a:r>
              <a:rPr lang="en-US" dirty="0" smtClean="0"/>
              <a:t>, </a:t>
            </a:r>
            <a:r>
              <a:rPr lang="en-US" dirty="0" err="1" smtClean="0"/>
              <a:t>klinis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basis </a:t>
            </a:r>
            <a:r>
              <a:rPr lang="en-US" dirty="0" err="1" smtClean="0"/>
              <a:t>pengetahuan</a:t>
            </a:r>
            <a:r>
              <a:rPr lang="en-US" dirty="0" smtClean="0"/>
              <a:t> (</a:t>
            </a:r>
            <a:r>
              <a:rPr lang="en-US" i="1" dirty="0" smtClean="0"/>
              <a:t>knowledge base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klinisi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. </a:t>
            </a:r>
          </a:p>
          <a:p>
            <a:r>
              <a:rPr lang="en-US" u="sng" dirty="0" err="1" smtClean="0"/>
              <a:t>Pengguna</a:t>
            </a:r>
            <a:r>
              <a:rPr lang="en-US" u="sng" dirty="0" smtClean="0"/>
              <a:t> SPKK </a:t>
            </a:r>
            <a:r>
              <a:rPr lang="id-ID" dirty="0" smtClean="0"/>
              <a:t>=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laksana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, </a:t>
            </a:r>
            <a:r>
              <a:rPr lang="en-US" dirty="0" err="1" smtClean="0"/>
              <a:t>perawat</a:t>
            </a:r>
            <a:r>
              <a:rPr lang="en-US" dirty="0" smtClean="0"/>
              <a:t>, </a:t>
            </a:r>
            <a:r>
              <a:rPr lang="en-US" dirty="0" err="1" smtClean="0"/>
              <a:t>bidan</a:t>
            </a:r>
            <a:r>
              <a:rPr lang="en-US" dirty="0" smtClean="0"/>
              <a:t>, </a:t>
            </a:r>
            <a:r>
              <a:rPr lang="en-US" dirty="0" err="1" smtClean="0"/>
              <a:t>fisioterapis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</a:p>
          <a:p>
            <a:r>
              <a:rPr lang="en-US" dirty="0" smtClean="0"/>
              <a:t>SPKK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elektronis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(KMS) </a:t>
            </a:r>
            <a:r>
              <a:rPr lang="en-US" dirty="0" err="1" smtClean="0"/>
              <a:t>adalah</a:t>
            </a:r>
            <a:r>
              <a:rPr lang="en-US" dirty="0" smtClean="0"/>
              <a:t> SPKK </a:t>
            </a:r>
            <a:r>
              <a:rPr lang="en-US" dirty="0" err="1" smtClean="0"/>
              <a:t>sederhana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 </a:t>
            </a:r>
            <a:r>
              <a:rPr lang="en-US" dirty="0" err="1" smtClean="0"/>
              <a:t>balita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, </a:t>
            </a:r>
            <a:r>
              <a:rPr lang="en-US" dirty="0" err="1" smtClean="0"/>
              <a:t>imunisasi</a:t>
            </a:r>
            <a:r>
              <a:rPr lang="en-US" dirty="0" smtClean="0"/>
              <a:t>,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ASI,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yang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status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menginterpretasikan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turunnya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balita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balita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S HEAL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1"/>
            <a:ext cx="91440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Manfaat</a:t>
            </a:r>
            <a:r>
              <a:rPr lang="en-US" dirty="0" smtClean="0"/>
              <a:t> 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id-ID" dirty="0" smtClean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(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,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</a:t>
            </a:r>
          </a:p>
          <a:p>
            <a:r>
              <a:rPr lang="en-US" u="sng" dirty="0" err="1" smtClean="0"/>
              <a:t>Informasi</a:t>
            </a:r>
            <a:r>
              <a:rPr lang="en-US" u="sng" dirty="0" smtClean="0"/>
              <a:t> </a:t>
            </a:r>
            <a:r>
              <a:rPr lang="en-US" u="sng" dirty="0" err="1" smtClean="0"/>
              <a:t>kesehatan</a:t>
            </a:r>
            <a:r>
              <a:rPr lang="en-US" u="sng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program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,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 program,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Alerting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Alert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data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yang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membahayakan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abnormal,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i="1" dirty="0" smtClean="0"/>
              <a:t>vital sign</a:t>
            </a:r>
            <a:r>
              <a:rPr lang="en-US" dirty="0" smtClean="0"/>
              <a:t>, </a:t>
            </a:r>
            <a:r>
              <a:rPr lang="en-US" dirty="0" err="1" smtClean="0"/>
              <a:t>kontraindikasi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Interpretasi</a:t>
            </a:r>
            <a:r>
              <a:rPr lang="id-ID" dirty="0" smtClean="0"/>
              <a:t> = </a:t>
            </a:r>
            <a:r>
              <a:rPr lang="en-US" dirty="0" err="1" smtClean="0"/>
              <a:t>asimilasi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data </a:t>
            </a:r>
            <a:r>
              <a:rPr lang="en-US" dirty="0" err="1" smtClean="0"/>
              <a:t>pasien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penginterpretasi</a:t>
            </a:r>
            <a:r>
              <a:rPr lang="en-US" dirty="0" smtClean="0"/>
              <a:t> EKG,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radiologis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FUNGSI DSS/SPKK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FUNGSI 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Assisting</a:t>
            </a:r>
            <a:r>
              <a:rPr lang="en-US" dirty="0" smtClean="0"/>
              <a:t> (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id-ID" dirty="0" smtClean="0"/>
              <a:t>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id-ID" dirty="0" smtClean="0"/>
              <a:t>: </a:t>
            </a:r>
            <a:r>
              <a:rPr lang="en-US" dirty="0" smtClean="0"/>
              <a:t>SPKK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Critiquing</a:t>
            </a:r>
            <a:r>
              <a:rPr lang="en-US" dirty="0" smtClean="0"/>
              <a:t> (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id-ID" dirty="0" smtClean="0"/>
              <a:t>   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memverifikasi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id-ID" dirty="0" smtClean="0"/>
              <a:t>Manfaat dari 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SPKK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15536"/>
          </a:xfrm>
        </p:spPr>
        <p:txBody>
          <a:bodyPr/>
          <a:lstStyle/>
          <a:p>
            <a:pPr algn="ctr"/>
            <a:r>
              <a:rPr lang="en-US" dirty="0" smtClean="0"/>
              <a:t>FUNGSI 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Diagnosis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SPKK yang paling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dipublikasikan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1970-an.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id-ID" dirty="0" smtClean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id-ID" dirty="0" smtClean="0"/>
              <a:t>perbedaan</a:t>
            </a:r>
            <a:r>
              <a:rPr lang="en-US" dirty="0" smtClean="0"/>
              <a:t> diagnosis </a:t>
            </a: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diinputkan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Manajemen</a:t>
            </a:r>
            <a:endParaRPr lang="en-US" dirty="0" smtClean="0"/>
          </a:p>
          <a:p>
            <a:pPr>
              <a:buNone/>
            </a:pPr>
            <a:r>
              <a:rPr lang="id-ID" dirty="0" smtClean="0"/>
              <a:t>	A</a:t>
            </a:r>
            <a:r>
              <a:rPr lang="en-US" dirty="0" err="1" smtClean="0"/>
              <a:t>plikasi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id-ID" dirty="0" smtClean="0"/>
              <a:t>= </a:t>
            </a:r>
            <a:r>
              <a:rPr lang="en-US" dirty="0" err="1" smtClean="0"/>
              <a:t>meningkatkan</a:t>
            </a:r>
            <a:r>
              <a:rPr lang="en-US" dirty="0" smtClean="0"/>
              <a:t>/</a:t>
            </a:r>
            <a:r>
              <a:rPr lang="id-ID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SDM)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assessment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dirawat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SISTEM PAKAR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7"/>
            <a:ext cx="8305800" cy="4526280"/>
          </a:xfrm>
        </p:spPr>
        <p:txBody>
          <a:bodyPr>
            <a:normAutofit/>
          </a:bodyPr>
          <a:lstStyle/>
          <a:p>
            <a:r>
              <a:rPr lang="id-ID" dirty="0" smtClean="0"/>
              <a:t>A</a:t>
            </a:r>
            <a:r>
              <a:rPr lang="en-US" dirty="0" err="1" smtClean="0"/>
              <a:t>rimin</a:t>
            </a:r>
            <a:r>
              <a:rPr lang="en-US" dirty="0" smtClean="0"/>
              <a:t> (</a:t>
            </a:r>
            <a:r>
              <a:rPr lang="en-US" dirty="0" err="1" smtClean="0"/>
              <a:t>Th</a:t>
            </a:r>
            <a:r>
              <a:rPr lang="en-US" dirty="0" smtClean="0"/>
              <a:t> 1992),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piranti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id-ID" dirty="0" smtClean="0"/>
              <a:t>/ </a:t>
            </a:r>
            <a:r>
              <a:rPr lang="id-ID" i="1" dirty="0" smtClean="0"/>
              <a:t>software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,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i="1" dirty="0" smtClean="0"/>
              <a:t>output</a:t>
            </a:r>
            <a:r>
              <a:rPr lang="en-US" dirty="0" smtClean="0"/>
              <a:t> </a:t>
            </a:r>
            <a:r>
              <a:rPr lang="en-US" dirty="0" err="1" smtClean="0"/>
              <a:t>masalah-masalah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ditransfer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SISTEM PAKAR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52577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pengalaman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nasihat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   </a:t>
            </a:r>
          </a:p>
          <a:p>
            <a:pPr lvl="1"/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Membagi-bagi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relevansi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ekstensif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mengadopsi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. </a:t>
            </a:r>
          </a:p>
          <a:p>
            <a:pPr lvl="1"/>
            <a:r>
              <a:rPr lang="id-ID" dirty="0" smtClean="0"/>
              <a:t>P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, </a:t>
            </a:r>
            <a:r>
              <a:rPr lang="en-US" dirty="0" err="1" smtClean="0"/>
              <a:t>keluar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meninggal</a:t>
            </a:r>
            <a:r>
              <a:rPr lang="en-US" dirty="0" smtClean="0"/>
              <a:t>. </a:t>
            </a:r>
          </a:p>
          <a:p>
            <a:pPr lvl="1"/>
            <a:r>
              <a:rPr lang="id-ID" dirty="0" smtClean="0"/>
              <a:t>P</a:t>
            </a:r>
            <a:r>
              <a:rPr lang="en-US" dirty="0" err="1" smtClean="0"/>
              <a:t>engetahuan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didokumentasikan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dianalisis</a:t>
            </a:r>
            <a:r>
              <a:rPr lang="en-US" dirty="0" smtClean="0"/>
              <a:t>. </a:t>
            </a:r>
          </a:p>
          <a:p>
            <a:pPr lvl="1"/>
            <a:r>
              <a:rPr lang="id-ID" dirty="0" smtClean="0"/>
              <a:t>P</a:t>
            </a:r>
            <a:r>
              <a:rPr lang="en-US" dirty="0" err="1" smtClean="0"/>
              <a:t>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media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dialihkan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SISTEM PAKAR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SISTEM PAKAR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4863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4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), </a:t>
            </a:r>
          </a:p>
          <a:p>
            <a:pPr lvl="1"/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(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), </a:t>
            </a:r>
          </a:p>
          <a:p>
            <a:pPr lvl="1"/>
            <a:r>
              <a:rPr lang="en-US" dirty="0" err="1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user. </a:t>
            </a:r>
          </a:p>
          <a:p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basis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menalar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keahlian-keahlian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basis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program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basis data,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diprogram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inferensi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</a:t>
            </a:r>
            <a:r>
              <a:rPr lang="en-US" dirty="0" err="1" smtClean="0"/>
              <a:t>pakar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r>
              <a:rPr lang="en-US" dirty="0" smtClean="0"/>
              <a:t>Sistem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CF (</a:t>
            </a:r>
            <a:r>
              <a:rPr lang="en-US" dirty="0" err="1" smtClean="0"/>
              <a:t>certanly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conduct disorder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is p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  <a:noFill/>
          <a:ln/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gency FB" pitchFamily="34" charset="0"/>
              </a:rPr>
              <a:t>Masalah</a:t>
            </a:r>
            <a:r>
              <a:rPr lang="en-US" sz="4000" b="1" dirty="0">
                <a:solidFill>
                  <a:schemeClr val="bg1"/>
                </a:solidFill>
                <a:latin typeface="Agency FB" pitchFamily="34" charset="0"/>
              </a:rPr>
              <a:t> SIK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Agency FB" pitchFamily="34" charset="0"/>
              </a:rPr>
              <a:t>Desentralisasi</a:t>
            </a:r>
            <a:endParaRPr lang="en-US" sz="2800" dirty="0">
              <a:latin typeface="Agency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id-ID" sz="2800" dirty="0" smtClean="0">
                <a:latin typeface="Agency FB" pitchFamily="34" charset="0"/>
              </a:rPr>
              <a:t>Ada </a:t>
            </a:r>
            <a:r>
              <a:rPr lang="en-US" sz="2800" dirty="0" smtClean="0">
                <a:latin typeface="Agency FB" pitchFamily="34" charset="0"/>
              </a:rPr>
              <a:t>RS </a:t>
            </a:r>
            <a:r>
              <a:rPr lang="id-ID" sz="2800" dirty="0" smtClean="0">
                <a:latin typeface="Agency FB" pitchFamily="34" charset="0"/>
              </a:rPr>
              <a:t>yang </a:t>
            </a:r>
            <a:r>
              <a:rPr lang="en-US" sz="2800" dirty="0" err="1" smtClean="0">
                <a:latin typeface="Agency FB" pitchFamily="34" charset="0"/>
              </a:rPr>
              <a:t>tidak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melapor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DinKes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Kab</a:t>
            </a:r>
            <a:r>
              <a:rPr lang="en-US" sz="2800" dirty="0">
                <a:latin typeface="Agency FB" pitchFamily="34" charset="0"/>
              </a:rPr>
              <a:t>/Kota</a:t>
            </a:r>
          </a:p>
          <a:p>
            <a:pPr lvl="1">
              <a:lnSpc>
                <a:spcPct val="90000"/>
              </a:lnSpc>
            </a:pPr>
            <a:r>
              <a:rPr lang="id-ID" sz="2800" dirty="0" smtClean="0">
                <a:latin typeface="Agency FB" pitchFamily="34" charset="0"/>
              </a:rPr>
              <a:t>Belum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terdapat</a:t>
            </a:r>
            <a:r>
              <a:rPr lang="en-US" sz="2800" dirty="0">
                <a:latin typeface="Agency FB" pitchFamily="34" charset="0"/>
              </a:rPr>
              <a:t> unit </a:t>
            </a:r>
            <a:r>
              <a:rPr lang="en-US" sz="2800" dirty="0" err="1">
                <a:latin typeface="Agency FB" pitchFamily="34" charset="0"/>
              </a:rPr>
              <a:t>pengelola</a:t>
            </a:r>
            <a:r>
              <a:rPr lang="en-US" sz="2800" dirty="0">
                <a:latin typeface="Agency FB" pitchFamily="34" charset="0"/>
              </a:rPr>
              <a:t> data </a:t>
            </a:r>
            <a:r>
              <a:rPr lang="en-US" sz="2800" dirty="0" err="1">
                <a:latin typeface="Agency FB" pitchFamily="34" charset="0"/>
              </a:rPr>
              <a:t>di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Kesehatan</a:t>
            </a:r>
            <a:r>
              <a:rPr lang="en-US" sz="2800" dirty="0">
                <a:latin typeface="Agency FB" pitchFamily="34" charset="0"/>
              </a:rPr>
              <a:t>  </a:t>
            </a:r>
            <a:r>
              <a:rPr lang="en-US" sz="2800" dirty="0" err="1">
                <a:latin typeface="Agency FB" pitchFamily="34" charset="0"/>
              </a:rPr>
              <a:t>Kabupaten</a:t>
            </a:r>
            <a:r>
              <a:rPr lang="en-US" sz="2800" dirty="0">
                <a:latin typeface="Agency FB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 dirty="0" err="1">
                <a:latin typeface="Agency FB" pitchFamily="34" charset="0"/>
              </a:rPr>
              <a:t>Alokasi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biaya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untuk</a:t>
            </a:r>
            <a:r>
              <a:rPr lang="en-US" sz="2800" dirty="0">
                <a:latin typeface="Agency FB" pitchFamily="34" charset="0"/>
              </a:rPr>
              <a:t> SIKDA  </a:t>
            </a:r>
            <a:r>
              <a:rPr lang="en-US" sz="2800" dirty="0" err="1">
                <a:latin typeface="Agency FB" pitchFamily="34" charset="0"/>
              </a:rPr>
              <a:t>terbatas</a:t>
            </a:r>
            <a:r>
              <a:rPr lang="en-US" sz="2800" dirty="0">
                <a:latin typeface="Agency FB" pitchFamily="34" charset="0"/>
              </a:rPr>
              <a:t> (</a:t>
            </a:r>
            <a:r>
              <a:rPr lang="en-US" sz="2800" dirty="0" err="1">
                <a:latin typeface="Agency FB" pitchFamily="34" charset="0"/>
              </a:rPr>
              <a:t>belum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prioritas</a:t>
            </a:r>
            <a:r>
              <a:rPr lang="en-US" sz="2800" dirty="0">
                <a:latin typeface="Agency FB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gency FB" pitchFamily="34" charset="0"/>
              </a:rPr>
              <a:t>SDM</a:t>
            </a:r>
          </a:p>
          <a:p>
            <a:pPr lvl="1">
              <a:lnSpc>
                <a:spcPct val="90000"/>
              </a:lnSpc>
            </a:pPr>
            <a:r>
              <a:rPr lang="en-US" sz="2800" dirty="0" err="1">
                <a:latin typeface="Agency FB" pitchFamily="34" charset="0"/>
              </a:rPr>
              <a:t>Terbatasnya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jumlah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kualitas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tenaga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pengelola</a:t>
            </a:r>
            <a:r>
              <a:rPr lang="en-US" sz="2800" dirty="0">
                <a:latin typeface="Agency FB" pitchFamily="34" charset="0"/>
              </a:rPr>
              <a:t> data </a:t>
            </a:r>
            <a:r>
              <a:rPr lang="en-US" sz="2800" dirty="0" err="1">
                <a:latin typeface="Agency FB" pitchFamily="34" charset="0"/>
              </a:rPr>
              <a:t>di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kesehatan</a:t>
            </a:r>
            <a:r>
              <a:rPr lang="en-US" sz="2800" dirty="0">
                <a:latin typeface="Agency FB" pitchFamily="34" charset="0"/>
              </a:rPr>
              <a:t> Prop &amp; </a:t>
            </a:r>
            <a:r>
              <a:rPr lang="en-US" sz="2800" dirty="0" err="1">
                <a:latin typeface="Agency FB" pitchFamily="34" charset="0"/>
              </a:rPr>
              <a:t>Kab</a:t>
            </a:r>
            <a:endParaRPr lang="en-US" sz="2800" dirty="0">
              <a:latin typeface="Agency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gency FB" pitchFamily="34" charset="0"/>
              </a:rPr>
              <a:t>Teknologi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Informasi</a:t>
            </a:r>
            <a:endParaRPr lang="en-US" sz="2800" dirty="0">
              <a:latin typeface="Agency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err="1">
                <a:latin typeface="Agency FB" pitchFamily="34" charset="0"/>
              </a:rPr>
              <a:t>Belum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semua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daerah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memiliki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kemampuan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untuk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menyediakan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memanfaatkan</a:t>
            </a:r>
            <a:r>
              <a:rPr lang="en-US" sz="2800" dirty="0">
                <a:latin typeface="Agency FB" pitchFamily="34" charset="0"/>
              </a:rPr>
              <a:t> TI 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gency FB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gency FB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SIK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211763"/>
          </a:xfrm>
          <a:noFill/>
        </p:spPr>
        <p:txBody>
          <a:bodyPr>
            <a:normAutofit fontScale="92500"/>
          </a:bodyPr>
          <a:lstStyle/>
          <a:p>
            <a:r>
              <a:rPr lang="en-US" dirty="0" err="1" smtClean="0"/>
              <a:t>Masing-masing</a:t>
            </a:r>
            <a:r>
              <a:rPr lang="en-US" dirty="0" smtClean="0"/>
              <a:t> program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lama.</a:t>
            </a:r>
          </a:p>
          <a:p>
            <a:r>
              <a:rPr lang="en-US" dirty="0" err="1" smtClean="0"/>
              <a:t>Terbatasnya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(</a:t>
            </a:r>
            <a:r>
              <a:rPr lang="en-US" i="1" dirty="0" smtClean="0"/>
              <a:t>hardware)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perangkat</a:t>
            </a:r>
            <a:r>
              <a:rPr lang="en-US" i="1" dirty="0" smtClean="0"/>
              <a:t> </a:t>
            </a:r>
            <a:r>
              <a:rPr lang="en-US" i="1" dirty="0" err="1" smtClean="0"/>
              <a:t>lunak</a:t>
            </a:r>
            <a:r>
              <a:rPr lang="en-US" i="1" dirty="0" smtClean="0"/>
              <a:t> (software)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jenjang</a:t>
            </a:r>
            <a:r>
              <a:rPr lang="id-ID" dirty="0" smtClean="0"/>
              <a:t> dan belum dimanfaatkan optimal</a:t>
            </a:r>
            <a:endParaRPr lang="en-US" dirty="0" smtClean="0"/>
          </a:p>
          <a:p>
            <a:r>
              <a:rPr lang="en-US" dirty="0" err="1" smtClean="0"/>
              <a:t>Terbatasnya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kemauan</a:t>
            </a:r>
            <a:r>
              <a:rPr lang="en-US" dirty="0" smtClean="0"/>
              <a:t> </a:t>
            </a:r>
            <a:r>
              <a:rPr lang="id-ID" dirty="0" smtClean="0"/>
              <a:t>SDM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nn-NO" dirty="0" smtClean="0"/>
              <a:t>mengelola dan mengembangkan sistem informasi</a:t>
            </a:r>
          </a:p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membudayanya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data/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keengganan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dipromosikan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93063" cy="7826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Program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Kegiatan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Pengembangan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 SIK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Kedepan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45259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>
                <a:latin typeface="Agency FB" pitchFamily="34" charset="0"/>
              </a:rPr>
              <a:t>Memperkuat</a:t>
            </a:r>
            <a:r>
              <a:rPr lang="en-US" sz="2800" dirty="0">
                <a:latin typeface="Agency FB" pitchFamily="34" charset="0"/>
              </a:rPr>
              <a:t>  SDM </a:t>
            </a:r>
            <a:r>
              <a:rPr lang="en-US" sz="2800" dirty="0" err="1">
                <a:latin typeface="Agency FB" pitchFamily="34" charset="0"/>
              </a:rPr>
              <a:t>terutama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petugas</a:t>
            </a:r>
            <a:r>
              <a:rPr lang="en-US" sz="2800" dirty="0">
                <a:latin typeface="Agency FB" pitchFamily="34" charset="0"/>
              </a:rPr>
              <a:t> SIK </a:t>
            </a:r>
            <a:r>
              <a:rPr lang="en-US" sz="2800" dirty="0" err="1">
                <a:latin typeface="Agency FB" pitchFamily="34" charset="0"/>
              </a:rPr>
              <a:t>diseluruh</a:t>
            </a:r>
            <a:r>
              <a:rPr lang="en-US" sz="2800" dirty="0">
                <a:latin typeface="Agency FB" pitchFamily="34" charset="0"/>
              </a:rPr>
              <a:t> Unit </a:t>
            </a:r>
            <a:r>
              <a:rPr lang="en-US" sz="2800" dirty="0" err="1">
                <a:latin typeface="Agency FB" pitchFamily="34" charset="0"/>
              </a:rPr>
              <a:t>Pelayanan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Kesehatan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dari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tingkat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dasar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rujukan</a:t>
            </a:r>
            <a:r>
              <a:rPr lang="en-US" sz="2800" dirty="0">
                <a:latin typeface="Agency FB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gency FB" pitchFamily="34" charset="0"/>
              </a:rPr>
              <a:t>Penggunaan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sistem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jaringan</a:t>
            </a:r>
            <a:r>
              <a:rPr lang="en-US" sz="2800" dirty="0">
                <a:latin typeface="Agency FB" pitchFamily="34" charset="0"/>
              </a:rPr>
              <a:t> internet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LAN </a:t>
            </a:r>
            <a:r>
              <a:rPr lang="en-US" sz="2800" dirty="0" err="1">
                <a:latin typeface="Agency FB" pitchFamily="34" charset="0"/>
              </a:rPr>
              <a:t>di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Kesehatan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RS </a:t>
            </a:r>
            <a:r>
              <a:rPr lang="en-US" sz="2800" dirty="0" err="1">
                <a:latin typeface="Agency FB" pitchFamily="34" charset="0"/>
              </a:rPr>
              <a:t>Kab</a:t>
            </a:r>
            <a:r>
              <a:rPr lang="en-US" sz="2800" dirty="0">
                <a:latin typeface="Agency FB" pitchFamily="34" charset="0"/>
              </a:rPr>
              <a:t>/Kota </a:t>
            </a:r>
            <a:r>
              <a:rPr lang="en-US" sz="2800" dirty="0" err="1">
                <a:latin typeface="Agency FB" pitchFamily="34" charset="0"/>
              </a:rPr>
              <a:t>serta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Provinsi</a:t>
            </a:r>
            <a:endParaRPr lang="en-US" sz="2800" dirty="0">
              <a:latin typeface="Agency FB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Agency FB" pitchFamily="34" charset="0"/>
              </a:rPr>
              <a:t>Penggunaan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sistem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rekam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medis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pada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pelayanan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dasar</a:t>
            </a:r>
            <a:r>
              <a:rPr lang="en-US" sz="2800" dirty="0">
                <a:latin typeface="Agency FB" pitchFamily="34" charset="0"/>
              </a:rPr>
              <a:t> (SIMPUS)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rujukan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berbasis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komputerisasi</a:t>
            </a:r>
            <a:r>
              <a:rPr lang="en-US" sz="2800" dirty="0">
                <a:latin typeface="Agency FB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Agency FB" pitchFamily="34" charset="0"/>
              </a:rPr>
              <a:t>Pengembangan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Sistem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Informasi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Berbasis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>
                <a:latin typeface="Agency FB" pitchFamily="34" charset="0"/>
              </a:rPr>
              <a:t>Web </a:t>
            </a:r>
            <a:r>
              <a:rPr lang="en-US" sz="2800" dirty="0" err="1">
                <a:latin typeface="Agency FB" pitchFamily="34" charset="0"/>
              </a:rPr>
              <a:t>di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Dinkes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Provinsi</a:t>
            </a:r>
            <a:r>
              <a:rPr lang="en-US" sz="2800" dirty="0" smtClean="0">
                <a:latin typeface="Agency FB" pitchFamily="34" charset="0"/>
              </a:rPr>
              <a:t>.</a:t>
            </a:r>
            <a:endParaRPr lang="en-US" sz="2800" dirty="0">
              <a:latin typeface="Agency FB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Agency FB" pitchFamily="34" charset="0"/>
              </a:rPr>
              <a:t>Peningkatan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Kualitas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Profil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Kesehatan</a:t>
            </a:r>
            <a:r>
              <a:rPr lang="en-US" sz="2800" u="sng" dirty="0">
                <a:latin typeface="Agency FB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u="sng" dirty="0" err="1" smtClean="0">
                <a:latin typeface="Agency FB" pitchFamily="34" charset="0"/>
              </a:rPr>
              <a:t>Pengembangan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sistem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pelaporan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terpadu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di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tingkat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Puskesmas</a:t>
            </a:r>
            <a:r>
              <a:rPr lang="en-US" u="sng" dirty="0" smtClean="0">
                <a:latin typeface="Agency FB" pitchFamily="34" charset="0"/>
              </a:rPr>
              <a:t> (SP2TP</a:t>
            </a:r>
            <a:r>
              <a:rPr lang="id-ID" u="sng" dirty="0" smtClean="0">
                <a:latin typeface="Agency FB" pitchFamily="34" charset="0"/>
              </a:rPr>
              <a:t>/ SP3</a:t>
            </a:r>
            <a:r>
              <a:rPr lang="en-US" u="sng" dirty="0" smtClean="0">
                <a:latin typeface="Agency FB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u="sng" dirty="0" err="1" smtClean="0">
                <a:latin typeface="Agency FB" pitchFamily="34" charset="0"/>
              </a:rPr>
              <a:t>Pengembangan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Sistem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Pelaporan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Satu</a:t>
            </a:r>
            <a:r>
              <a:rPr lang="en-US" u="sng" dirty="0" smtClean="0">
                <a:latin typeface="Agency FB" pitchFamily="34" charset="0"/>
              </a:rPr>
              <a:t> </a:t>
            </a:r>
            <a:r>
              <a:rPr lang="en-US" u="sng" dirty="0" err="1" smtClean="0">
                <a:latin typeface="Agency FB" pitchFamily="34" charset="0"/>
              </a:rPr>
              <a:t>Pintu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Agency FB" pitchFamily="34" charset="0"/>
              </a:rPr>
              <a:t>Peningkatan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pembiayaan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terhadap</a:t>
            </a:r>
            <a:r>
              <a:rPr lang="en-US" dirty="0" smtClean="0">
                <a:latin typeface="Agency FB" pitchFamily="34" charset="0"/>
              </a:rPr>
              <a:t> SIK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Agency FB" pitchFamily="34" charset="0"/>
              </a:rPr>
              <a:t>Pengembangan</a:t>
            </a:r>
            <a:r>
              <a:rPr lang="en-US" dirty="0" smtClean="0">
                <a:latin typeface="Agency FB" pitchFamily="34" charset="0"/>
              </a:rPr>
              <a:t> Bank Data </a:t>
            </a:r>
            <a:r>
              <a:rPr lang="en-US" dirty="0" err="1" smtClean="0">
                <a:latin typeface="Agency FB" pitchFamily="34" charset="0"/>
              </a:rPr>
              <a:t>di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Dinkes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Provinsi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Kab</a:t>
            </a:r>
            <a:r>
              <a:rPr lang="en-US" dirty="0" smtClean="0">
                <a:latin typeface="Agency FB" pitchFamily="34" charset="0"/>
              </a:rPr>
              <a:t>/Kota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Agency FB" pitchFamily="34" charset="0"/>
              </a:rPr>
              <a:t>Peningkatan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Kualitas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Survei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Kesehatan</a:t>
            </a:r>
            <a:endParaRPr lang="en-US" dirty="0" smtClean="0">
              <a:latin typeface="Agency FB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Agency FB" pitchFamily="34" charset="0"/>
              </a:rPr>
              <a:t>Pengembangan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Sistem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Survelance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Provinsi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67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00200" y="5029200"/>
            <a:ext cx="5791200" cy="457200"/>
          </a:xfrm>
          <a:prstGeom prst="rect">
            <a:avLst/>
          </a:prstGeom>
          <a:solidFill>
            <a:srgbClr val="CC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81200" y="4572000"/>
            <a:ext cx="5105400" cy="4572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84563" y="1524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id-ID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3036888" y="2717800"/>
            <a:ext cx="3135312" cy="13176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83" y="0"/>
              </a:cxn>
              <a:cxn ang="0">
                <a:pos x="1975" y="0"/>
              </a:cxn>
              <a:cxn ang="0">
                <a:pos x="1892" y="83"/>
              </a:cxn>
              <a:cxn ang="0">
                <a:pos x="0" y="83"/>
              </a:cxn>
            </a:cxnLst>
            <a:rect l="0" t="0" r="r" b="b"/>
            <a:pathLst>
              <a:path w="1975" h="83">
                <a:moveTo>
                  <a:pt x="0" y="83"/>
                </a:moveTo>
                <a:lnTo>
                  <a:pt x="83" y="0"/>
                </a:lnTo>
                <a:lnTo>
                  <a:pt x="1975" y="0"/>
                </a:lnTo>
                <a:lnTo>
                  <a:pt x="1892" y="83"/>
                </a:lnTo>
                <a:lnTo>
                  <a:pt x="0" y="83"/>
                </a:lnTo>
                <a:close/>
              </a:path>
            </a:pathLst>
          </a:custGeom>
          <a:solidFill>
            <a:srgbClr val="8080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6040438" y="2717800"/>
            <a:ext cx="815975" cy="128270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83" y="0"/>
              </a:cxn>
              <a:cxn ang="0">
                <a:pos x="514" y="725"/>
              </a:cxn>
              <a:cxn ang="0">
                <a:pos x="432" y="808"/>
              </a:cxn>
              <a:cxn ang="0">
                <a:pos x="0" y="83"/>
              </a:cxn>
            </a:cxnLst>
            <a:rect l="0" t="0" r="r" b="b"/>
            <a:pathLst>
              <a:path w="514" h="808">
                <a:moveTo>
                  <a:pt x="0" y="83"/>
                </a:moveTo>
                <a:lnTo>
                  <a:pt x="83" y="0"/>
                </a:lnTo>
                <a:lnTo>
                  <a:pt x="514" y="725"/>
                </a:lnTo>
                <a:lnTo>
                  <a:pt x="432" y="808"/>
                </a:lnTo>
                <a:lnTo>
                  <a:pt x="0" y="83"/>
                </a:lnTo>
                <a:close/>
              </a:path>
            </a:pathLst>
          </a:custGeom>
          <a:solidFill>
            <a:srgbClr val="000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3787775" y="1447800"/>
            <a:ext cx="1633538" cy="13176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83" y="0"/>
              </a:cxn>
              <a:cxn ang="0">
                <a:pos x="1029" y="0"/>
              </a:cxn>
              <a:cxn ang="0">
                <a:pos x="946" y="83"/>
              </a:cxn>
              <a:cxn ang="0">
                <a:pos x="0" y="83"/>
              </a:cxn>
            </a:cxnLst>
            <a:rect l="0" t="0" r="r" b="b"/>
            <a:pathLst>
              <a:path w="1029" h="83">
                <a:moveTo>
                  <a:pt x="0" y="83"/>
                </a:moveTo>
                <a:lnTo>
                  <a:pt x="83" y="0"/>
                </a:lnTo>
                <a:lnTo>
                  <a:pt x="1029" y="0"/>
                </a:lnTo>
                <a:lnTo>
                  <a:pt x="946" y="83"/>
                </a:lnTo>
                <a:lnTo>
                  <a:pt x="0" y="83"/>
                </a:lnTo>
                <a:close/>
              </a:path>
            </a:pathLst>
          </a:custGeom>
          <a:solidFill>
            <a:srgbClr val="8080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5289550" y="1447800"/>
            <a:ext cx="812800" cy="128270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83" y="0"/>
              </a:cxn>
              <a:cxn ang="0">
                <a:pos x="512" y="726"/>
              </a:cxn>
              <a:cxn ang="0">
                <a:pos x="430" y="808"/>
              </a:cxn>
              <a:cxn ang="0">
                <a:pos x="0" y="83"/>
              </a:cxn>
            </a:cxnLst>
            <a:rect l="0" t="0" r="r" b="b"/>
            <a:pathLst>
              <a:path w="512" h="808">
                <a:moveTo>
                  <a:pt x="0" y="83"/>
                </a:moveTo>
                <a:lnTo>
                  <a:pt x="83" y="0"/>
                </a:lnTo>
                <a:lnTo>
                  <a:pt x="512" y="726"/>
                </a:lnTo>
                <a:lnTo>
                  <a:pt x="430" y="808"/>
                </a:lnTo>
                <a:lnTo>
                  <a:pt x="0" y="83"/>
                </a:lnTo>
                <a:close/>
              </a:path>
            </a:pathLst>
          </a:custGeom>
          <a:solidFill>
            <a:srgbClr val="000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3124200" y="1579563"/>
            <a:ext cx="2867025" cy="1150937"/>
          </a:xfrm>
          <a:custGeom>
            <a:avLst/>
            <a:gdLst/>
            <a:ahLst/>
            <a:cxnLst>
              <a:cxn ang="0">
                <a:pos x="430" y="0"/>
              </a:cxn>
              <a:cxn ang="0">
                <a:pos x="1376" y="0"/>
              </a:cxn>
              <a:cxn ang="0">
                <a:pos x="1806" y="725"/>
              </a:cxn>
              <a:cxn ang="0">
                <a:pos x="0" y="725"/>
              </a:cxn>
              <a:cxn ang="0">
                <a:pos x="430" y="0"/>
              </a:cxn>
            </a:cxnLst>
            <a:rect l="0" t="0" r="r" b="b"/>
            <a:pathLst>
              <a:path w="1806" h="725">
                <a:moveTo>
                  <a:pt x="430" y="0"/>
                </a:moveTo>
                <a:lnTo>
                  <a:pt x="1376" y="0"/>
                </a:lnTo>
                <a:lnTo>
                  <a:pt x="1806" y="725"/>
                </a:lnTo>
                <a:lnTo>
                  <a:pt x="0" y="725"/>
                </a:lnTo>
                <a:lnTo>
                  <a:pt x="430" y="0"/>
                </a:lnTo>
                <a:close/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4538663" y="179388"/>
            <a:ext cx="812800" cy="1282700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83" y="0"/>
              </a:cxn>
              <a:cxn ang="0">
                <a:pos x="512" y="725"/>
              </a:cxn>
              <a:cxn ang="0">
                <a:pos x="430" y="808"/>
              </a:cxn>
              <a:cxn ang="0">
                <a:pos x="0" y="82"/>
              </a:cxn>
            </a:cxnLst>
            <a:rect l="0" t="0" r="r" b="b"/>
            <a:pathLst>
              <a:path w="512" h="808">
                <a:moveTo>
                  <a:pt x="0" y="82"/>
                </a:moveTo>
                <a:lnTo>
                  <a:pt x="83" y="0"/>
                </a:lnTo>
                <a:lnTo>
                  <a:pt x="512" y="725"/>
                </a:lnTo>
                <a:lnTo>
                  <a:pt x="430" y="808"/>
                </a:lnTo>
                <a:lnTo>
                  <a:pt x="0" y="82"/>
                </a:lnTo>
                <a:close/>
              </a:path>
            </a:pathLst>
          </a:custGeom>
          <a:solidFill>
            <a:srgbClr val="000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3892550" y="309563"/>
            <a:ext cx="1365250" cy="1152525"/>
          </a:xfrm>
          <a:custGeom>
            <a:avLst/>
            <a:gdLst/>
            <a:ahLst/>
            <a:cxnLst>
              <a:cxn ang="0">
                <a:pos x="430" y="0"/>
              </a:cxn>
              <a:cxn ang="0">
                <a:pos x="430" y="0"/>
              </a:cxn>
              <a:cxn ang="0">
                <a:pos x="860" y="726"/>
              </a:cxn>
              <a:cxn ang="0">
                <a:pos x="0" y="726"/>
              </a:cxn>
              <a:cxn ang="0">
                <a:pos x="430" y="0"/>
              </a:cxn>
            </a:cxnLst>
            <a:rect l="0" t="0" r="r" b="b"/>
            <a:pathLst>
              <a:path w="860" h="726">
                <a:moveTo>
                  <a:pt x="430" y="0"/>
                </a:moveTo>
                <a:lnTo>
                  <a:pt x="430" y="0"/>
                </a:lnTo>
                <a:lnTo>
                  <a:pt x="860" y="726"/>
                </a:lnTo>
                <a:lnTo>
                  <a:pt x="0" y="726"/>
                </a:lnTo>
                <a:lnTo>
                  <a:pt x="43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590800" y="762000"/>
            <a:ext cx="1447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Strategic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 management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759080" y="1524000"/>
            <a:ext cx="23101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Management</a:t>
            </a:r>
          </a:p>
          <a:p>
            <a:pPr algn="r" eaLnBrk="0" hangingPunct="0"/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 Information System</a:t>
            </a:r>
            <a:endParaRPr lang="en-US" sz="4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362200" y="4038600"/>
            <a:ext cx="18288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191000" y="4038600"/>
            <a:ext cx="1371600" cy="5334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562600" y="4038600"/>
            <a:ext cx="1143000" cy="533400"/>
          </a:xfrm>
          <a:prstGeom prst="rect">
            <a:avLst/>
          </a:prstGeom>
          <a:solidFill>
            <a:srgbClr val="9966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733800" y="51054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HEALTH SYSTEM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8382000" y="304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8382000" y="2743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324600" y="2743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7239000" y="4876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477000" y="2971800"/>
            <a:ext cx="20476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600" b="1" dirty="0">
                <a:solidFill>
                  <a:schemeClr val="tx2">
                    <a:lumMod val="90000"/>
                  </a:schemeClr>
                </a:solidFill>
              </a:rPr>
              <a:t>Operational</a:t>
            </a:r>
          </a:p>
          <a:p>
            <a:pPr algn="r" eaLnBrk="0" hangingPunct="0"/>
            <a:r>
              <a:rPr lang="en-US" sz="1600" b="1" dirty="0">
                <a:solidFill>
                  <a:schemeClr val="tx2">
                    <a:lumMod val="90000"/>
                  </a:schemeClr>
                </a:solidFill>
              </a:rPr>
              <a:t> Information System</a:t>
            </a:r>
            <a:endParaRPr lang="en-US" sz="36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4572000" y="304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66800" y="1981200"/>
            <a:ext cx="2201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Tactical management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066800" y="40862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048000" y="46482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HEALTH INFORMATION SYSTEM</a:t>
            </a:r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2362200" y="2819400"/>
            <a:ext cx="4375150" cy="1150938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2324" y="0"/>
              </a:cxn>
              <a:cxn ang="0">
                <a:pos x="2756" y="725"/>
              </a:cxn>
              <a:cxn ang="0">
                <a:pos x="0" y="725"/>
              </a:cxn>
              <a:cxn ang="0">
                <a:pos x="432" y="0"/>
              </a:cxn>
            </a:cxnLst>
            <a:rect l="0" t="0" r="r" b="b"/>
            <a:pathLst>
              <a:path w="2756" h="725">
                <a:moveTo>
                  <a:pt x="432" y="0"/>
                </a:moveTo>
                <a:lnTo>
                  <a:pt x="2324" y="0"/>
                </a:lnTo>
                <a:lnTo>
                  <a:pt x="2756" y="725"/>
                </a:lnTo>
                <a:lnTo>
                  <a:pt x="0" y="725"/>
                </a:lnTo>
                <a:lnTo>
                  <a:pt x="432" y="0"/>
                </a:lnTo>
                <a:close/>
              </a:path>
            </a:pathLst>
          </a:custGeom>
          <a:solidFill>
            <a:schemeClr val="folHlink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4191000" y="228600"/>
            <a:ext cx="3810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4572000" y="381000"/>
            <a:ext cx="9906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762000" y="3124200"/>
            <a:ext cx="2019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Operational Control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260725" y="3155950"/>
            <a:ext cx="230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 rot="-4004209">
            <a:off x="2499519" y="2453481"/>
            <a:ext cx="237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Tahoma" pitchFamily="34" charset="0"/>
              </a:rPr>
              <a:t>Health Effort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 rot="-6788040">
            <a:off x="4328319" y="2377281"/>
            <a:ext cx="237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Health Resources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 rot="16200000">
            <a:off x="3475037" y="2316163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Surveillance, outbreak, disaster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93725" y="417513"/>
            <a:ext cx="2246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SCOPE OF 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ed infor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2461</TotalTime>
  <Words>1472</Words>
  <Application>Microsoft Office PowerPoint</Application>
  <PresentationFormat>On-screen Show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Foundry</vt:lpstr>
      <vt:lpstr>Solstice</vt:lpstr>
      <vt:lpstr>Concourse</vt:lpstr>
      <vt:lpstr>Oriel</vt:lpstr>
      <vt:lpstr>Opulent</vt:lpstr>
      <vt:lpstr>Aspect</vt:lpstr>
      <vt:lpstr>Trek</vt:lpstr>
      <vt:lpstr>1_Solstice</vt:lpstr>
      <vt:lpstr>2_Solstice</vt:lpstr>
      <vt:lpstr>RUANG LINGKUP SISTEM INFORMASI KESEHATAN</vt:lpstr>
      <vt:lpstr>Manfaat SIK</vt:lpstr>
      <vt:lpstr>Slide 3</vt:lpstr>
      <vt:lpstr>Masalah SIK</vt:lpstr>
      <vt:lpstr>SIK saat ini</vt:lpstr>
      <vt:lpstr>Program Kegiatan Pengembangan SIK Kedepan:</vt:lpstr>
      <vt:lpstr>Slide 7</vt:lpstr>
      <vt:lpstr>Slide 8</vt:lpstr>
      <vt:lpstr>Slide 9</vt:lpstr>
      <vt:lpstr>Kewenangan data</vt:lpstr>
      <vt:lpstr>Slide 11</vt:lpstr>
      <vt:lpstr>Slide 12</vt:lpstr>
      <vt:lpstr>Determinan teknis SIK</vt:lpstr>
      <vt:lpstr>Subsistem SIK</vt:lpstr>
      <vt:lpstr>SURVEILANCE</vt:lpstr>
      <vt:lpstr>SURVEILANCE</vt:lpstr>
      <vt:lpstr>SISTEM PENDUKUNG KEPUTUSAN (DSS)</vt:lpstr>
      <vt:lpstr>DSS</vt:lpstr>
      <vt:lpstr>Slide 19</vt:lpstr>
      <vt:lpstr>FUNGSI DSS/SPKK</vt:lpstr>
      <vt:lpstr>FUNGSI DSS</vt:lpstr>
      <vt:lpstr>FUNGSI DSS</vt:lpstr>
      <vt:lpstr>SISTEM PAKAR</vt:lpstr>
      <vt:lpstr>SISTEM PAKAR</vt:lpstr>
      <vt:lpstr>SISTEM PAKAR</vt:lpstr>
      <vt:lpstr>SISTEM PAKAR</vt:lpstr>
      <vt:lpstr>Sistem pakar</vt:lpstr>
    </vt:vector>
  </TitlesOfParts>
  <Company>bacalah dgn nama tuhanmu yg Maha Pemurah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rachma</dc:creator>
  <cp:lastModifiedBy>DE Waluyo</cp:lastModifiedBy>
  <cp:revision>145</cp:revision>
  <dcterms:created xsi:type="dcterms:W3CDTF">2010-10-06T08:39:27Z</dcterms:created>
  <dcterms:modified xsi:type="dcterms:W3CDTF">2018-10-20T02:34:54Z</dcterms:modified>
</cp:coreProperties>
</file>