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8" r:id="rId3"/>
    <p:sldId id="260" r:id="rId4"/>
    <p:sldId id="262" r:id="rId5"/>
    <p:sldId id="264" r:id="rId6"/>
    <p:sldId id="268" r:id="rId7"/>
    <p:sldId id="270" r:id="rId8"/>
    <p:sldId id="272" r:id="rId9"/>
    <p:sldId id="274" r:id="rId10"/>
    <p:sldId id="276" r:id="rId11"/>
    <p:sldId id="278" r:id="rId12"/>
    <p:sldId id="280" r:id="rId13"/>
    <p:sldId id="282" r:id="rId14"/>
    <p:sldId id="284" r:id="rId15"/>
    <p:sldId id="286" r:id="rId16"/>
    <p:sldId id="288" r:id="rId17"/>
    <p:sldId id="290" r:id="rId18"/>
    <p:sldId id="292" r:id="rId19"/>
    <p:sldId id="294" r:id="rId20"/>
    <p:sldId id="296" r:id="rId21"/>
    <p:sldId id="298" r:id="rId22"/>
    <p:sldId id="300" r:id="rId23"/>
    <p:sldId id="302" r:id="rId24"/>
    <p:sldId id="304" r:id="rId25"/>
    <p:sldId id="306" r:id="rId26"/>
    <p:sldId id="308" r:id="rId27"/>
    <p:sldId id="310" r:id="rId28"/>
    <p:sldId id="312" r:id="rId29"/>
    <p:sldId id="314" r:id="rId30"/>
    <p:sldId id="316" r:id="rId31"/>
    <p:sldId id="318" r:id="rId32"/>
    <p:sldId id="320" r:id="rId33"/>
    <p:sldId id="322" r:id="rId34"/>
    <p:sldId id="324" r:id="rId35"/>
    <p:sldId id="326" r:id="rId36"/>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3B5E03-037A-46B1-AAE9-6F836311F7DC}" type="doc">
      <dgm:prSet loTypeId="urn:microsoft.com/office/officeart/2005/8/layout/target3" loCatId="relationship" qsTypeId="urn:microsoft.com/office/officeart/2005/8/quickstyle/simple1" qsCatId="simple" csTypeId="urn:microsoft.com/office/officeart/2005/8/colors/accent3_2" csCatId="accent3" phldr="1"/>
      <dgm:spPr/>
      <dgm:t>
        <a:bodyPr/>
        <a:lstStyle/>
        <a:p>
          <a:endParaRPr lang="id-ID"/>
        </a:p>
      </dgm:t>
    </dgm:pt>
    <dgm:pt modelId="{D0D4BFDE-1593-4697-BC0B-A96A4845D07B}">
      <dgm:prSet custT="1"/>
      <dgm:spPr/>
      <dgm:t>
        <a:bodyPr/>
        <a:lstStyle/>
        <a:p>
          <a:pPr rtl="0"/>
          <a:r>
            <a:rPr lang="id-ID" sz="3200" dirty="0" smtClean="0">
              <a:latin typeface="Arial" pitchFamily="34" charset="0"/>
              <a:cs typeface="Arial" pitchFamily="34" charset="0"/>
              <a:sym typeface="Wingdings"/>
            </a:rPr>
            <a:t></a:t>
          </a:r>
          <a:r>
            <a:rPr lang="id-ID" sz="3200" dirty="0" smtClean="0">
              <a:latin typeface="Arial" pitchFamily="34" charset="0"/>
              <a:cs typeface="Arial" pitchFamily="34" charset="0"/>
            </a:rPr>
            <a:t> </a:t>
          </a:r>
          <a:r>
            <a:rPr lang="id-ID" sz="3200" b="1" dirty="0" smtClean="0">
              <a:latin typeface="Arial" pitchFamily="34" charset="0"/>
              <a:cs typeface="Arial" pitchFamily="34" charset="0"/>
            </a:rPr>
            <a:t>SIM</a:t>
          </a:r>
          <a:r>
            <a:rPr lang="id-ID" sz="3200" dirty="0" smtClean="0">
              <a:latin typeface="Arial" pitchFamily="34" charset="0"/>
              <a:cs typeface="Arial" pitchFamily="34" charset="0"/>
            </a:rPr>
            <a:t> = serangkaian sub-sistem informasi yang menyeluruh dan terkoordinasi dan secara rasional terpadu yang mampu mentransformasi data sehingga menjadi informasi lewat serangkaian cara guna meningkatkan produktifitas yang sesuai dengan gaya dan sifat manajer atas dasar kriteria mutu yang telah ditetapkan</a:t>
          </a:r>
          <a:r>
            <a:rPr lang="id-ID" sz="3100" dirty="0" smtClean="0"/>
            <a:t> </a:t>
          </a:r>
          <a:r>
            <a:rPr lang="id-ID" sz="2800" b="1" dirty="0" smtClean="0">
              <a:latin typeface="Arial" pitchFamily="34" charset="0"/>
              <a:cs typeface="Arial" pitchFamily="34" charset="0"/>
            </a:rPr>
            <a:t>(George M. Scott:Prinsip-prinsip SIM)</a:t>
          </a:r>
          <a:endParaRPr lang="id-ID" sz="2800" b="1" dirty="0">
            <a:latin typeface="Arial" pitchFamily="34" charset="0"/>
            <a:cs typeface="Arial" pitchFamily="34" charset="0"/>
          </a:endParaRPr>
        </a:p>
      </dgm:t>
    </dgm:pt>
    <dgm:pt modelId="{CF024674-0DAE-4B49-81B0-04A41A464EB0}" type="parTrans" cxnId="{E4E8F110-7D3B-4A21-AC7D-8C02E22A99A2}">
      <dgm:prSet/>
      <dgm:spPr/>
      <dgm:t>
        <a:bodyPr/>
        <a:lstStyle/>
        <a:p>
          <a:endParaRPr lang="id-ID"/>
        </a:p>
      </dgm:t>
    </dgm:pt>
    <dgm:pt modelId="{AE26096A-E638-4AC6-871C-DBF05E2C1AF0}" type="sibTrans" cxnId="{E4E8F110-7D3B-4A21-AC7D-8C02E22A99A2}">
      <dgm:prSet/>
      <dgm:spPr/>
      <dgm:t>
        <a:bodyPr/>
        <a:lstStyle/>
        <a:p>
          <a:endParaRPr lang="id-ID"/>
        </a:p>
      </dgm:t>
    </dgm:pt>
    <dgm:pt modelId="{C1DB4FA6-83AE-498D-88C6-D43576E994D6}" type="pres">
      <dgm:prSet presAssocID="{DB3B5E03-037A-46B1-AAE9-6F836311F7DC}" presName="Name0" presStyleCnt="0">
        <dgm:presLayoutVars>
          <dgm:chMax val="7"/>
          <dgm:dir/>
          <dgm:animLvl val="lvl"/>
          <dgm:resizeHandles val="exact"/>
        </dgm:presLayoutVars>
      </dgm:prSet>
      <dgm:spPr/>
      <dgm:t>
        <a:bodyPr/>
        <a:lstStyle/>
        <a:p>
          <a:endParaRPr lang="id-ID"/>
        </a:p>
      </dgm:t>
    </dgm:pt>
    <dgm:pt modelId="{F892677F-7B65-4F74-A4CD-26D4A4281101}" type="pres">
      <dgm:prSet presAssocID="{D0D4BFDE-1593-4697-BC0B-A96A4845D07B}" presName="circle1" presStyleLbl="node1" presStyleIdx="0" presStyleCnt="1"/>
      <dgm:spPr/>
    </dgm:pt>
    <dgm:pt modelId="{C58C56F1-4168-4178-931A-2DCCDD065E0B}" type="pres">
      <dgm:prSet presAssocID="{D0D4BFDE-1593-4697-BC0B-A96A4845D07B}" presName="space" presStyleCnt="0"/>
      <dgm:spPr/>
    </dgm:pt>
    <dgm:pt modelId="{0F4157C5-778F-4CD9-BCFD-8F40000CF4D3}" type="pres">
      <dgm:prSet presAssocID="{D0D4BFDE-1593-4697-BC0B-A96A4845D07B}" presName="rect1" presStyleLbl="alignAcc1" presStyleIdx="0" presStyleCnt="1" custScaleX="123543" custLinFactNeighborX="-12300" custLinFactNeighborY="694"/>
      <dgm:spPr/>
      <dgm:t>
        <a:bodyPr/>
        <a:lstStyle/>
        <a:p>
          <a:endParaRPr lang="id-ID"/>
        </a:p>
      </dgm:t>
    </dgm:pt>
    <dgm:pt modelId="{4A79C14F-6827-4B9B-8A12-2E94E7D3B311}" type="pres">
      <dgm:prSet presAssocID="{D0D4BFDE-1593-4697-BC0B-A96A4845D07B}" presName="rect1ParTxNoCh" presStyleLbl="alignAcc1" presStyleIdx="0" presStyleCnt="1">
        <dgm:presLayoutVars>
          <dgm:chMax val="1"/>
          <dgm:bulletEnabled val="1"/>
        </dgm:presLayoutVars>
      </dgm:prSet>
      <dgm:spPr/>
      <dgm:t>
        <a:bodyPr/>
        <a:lstStyle/>
        <a:p>
          <a:endParaRPr lang="id-ID"/>
        </a:p>
      </dgm:t>
    </dgm:pt>
  </dgm:ptLst>
  <dgm:cxnLst>
    <dgm:cxn modelId="{66FC7D85-7B1B-4D6A-8AF5-6F1BFBF03628}" type="presOf" srcId="{D0D4BFDE-1593-4697-BC0B-A96A4845D07B}" destId="{0F4157C5-778F-4CD9-BCFD-8F40000CF4D3}" srcOrd="0" destOrd="0" presId="urn:microsoft.com/office/officeart/2005/8/layout/target3"/>
    <dgm:cxn modelId="{1B842C99-2D1B-483F-BAC0-8C362372C83C}" type="presOf" srcId="{DB3B5E03-037A-46B1-AAE9-6F836311F7DC}" destId="{C1DB4FA6-83AE-498D-88C6-D43576E994D6}" srcOrd="0" destOrd="0" presId="urn:microsoft.com/office/officeart/2005/8/layout/target3"/>
    <dgm:cxn modelId="{22574106-7ABE-420A-872F-31E0E59AB3AD}" type="presOf" srcId="{D0D4BFDE-1593-4697-BC0B-A96A4845D07B}" destId="{4A79C14F-6827-4B9B-8A12-2E94E7D3B311}" srcOrd="1" destOrd="0" presId="urn:microsoft.com/office/officeart/2005/8/layout/target3"/>
    <dgm:cxn modelId="{E4E8F110-7D3B-4A21-AC7D-8C02E22A99A2}" srcId="{DB3B5E03-037A-46B1-AAE9-6F836311F7DC}" destId="{D0D4BFDE-1593-4697-BC0B-A96A4845D07B}" srcOrd="0" destOrd="0" parTransId="{CF024674-0DAE-4B49-81B0-04A41A464EB0}" sibTransId="{AE26096A-E638-4AC6-871C-DBF05E2C1AF0}"/>
    <dgm:cxn modelId="{BCA3B7D3-65B5-4C21-97A7-663193754163}" type="presParOf" srcId="{C1DB4FA6-83AE-498D-88C6-D43576E994D6}" destId="{F892677F-7B65-4F74-A4CD-26D4A4281101}" srcOrd="0" destOrd="0" presId="urn:microsoft.com/office/officeart/2005/8/layout/target3"/>
    <dgm:cxn modelId="{D3B6D71C-60FF-4084-A95E-4E93ED02FCB3}" type="presParOf" srcId="{C1DB4FA6-83AE-498D-88C6-D43576E994D6}" destId="{C58C56F1-4168-4178-931A-2DCCDD065E0B}" srcOrd="1" destOrd="0" presId="urn:microsoft.com/office/officeart/2005/8/layout/target3"/>
    <dgm:cxn modelId="{7AD3BB1E-CDF8-4CD5-A695-21B155B378A3}" type="presParOf" srcId="{C1DB4FA6-83AE-498D-88C6-D43576E994D6}" destId="{0F4157C5-778F-4CD9-BCFD-8F40000CF4D3}" srcOrd="2" destOrd="0" presId="urn:microsoft.com/office/officeart/2005/8/layout/target3"/>
    <dgm:cxn modelId="{B01AD0BF-B509-46FA-9D57-B3A1359C1773}" type="presParOf" srcId="{C1DB4FA6-83AE-498D-88C6-D43576E994D6}" destId="{4A79C14F-6827-4B9B-8A12-2E94E7D3B311}"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B3D8AA-BE67-447B-85CD-3EBDCF4AC9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A2DFD2EB-711C-444F-9345-CA0E3098A87D}">
      <dgm:prSet/>
      <dgm:spPr/>
      <dgm:t>
        <a:bodyPr/>
        <a:lstStyle/>
        <a:p>
          <a:pPr rtl="0"/>
          <a:r>
            <a:rPr lang="id-ID" dirty="0" smtClean="0">
              <a:sym typeface="Wingdings"/>
            </a:rPr>
            <a:t></a:t>
          </a:r>
          <a:r>
            <a:rPr lang="id-ID" dirty="0" smtClean="0"/>
            <a:t> </a:t>
          </a:r>
          <a:r>
            <a:rPr lang="id-ID" b="1" dirty="0" smtClean="0"/>
            <a:t>SIM</a:t>
          </a:r>
          <a:r>
            <a:rPr lang="id-ID" dirty="0" smtClean="0"/>
            <a:t> = kumpulan dari manusia dan sumber-sumber daya modal di dalam suatu organisasi yang bertanggung jawab mengumpulkan dan mengolah data untuk menghasilkan informasi yang berguna untuk semua tingkatan manajemen di dalam kegiatan perencanaan dan pengendalian </a:t>
          </a:r>
          <a:r>
            <a:rPr lang="id-ID" b="1" dirty="0" smtClean="0"/>
            <a:t>(Barry E. Cushing)</a:t>
          </a:r>
          <a:endParaRPr lang="id-ID" b="1" dirty="0"/>
        </a:p>
      </dgm:t>
    </dgm:pt>
    <dgm:pt modelId="{88AF5765-E6FD-4F14-A6AB-E9E8FB364D9B}" type="parTrans" cxnId="{908FF409-C356-4C44-907C-D89F52E88C25}">
      <dgm:prSet/>
      <dgm:spPr/>
      <dgm:t>
        <a:bodyPr/>
        <a:lstStyle/>
        <a:p>
          <a:endParaRPr lang="id-ID"/>
        </a:p>
      </dgm:t>
    </dgm:pt>
    <dgm:pt modelId="{807C06E9-3254-4951-B85E-CC104CC0F908}" type="sibTrans" cxnId="{908FF409-C356-4C44-907C-D89F52E88C25}">
      <dgm:prSet/>
      <dgm:spPr/>
      <dgm:t>
        <a:bodyPr/>
        <a:lstStyle/>
        <a:p>
          <a:endParaRPr lang="id-ID"/>
        </a:p>
      </dgm:t>
    </dgm:pt>
    <dgm:pt modelId="{3E9E1F8D-3FDB-4E64-A27A-AD4E6DDAEF7E}" type="pres">
      <dgm:prSet presAssocID="{EAB3D8AA-BE67-447B-85CD-3EBDCF4AC929}" presName="linear" presStyleCnt="0">
        <dgm:presLayoutVars>
          <dgm:animLvl val="lvl"/>
          <dgm:resizeHandles val="exact"/>
        </dgm:presLayoutVars>
      </dgm:prSet>
      <dgm:spPr/>
      <dgm:t>
        <a:bodyPr/>
        <a:lstStyle/>
        <a:p>
          <a:endParaRPr lang="id-ID"/>
        </a:p>
      </dgm:t>
    </dgm:pt>
    <dgm:pt modelId="{7E4E6B24-BAF6-484D-8FFD-6D062493C347}" type="pres">
      <dgm:prSet presAssocID="{A2DFD2EB-711C-444F-9345-CA0E3098A87D}" presName="parentText" presStyleLbl="node1" presStyleIdx="0" presStyleCnt="1" custScaleY="110095">
        <dgm:presLayoutVars>
          <dgm:chMax val="0"/>
          <dgm:bulletEnabled val="1"/>
        </dgm:presLayoutVars>
      </dgm:prSet>
      <dgm:spPr/>
      <dgm:t>
        <a:bodyPr/>
        <a:lstStyle/>
        <a:p>
          <a:endParaRPr lang="id-ID"/>
        </a:p>
      </dgm:t>
    </dgm:pt>
  </dgm:ptLst>
  <dgm:cxnLst>
    <dgm:cxn modelId="{908FF409-C356-4C44-907C-D89F52E88C25}" srcId="{EAB3D8AA-BE67-447B-85CD-3EBDCF4AC929}" destId="{A2DFD2EB-711C-444F-9345-CA0E3098A87D}" srcOrd="0" destOrd="0" parTransId="{88AF5765-E6FD-4F14-A6AB-E9E8FB364D9B}" sibTransId="{807C06E9-3254-4951-B85E-CC104CC0F908}"/>
    <dgm:cxn modelId="{79562770-5065-4362-872D-BEEB83B84AFB}" type="presOf" srcId="{EAB3D8AA-BE67-447B-85CD-3EBDCF4AC929}" destId="{3E9E1F8D-3FDB-4E64-A27A-AD4E6DDAEF7E}" srcOrd="0" destOrd="0" presId="urn:microsoft.com/office/officeart/2005/8/layout/vList2"/>
    <dgm:cxn modelId="{D690538E-795F-4BCA-BCBD-58BED5D3A05B}" type="presOf" srcId="{A2DFD2EB-711C-444F-9345-CA0E3098A87D}" destId="{7E4E6B24-BAF6-484D-8FFD-6D062493C347}" srcOrd="0" destOrd="0" presId="urn:microsoft.com/office/officeart/2005/8/layout/vList2"/>
    <dgm:cxn modelId="{5C62563C-E8C9-45ED-A58B-6268B8D24188}" type="presParOf" srcId="{3E9E1F8D-3FDB-4E64-A27A-AD4E6DDAEF7E}" destId="{7E4E6B24-BAF6-484D-8FFD-6D062493C3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92677F-7B65-4F74-A4CD-26D4A4281101}">
      <dsp:nvSpPr>
        <dsp:cNvPr id="0" name=""/>
        <dsp:cNvSpPr/>
      </dsp:nvSpPr>
      <dsp:spPr>
        <a:xfrm>
          <a:off x="-353191" y="35718"/>
          <a:ext cx="5143536" cy="5143536"/>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4157C5-778F-4CD9-BCFD-8F40000CF4D3}">
      <dsp:nvSpPr>
        <dsp:cNvPr id="0" name=""/>
        <dsp:cNvSpPr/>
      </dsp:nvSpPr>
      <dsp:spPr>
        <a:xfrm>
          <a:off x="774095" y="71415"/>
          <a:ext cx="7413558" cy="5143536"/>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id-ID" sz="3200" kern="1200" dirty="0" smtClean="0">
              <a:latin typeface="Arial" pitchFamily="34" charset="0"/>
              <a:cs typeface="Arial" pitchFamily="34" charset="0"/>
              <a:sym typeface="Wingdings"/>
            </a:rPr>
            <a:t></a:t>
          </a:r>
          <a:r>
            <a:rPr lang="id-ID" sz="3200" kern="1200" dirty="0" smtClean="0">
              <a:latin typeface="Arial" pitchFamily="34" charset="0"/>
              <a:cs typeface="Arial" pitchFamily="34" charset="0"/>
            </a:rPr>
            <a:t> </a:t>
          </a:r>
          <a:r>
            <a:rPr lang="id-ID" sz="3200" b="1" kern="1200" dirty="0" smtClean="0">
              <a:latin typeface="Arial" pitchFamily="34" charset="0"/>
              <a:cs typeface="Arial" pitchFamily="34" charset="0"/>
            </a:rPr>
            <a:t>SIM</a:t>
          </a:r>
          <a:r>
            <a:rPr lang="id-ID" sz="3200" kern="1200" dirty="0" smtClean="0">
              <a:latin typeface="Arial" pitchFamily="34" charset="0"/>
              <a:cs typeface="Arial" pitchFamily="34" charset="0"/>
            </a:rPr>
            <a:t> = serangkaian sub-sistem informasi yang menyeluruh dan terkoordinasi dan secara rasional terpadu yang mampu mentransformasi data sehingga menjadi informasi lewat serangkaian cara guna meningkatkan produktifitas yang sesuai dengan gaya dan sifat manajer atas dasar kriteria mutu yang telah ditetapkan</a:t>
          </a:r>
          <a:r>
            <a:rPr lang="id-ID" sz="3100" kern="1200" dirty="0" smtClean="0"/>
            <a:t> </a:t>
          </a:r>
          <a:r>
            <a:rPr lang="id-ID" sz="2800" b="1" kern="1200" dirty="0" smtClean="0">
              <a:latin typeface="Arial" pitchFamily="34" charset="0"/>
              <a:cs typeface="Arial" pitchFamily="34" charset="0"/>
            </a:rPr>
            <a:t>(George M. Scott:Prinsip-prinsip SIM)</a:t>
          </a:r>
          <a:endParaRPr lang="id-ID" sz="2800" b="1" kern="1200" dirty="0">
            <a:latin typeface="Arial" pitchFamily="34" charset="0"/>
            <a:cs typeface="Arial" pitchFamily="34" charset="0"/>
          </a:endParaRPr>
        </a:p>
      </dsp:txBody>
      <dsp:txXfrm>
        <a:off x="774095" y="71415"/>
        <a:ext cx="7413558" cy="5143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E6B24-BAF6-484D-8FFD-6D062493C347}">
      <dsp:nvSpPr>
        <dsp:cNvPr id="0" name=""/>
        <dsp:cNvSpPr/>
      </dsp:nvSpPr>
      <dsp:spPr>
        <a:xfrm>
          <a:off x="0" y="218283"/>
          <a:ext cx="8643998" cy="4992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id-ID" sz="3400" kern="1200" dirty="0" smtClean="0">
              <a:sym typeface="Wingdings"/>
            </a:rPr>
            <a:t></a:t>
          </a:r>
          <a:r>
            <a:rPr lang="id-ID" sz="3400" kern="1200" dirty="0" smtClean="0"/>
            <a:t> </a:t>
          </a:r>
          <a:r>
            <a:rPr lang="id-ID" sz="3400" b="1" kern="1200" dirty="0" smtClean="0"/>
            <a:t>SIM</a:t>
          </a:r>
          <a:r>
            <a:rPr lang="id-ID" sz="3400" kern="1200" dirty="0" smtClean="0"/>
            <a:t> = kumpulan dari manusia dan sumber-sumber daya modal di dalam suatu organisasi yang bertanggung jawab mengumpulkan dan mengolah data untuk menghasilkan informasi yang berguna untuk semua tingkatan manajemen di dalam kegiatan perencanaan dan pengendalian </a:t>
          </a:r>
          <a:r>
            <a:rPr lang="id-ID" sz="3400" b="1" kern="1200" dirty="0" smtClean="0"/>
            <a:t>(Barry E. Cushing)</a:t>
          </a:r>
          <a:endParaRPr lang="id-ID" sz="3400" b="1" kern="1200" dirty="0"/>
        </a:p>
      </dsp:txBody>
      <dsp:txXfrm>
        <a:off x="243725" y="462008"/>
        <a:ext cx="8156548" cy="450527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E8D8326-337B-4E43-9FC9-1C08DF38B8BB}" type="datetimeFigureOut">
              <a:rPr lang="id-ID"/>
              <a:pPr>
                <a:defRPr/>
              </a:pPr>
              <a:t>04/12/2018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E48B6AE-CD2A-4CD1-9BFC-00AD3D7958FC}" type="slidenum">
              <a:rPr lang="id-ID" altLang="en-US"/>
              <a:pPr/>
              <a:t>‹#›</a:t>
            </a:fld>
            <a:endParaRPr lang="id-ID" altLang="en-US"/>
          </a:p>
        </p:txBody>
      </p:sp>
    </p:spTree>
    <p:extLst>
      <p:ext uri="{BB962C8B-B14F-4D97-AF65-F5344CB8AC3E}">
        <p14:creationId xmlns:p14="http://schemas.microsoft.com/office/powerpoint/2010/main" val="3888789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9C583B-A986-4537-92DC-722B80B15696}" type="slidenum">
              <a:rPr lang="id-ID" altLang="en-US">
                <a:latin typeface="Calibri" panose="020F0502020204030204" pitchFamily="34" charset="0"/>
              </a:rPr>
              <a:pPr eaLnBrk="1" hangingPunct="1"/>
              <a:t>32</a:t>
            </a:fld>
            <a:endParaRPr lang="id-ID" altLang="en-US">
              <a:latin typeface="Calibri" panose="020F0502020204030204" pitchFamily="34" charset="0"/>
            </a:endParaRPr>
          </a:p>
        </p:txBody>
      </p:sp>
    </p:spTree>
    <p:extLst>
      <p:ext uri="{BB962C8B-B14F-4D97-AF65-F5344CB8AC3E}">
        <p14:creationId xmlns:p14="http://schemas.microsoft.com/office/powerpoint/2010/main" val="1061889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FD11B90A-FBF9-47D9-B942-5EA25EA81395}" type="datetimeFigureOut">
              <a:rPr lang="id-ID"/>
              <a:pPr>
                <a:defRPr/>
              </a:pPr>
              <a:t>04/12/2018</a:t>
            </a:fld>
            <a:endParaRPr lang="id-ID"/>
          </a:p>
        </p:txBody>
      </p:sp>
      <p:sp>
        <p:nvSpPr>
          <p:cNvPr id="5" name="Footer Placeholder 18"/>
          <p:cNvSpPr>
            <a:spLocks noGrp="1"/>
          </p:cNvSpPr>
          <p:nvPr>
            <p:ph type="ftr" sz="quarter" idx="11"/>
          </p:nvPr>
        </p:nvSpPr>
        <p:spPr/>
        <p:txBody>
          <a:bodyPr/>
          <a:lstStyle>
            <a:lvl1pPr>
              <a:defRPr/>
            </a:lvl1pPr>
          </a:lstStyle>
          <a:p>
            <a:pPr>
              <a:defRPr/>
            </a:pPr>
            <a:endParaRPr lang="id-ID"/>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6B3BBE2A-02E1-481F-9AED-3BCBA308CC24}" type="slidenum">
              <a:rPr lang="id-ID" altLang="en-US"/>
              <a:pPr/>
              <a:t>‹#›</a:t>
            </a:fld>
            <a:endParaRPr lang="id-ID" altLang="en-US"/>
          </a:p>
        </p:txBody>
      </p:sp>
    </p:spTree>
    <p:extLst>
      <p:ext uri="{BB962C8B-B14F-4D97-AF65-F5344CB8AC3E}">
        <p14:creationId xmlns:p14="http://schemas.microsoft.com/office/powerpoint/2010/main" val="142467795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7DBC343-8FDC-4C0B-BEAB-A5AF43B2C1F4}" type="datetimeFigureOut">
              <a:rPr lang="id-ID"/>
              <a:pPr>
                <a:defRPr/>
              </a:pPr>
              <a:t>04/12/2018</a:t>
            </a:fld>
            <a:endParaRPr lang="id-ID"/>
          </a:p>
        </p:txBody>
      </p:sp>
      <p:sp>
        <p:nvSpPr>
          <p:cNvPr id="5" name="Footer Placeholder 21"/>
          <p:cNvSpPr>
            <a:spLocks noGrp="1"/>
          </p:cNvSpPr>
          <p:nvPr>
            <p:ph type="ftr" sz="quarter" idx="11"/>
          </p:nvPr>
        </p:nvSpPr>
        <p:spPr/>
        <p:txBody>
          <a:bodyPr/>
          <a:lstStyle>
            <a:lvl1pPr>
              <a:defRPr/>
            </a:lvl1pPr>
          </a:lstStyle>
          <a:p>
            <a:pPr>
              <a:defRPr/>
            </a:pPr>
            <a:endParaRPr lang="id-ID"/>
          </a:p>
        </p:txBody>
      </p:sp>
      <p:sp>
        <p:nvSpPr>
          <p:cNvPr id="6" name="Slide Number Placeholder 17"/>
          <p:cNvSpPr>
            <a:spLocks noGrp="1"/>
          </p:cNvSpPr>
          <p:nvPr>
            <p:ph type="sldNum" sz="quarter" idx="12"/>
          </p:nvPr>
        </p:nvSpPr>
        <p:spPr/>
        <p:txBody>
          <a:bodyPr/>
          <a:lstStyle>
            <a:lvl1pPr>
              <a:defRPr/>
            </a:lvl1pPr>
          </a:lstStyle>
          <a:p>
            <a:fld id="{89C845B9-9611-43F8-B13E-D8E3899D1256}" type="slidenum">
              <a:rPr lang="id-ID" altLang="en-US"/>
              <a:pPr/>
              <a:t>‹#›</a:t>
            </a:fld>
            <a:endParaRPr lang="id-ID" altLang="en-US"/>
          </a:p>
        </p:txBody>
      </p:sp>
    </p:spTree>
    <p:extLst>
      <p:ext uri="{BB962C8B-B14F-4D97-AF65-F5344CB8AC3E}">
        <p14:creationId xmlns:p14="http://schemas.microsoft.com/office/powerpoint/2010/main" val="304473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2F258F6-C14E-4449-A7EE-49D4E28924BA}" type="datetimeFigureOut">
              <a:rPr lang="id-ID"/>
              <a:pPr>
                <a:defRPr/>
              </a:pPr>
              <a:t>04/12/2018</a:t>
            </a:fld>
            <a:endParaRPr lang="id-ID"/>
          </a:p>
        </p:txBody>
      </p:sp>
      <p:sp>
        <p:nvSpPr>
          <p:cNvPr id="5" name="Footer Placeholder 21"/>
          <p:cNvSpPr>
            <a:spLocks noGrp="1"/>
          </p:cNvSpPr>
          <p:nvPr>
            <p:ph type="ftr" sz="quarter" idx="11"/>
          </p:nvPr>
        </p:nvSpPr>
        <p:spPr/>
        <p:txBody>
          <a:bodyPr/>
          <a:lstStyle>
            <a:lvl1pPr>
              <a:defRPr/>
            </a:lvl1pPr>
          </a:lstStyle>
          <a:p>
            <a:pPr>
              <a:defRPr/>
            </a:pPr>
            <a:endParaRPr lang="id-ID"/>
          </a:p>
        </p:txBody>
      </p:sp>
      <p:sp>
        <p:nvSpPr>
          <p:cNvPr id="6" name="Slide Number Placeholder 17"/>
          <p:cNvSpPr>
            <a:spLocks noGrp="1"/>
          </p:cNvSpPr>
          <p:nvPr>
            <p:ph type="sldNum" sz="quarter" idx="12"/>
          </p:nvPr>
        </p:nvSpPr>
        <p:spPr/>
        <p:txBody>
          <a:bodyPr/>
          <a:lstStyle>
            <a:lvl1pPr>
              <a:defRPr/>
            </a:lvl1pPr>
          </a:lstStyle>
          <a:p>
            <a:fld id="{1FC10D5E-720F-4415-AB56-5B5DC6AAE70D}" type="slidenum">
              <a:rPr lang="id-ID" altLang="en-US"/>
              <a:pPr/>
              <a:t>‹#›</a:t>
            </a:fld>
            <a:endParaRPr lang="id-ID" altLang="en-US"/>
          </a:p>
        </p:txBody>
      </p:sp>
    </p:spTree>
    <p:extLst>
      <p:ext uri="{BB962C8B-B14F-4D97-AF65-F5344CB8AC3E}">
        <p14:creationId xmlns:p14="http://schemas.microsoft.com/office/powerpoint/2010/main" val="42169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EA99ABC-BDF7-4D15-908C-14A0027305FA}" type="datetimeFigureOut">
              <a:rPr lang="id-ID"/>
              <a:pPr>
                <a:defRPr/>
              </a:pPr>
              <a:t>04/12/2018</a:t>
            </a:fld>
            <a:endParaRPr lang="id-ID"/>
          </a:p>
        </p:txBody>
      </p:sp>
      <p:sp>
        <p:nvSpPr>
          <p:cNvPr id="5" name="Footer Placeholder 21"/>
          <p:cNvSpPr>
            <a:spLocks noGrp="1"/>
          </p:cNvSpPr>
          <p:nvPr>
            <p:ph type="ftr" sz="quarter" idx="11"/>
          </p:nvPr>
        </p:nvSpPr>
        <p:spPr/>
        <p:txBody>
          <a:bodyPr/>
          <a:lstStyle>
            <a:lvl1pPr>
              <a:defRPr/>
            </a:lvl1pPr>
          </a:lstStyle>
          <a:p>
            <a:pPr>
              <a:defRPr/>
            </a:pPr>
            <a:endParaRPr lang="id-ID"/>
          </a:p>
        </p:txBody>
      </p:sp>
      <p:sp>
        <p:nvSpPr>
          <p:cNvPr id="6" name="Slide Number Placeholder 17"/>
          <p:cNvSpPr>
            <a:spLocks noGrp="1"/>
          </p:cNvSpPr>
          <p:nvPr>
            <p:ph type="sldNum" sz="quarter" idx="12"/>
          </p:nvPr>
        </p:nvSpPr>
        <p:spPr/>
        <p:txBody>
          <a:bodyPr/>
          <a:lstStyle>
            <a:lvl1pPr>
              <a:defRPr/>
            </a:lvl1pPr>
          </a:lstStyle>
          <a:p>
            <a:fld id="{4F6B852B-AF41-4C26-BC6E-7E1BA0DCC7DC}" type="slidenum">
              <a:rPr lang="id-ID" altLang="en-US"/>
              <a:pPr/>
              <a:t>‹#›</a:t>
            </a:fld>
            <a:endParaRPr lang="id-ID" altLang="en-US"/>
          </a:p>
        </p:txBody>
      </p:sp>
    </p:spTree>
    <p:extLst>
      <p:ext uri="{BB962C8B-B14F-4D97-AF65-F5344CB8AC3E}">
        <p14:creationId xmlns:p14="http://schemas.microsoft.com/office/powerpoint/2010/main" val="141989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A79D63-996C-4D69-B41A-FF3E1016E402}" type="datetimeFigureOut">
              <a:rPr lang="id-ID"/>
              <a:pPr>
                <a:defRPr/>
              </a:pPr>
              <a:t>04/12/2018</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DC151F22-DFC6-4E4F-8D2C-64E4C5C11221}" type="slidenum">
              <a:rPr lang="id-ID" altLang="en-US"/>
              <a:pPr/>
              <a:t>‹#›</a:t>
            </a:fld>
            <a:endParaRPr lang="id-ID" altLang="en-US"/>
          </a:p>
        </p:txBody>
      </p:sp>
    </p:spTree>
    <p:extLst>
      <p:ext uri="{BB962C8B-B14F-4D97-AF65-F5344CB8AC3E}">
        <p14:creationId xmlns:p14="http://schemas.microsoft.com/office/powerpoint/2010/main" val="27990748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1F5FF3D-6CF0-48FB-8335-1D2EDE153471}" type="datetimeFigureOut">
              <a:rPr lang="id-ID"/>
              <a:pPr>
                <a:defRPr/>
              </a:pPr>
              <a:t>04/12/2018</a:t>
            </a:fld>
            <a:endParaRPr lang="id-ID"/>
          </a:p>
        </p:txBody>
      </p:sp>
      <p:sp>
        <p:nvSpPr>
          <p:cNvPr id="6" name="Footer Placeholder 21"/>
          <p:cNvSpPr>
            <a:spLocks noGrp="1"/>
          </p:cNvSpPr>
          <p:nvPr>
            <p:ph type="ftr" sz="quarter" idx="11"/>
          </p:nvPr>
        </p:nvSpPr>
        <p:spPr/>
        <p:txBody>
          <a:bodyPr/>
          <a:lstStyle>
            <a:lvl1pPr>
              <a:defRPr/>
            </a:lvl1pPr>
          </a:lstStyle>
          <a:p>
            <a:pPr>
              <a:defRPr/>
            </a:pPr>
            <a:endParaRPr lang="id-ID"/>
          </a:p>
        </p:txBody>
      </p:sp>
      <p:sp>
        <p:nvSpPr>
          <p:cNvPr id="7" name="Slide Number Placeholder 17"/>
          <p:cNvSpPr>
            <a:spLocks noGrp="1"/>
          </p:cNvSpPr>
          <p:nvPr>
            <p:ph type="sldNum" sz="quarter" idx="12"/>
          </p:nvPr>
        </p:nvSpPr>
        <p:spPr/>
        <p:txBody>
          <a:bodyPr/>
          <a:lstStyle>
            <a:lvl1pPr>
              <a:defRPr/>
            </a:lvl1pPr>
          </a:lstStyle>
          <a:p>
            <a:fld id="{34D03F74-72EE-4DE2-8775-230A45E8741D}" type="slidenum">
              <a:rPr lang="id-ID" altLang="en-US"/>
              <a:pPr/>
              <a:t>‹#›</a:t>
            </a:fld>
            <a:endParaRPr lang="id-ID" altLang="en-US"/>
          </a:p>
        </p:txBody>
      </p:sp>
    </p:spTree>
    <p:extLst>
      <p:ext uri="{BB962C8B-B14F-4D97-AF65-F5344CB8AC3E}">
        <p14:creationId xmlns:p14="http://schemas.microsoft.com/office/powerpoint/2010/main" val="194599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3240CB4-9C85-4861-AA9F-9A04C4FEBF18}" type="datetimeFigureOut">
              <a:rPr lang="id-ID"/>
              <a:pPr>
                <a:defRPr/>
              </a:pPr>
              <a:t>04/12/2018</a:t>
            </a:fld>
            <a:endParaRPr lang="id-ID"/>
          </a:p>
        </p:txBody>
      </p:sp>
      <p:sp>
        <p:nvSpPr>
          <p:cNvPr id="8" name="Footer Placeholder 21"/>
          <p:cNvSpPr>
            <a:spLocks noGrp="1"/>
          </p:cNvSpPr>
          <p:nvPr>
            <p:ph type="ftr" sz="quarter" idx="11"/>
          </p:nvPr>
        </p:nvSpPr>
        <p:spPr/>
        <p:txBody>
          <a:bodyPr/>
          <a:lstStyle>
            <a:lvl1pPr>
              <a:defRPr/>
            </a:lvl1pPr>
          </a:lstStyle>
          <a:p>
            <a:pPr>
              <a:defRPr/>
            </a:pPr>
            <a:endParaRPr lang="id-ID"/>
          </a:p>
        </p:txBody>
      </p:sp>
      <p:sp>
        <p:nvSpPr>
          <p:cNvPr id="9" name="Slide Number Placeholder 17"/>
          <p:cNvSpPr>
            <a:spLocks noGrp="1"/>
          </p:cNvSpPr>
          <p:nvPr>
            <p:ph type="sldNum" sz="quarter" idx="12"/>
          </p:nvPr>
        </p:nvSpPr>
        <p:spPr/>
        <p:txBody>
          <a:bodyPr/>
          <a:lstStyle>
            <a:lvl1pPr>
              <a:defRPr/>
            </a:lvl1pPr>
          </a:lstStyle>
          <a:p>
            <a:fld id="{66085E2A-7616-482C-9A06-65B93DE608A6}" type="slidenum">
              <a:rPr lang="id-ID" altLang="en-US"/>
              <a:pPr/>
              <a:t>‹#›</a:t>
            </a:fld>
            <a:endParaRPr lang="id-ID" altLang="en-US"/>
          </a:p>
        </p:txBody>
      </p:sp>
    </p:spTree>
    <p:extLst>
      <p:ext uri="{BB962C8B-B14F-4D97-AF65-F5344CB8AC3E}">
        <p14:creationId xmlns:p14="http://schemas.microsoft.com/office/powerpoint/2010/main" val="320834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B07B4B3-5B25-47B2-A29E-1AA1E5312D47}" type="datetimeFigureOut">
              <a:rPr lang="id-ID"/>
              <a:pPr>
                <a:defRPr/>
              </a:pPr>
              <a:t>04/12/2018</a:t>
            </a:fld>
            <a:endParaRPr lang="id-ID"/>
          </a:p>
        </p:txBody>
      </p:sp>
      <p:sp>
        <p:nvSpPr>
          <p:cNvPr id="4" name="Footer Placeholder 21"/>
          <p:cNvSpPr>
            <a:spLocks noGrp="1"/>
          </p:cNvSpPr>
          <p:nvPr>
            <p:ph type="ftr" sz="quarter" idx="11"/>
          </p:nvPr>
        </p:nvSpPr>
        <p:spPr/>
        <p:txBody>
          <a:bodyPr/>
          <a:lstStyle>
            <a:lvl1pPr>
              <a:defRPr/>
            </a:lvl1pPr>
          </a:lstStyle>
          <a:p>
            <a:pPr>
              <a:defRPr/>
            </a:pPr>
            <a:endParaRPr lang="id-ID"/>
          </a:p>
        </p:txBody>
      </p:sp>
      <p:sp>
        <p:nvSpPr>
          <p:cNvPr id="5" name="Slide Number Placeholder 17"/>
          <p:cNvSpPr>
            <a:spLocks noGrp="1"/>
          </p:cNvSpPr>
          <p:nvPr>
            <p:ph type="sldNum" sz="quarter" idx="12"/>
          </p:nvPr>
        </p:nvSpPr>
        <p:spPr/>
        <p:txBody>
          <a:bodyPr/>
          <a:lstStyle>
            <a:lvl1pPr>
              <a:defRPr/>
            </a:lvl1pPr>
          </a:lstStyle>
          <a:p>
            <a:fld id="{BA124EDE-FA70-4047-9363-0C2BE7891266}" type="slidenum">
              <a:rPr lang="id-ID" altLang="en-US"/>
              <a:pPr/>
              <a:t>‹#›</a:t>
            </a:fld>
            <a:endParaRPr lang="id-ID" altLang="en-US"/>
          </a:p>
        </p:txBody>
      </p:sp>
    </p:spTree>
    <p:extLst>
      <p:ext uri="{BB962C8B-B14F-4D97-AF65-F5344CB8AC3E}">
        <p14:creationId xmlns:p14="http://schemas.microsoft.com/office/powerpoint/2010/main" val="26116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96876B2-2005-449F-A404-2643447C3807}" type="datetimeFigureOut">
              <a:rPr lang="id-ID"/>
              <a:pPr>
                <a:defRPr/>
              </a:pPr>
              <a:t>04/12/2018</a:t>
            </a:fld>
            <a:endParaRPr lang="id-ID"/>
          </a:p>
        </p:txBody>
      </p:sp>
      <p:sp>
        <p:nvSpPr>
          <p:cNvPr id="3" name="Footer Placeholder 21"/>
          <p:cNvSpPr>
            <a:spLocks noGrp="1"/>
          </p:cNvSpPr>
          <p:nvPr>
            <p:ph type="ftr" sz="quarter" idx="11"/>
          </p:nvPr>
        </p:nvSpPr>
        <p:spPr/>
        <p:txBody>
          <a:bodyPr/>
          <a:lstStyle>
            <a:lvl1pPr>
              <a:defRPr/>
            </a:lvl1pPr>
          </a:lstStyle>
          <a:p>
            <a:pPr>
              <a:defRPr/>
            </a:pPr>
            <a:endParaRPr lang="id-ID"/>
          </a:p>
        </p:txBody>
      </p:sp>
      <p:sp>
        <p:nvSpPr>
          <p:cNvPr id="4" name="Slide Number Placeholder 17"/>
          <p:cNvSpPr>
            <a:spLocks noGrp="1"/>
          </p:cNvSpPr>
          <p:nvPr>
            <p:ph type="sldNum" sz="quarter" idx="12"/>
          </p:nvPr>
        </p:nvSpPr>
        <p:spPr/>
        <p:txBody>
          <a:bodyPr/>
          <a:lstStyle>
            <a:lvl1pPr>
              <a:defRPr/>
            </a:lvl1pPr>
          </a:lstStyle>
          <a:p>
            <a:fld id="{9E4C6214-74C6-4506-91CB-9D763D805847}" type="slidenum">
              <a:rPr lang="id-ID" altLang="en-US"/>
              <a:pPr/>
              <a:t>‹#›</a:t>
            </a:fld>
            <a:endParaRPr lang="id-ID" altLang="en-US"/>
          </a:p>
        </p:txBody>
      </p:sp>
    </p:spTree>
    <p:extLst>
      <p:ext uri="{BB962C8B-B14F-4D97-AF65-F5344CB8AC3E}">
        <p14:creationId xmlns:p14="http://schemas.microsoft.com/office/powerpoint/2010/main" val="237487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7EDE3DC-0439-4CB0-B441-C9A9233EA172}" type="datetimeFigureOut">
              <a:rPr lang="id-ID"/>
              <a:pPr>
                <a:defRPr/>
              </a:pPr>
              <a:t>04/12/2018</a:t>
            </a:fld>
            <a:endParaRPr lang="id-ID"/>
          </a:p>
        </p:txBody>
      </p:sp>
      <p:sp>
        <p:nvSpPr>
          <p:cNvPr id="6" name="Footer Placeholder 21"/>
          <p:cNvSpPr>
            <a:spLocks noGrp="1"/>
          </p:cNvSpPr>
          <p:nvPr>
            <p:ph type="ftr" sz="quarter" idx="11"/>
          </p:nvPr>
        </p:nvSpPr>
        <p:spPr/>
        <p:txBody>
          <a:bodyPr/>
          <a:lstStyle>
            <a:lvl1pPr>
              <a:defRPr/>
            </a:lvl1pPr>
          </a:lstStyle>
          <a:p>
            <a:pPr>
              <a:defRPr/>
            </a:pPr>
            <a:endParaRPr lang="id-ID"/>
          </a:p>
        </p:txBody>
      </p:sp>
      <p:sp>
        <p:nvSpPr>
          <p:cNvPr id="7" name="Slide Number Placeholder 17"/>
          <p:cNvSpPr>
            <a:spLocks noGrp="1"/>
          </p:cNvSpPr>
          <p:nvPr>
            <p:ph type="sldNum" sz="quarter" idx="12"/>
          </p:nvPr>
        </p:nvSpPr>
        <p:spPr/>
        <p:txBody>
          <a:bodyPr/>
          <a:lstStyle>
            <a:lvl1pPr>
              <a:defRPr/>
            </a:lvl1pPr>
          </a:lstStyle>
          <a:p>
            <a:fld id="{DCA21B0D-414E-469A-9EF9-BDCDFAF38849}" type="slidenum">
              <a:rPr lang="id-ID" altLang="en-US"/>
              <a:pPr/>
              <a:t>‹#›</a:t>
            </a:fld>
            <a:endParaRPr lang="id-ID" altLang="en-US"/>
          </a:p>
        </p:txBody>
      </p:sp>
    </p:spTree>
    <p:extLst>
      <p:ext uri="{BB962C8B-B14F-4D97-AF65-F5344CB8AC3E}">
        <p14:creationId xmlns:p14="http://schemas.microsoft.com/office/powerpoint/2010/main" val="98399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534DD4D-4284-4B51-9F20-B22C4E299153}" type="datetimeFigureOut">
              <a:rPr lang="id-ID"/>
              <a:pPr>
                <a:defRPr/>
              </a:pPr>
              <a:t>04/12/2018</a:t>
            </a:fld>
            <a:endParaRPr lang="id-ID"/>
          </a:p>
        </p:txBody>
      </p:sp>
      <p:sp>
        <p:nvSpPr>
          <p:cNvPr id="10" name="Footer Placeholder 5"/>
          <p:cNvSpPr>
            <a:spLocks noGrp="1"/>
          </p:cNvSpPr>
          <p:nvPr>
            <p:ph type="ftr" sz="quarter" idx="11"/>
          </p:nvPr>
        </p:nvSpPr>
        <p:spPr/>
        <p:txBody>
          <a:bodyPr/>
          <a:lstStyle>
            <a:lvl1pPr>
              <a:defRPr/>
            </a:lvl1pPr>
          </a:lstStyle>
          <a:p>
            <a:pPr>
              <a:defRPr/>
            </a:pPr>
            <a:endParaRPr lang="id-ID"/>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CB580C6B-28DA-4CA5-B679-EF527DC969EC}" type="slidenum">
              <a:rPr lang="id-ID" altLang="en-US"/>
              <a:pPr/>
              <a:t>‹#›</a:t>
            </a:fld>
            <a:endParaRPr lang="id-ID" altLang="en-US"/>
          </a:p>
        </p:txBody>
      </p:sp>
    </p:spTree>
    <p:extLst>
      <p:ext uri="{BB962C8B-B14F-4D97-AF65-F5344CB8AC3E}">
        <p14:creationId xmlns:p14="http://schemas.microsoft.com/office/powerpoint/2010/main" val="45247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27D7666-7006-4457-AE94-B9B6E25B6559}" type="datetimeFigureOut">
              <a:rPr lang="id-ID"/>
              <a:pPr>
                <a:defRPr/>
              </a:pPr>
              <a:t>04/12/2018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1D4A03FF-AE25-4710-BE6B-9D09FD3DE1A0}" type="slidenum">
              <a:rPr lang="id-ID" altLang="en-US"/>
              <a:pPr/>
              <a:t>‹#›</a:t>
            </a:fld>
            <a:endParaRPr lang="id-ID"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1" r:id="rId1"/>
    <p:sldLayoutId id="2147483703" r:id="rId2"/>
    <p:sldLayoutId id="2147483712" r:id="rId3"/>
    <p:sldLayoutId id="2147483704" r:id="rId4"/>
    <p:sldLayoutId id="2147483705" r:id="rId5"/>
    <p:sldLayoutId id="2147483706" r:id="rId6"/>
    <p:sldLayoutId id="2147483707" r:id="rId7"/>
    <p:sldLayoutId id="2147483708" r:id="rId8"/>
    <p:sldLayoutId id="2147483713" r:id="rId9"/>
    <p:sldLayoutId id="2147483709" r:id="rId10"/>
    <p:sldLayoutId id="21474837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a:extLst/>
        </p:spPr>
        <p:txBody>
          <a:bodyPr/>
          <a:lstStyle/>
          <a:p>
            <a:pPr algn="ctr" eaLnBrk="1" fontAlgn="auto" hangingPunct="1">
              <a:spcAft>
                <a:spcPts val="0"/>
              </a:spcAft>
              <a:defRPr/>
            </a:pPr>
            <a:r>
              <a:rPr lang="id-ID" dirty="0" smtClean="0">
                <a:solidFill>
                  <a:schemeClr val="tx1"/>
                </a:solidFill>
                <a:latin typeface="Verdana" pitchFamily="34" charset="0"/>
                <a:ea typeface="Verdana" pitchFamily="34" charset="0"/>
                <a:cs typeface="Verdana" pitchFamily="34" charset="0"/>
              </a:rPr>
              <a:t>KONSEP SISTEM INFORMASI </a:t>
            </a:r>
            <a:endParaRPr lang="id-ID" dirty="0">
              <a:solidFill>
                <a:schemeClr val="tx1"/>
              </a:solidFill>
              <a:latin typeface="Verdana" pitchFamily="34" charset="0"/>
              <a:ea typeface="Verdana" pitchFamily="34" charset="0"/>
              <a:cs typeface="Verdana" pitchFamily="34" charset="0"/>
            </a:endParaRPr>
          </a:p>
        </p:txBody>
      </p:sp>
      <p:sp>
        <p:nvSpPr>
          <p:cNvPr id="5123" name="Subtitle 2"/>
          <p:cNvSpPr>
            <a:spLocks noGrp="1"/>
          </p:cNvSpPr>
          <p:nvPr>
            <p:ph type="subTitle" idx="1"/>
          </p:nvPr>
        </p:nvSpPr>
        <p:spPr>
          <a:xfrm>
            <a:off x="1371600" y="4005263"/>
            <a:ext cx="6400800" cy="1633537"/>
          </a:xfrm>
        </p:spPr>
        <p:txBody>
          <a:bodyPr/>
          <a:lstStyle/>
          <a:p>
            <a:pPr marR="0" algn="ctr" eaLnBrk="1" hangingPunct="1"/>
            <a:r>
              <a:rPr lang="id-ID" altLang="en-US" sz="3200" b="1" dirty="0" smtClean="0">
                <a:latin typeface="Arial" panose="020B0604020202020204" pitchFamily="34" charset="0"/>
                <a:cs typeface="Arial" panose="020B0604020202020204" pitchFamily="34" charset="0"/>
              </a:rPr>
              <a:t>Materi </a:t>
            </a:r>
            <a:r>
              <a:rPr lang="id-ID" altLang="en-US" sz="3200" b="1" dirty="0" smtClean="0">
                <a:latin typeface="Arial" panose="020B0604020202020204" pitchFamily="34" charset="0"/>
                <a:cs typeface="Arial" panose="020B0604020202020204" pitchFamily="34" charset="0"/>
              </a:rPr>
              <a:t>(</a:t>
            </a:r>
            <a:r>
              <a:rPr lang="en-US" altLang="en-US" sz="3200" b="1" dirty="0" smtClean="0">
                <a:latin typeface="Arial" panose="020B0604020202020204" pitchFamily="34" charset="0"/>
                <a:cs typeface="Arial" panose="020B0604020202020204" pitchFamily="34" charset="0"/>
              </a:rPr>
              <a:t>10</a:t>
            </a:r>
            <a:r>
              <a:rPr lang="id-ID" altLang="en-US" sz="3200" b="1" dirty="0" smtClean="0">
                <a:latin typeface="Arial" panose="020B0604020202020204" pitchFamily="34" charset="0"/>
                <a:cs typeface="Arial" panose="020B0604020202020204" pitchFamily="34" charset="0"/>
              </a:rPr>
              <a:t>)</a:t>
            </a:r>
            <a:endParaRPr lang="id-ID" altLang="en-US" sz="3200" b="1" dirty="0" smtClean="0">
              <a:latin typeface="Arial" panose="020B0604020202020204" pitchFamily="34" charset="0"/>
              <a:cs typeface="Arial" panose="020B0604020202020204" pitchFamily="34" charset="0"/>
            </a:endParaRPr>
          </a:p>
          <a:p>
            <a:pPr marR="0" algn="ctr" eaLnBrk="1" hangingPunct="1"/>
            <a:r>
              <a:rPr lang="id-ID" altLang="en-US" sz="3200" b="1" dirty="0" smtClean="0">
                <a:latin typeface="Arial" panose="020B0604020202020204" pitchFamily="34" charset="0"/>
                <a:cs typeface="Arial" panose="020B0604020202020204" pitchFamily="34" charset="0"/>
              </a:rPr>
              <a:t>MK SIK</a:t>
            </a:r>
          </a:p>
          <a:p>
            <a:pPr marR="0" algn="ctr" eaLnBrk="1" hangingPunct="1"/>
            <a:r>
              <a:rPr lang="en-US" altLang="en-US" sz="3200" b="1" dirty="0" smtClean="0">
                <a:latin typeface="Arial" panose="020B0604020202020204" pitchFamily="34" charset="0"/>
                <a:cs typeface="Arial" panose="020B0604020202020204" pitchFamily="34" charset="0"/>
              </a:rPr>
              <a:t>D3 RMIK</a:t>
            </a:r>
            <a:r>
              <a:rPr lang="id-ID" altLang="en-US" sz="3200" b="1" dirty="0" smtClean="0">
                <a:latin typeface="Arial" panose="020B0604020202020204" pitchFamily="34" charset="0"/>
                <a:cs typeface="Arial" panose="020B0604020202020204" pitchFamily="34" charset="0"/>
              </a:rPr>
              <a:t> </a:t>
            </a:r>
            <a:r>
              <a:rPr lang="id-ID" altLang="en-US" sz="3200" b="1" dirty="0" smtClean="0">
                <a:latin typeface="Arial" panose="020B0604020202020204" pitchFamily="34" charset="0"/>
                <a:cs typeface="Arial" panose="020B0604020202020204" pitchFamily="34" charset="0"/>
              </a:rPr>
              <a:t>Smt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476250"/>
            <a:ext cx="8539162" cy="523875"/>
          </a:xfrm>
        </p:spPr>
        <p:txBody>
          <a:bodyPr>
            <a:normAutofit fontScale="90000"/>
          </a:bodyPr>
          <a:lstStyle/>
          <a:p>
            <a:pPr algn="ctr" eaLnBrk="1" fontAlgn="auto" hangingPunct="1">
              <a:spcAft>
                <a:spcPts val="0"/>
              </a:spcAft>
              <a:defRPr/>
            </a:pPr>
            <a:r>
              <a:rPr lang="id-ID" sz="3600" b="1" dirty="0" smtClean="0">
                <a:solidFill>
                  <a:srgbClr val="000099"/>
                </a:solidFill>
                <a:latin typeface="Arial" pitchFamily="34" charset="0"/>
                <a:cs typeface="Arial" pitchFamily="34" charset="0"/>
              </a:rPr>
              <a:t>INFORMASI DALAM MANAJEMEN</a:t>
            </a:r>
            <a:endParaRPr lang="id-ID" sz="3600" b="1" dirty="0">
              <a:solidFill>
                <a:srgbClr val="000099"/>
              </a:solidFill>
              <a:latin typeface="Arial" pitchFamily="34" charset="0"/>
              <a:cs typeface="Arial" pitchFamily="34" charset="0"/>
            </a:endParaRPr>
          </a:p>
        </p:txBody>
      </p:sp>
      <p:sp>
        <p:nvSpPr>
          <p:cNvPr id="3" name="Content Placeholder 2"/>
          <p:cNvSpPr>
            <a:spLocks noGrp="1"/>
          </p:cNvSpPr>
          <p:nvPr>
            <p:ph idx="1"/>
          </p:nvPr>
        </p:nvSpPr>
        <p:spPr>
          <a:xfrm>
            <a:off x="395288" y="1285875"/>
            <a:ext cx="8539162" cy="5214938"/>
          </a:xfrm>
        </p:spPr>
        <p:txBody>
          <a:bodyPr>
            <a:normAutofit lnSpcReduction="10000"/>
          </a:bodyPr>
          <a:lstStyle/>
          <a:p>
            <a:pPr marL="365125" indent="-274638" eaLnBrk="1" fontAlgn="auto" hangingPunct="1">
              <a:spcAft>
                <a:spcPts val="0"/>
              </a:spcAft>
              <a:buClr>
                <a:schemeClr val="accent3"/>
              </a:buClr>
              <a:buFont typeface="Wingdings" pitchFamily="2" charset="2"/>
              <a:buChar char="v"/>
              <a:tabLst>
                <a:tab pos="90488" algn="l"/>
              </a:tabLst>
              <a:defRPr/>
            </a:pPr>
            <a:r>
              <a:rPr lang="id-ID" dirty="0" smtClean="0">
                <a:latin typeface="Arial" pitchFamily="34" charset="0"/>
                <a:cs typeface="Arial" pitchFamily="34" charset="0"/>
              </a:rPr>
              <a:t> </a:t>
            </a:r>
            <a:r>
              <a:rPr lang="id-ID" sz="2800" u="sng" dirty="0" smtClean="0">
                <a:latin typeface="Arial" pitchFamily="34" charset="0"/>
                <a:cs typeface="Arial" pitchFamily="34" charset="0"/>
              </a:rPr>
              <a:t>Tingkatan manajer dalam organisasi </a:t>
            </a:r>
            <a:r>
              <a:rPr lang="id-ID" sz="2800" dirty="0" smtClean="0">
                <a:latin typeface="Arial" pitchFamily="34" charset="0"/>
                <a:cs typeface="Arial" pitchFamily="34" charset="0"/>
              </a:rPr>
              <a:t>:</a:t>
            </a:r>
          </a:p>
          <a:p>
            <a:pPr marL="539750" indent="-449263" eaLnBrk="1" fontAlgn="auto" hangingPunct="1">
              <a:spcAft>
                <a:spcPts val="0"/>
              </a:spcAft>
              <a:buClr>
                <a:schemeClr val="accent3"/>
              </a:buClr>
              <a:buFont typeface="Wingdings 2"/>
              <a:buNone/>
              <a:tabLst>
                <a:tab pos="90488" algn="l"/>
                <a:tab pos="360363" algn="l"/>
              </a:tabLst>
              <a:defRPr/>
            </a:pPr>
            <a:r>
              <a:rPr lang="id-ID" sz="2800" dirty="0" smtClean="0">
                <a:latin typeface="Arial" pitchFamily="34" charset="0"/>
                <a:cs typeface="Arial" pitchFamily="34" charset="0"/>
              </a:rPr>
              <a:t>		a. </a:t>
            </a:r>
            <a:r>
              <a:rPr lang="id-ID" sz="2800" b="1" dirty="0" smtClean="0">
                <a:latin typeface="Arial" pitchFamily="34" charset="0"/>
                <a:cs typeface="Arial" pitchFamily="34" charset="0"/>
              </a:rPr>
              <a:t>Manajer Tingkat atas </a:t>
            </a:r>
            <a:r>
              <a:rPr lang="id-ID" sz="2800" dirty="0" smtClean="0">
                <a:latin typeface="Arial" pitchFamily="34" charset="0"/>
                <a:cs typeface="Arial" pitchFamily="34" charset="0"/>
              </a:rPr>
              <a:t>= </a:t>
            </a:r>
          </a:p>
          <a:p>
            <a:pPr marL="539750" indent="-449263" eaLnBrk="1" fontAlgn="auto" hangingPunct="1">
              <a:spcAft>
                <a:spcPts val="0"/>
              </a:spcAft>
              <a:buClr>
                <a:schemeClr val="accent3"/>
              </a:buClr>
              <a:buFont typeface="Wingdings 2"/>
              <a:buNone/>
              <a:tabLst>
                <a:tab pos="90488" algn="l"/>
                <a:tab pos="360363" algn="l"/>
              </a:tabLst>
              <a:defRPr/>
            </a:pPr>
            <a:r>
              <a:rPr lang="id-ID" sz="2800" dirty="0" smtClean="0">
                <a:latin typeface="Arial" pitchFamily="34" charset="0"/>
                <a:cs typeface="Arial" pitchFamily="34" charset="0"/>
              </a:rPr>
              <a:t>			 - pertanggungjawaban pengelolaan organisasi keseluruhan</a:t>
            </a:r>
          </a:p>
          <a:p>
            <a:pPr marL="539750" indent="-449263" eaLnBrk="1" fontAlgn="auto" hangingPunct="1">
              <a:spcAft>
                <a:spcPts val="0"/>
              </a:spcAft>
              <a:buClr>
                <a:schemeClr val="accent3"/>
              </a:buClr>
              <a:buFont typeface="Wingdings 2"/>
              <a:buNone/>
              <a:tabLst>
                <a:tab pos="90488" algn="l"/>
                <a:tab pos="360363" algn="l"/>
              </a:tabLst>
              <a:defRPr/>
            </a:pPr>
            <a:r>
              <a:rPr lang="id-ID" sz="2800" dirty="0" smtClean="0">
                <a:latin typeface="Arial" pitchFamily="34" charset="0"/>
                <a:cs typeface="Arial" pitchFamily="34" charset="0"/>
              </a:rPr>
              <a:t>			- menetapkan arah kebijakan, membuat rencana dan sasaran jangka panjang, merumuskan strategi, menyusun prosedur operasional, menetapkan pedoman interaksi dengan lingkungan </a:t>
            </a:r>
          </a:p>
          <a:p>
            <a:pPr marL="539750" indent="-449263" eaLnBrk="1" fontAlgn="auto" hangingPunct="1">
              <a:spcAft>
                <a:spcPts val="0"/>
              </a:spcAft>
              <a:buClr>
                <a:schemeClr val="accent3"/>
              </a:buClr>
              <a:buFont typeface="Wingdings 2"/>
              <a:buNone/>
              <a:tabLst>
                <a:tab pos="90488" algn="l"/>
                <a:tab pos="360363" algn="l"/>
              </a:tabLst>
              <a:defRPr/>
            </a:pPr>
            <a:r>
              <a:rPr lang="id-ID" sz="2800" dirty="0" smtClean="0">
                <a:latin typeface="Arial" pitchFamily="34" charset="0"/>
                <a:cs typeface="Arial" pitchFamily="34" charset="0"/>
              </a:rPr>
              <a:t>		 - informasi yang dibutuhkan : ringkasan dari seluruh transaksi yang terjadi pada periode tertentu</a:t>
            </a:r>
            <a:endParaRPr lang="id-ID"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549275"/>
            <a:ext cx="8077200" cy="595313"/>
          </a:xfrm>
        </p:spPr>
        <p:txBody>
          <a:bodyPr>
            <a:normAutofit fontScale="90000"/>
          </a:bodyPr>
          <a:lstStyle/>
          <a:p>
            <a:pPr eaLnBrk="1" fontAlgn="auto" hangingPunct="1">
              <a:spcAft>
                <a:spcPts val="0"/>
              </a:spcAft>
              <a:defRPr/>
            </a:pPr>
            <a:r>
              <a:rPr lang="id-ID" dirty="0" smtClean="0">
                <a:latin typeface="Arial" pitchFamily="34" charset="0"/>
                <a:cs typeface="Arial" pitchFamily="34" charset="0"/>
              </a:rPr>
              <a:t>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r>
              <a:rPr lang="id-ID" dirty="0" smtClean="0">
                <a:latin typeface="Arial" pitchFamily="34" charset="0"/>
                <a:cs typeface="Arial" pitchFamily="34" charset="0"/>
              </a:rPr>
              <a:t/>
            </a:r>
            <a:br>
              <a:rPr lang="id-ID" dirty="0" smtClean="0">
                <a:latin typeface="Arial" pitchFamily="34" charset="0"/>
                <a:cs typeface="Arial" pitchFamily="34" charset="0"/>
              </a:rPr>
            </a:br>
            <a:endParaRPr lang="id-ID" sz="3600" dirty="0"/>
          </a:p>
        </p:txBody>
      </p:sp>
      <p:sp>
        <p:nvSpPr>
          <p:cNvPr id="15363" name="Content Placeholder 2"/>
          <p:cNvSpPr>
            <a:spLocks noGrp="1"/>
          </p:cNvSpPr>
          <p:nvPr>
            <p:ph idx="1"/>
          </p:nvPr>
        </p:nvSpPr>
        <p:spPr>
          <a:xfrm>
            <a:off x="468313" y="549275"/>
            <a:ext cx="8466137" cy="5699125"/>
          </a:xfrm>
        </p:spPr>
        <p:txBody>
          <a:bodyPr/>
          <a:lstStyle/>
          <a:p>
            <a:pPr marL="539750" indent="-360363" eaLnBrk="1" hangingPunct="1">
              <a:buFont typeface="Wingdings 2" panose="05020102010507070707" pitchFamily="18" charset="2"/>
              <a:buNone/>
              <a:tabLst>
                <a:tab pos="179388" algn="l"/>
                <a:tab pos="449263" algn="l"/>
              </a:tabLst>
            </a:pPr>
            <a:r>
              <a:rPr lang="id-ID" altLang="en-US" sz="3200" u="sng" smtClean="0">
                <a:latin typeface="Arial" panose="020B0604020202020204" pitchFamily="34" charset="0"/>
                <a:cs typeface="Arial" panose="020B0604020202020204" pitchFamily="34" charset="0"/>
              </a:rPr>
              <a:t>Tingkatan manajer dalam organisasi </a:t>
            </a:r>
            <a:r>
              <a:rPr lang="id-ID" altLang="en-US" sz="3200" smtClean="0">
                <a:latin typeface="Arial" panose="020B0604020202020204" pitchFamily="34" charset="0"/>
                <a:cs typeface="Arial" panose="020B0604020202020204" pitchFamily="34" charset="0"/>
              </a:rPr>
              <a:t>:</a:t>
            </a:r>
            <a:endParaRPr lang="id-ID" altLang="en-US" sz="3200" b="1" smtClean="0">
              <a:latin typeface="Arial" panose="020B0604020202020204" pitchFamily="34" charset="0"/>
              <a:cs typeface="Arial" panose="020B0604020202020204" pitchFamily="34" charset="0"/>
            </a:endParaRPr>
          </a:p>
          <a:p>
            <a:pPr marL="539750" indent="-360363" eaLnBrk="1" hangingPunct="1">
              <a:buFont typeface="Wingdings 2" panose="05020102010507070707" pitchFamily="18" charset="2"/>
              <a:buNone/>
              <a:tabLst>
                <a:tab pos="179388" algn="l"/>
                <a:tab pos="449263" algn="l"/>
              </a:tabLst>
            </a:pPr>
            <a:endParaRPr lang="id-ID" altLang="en-US" b="1" smtClean="0">
              <a:latin typeface="Arial" panose="020B0604020202020204" pitchFamily="34" charset="0"/>
              <a:cs typeface="Arial" panose="020B0604020202020204" pitchFamily="34" charset="0"/>
            </a:endParaRPr>
          </a:p>
          <a:p>
            <a:pPr marL="539750" indent="-360363" eaLnBrk="1" hangingPunct="1">
              <a:buFont typeface="Wingdings 2" panose="05020102010507070707" pitchFamily="18" charset="2"/>
              <a:buNone/>
              <a:tabLst>
                <a:tab pos="179388" algn="l"/>
                <a:tab pos="449263" algn="l"/>
              </a:tabLst>
            </a:pPr>
            <a:r>
              <a:rPr lang="id-ID" altLang="en-US" sz="2800" b="1" smtClean="0">
                <a:latin typeface="Arial" panose="020B0604020202020204" pitchFamily="34" charset="0"/>
                <a:cs typeface="Arial" panose="020B0604020202020204" pitchFamily="34" charset="0"/>
              </a:rPr>
              <a:t>b. Manajer Menengah </a:t>
            </a:r>
            <a:r>
              <a:rPr lang="id-ID" altLang="en-US" sz="2800" smtClean="0">
                <a:latin typeface="Arial" panose="020B0604020202020204" pitchFamily="34" charset="0"/>
                <a:cs typeface="Arial" panose="020B0604020202020204" pitchFamily="34" charset="0"/>
              </a:rPr>
              <a:t>=</a:t>
            </a:r>
          </a:p>
          <a:p>
            <a:pPr marL="539750" indent="-360363" eaLnBrk="1" hangingPunct="1">
              <a:buFont typeface="Wingdings 2" panose="05020102010507070707" pitchFamily="18" charset="2"/>
              <a:buNone/>
              <a:tabLst>
                <a:tab pos="179388" algn="l"/>
                <a:tab pos="449263" algn="l"/>
              </a:tabLst>
            </a:pPr>
            <a:r>
              <a:rPr lang="id-ID" altLang="en-US" sz="2800" smtClean="0">
                <a:latin typeface="Arial" panose="020B0604020202020204" pitchFamily="34" charset="0"/>
                <a:cs typeface="Arial" panose="020B0604020202020204" pitchFamily="34" charset="0"/>
              </a:rPr>
              <a:t>		- bertanggung jawan atas pengelolaan organisasi berdasarkan departementasi/ fungsi tertentu</a:t>
            </a:r>
          </a:p>
          <a:p>
            <a:pPr marL="539750" indent="-360363" eaLnBrk="1" hangingPunct="1">
              <a:buFont typeface="Wingdings 2" panose="05020102010507070707" pitchFamily="18" charset="2"/>
              <a:buNone/>
              <a:tabLst>
                <a:tab pos="179388" algn="l"/>
                <a:tab pos="449263" algn="l"/>
              </a:tabLst>
            </a:pPr>
            <a:r>
              <a:rPr lang="id-ID" altLang="en-US" sz="2800" smtClean="0">
                <a:latin typeface="Arial" panose="020B0604020202020204" pitchFamily="34" charset="0"/>
                <a:cs typeface="Arial" panose="020B0604020202020204" pitchFamily="34" charset="0"/>
              </a:rPr>
              <a:t>		- membuat rencana dan sasaran operasional jangka menengah, menyusun prosedur, melakukan pengendalian dan membuat keputusan operasional</a:t>
            </a:r>
          </a:p>
          <a:p>
            <a:pPr marL="539750" indent="-360363" eaLnBrk="1" hangingPunct="1">
              <a:buFont typeface="Wingdings 2" panose="05020102010507070707" pitchFamily="18" charset="2"/>
              <a:buNone/>
              <a:tabLst>
                <a:tab pos="179388" algn="l"/>
                <a:tab pos="449263" algn="l"/>
              </a:tabLst>
            </a:pPr>
            <a:r>
              <a:rPr lang="id-ID" altLang="en-US" sz="2800" smtClean="0">
                <a:latin typeface="Arial" panose="020B0604020202020204" pitchFamily="34" charset="0"/>
                <a:cs typeface="Arial" panose="020B0604020202020204" pitchFamily="34" charset="0"/>
              </a:rPr>
              <a:t>		- informasi yang dibutuhkan untuk operasionalisasi organisasi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68313" y="549275"/>
            <a:ext cx="8466137" cy="5951538"/>
          </a:xfrm>
        </p:spPr>
        <p:txBody>
          <a:bodyPr/>
          <a:lstStyle/>
          <a:p>
            <a:pPr marL="539750" indent="-269875" eaLnBrk="1" hangingPunct="1">
              <a:buFont typeface="Wingdings 2" panose="05020102010507070707" pitchFamily="18" charset="2"/>
              <a:buNone/>
              <a:tabLst>
                <a:tab pos="269875" algn="l"/>
              </a:tabLst>
            </a:pPr>
            <a:r>
              <a:rPr lang="id-ID" altLang="en-US" sz="3200" u="sng" smtClean="0">
                <a:latin typeface="Arial" panose="020B0604020202020204" pitchFamily="34" charset="0"/>
                <a:cs typeface="Arial" panose="020B0604020202020204" pitchFamily="34" charset="0"/>
              </a:rPr>
              <a:t>Tingkatan manajer dalam organisasi </a:t>
            </a:r>
            <a:r>
              <a:rPr lang="id-ID" altLang="en-US" sz="3200" smtClean="0">
                <a:latin typeface="Arial" panose="020B0604020202020204" pitchFamily="34" charset="0"/>
                <a:cs typeface="Arial" panose="020B0604020202020204" pitchFamily="34" charset="0"/>
              </a:rPr>
              <a:t>:</a:t>
            </a:r>
            <a:endParaRPr lang="id-ID" altLang="en-US" sz="3200" b="1" smtClean="0">
              <a:latin typeface="Arial" panose="020B0604020202020204" pitchFamily="34" charset="0"/>
              <a:cs typeface="Arial" panose="020B0604020202020204" pitchFamily="34" charset="0"/>
            </a:endParaRPr>
          </a:p>
          <a:p>
            <a:pPr marL="539750" indent="-269875" eaLnBrk="1" hangingPunct="1">
              <a:buFont typeface="Wingdings 2" panose="05020102010507070707" pitchFamily="18" charset="2"/>
              <a:buNone/>
              <a:tabLst>
                <a:tab pos="269875" algn="l"/>
              </a:tabLst>
            </a:pPr>
            <a:r>
              <a:rPr lang="id-ID" altLang="en-US" sz="2800" b="1" smtClean="0">
                <a:latin typeface="Arial" panose="020B0604020202020204" pitchFamily="34" charset="0"/>
                <a:cs typeface="Arial" panose="020B0604020202020204" pitchFamily="34" charset="0"/>
              </a:rPr>
              <a:t>c. Manajer Lini pertama/ bawah </a:t>
            </a:r>
            <a:r>
              <a:rPr lang="id-ID" altLang="en-US" sz="2800" smtClean="0">
                <a:latin typeface="Arial" panose="020B0604020202020204" pitchFamily="34" charset="0"/>
                <a:cs typeface="Arial" panose="020B0604020202020204" pitchFamily="34" charset="0"/>
              </a:rPr>
              <a:t>=</a:t>
            </a:r>
          </a:p>
          <a:p>
            <a:pPr marL="539750" indent="-269875" eaLnBrk="1" hangingPunct="1">
              <a:buFont typeface="Wingdings 2" panose="05020102010507070707" pitchFamily="18" charset="2"/>
              <a:buNone/>
              <a:tabLst>
                <a:tab pos="269875" algn="l"/>
              </a:tabLst>
            </a:pPr>
            <a:r>
              <a:rPr lang="id-ID" altLang="en-US" sz="2800" smtClean="0">
                <a:latin typeface="Arial" panose="020B0604020202020204" pitchFamily="34" charset="0"/>
                <a:cs typeface="Arial" panose="020B0604020202020204" pitchFamily="34" charset="0"/>
              </a:rPr>
              <a:t>	 - bertanggung jawab atas pelaksanaan rencana dan sasaran operasional</a:t>
            </a:r>
          </a:p>
          <a:p>
            <a:pPr marL="539750" indent="-269875" eaLnBrk="1" hangingPunct="1">
              <a:buFont typeface="Wingdings 2" panose="05020102010507070707" pitchFamily="18" charset="2"/>
              <a:buNone/>
              <a:tabLst>
                <a:tab pos="269875" algn="l"/>
              </a:tabLst>
            </a:pPr>
            <a:r>
              <a:rPr lang="id-ID" altLang="en-US" sz="2800" smtClean="0">
                <a:latin typeface="Arial" panose="020B0604020202020204" pitchFamily="34" charset="0"/>
                <a:cs typeface="Arial" panose="020B0604020202020204" pitchFamily="34" charset="0"/>
              </a:rPr>
              <a:t>	- membuat keputusan jangka pendek berdasarkan arah kebijakan prosedur dan pedoman yang telah ditetapkan serta mengendalikan transaksi harian</a:t>
            </a:r>
          </a:p>
          <a:p>
            <a:pPr marL="539750" indent="-269875" eaLnBrk="1" hangingPunct="1">
              <a:buFont typeface="Wingdings 2" panose="05020102010507070707" pitchFamily="18" charset="2"/>
              <a:buNone/>
              <a:tabLst>
                <a:tab pos="269875" algn="l"/>
              </a:tabLst>
            </a:pPr>
            <a:r>
              <a:rPr lang="id-ID" altLang="en-US" sz="2800" smtClean="0">
                <a:latin typeface="Arial" panose="020B0604020202020204" pitchFamily="34" charset="0"/>
                <a:cs typeface="Arial" panose="020B0604020202020204" pitchFamily="34" charset="0"/>
              </a:rPr>
              <a:t>	- membutuhkan informasi rinci dari pergerakan setiap transaksi agar dapat melakukan kontrol terhadap proses tersebut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274638"/>
            <a:ext cx="8220075" cy="868362"/>
          </a:xfrm>
        </p:spPr>
        <p:txBody>
          <a:bodyPr>
            <a:normAutofit fontScale="90000"/>
          </a:bodyPr>
          <a:lstStyle/>
          <a:p>
            <a:pPr algn="ctr" eaLnBrk="1" fontAlgn="auto" hangingPunct="1">
              <a:spcAft>
                <a:spcPts val="0"/>
              </a:spcAft>
              <a:defRPr/>
            </a:pPr>
            <a:r>
              <a:rPr lang="id-ID" sz="3600" b="1" dirty="0" smtClean="0">
                <a:solidFill>
                  <a:srgbClr val="000099"/>
                </a:solidFill>
                <a:latin typeface="Arial" pitchFamily="34" charset="0"/>
                <a:cs typeface="Arial" pitchFamily="34" charset="0"/>
              </a:rPr>
              <a:t>TINGKATAN MANAJEMEN INFORMASI</a:t>
            </a:r>
            <a:endParaRPr lang="id-ID" sz="3600" b="1" dirty="0">
              <a:solidFill>
                <a:srgbClr val="000099"/>
              </a:solidFill>
              <a:latin typeface="Arial" pitchFamily="34" charset="0"/>
              <a:cs typeface="Arial" pitchFamily="34" charset="0"/>
            </a:endParaRPr>
          </a:p>
        </p:txBody>
      </p:sp>
      <p:sp>
        <p:nvSpPr>
          <p:cNvPr id="17411" name="Content Placeholder 2"/>
          <p:cNvSpPr>
            <a:spLocks noGrp="1"/>
          </p:cNvSpPr>
          <p:nvPr>
            <p:ph idx="1"/>
          </p:nvPr>
        </p:nvSpPr>
        <p:spPr>
          <a:xfrm>
            <a:off x="428625" y="1285875"/>
            <a:ext cx="8505825" cy="4962525"/>
          </a:xfrm>
        </p:spPr>
        <p:txBody>
          <a:bodyPr/>
          <a:lstStyle/>
          <a:p>
            <a:pPr eaLnBrk="1" hangingPunct="1">
              <a:buFont typeface="Wingdings 2" panose="05020102010507070707" pitchFamily="18" charset="2"/>
              <a:buNone/>
            </a:pPr>
            <a:endParaRPr lang="en-US" altLang="en-US" smtClean="0"/>
          </a:p>
        </p:txBody>
      </p:sp>
      <p:sp>
        <p:nvSpPr>
          <p:cNvPr id="4" name="Trapezoid 3"/>
          <p:cNvSpPr/>
          <p:nvPr/>
        </p:nvSpPr>
        <p:spPr>
          <a:xfrm>
            <a:off x="3214688" y="1285875"/>
            <a:ext cx="5643562" cy="5286375"/>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dirty="0">
              <a:latin typeface="Arial" pitchFamily="34" charset="0"/>
              <a:cs typeface="Arial" pitchFamily="34" charset="0"/>
            </a:endParaRPr>
          </a:p>
        </p:txBody>
      </p:sp>
      <p:sp>
        <p:nvSpPr>
          <p:cNvPr id="17413" name="TextBox 4"/>
          <p:cNvSpPr txBox="1">
            <a:spLocks noChangeArrowheads="1"/>
          </p:cNvSpPr>
          <p:nvPr/>
        </p:nvSpPr>
        <p:spPr bwMode="auto">
          <a:xfrm>
            <a:off x="3429000" y="5286375"/>
            <a:ext cx="5214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d-ID" altLang="en-US" sz="2000" b="1"/>
              <a:t>Pengolahan Transaksi Pemberian Informasi (Tanggapan Pertanyaan)</a:t>
            </a:r>
          </a:p>
        </p:txBody>
      </p:sp>
      <p:sp>
        <p:nvSpPr>
          <p:cNvPr id="17414" name="TextBox 5"/>
          <p:cNvSpPr txBox="1">
            <a:spLocks noChangeArrowheads="1"/>
          </p:cNvSpPr>
          <p:nvPr/>
        </p:nvSpPr>
        <p:spPr bwMode="auto">
          <a:xfrm>
            <a:off x="3714750" y="3857625"/>
            <a:ext cx="457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d-ID" altLang="en-US" sz="2000" b="1"/>
              <a:t>Informasi manajemen untuk perencanaan operasional pengembalian keputusan dan pengendalian </a:t>
            </a:r>
          </a:p>
        </p:txBody>
      </p:sp>
      <p:sp>
        <p:nvSpPr>
          <p:cNvPr id="17415" name="TextBox 6"/>
          <p:cNvSpPr txBox="1">
            <a:spLocks noChangeArrowheads="1"/>
          </p:cNvSpPr>
          <p:nvPr/>
        </p:nvSpPr>
        <p:spPr bwMode="auto">
          <a:xfrm>
            <a:off x="4143375" y="2571750"/>
            <a:ext cx="37861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d-ID" altLang="en-US" sz="2000" b="1"/>
              <a:t>Informasi manajemen untuk perencanaan taktis dan pengambilan keputusan</a:t>
            </a:r>
          </a:p>
        </p:txBody>
      </p:sp>
      <p:sp>
        <p:nvSpPr>
          <p:cNvPr id="17416" name="TextBox 7"/>
          <p:cNvSpPr txBox="1">
            <a:spLocks noChangeArrowheads="1"/>
          </p:cNvSpPr>
          <p:nvPr/>
        </p:nvSpPr>
        <p:spPr bwMode="auto">
          <a:xfrm>
            <a:off x="4357688" y="1357313"/>
            <a:ext cx="3500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d-ID" altLang="en-US" sz="2000" b="1"/>
              <a:t>SIM untuk perencanaan dan kebijakan serta pengambilan keputusan</a:t>
            </a:r>
          </a:p>
        </p:txBody>
      </p:sp>
      <p:cxnSp>
        <p:nvCxnSpPr>
          <p:cNvPr id="10" name="Straight Connector 9"/>
          <p:cNvCxnSpPr/>
          <p:nvPr/>
        </p:nvCxnSpPr>
        <p:spPr>
          <a:xfrm>
            <a:off x="4214813" y="2428875"/>
            <a:ext cx="371475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1"/>
            <a:endCxn id="4" idx="3"/>
          </p:cNvCxnSpPr>
          <p:nvPr/>
        </p:nvCxnSpPr>
        <p:spPr>
          <a:xfrm rot="10800000" flipH="1">
            <a:off x="3875088" y="3929063"/>
            <a:ext cx="4322762"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429000" y="5214938"/>
            <a:ext cx="507206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a:spLocks noChangeArrowheads="1"/>
          </p:cNvSpPr>
          <p:nvPr/>
        </p:nvSpPr>
        <p:spPr bwMode="auto">
          <a:xfrm>
            <a:off x="500063" y="1357313"/>
            <a:ext cx="36433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400" b="1"/>
              <a:t>MANAJER PUNCAK STRATEGIS </a:t>
            </a:r>
          </a:p>
        </p:txBody>
      </p:sp>
      <p:sp>
        <p:nvSpPr>
          <p:cNvPr id="27" name="TextBox 26"/>
          <p:cNvSpPr txBox="1">
            <a:spLocks noChangeArrowheads="1"/>
          </p:cNvSpPr>
          <p:nvPr/>
        </p:nvSpPr>
        <p:spPr bwMode="auto">
          <a:xfrm>
            <a:off x="500063" y="2714625"/>
            <a:ext cx="3429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400" b="1"/>
              <a:t>MANAJER TENGAH TAKTIS</a:t>
            </a:r>
          </a:p>
        </p:txBody>
      </p:sp>
      <p:sp>
        <p:nvSpPr>
          <p:cNvPr id="28" name="TextBox 27"/>
          <p:cNvSpPr txBox="1">
            <a:spLocks noChangeArrowheads="1"/>
          </p:cNvSpPr>
          <p:nvPr/>
        </p:nvSpPr>
        <p:spPr bwMode="auto">
          <a:xfrm>
            <a:off x="285750" y="4000500"/>
            <a:ext cx="32146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2400" b="1"/>
              <a:t>MANAJER BAWAH (OPERASIONAL)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0" dur="1000" fill="hold"/>
                                        <p:tgtEl>
                                          <p:spTgt spid="2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slide(fromBottom)">
                                      <p:cBhvr>
                                        <p:cTn id="19" dur="500"/>
                                        <p:tgtEl>
                                          <p:spTgt spid="2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heel(4)">
                                      <p:cBhvr>
                                        <p:cTn id="24"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868362"/>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PENGERTIAN SISTEM</a:t>
            </a:r>
          </a:p>
        </p:txBody>
      </p:sp>
      <p:sp>
        <p:nvSpPr>
          <p:cNvPr id="18435" name="Content Placeholder 2"/>
          <p:cNvSpPr>
            <a:spLocks noGrp="1"/>
          </p:cNvSpPr>
          <p:nvPr>
            <p:ph idx="1"/>
          </p:nvPr>
        </p:nvSpPr>
        <p:spPr>
          <a:xfrm>
            <a:off x="285750" y="1357313"/>
            <a:ext cx="8572500" cy="5000625"/>
          </a:xfrm>
        </p:spPr>
        <p:txBody>
          <a:bodyPr/>
          <a:lstStyle/>
          <a:p>
            <a:pPr eaLnBrk="1" hangingPunct="1">
              <a:buFont typeface="Wingdings 2" panose="05020102010507070707" pitchFamily="18" charset="2"/>
              <a:buNone/>
            </a:pPr>
            <a:r>
              <a:rPr lang="id-ID" altLang="en-US" smtClean="0">
                <a:sym typeface="Wingdings" panose="05000000000000000000" pitchFamily="2" charset="2"/>
              </a:rPr>
              <a:t> </a:t>
            </a:r>
            <a:r>
              <a:rPr lang="id-ID" altLang="en-US" sz="3200" smtClean="0">
                <a:latin typeface="Arial" panose="020B0604020202020204" pitchFamily="34" charset="0"/>
                <a:cs typeface="Arial" panose="020B0604020202020204" pitchFamily="34" charset="0"/>
                <a:sym typeface="Wingdings" panose="05000000000000000000" pitchFamily="2" charset="2"/>
              </a:rPr>
              <a:t>Kesatuan yang terdiri dari elemen-elemen yang berkaitan satu sama lain dalam rangka menciptakan hasil atau tujuan tertentu</a:t>
            </a:r>
          </a:p>
          <a:p>
            <a:pPr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rPr>
              <a:t>	- Komponen: a. Input /asupan  </a:t>
            </a:r>
          </a:p>
          <a:p>
            <a:pPr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rPr>
              <a:t>				 b. Process/proses     </a:t>
            </a:r>
          </a:p>
          <a:p>
            <a:pPr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rPr>
              <a:t>				     c. Output/keluaran</a:t>
            </a:r>
          </a:p>
          <a:p>
            <a:pPr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rPr>
              <a:t>			                d. </a:t>
            </a:r>
            <a:r>
              <a:rPr lang="id-ID" altLang="en-US" sz="3200" i="1" smtClean="0">
                <a:latin typeface="Arial" panose="020B0604020202020204" pitchFamily="34" charset="0"/>
                <a:cs typeface="Arial" panose="020B0604020202020204" pitchFamily="34" charset="0"/>
              </a:rPr>
              <a:t>Feedback mechanism</a:t>
            </a:r>
          </a:p>
          <a:p>
            <a:pPr eaLnBrk="1" hangingPunct="1">
              <a:buFont typeface="Wingdings 2" panose="05020102010507070707" pitchFamily="18" charset="2"/>
              <a:buNone/>
            </a:pPr>
            <a:r>
              <a:rPr lang="id-ID" altLang="en-US" i="1" smtClean="0">
                <a:latin typeface="Arial" panose="020B0604020202020204" pitchFamily="34" charset="0"/>
                <a:cs typeface="Arial" panose="020B0604020202020204" pitchFamily="34" charset="0"/>
              </a:rPr>
              <a:t>	</a:t>
            </a:r>
            <a:r>
              <a:rPr lang="id-ID" altLang="en-US" sz="2800" b="1" smtClean="0">
                <a:latin typeface="Arial" panose="020B0604020202020204" pitchFamily="34" charset="0"/>
                <a:cs typeface="Arial" panose="020B0604020202020204" pitchFamily="34" charset="0"/>
              </a:rPr>
              <a:t>(Suartini Bambang)</a:t>
            </a:r>
            <a:endParaRPr lang="id-ID" altLang="en-US" sz="2800" b="1" i="1" smtClean="0">
              <a:latin typeface="Arial" panose="020B0604020202020204" pitchFamily="34" charset="0"/>
              <a:cs typeface="Arial" panose="020B0604020202020204" pitchFamily="34" charset="0"/>
            </a:endParaRPr>
          </a:p>
        </p:txBody>
      </p:sp>
    </p:spTree>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582612"/>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PENGERTIAN SISTEM</a:t>
            </a:r>
            <a:endParaRPr lang="id-ID" altLang="en-US" sz="3600" smtClean="0">
              <a:solidFill>
                <a:schemeClr val="tx1"/>
              </a:solidFill>
            </a:endParaRPr>
          </a:p>
        </p:txBody>
      </p:sp>
      <p:sp>
        <p:nvSpPr>
          <p:cNvPr id="19459" name="Content Placeholder 2"/>
          <p:cNvSpPr>
            <a:spLocks noGrp="1"/>
          </p:cNvSpPr>
          <p:nvPr>
            <p:ph idx="1"/>
          </p:nvPr>
        </p:nvSpPr>
        <p:spPr>
          <a:xfrm>
            <a:off x="285750" y="1214438"/>
            <a:ext cx="8572500" cy="5286375"/>
          </a:xfrm>
        </p:spPr>
        <p:txBody>
          <a:bodyPr/>
          <a:lstStyle/>
          <a:p>
            <a:pPr eaLnBrk="1" hangingPunct="1">
              <a:buFont typeface="Wingdings" panose="05000000000000000000" pitchFamily="2" charset="2"/>
              <a:buChar char="F"/>
            </a:pPr>
            <a:r>
              <a:rPr lang="id-ID" altLang="en-US" sz="3200" smtClean="0">
                <a:latin typeface="Arial" panose="020B0604020202020204" pitchFamily="34" charset="0"/>
                <a:cs typeface="Arial" panose="020B0604020202020204" pitchFamily="34" charset="0"/>
                <a:sym typeface="Wingdings" panose="05000000000000000000" pitchFamily="2" charset="2"/>
              </a:rPr>
              <a:t>Terdiri dari bagian-bagian yang saling berkaitan yang saling beroperasi bersama untuk mencapai sasaran dan tujuan. </a:t>
            </a:r>
          </a:p>
          <a:p>
            <a:pPr eaLnBrk="1" hangingPunct="1">
              <a:buFont typeface="Wingdings" panose="05000000000000000000" pitchFamily="2" charset="2"/>
              <a:buChar char="F"/>
            </a:pPr>
            <a:r>
              <a:rPr lang="id-ID" altLang="en-US" sz="3200" smtClean="0">
                <a:latin typeface="Arial" panose="020B0604020202020204" pitchFamily="34" charset="0"/>
                <a:cs typeface="Arial" panose="020B0604020202020204" pitchFamily="34" charset="0"/>
                <a:sym typeface="Wingdings" panose="05000000000000000000" pitchFamily="2" charset="2"/>
              </a:rPr>
              <a:t>Terdiri dari berbagai subsistem dan sistem ada batasannya. Saling terkaitan antar sub sistem = </a:t>
            </a:r>
            <a:r>
              <a:rPr lang="id-ID" altLang="en-US" sz="3200" i="1" smtClean="0">
                <a:latin typeface="Arial" panose="020B0604020202020204" pitchFamily="34" charset="0"/>
                <a:cs typeface="Arial" panose="020B0604020202020204" pitchFamily="34" charset="0"/>
                <a:sym typeface="Wingdings" panose="05000000000000000000" pitchFamily="2" charset="2"/>
              </a:rPr>
              <a:t>interface</a:t>
            </a:r>
            <a:r>
              <a:rPr lang="id-ID" altLang="en-US" sz="3200" smtClean="0">
                <a:latin typeface="Arial" panose="020B0604020202020204" pitchFamily="34" charset="0"/>
                <a:cs typeface="Arial" panose="020B0604020202020204" pitchFamily="34" charset="0"/>
                <a:sym typeface="Wingdings" panose="05000000000000000000" pitchFamily="2" charset="2"/>
              </a:rPr>
              <a:t>/jalinan dapat berupa masukan/keluaran (materi, energi, informasi) </a:t>
            </a:r>
          </a:p>
          <a:p>
            <a:pPr eaLnBrk="1" hangingPunct="1">
              <a:buFont typeface="Wingdings 2" panose="05020102010507070707" pitchFamily="18" charset="2"/>
              <a:buNone/>
            </a:pPr>
            <a:r>
              <a:rPr lang="id-ID" altLang="en-US" sz="2800" b="1" smtClean="0">
                <a:latin typeface="Arial" panose="020B0604020202020204" pitchFamily="34" charset="0"/>
                <a:cs typeface="Arial" panose="020B0604020202020204" pitchFamily="34" charset="0"/>
                <a:sym typeface="Wingdings" panose="05000000000000000000" pitchFamily="2" charset="2"/>
              </a:rPr>
              <a:t>(Gordon B. Davis)</a:t>
            </a:r>
          </a:p>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sym typeface="Wingdings" panose="05000000000000000000" pitchFamily="2" charset="2"/>
              </a:rPr>
              <a:t>	</a:t>
            </a:r>
            <a:endParaRPr lang="id-ID" altLang="en-US"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28625" y="500063"/>
            <a:ext cx="8229600" cy="696912"/>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KARAKTERISTIK  SISTEM</a:t>
            </a:r>
          </a:p>
        </p:txBody>
      </p:sp>
      <p:sp>
        <p:nvSpPr>
          <p:cNvPr id="20483" name="Content Placeholder 2"/>
          <p:cNvSpPr>
            <a:spLocks noGrp="1"/>
          </p:cNvSpPr>
          <p:nvPr>
            <p:ph idx="1"/>
          </p:nvPr>
        </p:nvSpPr>
        <p:spPr>
          <a:xfrm>
            <a:off x="214313" y="1341438"/>
            <a:ext cx="8643937" cy="5232400"/>
          </a:xfrm>
        </p:spPr>
        <p:txBody>
          <a:bodyPr/>
          <a:lstStyle/>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sym typeface="Wingdings" panose="05000000000000000000" pitchFamily="2" charset="2"/>
              </a:rPr>
              <a:t> </a:t>
            </a:r>
            <a:r>
              <a:rPr lang="id-ID" altLang="en-US" b="1" smtClean="0">
                <a:latin typeface="Arial" panose="020B0604020202020204" pitchFamily="34" charset="0"/>
                <a:cs typeface="Arial" panose="020B0604020202020204" pitchFamily="34" charset="0"/>
                <a:sym typeface="Wingdings" panose="05000000000000000000" pitchFamily="2" charset="2"/>
              </a:rPr>
              <a:t>Komponen sistem </a:t>
            </a:r>
            <a:r>
              <a:rPr lang="id-ID" altLang="en-US" smtClean="0">
                <a:latin typeface="Arial" panose="020B0604020202020204" pitchFamily="34" charset="0"/>
                <a:cs typeface="Arial" panose="020B0604020202020204" pitchFamily="34" charset="0"/>
                <a:sym typeface="Wingdings" panose="05000000000000000000" pitchFamily="2" charset="2"/>
              </a:rPr>
              <a:t>= </a:t>
            </a:r>
            <a:r>
              <a:rPr lang="id-ID" altLang="en-US" u="sng" smtClean="0">
                <a:latin typeface="Arial" panose="020B0604020202020204" pitchFamily="34" charset="0"/>
                <a:cs typeface="Arial" panose="020B0604020202020204" pitchFamily="34" charset="0"/>
                <a:sym typeface="Wingdings" panose="05000000000000000000" pitchFamily="2" charset="2"/>
              </a:rPr>
              <a:t>subsistem</a:t>
            </a:r>
            <a:r>
              <a:rPr lang="id-ID" altLang="en-US" smtClean="0">
                <a:latin typeface="Arial" panose="020B0604020202020204" pitchFamily="34" charset="0"/>
                <a:cs typeface="Arial" panose="020B0604020202020204" pitchFamily="34" charset="0"/>
                <a:sym typeface="Wingdings" panose="05000000000000000000" pitchFamily="2" charset="2"/>
              </a:rPr>
              <a:t> /bagian-bagian dari sistem yang saling berinteraksi. Setiap subsistem mempunyai </a:t>
            </a:r>
            <a:r>
              <a:rPr lang="id-ID" altLang="en-US" u="sng" smtClean="0">
                <a:latin typeface="Arial" panose="020B0604020202020204" pitchFamily="34" charset="0"/>
                <a:cs typeface="Arial" panose="020B0604020202020204" pitchFamily="34" charset="0"/>
                <a:sym typeface="Wingdings" panose="05000000000000000000" pitchFamily="2" charset="2"/>
              </a:rPr>
              <a:t>sifat-sifat dari sistem </a:t>
            </a:r>
            <a:r>
              <a:rPr lang="id-ID" altLang="en-US" smtClean="0">
                <a:latin typeface="Arial" panose="020B0604020202020204" pitchFamily="34" charset="0"/>
                <a:cs typeface="Arial" panose="020B0604020202020204" pitchFamily="34" charset="0"/>
                <a:sym typeface="Wingdings" panose="05000000000000000000" pitchFamily="2" charset="2"/>
              </a:rPr>
              <a:t>untuk menjalankan suatu fungsi tertentu dan mempengaruhi proses secara keseluruhan.</a:t>
            </a:r>
          </a:p>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sym typeface="Wingdings" panose="05000000000000000000" pitchFamily="2" charset="2"/>
              </a:rPr>
              <a:t></a:t>
            </a:r>
            <a:r>
              <a:rPr lang="id-ID" altLang="en-US" b="1" smtClean="0">
                <a:latin typeface="Arial" panose="020B0604020202020204" pitchFamily="34" charset="0"/>
                <a:cs typeface="Arial" panose="020B0604020202020204" pitchFamily="34" charset="0"/>
                <a:sym typeface="Wingdings" panose="05000000000000000000" pitchFamily="2" charset="2"/>
              </a:rPr>
              <a:t>Batas sistem (</a:t>
            </a:r>
            <a:r>
              <a:rPr lang="id-ID" altLang="en-US" b="1" i="1" smtClean="0">
                <a:latin typeface="Arial" panose="020B0604020202020204" pitchFamily="34" charset="0"/>
                <a:cs typeface="Arial" panose="020B0604020202020204" pitchFamily="34" charset="0"/>
                <a:sym typeface="Wingdings" panose="05000000000000000000" pitchFamily="2" charset="2"/>
              </a:rPr>
              <a:t>boundary</a:t>
            </a:r>
            <a:r>
              <a:rPr lang="id-ID" altLang="en-US" b="1" smtClean="0">
                <a:latin typeface="Arial" panose="020B0604020202020204" pitchFamily="34" charset="0"/>
                <a:cs typeface="Arial" panose="020B0604020202020204" pitchFamily="34" charset="0"/>
                <a:sym typeface="Wingdings" panose="05000000000000000000" pitchFamily="2" charset="2"/>
              </a:rPr>
              <a:t>) </a:t>
            </a:r>
            <a:r>
              <a:rPr lang="id-ID" altLang="en-US" smtClean="0">
                <a:latin typeface="Arial" panose="020B0604020202020204" pitchFamily="34" charset="0"/>
                <a:cs typeface="Arial" panose="020B0604020202020204" pitchFamily="34" charset="0"/>
                <a:sym typeface="Wingdings" panose="05000000000000000000" pitchFamily="2" charset="2"/>
              </a:rPr>
              <a:t>= daerah yang membatasi antara suatu sistem dengan sistem lainnya atau lingkungan luar sistem          ruang lingkup dari sistem</a:t>
            </a:r>
          </a:p>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sym typeface="Wingdings" panose="05000000000000000000" pitchFamily="2" charset="2"/>
              </a:rPr>
              <a:t> </a:t>
            </a:r>
            <a:r>
              <a:rPr lang="id-ID" altLang="en-US" b="1" smtClean="0">
                <a:latin typeface="Arial" panose="020B0604020202020204" pitchFamily="34" charset="0"/>
                <a:cs typeface="Arial" panose="020B0604020202020204" pitchFamily="34" charset="0"/>
                <a:sym typeface="Wingdings" panose="05000000000000000000" pitchFamily="2" charset="2"/>
              </a:rPr>
              <a:t>Lingkungan Luar Sistem </a:t>
            </a:r>
            <a:r>
              <a:rPr lang="id-ID" altLang="en-US" smtClean="0">
                <a:latin typeface="Arial" panose="020B0604020202020204" pitchFamily="34" charset="0"/>
                <a:cs typeface="Arial" panose="020B0604020202020204" pitchFamily="34" charset="0"/>
                <a:sym typeface="Wingdings" panose="05000000000000000000" pitchFamily="2" charset="2"/>
              </a:rPr>
              <a:t>=  apapun diluar sistem batas sistem yang mempengaruhi operasi sistem. Dapat menguntungkan atau merugikan</a:t>
            </a:r>
          </a:p>
          <a:p>
            <a:pPr eaLnBrk="1" hangingPunct="1">
              <a:buFont typeface="Wingdings 2" panose="05020102010507070707" pitchFamily="18" charset="2"/>
              <a:buNone/>
            </a:pPr>
            <a:endParaRPr lang="id-ID" altLang="en-US" smtClean="0">
              <a:latin typeface="Arial" panose="020B0604020202020204" pitchFamily="34" charset="0"/>
              <a:cs typeface="Arial" panose="020B0604020202020204" pitchFamily="34" charset="0"/>
              <a:sym typeface="Wingdings" panose="05000000000000000000" pitchFamily="2" charset="2"/>
            </a:endParaRPr>
          </a:p>
          <a:p>
            <a:pPr eaLnBrk="1" hangingPunct="1">
              <a:buFont typeface="Wingdings 2" panose="05020102010507070707" pitchFamily="18" charset="2"/>
              <a:buNone/>
            </a:pPr>
            <a:endParaRPr lang="id-ID" altLang="en-US" smtClean="0">
              <a:latin typeface="Arial" panose="020B0604020202020204" pitchFamily="34" charset="0"/>
              <a:cs typeface="Arial" panose="020B0604020202020204" pitchFamily="34" charset="0"/>
            </a:endParaRPr>
          </a:p>
        </p:txBody>
      </p:sp>
      <p:cxnSp>
        <p:nvCxnSpPr>
          <p:cNvPr id="5" name="Straight Arrow Connector 4"/>
          <p:cNvCxnSpPr/>
          <p:nvPr/>
        </p:nvCxnSpPr>
        <p:spPr>
          <a:xfrm>
            <a:off x="3924300" y="4508500"/>
            <a:ext cx="719138"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28625" y="428625"/>
            <a:ext cx="8229600" cy="500063"/>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KARAKTERISTIK  SISTEM</a:t>
            </a:r>
            <a:endParaRPr lang="id-ID" altLang="en-US" sz="3600" smtClean="0">
              <a:solidFill>
                <a:schemeClr val="tx1"/>
              </a:solidFill>
            </a:endParaRPr>
          </a:p>
        </p:txBody>
      </p:sp>
      <p:sp>
        <p:nvSpPr>
          <p:cNvPr id="21507" name="Content Placeholder 2"/>
          <p:cNvSpPr>
            <a:spLocks noGrp="1"/>
          </p:cNvSpPr>
          <p:nvPr>
            <p:ph idx="1"/>
          </p:nvPr>
        </p:nvSpPr>
        <p:spPr>
          <a:xfrm>
            <a:off x="285750" y="1071563"/>
            <a:ext cx="8572500" cy="5502275"/>
          </a:xfrm>
        </p:spPr>
        <p:txBody>
          <a:bodyPr/>
          <a:lstStyle/>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sym typeface="Wingdings" panose="05000000000000000000" pitchFamily="2" charset="2"/>
              </a:rPr>
              <a:t> </a:t>
            </a:r>
            <a:r>
              <a:rPr lang="id-ID" altLang="en-US" b="1" smtClean="0">
                <a:latin typeface="Arial" panose="020B0604020202020204" pitchFamily="34" charset="0"/>
                <a:cs typeface="Arial" panose="020B0604020202020204" pitchFamily="34" charset="0"/>
                <a:sym typeface="Wingdings" panose="05000000000000000000" pitchFamily="2" charset="2"/>
              </a:rPr>
              <a:t>Penghubung sistem (</a:t>
            </a:r>
            <a:r>
              <a:rPr lang="id-ID" altLang="en-US" b="1" i="1" smtClean="0">
                <a:latin typeface="Arial" panose="020B0604020202020204" pitchFamily="34" charset="0"/>
                <a:cs typeface="Arial" panose="020B0604020202020204" pitchFamily="34" charset="0"/>
                <a:sym typeface="Wingdings" panose="05000000000000000000" pitchFamily="2" charset="2"/>
              </a:rPr>
              <a:t>interface</a:t>
            </a:r>
            <a:r>
              <a:rPr lang="id-ID" altLang="en-US" b="1" smtClean="0">
                <a:latin typeface="Arial" panose="020B0604020202020204" pitchFamily="34" charset="0"/>
                <a:cs typeface="Arial" panose="020B0604020202020204" pitchFamily="34" charset="0"/>
                <a:sym typeface="Wingdings" panose="05000000000000000000" pitchFamily="2" charset="2"/>
              </a:rPr>
              <a:t>) </a:t>
            </a:r>
            <a:r>
              <a:rPr lang="id-ID" altLang="en-US" smtClean="0">
                <a:latin typeface="Arial" panose="020B0604020202020204" pitchFamily="34" charset="0"/>
                <a:cs typeface="Arial" panose="020B0604020202020204" pitchFamily="34" charset="0"/>
                <a:sym typeface="Wingdings" panose="05000000000000000000" pitchFamily="2" charset="2"/>
              </a:rPr>
              <a:t>= media penghubung antar subsistem, yang memungkinkan mengalirnya sumber-sumber daya</a:t>
            </a:r>
          </a:p>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sym typeface="Wingdings" panose="05000000000000000000" pitchFamily="2" charset="2"/>
              </a:rPr>
              <a:t> </a:t>
            </a:r>
            <a:r>
              <a:rPr lang="id-ID" altLang="en-US" b="1" smtClean="0">
                <a:latin typeface="Arial" panose="020B0604020202020204" pitchFamily="34" charset="0"/>
                <a:cs typeface="Arial" panose="020B0604020202020204" pitchFamily="34" charset="0"/>
                <a:sym typeface="Wingdings" panose="05000000000000000000" pitchFamily="2" charset="2"/>
              </a:rPr>
              <a:t>Masukan sistem (</a:t>
            </a:r>
            <a:r>
              <a:rPr lang="id-ID" altLang="en-US" b="1" i="1" smtClean="0">
                <a:latin typeface="Arial" panose="020B0604020202020204" pitchFamily="34" charset="0"/>
                <a:cs typeface="Arial" panose="020B0604020202020204" pitchFamily="34" charset="0"/>
                <a:sym typeface="Wingdings" panose="05000000000000000000" pitchFamily="2" charset="2"/>
              </a:rPr>
              <a:t>input</a:t>
            </a:r>
            <a:r>
              <a:rPr lang="id-ID" altLang="en-US" b="1" smtClean="0">
                <a:latin typeface="Arial" panose="020B0604020202020204" pitchFamily="34" charset="0"/>
                <a:cs typeface="Arial" panose="020B0604020202020204" pitchFamily="34" charset="0"/>
                <a:sym typeface="Wingdings" panose="05000000000000000000" pitchFamily="2" charset="2"/>
              </a:rPr>
              <a:t>)</a:t>
            </a:r>
            <a:r>
              <a:rPr lang="id-ID" altLang="en-US" smtClean="0">
                <a:latin typeface="Arial" panose="020B0604020202020204" pitchFamily="34" charset="0"/>
                <a:cs typeface="Arial" panose="020B0604020202020204" pitchFamily="34" charset="0"/>
                <a:sym typeface="Wingdings" panose="05000000000000000000" pitchFamily="2" charset="2"/>
              </a:rPr>
              <a:t> = energi yang dimasukan dalam sistem, dapat berupa :</a:t>
            </a:r>
          </a:p>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rPr>
              <a:t>	perawatan (</a:t>
            </a:r>
            <a:r>
              <a:rPr lang="id-ID" altLang="en-US" i="1" smtClean="0">
                <a:latin typeface="Arial" panose="020B0604020202020204" pitchFamily="34" charset="0"/>
                <a:cs typeface="Arial" panose="020B0604020202020204" pitchFamily="34" charset="0"/>
              </a:rPr>
              <a:t>maintenance input</a:t>
            </a:r>
            <a:r>
              <a:rPr lang="id-ID" altLang="en-US" smtClean="0">
                <a:latin typeface="Arial" panose="020B0604020202020204" pitchFamily="34" charset="0"/>
                <a:cs typeface="Arial" panose="020B0604020202020204" pitchFamily="34" charset="0"/>
              </a:rPr>
              <a:t>) dan sinyal (</a:t>
            </a:r>
            <a:r>
              <a:rPr lang="id-ID" altLang="en-US" i="1" smtClean="0">
                <a:latin typeface="Arial" panose="020B0604020202020204" pitchFamily="34" charset="0"/>
                <a:cs typeface="Arial" panose="020B0604020202020204" pitchFamily="34" charset="0"/>
              </a:rPr>
              <a:t>signal input</a:t>
            </a:r>
            <a:r>
              <a:rPr lang="id-ID" altLang="en-US" smtClean="0">
                <a:latin typeface="Arial" panose="020B0604020202020204" pitchFamily="34" charset="0"/>
                <a:cs typeface="Arial" panose="020B0604020202020204" pitchFamily="34" charset="0"/>
              </a:rPr>
              <a:t>)</a:t>
            </a:r>
          </a:p>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sym typeface="Wingdings" panose="05000000000000000000" pitchFamily="2" charset="2"/>
              </a:rPr>
              <a:t> </a:t>
            </a:r>
            <a:r>
              <a:rPr lang="id-ID" altLang="en-US" b="1" smtClean="0">
                <a:latin typeface="Arial" panose="020B0604020202020204" pitchFamily="34" charset="0"/>
                <a:cs typeface="Arial" panose="020B0604020202020204" pitchFamily="34" charset="0"/>
                <a:sym typeface="Wingdings" panose="05000000000000000000" pitchFamily="2" charset="2"/>
              </a:rPr>
              <a:t>Keluaran sistem (</a:t>
            </a:r>
            <a:r>
              <a:rPr lang="id-ID" altLang="en-US" b="1" i="1" smtClean="0">
                <a:latin typeface="Arial" panose="020B0604020202020204" pitchFamily="34" charset="0"/>
                <a:cs typeface="Arial" panose="020B0604020202020204" pitchFamily="34" charset="0"/>
                <a:sym typeface="Wingdings" panose="05000000000000000000" pitchFamily="2" charset="2"/>
              </a:rPr>
              <a:t>Output</a:t>
            </a:r>
            <a:r>
              <a:rPr lang="id-ID" altLang="en-US" b="1" smtClean="0">
                <a:latin typeface="Arial" panose="020B0604020202020204" pitchFamily="34" charset="0"/>
                <a:cs typeface="Arial" panose="020B0604020202020204" pitchFamily="34" charset="0"/>
                <a:sym typeface="Wingdings" panose="05000000000000000000" pitchFamily="2" charset="2"/>
              </a:rPr>
              <a:t>) </a:t>
            </a:r>
            <a:r>
              <a:rPr lang="id-ID" altLang="en-US" smtClean="0">
                <a:latin typeface="Arial" panose="020B0604020202020204" pitchFamily="34" charset="0"/>
                <a:cs typeface="Arial" panose="020B0604020202020204" pitchFamily="34" charset="0"/>
                <a:sym typeface="Wingdings" panose="05000000000000000000" pitchFamily="2" charset="2"/>
              </a:rPr>
              <a:t>= hasil dari energi yang diolah dan diklasifikasikan menjadi keluaran yang berguna dan sisa pembuangan. Dapat berupa masukan untuk subsistem yang lain</a:t>
            </a:r>
            <a:endParaRPr lang="id-ID" altLang="en-US"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28625" y="714375"/>
            <a:ext cx="8229600" cy="714375"/>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KARAKTERISTIK  SISTEM</a:t>
            </a:r>
            <a:endParaRPr lang="id-ID" altLang="en-US" sz="3600" smtClean="0">
              <a:solidFill>
                <a:schemeClr val="tx1"/>
              </a:solidFill>
            </a:endParaRPr>
          </a:p>
        </p:txBody>
      </p:sp>
      <p:sp>
        <p:nvSpPr>
          <p:cNvPr id="22531" name="Content Placeholder 2"/>
          <p:cNvSpPr>
            <a:spLocks noGrp="1"/>
          </p:cNvSpPr>
          <p:nvPr>
            <p:ph idx="1"/>
          </p:nvPr>
        </p:nvSpPr>
        <p:spPr>
          <a:xfrm>
            <a:off x="285750" y="1773238"/>
            <a:ext cx="8572500" cy="4800600"/>
          </a:xfrm>
        </p:spPr>
        <p:txBody>
          <a:bodyPr/>
          <a:lstStyle/>
          <a:p>
            <a:pPr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sym typeface="Wingdings" panose="05000000000000000000" pitchFamily="2" charset="2"/>
              </a:rPr>
              <a:t> </a:t>
            </a:r>
            <a:r>
              <a:rPr lang="id-ID" altLang="en-US" sz="3200" b="1" smtClean="0">
                <a:latin typeface="Arial" panose="020B0604020202020204" pitchFamily="34" charset="0"/>
                <a:cs typeface="Arial" panose="020B0604020202020204" pitchFamily="34" charset="0"/>
                <a:sym typeface="Wingdings" panose="05000000000000000000" pitchFamily="2" charset="2"/>
              </a:rPr>
              <a:t>Pengolah sistem </a:t>
            </a:r>
            <a:r>
              <a:rPr lang="id-ID" altLang="en-US" sz="3200" smtClean="0">
                <a:latin typeface="Arial" panose="020B0604020202020204" pitchFamily="34" charset="0"/>
                <a:cs typeface="Arial" panose="020B0604020202020204" pitchFamily="34" charset="0"/>
                <a:sym typeface="Wingdings" panose="05000000000000000000" pitchFamily="2" charset="2"/>
              </a:rPr>
              <a:t>= suatu bagian yang akan mengubah masukan menjadi keluaran</a:t>
            </a:r>
          </a:p>
          <a:p>
            <a:pPr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sym typeface="Wingdings" panose="05000000000000000000" pitchFamily="2" charset="2"/>
              </a:rPr>
              <a:t> </a:t>
            </a:r>
            <a:r>
              <a:rPr lang="id-ID" altLang="en-US" sz="3200" b="1" smtClean="0">
                <a:latin typeface="Arial" panose="020B0604020202020204" pitchFamily="34" charset="0"/>
                <a:cs typeface="Arial" panose="020B0604020202020204" pitchFamily="34" charset="0"/>
                <a:sym typeface="Wingdings" panose="05000000000000000000" pitchFamily="2" charset="2"/>
              </a:rPr>
              <a:t>Sasaran sistem </a:t>
            </a:r>
            <a:r>
              <a:rPr lang="id-ID" altLang="en-US" sz="3200" smtClean="0">
                <a:latin typeface="Arial" panose="020B0604020202020204" pitchFamily="34" charset="0"/>
                <a:cs typeface="Arial" panose="020B0604020202020204" pitchFamily="34" charset="0"/>
                <a:sym typeface="Wingdings" panose="05000000000000000000" pitchFamily="2" charset="2"/>
              </a:rPr>
              <a:t>= sistem yang mempunyai tujuan (</a:t>
            </a:r>
            <a:r>
              <a:rPr lang="id-ID" altLang="en-US" sz="3200" i="1" smtClean="0">
                <a:latin typeface="Arial" panose="020B0604020202020204" pitchFamily="34" charset="0"/>
                <a:cs typeface="Arial" panose="020B0604020202020204" pitchFamily="34" charset="0"/>
                <a:sym typeface="Wingdings" panose="05000000000000000000" pitchFamily="2" charset="2"/>
              </a:rPr>
              <a:t>goal</a:t>
            </a:r>
            <a:r>
              <a:rPr lang="id-ID" altLang="en-US" sz="3200" smtClean="0">
                <a:latin typeface="Arial" panose="020B0604020202020204" pitchFamily="34" charset="0"/>
                <a:cs typeface="Arial" panose="020B0604020202020204" pitchFamily="34" charset="0"/>
                <a:sym typeface="Wingdings" panose="05000000000000000000" pitchFamily="2" charset="2"/>
              </a:rPr>
              <a:t>) atau sasaran (</a:t>
            </a:r>
            <a:r>
              <a:rPr lang="id-ID" altLang="en-US" sz="3200" i="1" smtClean="0">
                <a:latin typeface="Arial" panose="020B0604020202020204" pitchFamily="34" charset="0"/>
                <a:cs typeface="Arial" panose="020B0604020202020204" pitchFamily="34" charset="0"/>
                <a:sym typeface="Wingdings" panose="05000000000000000000" pitchFamily="2" charset="2"/>
              </a:rPr>
              <a:t>objective</a:t>
            </a:r>
            <a:r>
              <a:rPr lang="id-ID" altLang="en-US" sz="3200" smtClean="0">
                <a:latin typeface="Arial" panose="020B0604020202020204" pitchFamily="34" charset="0"/>
                <a:cs typeface="Arial" panose="020B0604020202020204" pitchFamily="34" charset="0"/>
                <a:sym typeface="Wingdings" panose="05000000000000000000" pitchFamily="2" charset="2"/>
              </a:rPr>
              <a:t>), yang sangat menentukan sekali masukan yang dibutuhkan sistem dan keluaran yang dihasilkan sistem</a:t>
            </a:r>
            <a:endParaRPr lang="id-ID" altLang="en-US" sz="320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28625" y="642938"/>
            <a:ext cx="8229600" cy="785812"/>
          </a:xfrm>
        </p:spPr>
        <p:txBody>
          <a:bodyPr/>
          <a:lstStyle/>
          <a:p>
            <a:pPr algn="ctr" eaLnBrk="1" hangingPunct="1"/>
            <a:r>
              <a:rPr lang="id-ID" altLang="en-US" sz="3200" b="1" smtClean="0">
                <a:solidFill>
                  <a:schemeClr val="tx1"/>
                </a:solidFill>
                <a:latin typeface="Arial" panose="020B0604020202020204" pitchFamily="34" charset="0"/>
                <a:cs typeface="Arial" panose="020B0604020202020204" pitchFamily="34" charset="0"/>
              </a:rPr>
              <a:t>JENJANG SISTEM </a:t>
            </a:r>
          </a:p>
        </p:txBody>
      </p:sp>
      <p:sp>
        <p:nvSpPr>
          <p:cNvPr id="23555" name="Content Placeholder 2"/>
          <p:cNvSpPr>
            <a:spLocks noGrp="1"/>
          </p:cNvSpPr>
          <p:nvPr>
            <p:ph idx="1"/>
          </p:nvPr>
        </p:nvSpPr>
        <p:spPr>
          <a:xfrm>
            <a:off x="285750" y="1571625"/>
            <a:ext cx="8572500" cy="5002213"/>
          </a:xfrm>
        </p:spPr>
        <p:txBody>
          <a:bodyPr/>
          <a:lstStyle/>
          <a:p>
            <a:pPr marL="623888" indent="-514350" eaLnBrk="1" hangingPunct="1">
              <a:buFont typeface="Wingdings 2" panose="05020102010507070707" pitchFamily="18" charset="2"/>
              <a:buAutoNum type="arabicPeriod"/>
            </a:pPr>
            <a:r>
              <a:rPr lang="id-ID" altLang="en-US" sz="3200" b="1" smtClean="0">
                <a:latin typeface="Arial" panose="020B0604020202020204" pitchFamily="34" charset="0"/>
                <a:cs typeface="Arial" panose="020B0604020202020204" pitchFamily="34" charset="0"/>
              </a:rPr>
              <a:t>Suprasistem</a:t>
            </a:r>
            <a:r>
              <a:rPr lang="id-ID" altLang="en-US" sz="3200" smtClean="0">
                <a:latin typeface="Arial" panose="020B0604020202020204" pitchFamily="34" charset="0"/>
                <a:cs typeface="Arial" panose="020B0604020202020204" pitchFamily="34" charset="0"/>
              </a:rPr>
              <a:t> = lingkungan dimana sistem tersebut berada atau sistem yang lebih luas mempengaruhi sistem tetapi tidak dikelola oleh sistem</a:t>
            </a:r>
          </a:p>
          <a:p>
            <a:pPr marL="623888" indent="-514350" eaLnBrk="1" hangingPunct="1">
              <a:buFont typeface="Wingdings 2" panose="05020102010507070707" pitchFamily="18" charset="2"/>
              <a:buAutoNum type="arabicPeriod"/>
            </a:pPr>
            <a:r>
              <a:rPr lang="id-ID" altLang="en-US" sz="3200" b="1" smtClean="0">
                <a:latin typeface="Arial" panose="020B0604020202020204" pitchFamily="34" charset="0"/>
                <a:cs typeface="Arial" panose="020B0604020202020204" pitchFamily="34" charset="0"/>
              </a:rPr>
              <a:t>Sistem</a:t>
            </a:r>
            <a:r>
              <a:rPr lang="id-ID" altLang="en-US" sz="3200" smtClean="0">
                <a:latin typeface="Arial" panose="020B0604020202020204" pitchFamily="34" charset="0"/>
                <a:cs typeface="Arial" panose="020B0604020202020204" pitchFamily="34" charset="0"/>
              </a:rPr>
              <a:t> = sesuatu yang sedang diamati yang menjadi objek dan subjek pengamatan</a:t>
            </a:r>
          </a:p>
          <a:p>
            <a:pPr marL="623888" indent="-514350" eaLnBrk="1" hangingPunct="1">
              <a:buFont typeface="Wingdings 2" panose="05020102010507070707" pitchFamily="18" charset="2"/>
              <a:buAutoNum type="arabicPeriod"/>
            </a:pPr>
            <a:r>
              <a:rPr lang="id-ID" altLang="en-US" sz="3200" b="1" smtClean="0">
                <a:latin typeface="Arial" panose="020B0604020202020204" pitchFamily="34" charset="0"/>
                <a:cs typeface="Arial" panose="020B0604020202020204" pitchFamily="34" charset="0"/>
              </a:rPr>
              <a:t>Subsistem</a:t>
            </a:r>
            <a:r>
              <a:rPr lang="id-ID" altLang="en-US" sz="3200" smtClean="0">
                <a:latin typeface="Arial" panose="020B0604020202020204" pitchFamily="34" charset="0"/>
                <a:cs typeface="Arial" panose="020B0604020202020204" pitchFamily="34" charset="0"/>
              </a:rPr>
              <a:t> = bagian dari sistem yang secara mandiri membentuk sistem tersebut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28625" y="500063"/>
            <a:ext cx="8229600" cy="785812"/>
          </a:xfrm>
        </p:spPr>
        <p:txBody>
          <a:bodyPr/>
          <a:lstStyle/>
          <a:p>
            <a:pPr algn="ctr" eaLnBrk="1" hangingPunct="1"/>
            <a:r>
              <a:rPr lang="id-ID" altLang="en-US" sz="3600" b="1" smtClean="0">
                <a:solidFill>
                  <a:srgbClr val="002060"/>
                </a:solidFill>
                <a:latin typeface="Arial" panose="020B0604020202020204" pitchFamily="34" charset="0"/>
                <a:cs typeface="Arial" panose="020B0604020202020204" pitchFamily="34" charset="0"/>
              </a:rPr>
              <a:t>GAMBARAN INFORMASI</a:t>
            </a:r>
          </a:p>
        </p:txBody>
      </p:sp>
      <p:sp>
        <p:nvSpPr>
          <p:cNvPr id="6147" name="Content Placeholder 2"/>
          <p:cNvSpPr>
            <a:spLocks noGrp="1"/>
          </p:cNvSpPr>
          <p:nvPr>
            <p:ph idx="1"/>
          </p:nvPr>
        </p:nvSpPr>
        <p:spPr>
          <a:xfrm>
            <a:off x="357188" y="1600200"/>
            <a:ext cx="8429625" cy="4829175"/>
          </a:xfrm>
        </p:spPr>
        <p:txBody>
          <a:bodyPr/>
          <a:lstStyle/>
          <a:p>
            <a:pPr eaLnBrk="1" hangingPunct="1">
              <a:buFont typeface="Wingdings 2" panose="05020102010507070707" pitchFamily="18" charset="2"/>
              <a:buNone/>
              <a:tabLst>
                <a:tab pos="5921375" algn="l"/>
              </a:tabLst>
            </a:pPr>
            <a:r>
              <a:rPr lang="id-ID" altLang="en-US" b="1" smtClean="0">
                <a:latin typeface="Arial" panose="020B0604020202020204" pitchFamily="34" charset="0"/>
                <a:cs typeface="Arial" panose="020B0604020202020204" pitchFamily="34" charset="0"/>
              </a:rPr>
              <a:t>       DATA	INFORMASI</a:t>
            </a:r>
            <a:r>
              <a:rPr lang="id-ID" altLang="en-US" smtClean="0">
                <a:latin typeface="Arial" panose="020B0604020202020204" pitchFamily="34" charset="0"/>
                <a:cs typeface="Arial" panose="020B0604020202020204" pitchFamily="34" charset="0"/>
              </a:rPr>
              <a:t> </a:t>
            </a:r>
          </a:p>
          <a:p>
            <a:pPr eaLnBrk="1" hangingPunct="1">
              <a:buFont typeface="Wingdings 2" panose="05020102010507070707" pitchFamily="18" charset="2"/>
              <a:buNone/>
              <a:tabLst>
                <a:tab pos="5921375" algn="l"/>
              </a:tabLst>
            </a:pPr>
            <a:endParaRPr lang="id-ID" altLang="en-US" smtClean="0">
              <a:latin typeface="Arial" panose="020B0604020202020204" pitchFamily="34" charset="0"/>
              <a:cs typeface="Arial" panose="020B0604020202020204" pitchFamily="34" charset="0"/>
            </a:endParaRPr>
          </a:p>
        </p:txBody>
      </p:sp>
      <p:sp>
        <p:nvSpPr>
          <p:cNvPr id="5" name="Rectangle 4"/>
          <p:cNvSpPr/>
          <p:nvPr/>
        </p:nvSpPr>
        <p:spPr>
          <a:xfrm>
            <a:off x="785813" y="2286000"/>
            <a:ext cx="2357437" cy="15001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d-ID" sz="2000" b="1" dirty="0">
                <a:solidFill>
                  <a:srgbClr val="C00000"/>
                </a:solidFill>
                <a:latin typeface="Arial" pitchFamily="34" charset="0"/>
                <a:cs typeface="Arial" pitchFamily="34" charset="0"/>
              </a:rPr>
              <a:t>AH        DI      MAS</a:t>
            </a:r>
          </a:p>
          <a:p>
            <a:pPr fontAlgn="auto">
              <a:spcBef>
                <a:spcPts val="0"/>
              </a:spcBef>
              <a:spcAft>
                <a:spcPts val="0"/>
              </a:spcAft>
              <a:defRPr/>
            </a:pPr>
            <a:r>
              <a:rPr lang="id-ID" sz="2000" b="1" dirty="0">
                <a:solidFill>
                  <a:srgbClr val="C00000"/>
                </a:solidFill>
                <a:latin typeface="Arial" pitchFamily="34" charset="0"/>
                <a:cs typeface="Arial" pitchFamily="34" charset="0"/>
              </a:rPr>
              <a:t>      SAY     KES</a:t>
            </a:r>
          </a:p>
          <a:p>
            <a:pPr fontAlgn="auto">
              <a:spcBef>
                <a:spcPts val="0"/>
              </a:spcBef>
              <a:spcAft>
                <a:spcPts val="0"/>
              </a:spcAft>
              <a:defRPr/>
            </a:pPr>
            <a:r>
              <a:rPr lang="id-ID" sz="2000" b="1" dirty="0">
                <a:solidFill>
                  <a:srgbClr val="C00000"/>
                </a:solidFill>
                <a:latin typeface="Arial" pitchFamily="34" charset="0"/>
                <a:cs typeface="Arial" pitchFamily="34" charset="0"/>
              </a:rPr>
              <a:t>UDI      A      KULI</a:t>
            </a:r>
          </a:p>
          <a:p>
            <a:pPr fontAlgn="auto">
              <a:spcBef>
                <a:spcPts val="0"/>
              </a:spcBef>
              <a:spcAft>
                <a:spcPts val="0"/>
              </a:spcAft>
              <a:defRPr/>
            </a:pPr>
            <a:r>
              <a:rPr lang="id-ID" sz="2000" b="1" dirty="0">
                <a:solidFill>
                  <a:srgbClr val="C00000"/>
                </a:solidFill>
                <a:latin typeface="Arial" pitchFamily="34" charset="0"/>
                <a:cs typeface="Arial" pitchFamily="34" charset="0"/>
              </a:rPr>
              <a:t>      NUS   </a:t>
            </a:r>
          </a:p>
        </p:txBody>
      </p:sp>
      <p:sp>
        <p:nvSpPr>
          <p:cNvPr id="6" name="Right Arrow 5"/>
          <p:cNvSpPr/>
          <p:nvPr/>
        </p:nvSpPr>
        <p:spPr>
          <a:xfrm>
            <a:off x="3500438" y="2571750"/>
            <a:ext cx="2000250" cy="78581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400" b="1" dirty="0">
                <a:solidFill>
                  <a:schemeClr val="tx1"/>
                </a:solidFill>
                <a:latin typeface="Comic Sans MS" pitchFamily="66" charset="0"/>
              </a:rPr>
              <a:t>diolah</a:t>
            </a:r>
          </a:p>
        </p:txBody>
      </p:sp>
      <p:sp>
        <p:nvSpPr>
          <p:cNvPr id="7" name="Rounded Rectangle 6"/>
          <p:cNvSpPr/>
          <p:nvPr/>
        </p:nvSpPr>
        <p:spPr>
          <a:xfrm>
            <a:off x="428625" y="4214813"/>
            <a:ext cx="3071813" cy="221456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solidFill>
                  <a:schemeClr val="tx1"/>
                </a:solidFill>
                <a:latin typeface="Arial" pitchFamily="34" charset="0"/>
                <a:cs typeface="Arial" pitchFamily="34" charset="0"/>
              </a:rPr>
              <a:t>SUMI</a:t>
            </a:r>
          </a:p>
          <a:p>
            <a:pPr algn="ctr" fontAlgn="auto">
              <a:spcBef>
                <a:spcPts val="0"/>
              </a:spcBef>
              <a:spcAft>
                <a:spcPts val="0"/>
              </a:spcAft>
              <a:defRPr/>
            </a:pPr>
            <a:r>
              <a:rPr lang="id-ID" sz="2000" b="1" dirty="0">
                <a:solidFill>
                  <a:schemeClr val="tx1"/>
                </a:solidFill>
                <a:latin typeface="Arial" pitchFamily="34" charset="0"/>
                <a:cs typeface="Arial" pitchFamily="34" charset="0"/>
              </a:rPr>
              <a:t>PENDRIKAN BARAT</a:t>
            </a:r>
          </a:p>
          <a:p>
            <a:pPr algn="ctr" fontAlgn="auto">
              <a:spcBef>
                <a:spcPts val="0"/>
              </a:spcBef>
              <a:spcAft>
                <a:spcPts val="0"/>
              </a:spcAft>
              <a:defRPr/>
            </a:pPr>
            <a:r>
              <a:rPr lang="id-ID" sz="2000" b="1" dirty="0">
                <a:solidFill>
                  <a:schemeClr val="tx1"/>
                </a:solidFill>
                <a:latin typeface="Arial" pitchFamily="34" charset="0"/>
                <a:cs typeface="Arial" pitchFamily="34" charset="0"/>
              </a:rPr>
              <a:t>24 Th</a:t>
            </a:r>
          </a:p>
          <a:p>
            <a:pPr algn="ctr" fontAlgn="auto">
              <a:spcBef>
                <a:spcPts val="0"/>
              </a:spcBef>
              <a:spcAft>
                <a:spcPts val="0"/>
              </a:spcAft>
              <a:defRPr/>
            </a:pPr>
            <a:r>
              <a:rPr lang="id-ID" sz="2000" b="1" dirty="0">
                <a:solidFill>
                  <a:schemeClr val="tx1"/>
                </a:solidFill>
                <a:latin typeface="Arial" pitchFamily="34" charset="0"/>
                <a:cs typeface="Arial" pitchFamily="34" charset="0"/>
              </a:rPr>
              <a:t>PEREMPUAN</a:t>
            </a:r>
          </a:p>
          <a:p>
            <a:pPr algn="ctr" fontAlgn="auto">
              <a:spcBef>
                <a:spcPts val="0"/>
              </a:spcBef>
              <a:spcAft>
                <a:spcPts val="0"/>
              </a:spcAft>
              <a:defRPr/>
            </a:pPr>
            <a:r>
              <a:rPr lang="id-ID" sz="2000" b="1" dirty="0">
                <a:solidFill>
                  <a:schemeClr val="tx1"/>
                </a:solidFill>
                <a:latin typeface="Arial" pitchFamily="34" charset="0"/>
                <a:cs typeface="Arial" pitchFamily="34" charset="0"/>
              </a:rPr>
              <a:t>OBSTETRI</a:t>
            </a:r>
          </a:p>
          <a:p>
            <a:pPr fontAlgn="auto">
              <a:spcBef>
                <a:spcPts val="0"/>
              </a:spcBef>
              <a:spcAft>
                <a:spcPts val="0"/>
              </a:spcAft>
              <a:defRPr/>
            </a:pPr>
            <a:endParaRPr lang="id-ID" sz="2400" dirty="0">
              <a:solidFill>
                <a:schemeClr val="tx1"/>
              </a:solidFill>
              <a:latin typeface="Arial" pitchFamily="34" charset="0"/>
              <a:cs typeface="Arial" pitchFamily="34" charset="0"/>
            </a:endParaRPr>
          </a:p>
        </p:txBody>
      </p:sp>
      <p:sp>
        <p:nvSpPr>
          <p:cNvPr id="8" name="Right Arrow 7"/>
          <p:cNvSpPr/>
          <p:nvPr/>
        </p:nvSpPr>
        <p:spPr>
          <a:xfrm>
            <a:off x="3714750" y="4786313"/>
            <a:ext cx="1928813" cy="785812"/>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400" b="1" dirty="0">
                <a:solidFill>
                  <a:schemeClr val="tx1"/>
                </a:solidFill>
                <a:latin typeface="Comic Sans MS" pitchFamily="66" charset="0"/>
              </a:rPr>
              <a:t>diolah</a:t>
            </a:r>
          </a:p>
        </p:txBody>
      </p:sp>
      <p:sp>
        <p:nvSpPr>
          <p:cNvPr id="9" name="Rectangle 8"/>
          <p:cNvSpPr/>
          <p:nvPr/>
        </p:nvSpPr>
        <p:spPr>
          <a:xfrm>
            <a:off x="6000750" y="2286000"/>
            <a:ext cx="2357438" cy="150018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d-ID" sz="2000" b="1" dirty="0">
                <a:solidFill>
                  <a:srgbClr val="C00000"/>
                </a:solidFill>
                <a:latin typeface="Arial" pitchFamily="34" charset="0"/>
                <a:cs typeface="Arial" pitchFamily="34" charset="0"/>
              </a:rPr>
              <a:t>SAYA KULIAH DI KESMAS UDINUS</a:t>
            </a:r>
          </a:p>
        </p:txBody>
      </p:sp>
      <p:sp>
        <p:nvSpPr>
          <p:cNvPr id="10" name="Rounded Rectangle 9"/>
          <p:cNvSpPr/>
          <p:nvPr/>
        </p:nvSpPr>
        <p:spPr>
          <a:xfrm>
            <a:off x="5715000" y="4214813"/>
            <a:ext cx="3071813" cy="221456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solidFill>
                  <a:schemeClr val="tx1"/>
                </a:solidFill>
                <a:latin typeface="Arial" pitchFamily="34" charset="0"/>
                <a:cs typeface="Arial" pitchFamily="34" charset="0"/>
              </a:rPr>
              <a:t>IDENTITAS PASIEN RAWAT INAP BAGIAN OBSGYN DI RUMAH SAKIT ‘A’</a:t>
            </a:r>
          </a:p>
          <a:p>
            <a:pPr fontAlgn="auto">
              <a:spcBef>
                <a:spcPts val="0"/>
              </a:spcBef>
              <a:spcAft>
                <a:spcPts val="0"/>
              </a:spcAft>
              <a:defRPr/>
            </a:pPr>
            <a:endParaRPr lang="id-ID" sz="2400" dirty="0">
              <a:solidFill>
                <a:schemeClr val="tx1"/>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5"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9"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0" fill="hold"/>
                                        <p:tgtEl>
                                          <p:spTgt spid="7"/>
                                        </p:tgtEl>
                                        <p:attrNameLst>
                                          <p:attrName>ppt_w</p:attrName>
                                        </p:attrNameLst>
                                      </p:cBhvr>
                                      <p:tavLst>
                                        <p:tav tm="0" fmla="#ppt_w*sin(2.5*pi*$)">
                                          <p:val>
                                            <p:fltVal val="0"/>
                                          </p:val>
                                        </p:tav>
                                        <p:tav tm="100000">
                                          <p:val>
                                            <p:fltVal val="1"/>
                                          </p:val>
                                        </p:tav>
                                      </p:tavLst>
                                    </p:anim>
                                    <p:anim calcmode="lin" valueType="num">
                                      <p:cBhvr>
                                        <p:cTn id="30"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Horizontal)">
                                      <p:cBhvr>
                                        <p:cTn id="35" dur="500"/>
                                        <p:tgtEl>
                                          <p:spTgt spid="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5"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3" dur="1000" fill="hold"/>
                                        <p:tgtEl>
                                          <p:spTgt spid="10"/>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00063" y="500063"/>
            <a:ext cx="8229600" cy="857250"/>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MODEL  SISTEM</a:t>
            </a:r>
          </a:p>
        </p:txBody>
      </p:sp>
      <p:sp>
        <p:nvSpPr>
          <p:cNvPr id="24579" name="Content Placeholder 2"/>
          <p:cNvSpPr>
            <a:spLocks noGrp="1"/>
          </p:cNvSpPr>
          <p:nvPr>
            <p:ph idx="1"/>
          </p:nvPr>
        </p:nvSpPr>
        <p:spPr>
          <a:xfrm>
            <a:off x="457200" y="1928813"/>
            <a:ext cx="8229600" cy="4645025"/>
          </a:xfrm>
        </p:spPr>
        <p:txBody>
          <a:bodyPr/>
          <a:lstStyle/>
          <a:p>
            <a:pPr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rPr>
              <a:t>1. Sistem Sederhana :</a:t>
            </a:r>
          </a:p>
        </p:txBody>
      </p:sp>
      <p:sp>
        <p:nvSpPr>
          <p:cNvPr id="4" name="Rectangle 3"/>
          <p:cNvSpPr/>
          <p:nvPr/>
        </p:nvSpPr>
        <p:spPr>
          <a:xfrm>
            <a:off x="285750" y="3286125"/>
            <a:ext cx="2143125" cy="1143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400" b="1" dirty="0"/>
              <a:t>INPUT</a:t>
            </a:r>
          </a:p>
        </p:txBody>
      </p:sp>
      <p:sp>
        <p:nvSpPr>
          <p:cNvPr id="5" name="Rectangle 4"/>
          <p:cNvSpPr/>
          <p:nvPr/>
        </p:nvSpPr>
        <p:spPr>
          <a:xfrm>
            <a:off x="3357563" y="3286125"/>
            <a:ext cx="2143125" cy="12144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400" b="1" dirty="0">
                <a:solidFill>
                  <a:srgbClr val="FF0000"/>
                </a:solidFill>
              </a:rPr>
              <a:t>PROSES</a:t>
            </a:r>
          </a:p>
        </p:txBody>
      </p:sp>
      <p:sp>
        <p:nvSpPr>
          <p:cNvPr id="6" name="Rectangle 5"/>
          <p:cNvSpPr/>
          <p:nvPr/>
        </p:nvSpPr>
        <p:spPr>
          <a:xfrm>
            <a:off x="6572250" y="3286125"/>
            <a:ext cx="2143125" cy="121443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400" b="1" dirty="0">
                <a:solidFill>
                  <a:schemeClr val="tx1"/>
                </a:solidFill>
              </a:rPr>
              <a:t>OUTPUT</a:t>
            </a:r>
          </a:p>
        </p:txBody>
      </p:sp>
      <p:sp>
        <p:nvSpPr>
          <p:cNvPr id="7" name="Right Arrow 6"/>
          <p:cNvSpPr/>
          <p:nvPr/>
        </p:nvSpPr>
        <p:spPr>
          <a:xfrm>
            <a:off x="2500313" y="3571875"/>
            <a:ext cx="785812"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8" name="Right Arrow 7"/>
          <p:cNvSpPr/>
          <p:nvPr/>
        </p:nvSpPr>
        <p:spPr>
          <a:xfrm>
            <a:off x="5643563" y="3571875"/>
            <a:ext cx="857250"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linds(horizontal)">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2000"/>
                                        <p:tgtEl>
                                          <p:spTgt spid="6"/>
                                        </p:tgtEl>
                                      </p:cBhvr>
                                    </p:animEffect>
                                    <p:anim calcmode="lin" valueType="num">
                                      <p:cBhvr>
                                        <p:cTn id="31" dur="2000" fill="hold"/>
                                        <p:tgtEl>
                                          <p:spTgt spid="6"/>
                                        </p:tgtEl>
                                        <p:attrNameLst>
                                          <p:attrName>style.rotation</p:attrName>
                                        </p:attrNameLst>
                                      </p:cBhvr>
                                      <p:tavLst>
                                        <p:tav tm="0">
                                          <p:val>
                                            <p:fltVal val="720"/>
                                          </p:val>
                                        </p:tav>
                                        <p:tav tm="100000">
                                          <p:val>
                                            <p:fltVal val="0"/>
                                          </p:val>
                                        </p:tav>
                                      </p:tavLst>
                                    </p:anim>
                                    <p:anim calcmode="lin" valueType="num">
                                      <p:cBhvr>
                                        <p:cTn id="32" dur="2000" fill="hold"/>
                                        <p:tgtEl>
                                          <p:spTgt spid="6"/>
                                        </p:tgtEl>
                                        <p:attrNameLst>
                                          <p:attrName>ppt_h</p:attrName>
                                        </p:attrNameLst>
                                      </p:cBhvr>
                                      <p:tavLst>
                                        <p:tav tm="0">
                                          <p:val>
                                            <p:fltVal val="0"/>
                                          </p:val>
                                        </p:tav>
                                        <p:tav tm="100000">
                                          <p:val>
                                            <p:strVal val="#ppt_h"/>
                                          </p:val>
                                        </p:tav>
                                      </p:tavLst>
                                    </p:anim>
                                    <p:anim calcmode="lin" valueType="num">
                                      <p:cBhvr>
                                        <p:cTn id="33"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14313" y="3143250"/>
            <a:ext cx="8715375" cy="35718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 name="Title 1"/>
          <p:cNvSpPr>
            <a:spLocks noGrp="1"/>
          </p:cNvSpPr>
          <p:nvPr>
            <p:ph type="title"/>
          </p:nvPr>
        </p:nvSpPr>
        <p:spPr>
          <a:xfrm>
            <a:off x="500063" y="428625"/>
            <a:ext cx="8229600" cy="571500"/>
          </a:xfrm>
        </p:spPr>
        <p:txBody>
          <a:bodyPr>
            <a:normAutofit fontScale="90000"/>
          </a:bodyPr>
          <a:lstStyle/>
          <a:p>
            <a:pPr algn="ctr" eaLnBrk="1" fontAlgn="auto" hangingPunct="1">
              <a:spcAft>
                <a:spcPts val="0"/>
              </a:spcAft>
              <a:defRPr/>
            </a:pPr>
            <a:r>
              <a:rPr lang="id-ID" sz="3600" b="1" dirty="0" smtClean="0">
                <a:solidFill>
                  <a:schemeClr val="tx1"/>
                </a:solidFill>
                <a:latin typeface="Arial" pitchFamily="34" charset="0"/>
                <a:cs typeface="Arial" pitchFamily="34" charset="0"/>
              </a:rPr>
              <a:t>MODEL  SISTEM</a:t>
            </a:r>
            <a:endParaRPr lang="id-ID" sz="3600" dirty="0">
              <a:solidFill>
                <a:schemeClr val="tx1"/>
              </a:solidFill>
            </a:endParaRPr>
          </a:p>
        </p:txBody>
      </p:sp>
      <p:sp>
        <p:nvSpPr>
          <p:cNvPr id="25604" name="Content Placeholder 2"/>
          <p:cNvSpPr>
            <a:spLocks noGrp="1"/>
          </p:cNvSpPr>
          <p:nvPr>
            <p:ph idx="1"/>
          </p:nvPr>
        </p:nvSpPr>
        <p:spPr>
          <a:xfrm>
            <a:off x="285750" y="1071563"/>
            <a:ext cx="8572500" cy="5502275"/>
          </a:xfrm>
        </p:spPr>
        <p:txBody>
          <a:bodyPr/>
          <a:lstStyle/>
          <a:p>
            <a:pPr eaLnBrk="1" hangingPunct="1">
              <a:buFont typeface="Wingdings 2" panose="05020102010507070707" pitchFamily="18" charset="2"/>
              <a:buNone/>
            </a:pPr>
            <a:r>
              <a:rPr lang="id-ID" altLang="en-US" smtClean="0">
                <a:latin typeface="Arial" panose="020B0604020202020204" pitchFamily="34" charset="0"/>
                <a:cs typeface="Arial" panose="020B0604020202020204" pitchFamily="34" charset="0"/>
              </a:rPr>
              <a:t>2. Sistem dengan pengendalian umpan balik :</a:t>
            </a:r>
          </a:p>
        </p:txBody>
      </p:sp>
      <p:sp>
        <p:nvSpPr>
          <p:cNvPr id="5" name="Rectangle 4"/>
          <p:cNvSpPr/>
          <p:nvPr/>
        </p:nvSpPr>
        <p:spPr>
          <a:xfrm>
            <a:off x="214313" y="1714500"/>
            <a:ext cx="1857375" cy="78581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solidFill>
                  <a:schemeClr val="tx1"/>
                </a:solidFill>
              </a:rPr>
              <a:t>INPUT</a:t>
            </a:r>
          </a:p>
        </p:txBody>
      </p:sp>
      <p:sp>
        <p:nvSpPr>
          <p:cNvPr id="6" name="Rectangle 5"/>
          <p:cNvSpPr/>
          <p:nvPr/>
        </p:nvSpPr>
        <p:spPr>
          <a:xfrm>
            <a:off x="3357563" y="1714500"/>
            <a:ext cx="1857375" cy="78581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t>PROSES</a:t>
            </a:r>
          </a:p>
        </p:txBody>
      </p:sp>
      <p:sp>
        <p:nvSpPr>
          <p:cNvPr id="7" name="Rectangle 6"/>
          <p:cNvSpPr/>
          <p:nvPr/>
        </p:nvSpPr>
        <p:spPr>
          <a:xfrm>
            <a:off x="6500813" y="1714500"/>
            <a:ext cx="1857375" cy="78581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solidFill>
                  <a:schemeClr val="tx1"/>
                </a:solidFill>
              </a:rPr>
              <a:t>OUTPUT</a:t>
            </a:r>
          </a:p>
        </p:txBody>
      </p:sp>
      <p:sp>
        <p:nvSpPr>
          <p:cNvPr id="8" name="Rectangle 7"/>
          <p:cNvSpPr/>
          <p:nvPr/>
        </p:nvSpPr>
        <p:spPr>
          <a:xfrm>
            <a:off x="6572250" y="3643313"/>
            <a:ext cx="1857375"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t>SENSOR</a:t>
            </a:r>
          </a:p>
        </p:txBody>
      </p:sp>
      <p:sp>
        <p:nvSpPr>
          <p:cNvPr id="9" name="Rectangle 8"/>
          <p:cNvSpPr/>
          <p:nvPr/>
        </p:nvSpPr>
        <p:spPr>
          <a:xfrm>
            <a:off x="4786313" y="4786313"/>
            <a:ext cx="3643312"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t>UNIT PENGENDALIAN</a:t>
            </a:r>
          </a:p>
        </p:txBody>
      </p:sp>
      <p:sp>
        <p:nvSpPr>
          <p:cNvPr id="10" name="Rectangle 9"/>
          <p:cNvSpPr/>
          <p:nvPr/>
        </p:nvSpPr>
        <p:spPr>
          <a:xfrm>
            <a:off x="6500813" y="5929313"/>
            <a:ext cx="200025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t>STANDAR</a:t>
            </a:r>
          </a:p>
        </p:txBody>
      </p:sp>
      <p:sp>
        <p:nvSpPr>
          <p:cNvPr id="11" name="Rectangle 10"/>
          <p:cNvSpPr/>
          <p:nvPr/>
        </p:nvSpPr>
        <p:spPr>
          <a:xfrm>
            <a:off x="285750" y="4786313"/>
            <a:ext cx="3071813"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000" b="1" dirty="0"/>
              <a:t>UNIT PENGATURAN</a:t>
            </a:r>
          </a:p>
        </p:txBody>
      </p:sp>
      <p:sp>
        <p:nvSpPr>
          <p:cNvPr id="12" name="Right Arrow 11"/>
          <p:cNvSpPr/>
          <p:nvPr/>
        </p:nvSpPr>
        <p:spPr>
          <a:xfrm>
            <a:off x="2286000" y="1785938"/>
            <a:ext cx="857250"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3" name="Right Arrow 12"/>
          <p:cNvSpPr/>
          <p:nvPr/>
        </p:nvSpPr>
        <p:spPr>
          <a:xfrm>
            <a:off x="5357813" y="1785938"/>
            <a:ext cx="857250"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4" name="Right Arrow 13"/>
          <p:cNvSpPr/>
          <p:nvPr/>
        </p:nvSpPr>
        <p:spPr>
          <a:xfrm rot="5400000">
            <a:off x="7215188" y="2571750"/>
            <a:ext cx="571500" cy="571500"/>
          </a:xfrm>
          <a:prstGeom prst="rightArrow">
            <a:avLst>
              <a:gd name="adj1" fmla="val 50000"/>
              <a:gd name="adj2" fmla="val 4757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cxnSp>
        <p:nvCxnSpPr>
          <p:cNvPr id="17" name="Straight Arrow Connector 16"/>
          <p:cNvCxnSpPr/>
          <p:nvPr/>
        </p:nvCxnSpPr>
        <p:spPr>
          <a:xfrm rot="5400000">
            <a:off x="7357268" y="3358357"/>
            <a:ext cx="43021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7358062" y="4500563"/>
            <a:ext cx="430213"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617" name="TextBox 21"/>
          <p:cNvSpPr txBox="1">
            <a:spLocks noChangeArrowheads="1"/>
          </p:cNvSpPr>
          <p:nvPr/>
        </p:nvSpPr>
        <p:spPr bwMode="auto">
          <a:xfrm>
            <a:off x="2143125" y="3286125"/>
            <a:ext cx="307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onstantia" panose="02030602050306030303" pitchFamily="18" charset="0"/>
            </a:endParaRPr>
          </a:p>
        </p:txBody>
      </p:sp>
      <p:sp>
        <p:nvSpPr>
          <p:cNvPr id="25618" name="TextBox 22"/>
          <p:cNvSpPr txBox="1">
            <a:spLocks noChangeArrowheads="1"/>
          </p:cNvSpPr>
          <p:nvPr/>
        </p:nvSpPr>
        <p:spPr bwMode="auto">
          <a:xfrm>
            <a:off x="2000250" y="3286125"/>
            <a:ext cx="41433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d-ID" altLang="en-US" sz="2800" b="1">
                <a:latin typeface="Constantia" panose="02030602050306030303" pitchFamily="18" charset="0"/>
              </a:rPr>
              <a:t>PENGENDALIAN </a:t>
            </a:r>
          </a:p>
          <a:p>
            <a:pPr algn="ctr" eaLnBrk="1" hangingPunct="1"/>
            <a:r>
              <a:rPr lang="id-ID" altLang="en-US" sz="2800" b="1">
                <a:latin typeface="Constantia" panose="02030602050306030303" pitchFamily="18" charset="0"/>
              </a:rPr>
              <a:t>UMPAN BALIK</a:t>
            </a:r>
          </a:p>
        </p:txBody>
      </p:sp>
      <p:cxnSp>
        <p:nvCxnSpPr>
          <p:cNvPr id="24" name="Straight Arrow Connector 23"/>
          <p:cNvCxnSpPr/>
          <p:nvPr/>
        </p:nvCxnSpPr>
        <p:spPr>
          <a:xfrm rot="5400000">
            <a:off x="7358063" y="5715000"/>
            <a:ext cx="43021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3429000" y="5072063"/>
            <a:ext cx="128587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1214438"/>
            <a:ext cx="8572500" cy="5357812"/>
          </a:xfrm>
        </p:spPr>
        <p:txBody>
          <a:bodyPr>
            <a:normAutofit fontScale="92500" lnSpcReduction="20000"/>
          </a:bodyPr>
          <a:lstStyle/>
          <a:p>
            <a:pPr marL="274320" indent="-274320" eaLnBrk="1" fontAlgn="auto" hangingPunct="1">
              <a:spcAft>
                <a:spcPts val="0"/>
              </a:spcAft>
              <a:buClr>
                <a:schemeClr val="accent3"/>
              </a:buClr>
              <a:buFont typeface="Wingdings" pitchFamily="2" charset="2"/>
              <a:buChar char="Ø"/>
              <a:tabLst>
                <a:tab pos="0" algn="l"/>
              </a:tabLst>
              <a:defRPr/>
            </a:pPr>
            <a:r>
              <a:rPr lang="id-ID" dirty="0" smtClean="0">
                <a:latin typeface="Arial" pitchFamily="34" charset="0"/>
                <a:cs typeface="Arial" pitchFamily="34" charset="0"/>
              </a:rPr>
              <a:t> </a:t>
            </a:r>
            <a:r>
              <a:rPr lang="id-ID" sz="3000" b="1" dirty="0" smtClean="0">
                <a:solidFill>
                  <a:srgbClr val="002060"/>
                </a:solidFill>
                <a:latin typeface="Arial" pitchFamily="34" charset="0"/>
                <a:cs typeface="Arial" pitchFamily="34" charset="0"/>
              </a:rPr>
              <a:t>Robert A Symanski (1995)</a:t>
            </a:r>
            <a:r>
              <a:rPr lang="id-ID" sz="3500" b="1" dirty="0" smtClean="0">
                <a:solidFill>
                  <a:srgbClr val="002060"/>
                </a:solidFill>
                <a:latin typeface="Arial" pitchFamily="34" charset="0"/>
                <a:cs typeface="Arial" pitchFamily="34" charset="0"/>
              </a:rPr>
              <a:t> </a:t>
            </a:r>
            <a:r>
              <a:rPr lang="id-ID" sz="3500" dirty="0" smtClean="0">
                <a:solidFill>
                  <a:srgbClr val="002060"/>
                </a:solidFill>
                <a:latin typeface="Arial" pitchFamily="34" charset="0"/>
                <a:cs typeface="Arial" pitchFamily="34" charset="0"/>
              </a:rPr>
              <a:t>= </a:t>
            </a:r>
            <a:r>
              <a:rPr lang="id-ID" sz="3500" u="sng" dirty="0" smtClean="0">
                <a:solidFill>
                  <a:srgbClr val="002060"/>
                </a:solidFill>
                <a:latin typeface="Arial" pitchFamily="34" charset="0"/>
                <a:cs typeface="Arial" pitchFamily="34" charset="0"/>
              </a:rPr>
              <a:t>Sekumpulan fungsi yang bekerja secara bersama-sama </a:t>
            </a:r>
            <a:r>
              <a:rPr lang="id-ID" sz="3500" dirty="0" smtClean="0">
                <a:solidFill>
                  <a:srgbClr val="002060"/>
                </a:solidFill>
                <a:latin typeface="Arial" pitchFamily="34" charset="0"/>
                <a:cs typeface="Arial" pitchFamily="34" charset="0"/>
              </a:rPr>
              <a:t>dalam mengelola, pengumpulan, penyimpanan, pemrosesan serta pendistribusian </a:t>
            </a:r>
            <a:r>
              <a:rPr lang="id-ID" sz="3500" u="sng" dirty="0" smtClean="0">
                <a:solidFill>
                  <a:srgbClr val="002060"/>
                </a:solidFill>
                <a:latin typeface="Arial" pitchFamily="34" charset="0"/>
                <a:cs typeface="Arial" pitchFamily="34" charset="0"/>
              </a:rPr>
              <a:t>informasi</a:t>
            </a:r>
          </a:p>
          <a:p>
            <a:pPr marL="274320" indent="-274320" eaLnBrk="1" fontAlgn="auto" hangingPunct="1">
              <a:spcAft>
                <a:spcPts val="0"/>
              </a:spcAft>
              <a:buClr>
                <a:schemeClr val="accent3"/>
              </a:buClr>
              <a:buFont typeface="Wingdings" pitchFamily="2" charset="2"/>
              <a:buChar char="Ø"/>
              <a:tabLst>
                <a:tab pos="0" algn="l"/>
              </a:tabLst>
              <a:defRPr/>
            </a:pPr>
            <a:r>
              <a:rPr lang="id-ID" sz="3000" b="1" dirty="0" smtClean="0">
                <a:latin typeface="Arial" pitchFamily="34" charset="0"/>
                <a:cs typeface="Arial" pitchFamily="34" charset="0"/>
              </a:rPr>
              <a:t>Simkin Mark G (1987)</a:t>
            </a:r>
            <a:r>
              <a:rPr lang="id-ID" sz="3500" b="1" dirty="0" smtClean="0">
                <a:latin typeface="Arial" pitchFamily="34" charset="0"/>
                <a:cs typeface="Arial" pitchFamily="34" charset="0"/>
              </a:rPr>
              <a:t> </a:t>
            </a:r>
            <a:r>
              <a:rPr lang="id-ID" sz="3500" dirty="0" smtClean="0">
                <a:latin typeface="Arial" pitchFamily="34" charset="0"/>
                <a:cs typeface="Arial" pitchFamily="34" charset="0"/>
              </a:rPr>
              <a:t>= </a:t>
            </a:r>
            <a:r>
              <a:rPr lang="id-ID" sz="3500" u="sng" dirty="0" smtClean="0">
                <a:latin typeface="Arial" pitchFamily="34" charset="0"/>
                <a:cs typeface="Arial" pitchFamily="34" charset="0"/>
              </a:rPr>
              <a:t>Sekumpulan elemen </a:t>
            </a:r>
            <a:r>
              <a:rPr lang="id-ID" sz="3500" dirty="0" smtClean="0">
                <a:latin typeface="Arial" pitchFamily="34" charset="0"/>
                <a:cs typeface="Arial" pitchFamily="34" charset="0"/>
              </a:rPr>
              <a:t>yang bekerjasama baik secara internal atau berbasis komputer dalam melaksanakan pengelolaan data yang berupa pengumpulan, penyimpanan, pemrosesan data untuk </a:t>
            </a:r>
            <a:r>
              <a:rPr lang="id-ID" sz="3500" u="sng" dirty="0" smtClean="0">
                <a:latin typeface="Arial" pitchFamily="34" charset="0"/>
                <a:cs typeface="Arial" pitchFamily="34" charset="0"/>
              </a:rPr>
              <a:t>menghasilkan informasi yang bermakna dan berguna bagi proses pengambil keputusan</a:t>
            </a:r>
            <a:endParaRPr lang="id-ID" sz="3500" u="sng" dirty="0">
              <a:latin typeface="Arial" pitchFamily="34" charset="0"/>
              <a:cs typeface="Arial" pitchFamily="34" charset="0"/>
            </a:endParaRPr>
          </a:p>
        </p:txBody>
      </p:sp>
      <p:sp>
        <p:nvSpPr>
          <p:cNvPr id="26627" name="Title 1"/>
          <p:cNvSpPr>
            <a:spLocks noGrp="1"/>
          </p:cNvSpPr>
          <p:nvPr>
            <p:ph type="title"/>
          </p:nvPr>
        </p:nvSpPr>
        <p:spPr>
          <a:xfrm>
            <a:off x="457200" y="274638"/>
            <a:ext cx="8229600" cy="868362"/>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Definisi SISTEM INFORMASI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1571625"/>
            <a:ext cx="8429625" cy="4857750"/>
          </a:xfrm>
        </p:spPr>
        <p:txBody>
          <a:bodyPr>
            <a:normAutofit/>
          </a:bodyPr>
          <a:lstStyle/>
          <a:p>
            <a:pPr marL="274320" indent="-274320" eaLnBrk="1" fontAlgn="auto" hangingPunct="1">
              <a:spcAft>
                <a:spcPts val="0"/>
              </a:spcAft>
              <a:buClr>
                <a:schemeClr val="accent3"/>
              </a:buClr>
              <a:buFont typeface="Wingdings"/>
              <a:buChar char="Ä"/>
              <a:defRPr/>
            </a:pPr>
            <a:r>
              <a:rPr lang="id-ID" sz="3200" u="sng" dirty="0" smtClean="0">
                <a:latin typeface="Arial" pitchFamily="34" charset="0"/>
                <a:cs typeface="Arial" pitchFamily="34" charset="0"/>
                <a:sym typeface="Wingdings"/>
              </a:rPr>
              <a:t>3 kegiatan utama SI  </a:t>
            </a:r>
            <a:r>
              <a:rPr lang="id-ID" sz="3200" b="1" u="sng" dirty="0" smtClean="0">
                <a:latin typeface="Arial" pitchFamily="34" charset="0"/>
                <a:cs typeface="Arial" pitchFamily="34" charset="0"/>
                <a:sym typeface="Wingdings"/>
              </a:rPr>
              <a:t>(Whitten, 2000):</a:t>
            </a:r>
          </a:p>
          <a:p>
            <a:pPr marL="719138" indent="-719138" eaLnBrk="1" fontAlgn="auto" hangingPunct="1">
              <a:spcAft>
                <a:spcPts val="0"/>
              </a:spcAft>
              <a:buClr>
                <a:schemeClr val="accent3"/>
              </a:buClr>
              <a:buFont typeface="Wingdings 2"/>
              <a:buNone/>
              <a:tabLst>
                <a:tab pos="360363" algn="l"/>
              </a:tabLst>
              <a:defRPr/>
            </a:pPr>
            <a:r>
              <a:rPr lang="id-ID" sz="3200" dirty="0" smtClean="0">
                <a:latin typeface="Arial" pitchFamily="34" charset="0"/>
                <a:cs typeface="Arial" pitchFamily="34" charset="0"/>
                <a:sym typeface="Wingdings"/>
              </a:rPr>
              <a:t>	1. menerima data (masukan)</a:t>
            </a:r>
          </a:p>
          <a:p>
            <a:pPr marL="719138" indent="-719138" eaLnBrk="1" fontAlgn="auto" hangingPunct="1">
              <a:spcAft>
                <a:spcPts val="0"/>
              </a:spcAft>
              <a:buClr>
                <a:schemeClr val="accent3"/>
              </a:buClr>
              <a:buFont typeface="Wingdings 2"/>
              <a:buNone/>
              <a:tabLst>
                <a:tab pos="360363" algn="l"/>
              </a:tabLst>
              <a:defRPr/>
            </a:pPr>
            <a:r>
              <a:rPr lang="id-ID" sz="3200" dirty="0" smtClean="0">
                <a:latin typeface="Arial" pitchFamily="34" charset="0"/>
                <a:cs typeface="Arial" pitchFamily="34" charset="0"/>
                <a:sym typeface="Wingdings"/>
              </a:rPr>
              <a:t>	2. memproses (pengolahan data)</a:t>
            </a:r>
          </a:p>
          <a:p>
            <a:pPr marL="719138" indent="-719138" eaLnBrk="1" fontAlgn="auto" hangingPunct="1">
              <a:spcAft>
                <a:spcPts val="0"/>
              </a:spcAft>
              <a:buClr>
                <a:schemeClr val="accent3"/>
              </a:buClr>
              <a:buFont typeface="Wingdings 2"/>
              <a:buNone/>
              <a:tabLst>
                <a:tab pos="360363" algn="l"/>
              </a:tabLst>
              <a:defRPr/>
            </a:pPr>
            <a:r>
              <a:rPr lang="id-ID" sz="3200" dirty="0" smtClean="0">
                <a:latin typeface="Arial" pitchFamily="34" charset="0"/>
                <a:cs typeface="Arial" pitchFamily="34" charset="0"/>
                <a:sym typeface="Wingdings"/>
              </a:rPr>
              <a:t>	3. menghasilkan informasi (keluaran)</a:t>
            </a:r>
          </a:p>
          <a:p>
            <a:pPr marL="719138" indent="-719138" eaLnBrk="1" fontAlgn="auto" hangingPunct="1">
              <a:spcAft>
                <a:spcPts val="0"/>
              </a:spcAft>
              <a:buClr>
                <a:schemeClr val="accent3"/>
              </a:buClr>
              <a:buFont typeface="Wingdings 2"/>
              <a:buNone/>
              <a:tabLst>
                <a:tab pos="360363" algn="l"/>
              </a:tabLst>
              <a:defRPr/>
            </a:pPr>
            <a:endParaRPr lang="id-ID" sz="3200" dirty="0" smtClean="0">
              <a:latin typeface="Arial" pitchFamily="34" charset="0"/>
              <a:cs typeface="Arial" pitchFamily="34" charset="0"/>
              <a:sym typeface="Wingdings"/>
            </a:endParaRPr>
          </a:p>
          <a:p>
            <a:pPr marL="719138" indent="-719138" eaLnBrk="1" fontAlgn="auto" hangingPunct="1">
              <a:spcAft>
                <a:spcPts val="0"/>
              </a:spcAft>
              <a:buClr>
                <a:schemeClr val="accent3"/>
              </a:buClr>
              <a:buFont typeface="Wingdings 2"/>
              <a:buNone/>
              <a:tabLst>
                <a:tab pos="360363" algn="l"/>
              </a:tabLst>
              <a:defRPr/>
            </a:pPr>
            <a:r>
              <a:rPr lang="id-ID" sz="3200" dirty="0" smtClean="0">
                <a:latin typeface="Arial" pitchFamily="34" charset="0"/>
                <a:cs typeface="Arial" pitchFamily="34" charset="0"/>
                <a:sym typeface="Wingdings"/>
              </a:rPr>
              <a:t>	Prinsip berlaku untuk informasi manual, maupun yang berbasis komputer</a:t>
            </a:r>
            <a:endParaRPr lang="id-ID" sz="3200" dirty="0">
              <a:latin typeface="Arial" pitchFamily="34" charset="0"/>
              <a:cs typeface="Arial" pitchFamily="34" charset="0"/>
            </a:endParaRPr>
          </a:p>
        </p:txBody>
      </p:sp>
      <p:sp>
        <p:nvSpPr>
          <p:cNvPr id="27651" name="Title 1"/>
          <p:cNvSpPr>
            <a:spLocks noGrp="1"/>
          </p:cNvSpPr>
          <p:nvPr>
            <p:ph type="title"/>
          </p:nvPr>
        </p:nvSpPr>
        <p:spPr>
          <a:xfrm>
            <a:off x="457200" y="357188"/>
            <a:ext cx="8229600" cy="928687"/>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SISTEM INFORMASI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1428750"/>
            <a:ext cx="8643938" cy="5214938"/>
          </a:xfrm>
        </p:spPr>
        <p:txBody>
          <a:bodyPr>
            <a:normAutofit/>
          </a:bodyPr>
          <a:lstStyle/>
          <a:p>
            <a:pPr marL="274320" indent="-274320" eaLnBrk="1" fontAlgn="auto" hangingPunct="1">
              <a:spcAft>
                <a:spcPts val="0"/>
              </a:spcAft>
              <a:buClr>
                <a:schemeClr val="accent3"/>
              </a:buClr>
              <a:buFont typeface="Wingdings 2"/>
              <a:buNone/>
              <a:defRPr/>
            </a:pPr>
            <a:r>
              <a:rPr lang="id-ID" sz="2800" u="sng" dirty="0" smtClean="0">
                <a:latin typeface="Arial" pitchFamily="34" charset="0"/>
                <a:cs typeface="Arial" pitchFamily="34" charset="0"/>
              </a:rPr>
              <a:t>Simpulan</a:t>
            </a:r>
            <a:r>
              <a:rPr lang="id-ID" sz="2800" dirty="0" smtClean="0">
                <a:latin typeface="Arial" pitchFamily="34" charset="0"/>
                <a:cs typeface="Arial" pitchFamily="34" charset="0"/>
              </a:rPr>
              <a:t> =</a:t>
            </a:r>
          </a:p>
          <a:p>
            <a:pPr marL="179388" indent="-179388" eaLnBrk="1" fontAlgn="auto" hangingPunct="1">
              <a:spcAft>
                <a:spcPts val="0"/>
              </a:spcAft>
              <a:buClr>
                <a:schemeClr val="accent3"/>
              </a:buClr>
              <a:buFont typeface="Wingdings 2"/>
              <a:buNone/>
              <a:defRPr/>
            </a:pPr>
            <a:r>
              <a:rPr lang="id-ID" sz="2800" dirty="0" smtClean="0">
                <a:latin typeface="Arial" pitchFamily="34" charset="0"/>
                <a:cs typeface="Arial" pitchFamily="34" charset="0"/>
              </a:rPr>
              <a:t>	</a:t>
            </a:r>
            <a:r>
              <a:rPr lang="id-ID" sz="2800" dirty="0" smtClean="0">
                <a:solidFill>
                  <a:srgbClr val="000099"/>
                </a:solidFill>
                <a:latin typeface="Arial" pitchFamily="34" charset="0"/>
                <a:cs typeface="Arial" pitchFamily="34" charset="0"/>
              </a:rPr>
              <a:t>- Kumpulan elemen yang saling berhubungan satu sama lain yang membentuk satu kesatuan untuk mengintegrasikan data, memproses dan menyimpan serta mendistribusikan informasi</a:t>
            </a:r>
          </a:p>
          <a:p>
            <a:pPr marL="179388" indent="-179388" eaLnBrk="1" fontAlgn="auto" hangingPunct="1">
              <a:spcAft>
                <a:spcPts val="0"/>
              </a:spcAft>
              <a:buClr>
                <a:schemeClr val="accent3"/>
              </a:buClr>
              <a:buFont typeface="Wingdings 2"/>
              <a:buNone/>
              <a:defRPr/>
            </a:pPr>
            <a:endParaRPr lang="id-ID" sz="2800" dirty="0" smtClean="0">
              <a:solidFill>
                <a:srgbClr val="000099"/>
              </a:solidFill>
              <a:latin typeface="Arial" pitchFamily="34" charset="0"/>
              <a:cs typeface="Arial" pitchFamily="34" charset="0"/>
            </a:endParaRPr>
          </a:p>
          <a:p>
            <a:pPr marL="179388" indent="-179388" eaLnBrk="1" fontAlgn="auto" hangingPunct="1">
              <a:spcAft>
                <a:spcPts val="0"/>
              </a:spcAft>
              <a:buClr>
                <a:schemeClr val="accent3"/>
              </a:buClr>
              <a:buFont typeface="Wingdings 2"/>
              <a:buNone/>
              <a:defRPr/>
            </a:pPr>
            <a:r>
              <a:rPr lang="id-ID" sz="2800" dirty="0" smtClean="0">
                <a:latin typeface="Arial" pitchFamily="34" charset="0"/>
                <a:cs typeface="Arial" pitchFamily="34" charset="0"/>
              </a:rPr>
              <a:t>	- Kesatuan elemen yang saling berinteraksi secara sistematis untuk menciptakan dan membentuk aliran informasi yang akan mendukung pengambilan keputusan dan kontrol terhadap organisasi/perusahaan</a:t>
            </a:r>
            <a:endParaRPr lang="id-ID" sz="2800" dirty="0">
              <a:latin typeface="Arial" pitchFamily="34" charset="0"/>
              <a:cs typeface="Arial" pitchFamily="34" charset="0"/>
            </a:endParaRPr>
          </a:p>
        </p:txBody>
      </p:sp>
      <p:sp>
        <p:nvSpPr>
          <p:cNvPr id="28675" name="Title 1"/>
          <p:cNvSpPr>
            <a:spLocks noGrp="1"/>
          </p:cNvSpPr>
          <p:nvPr>
            <p:ph type="title"/>
          </p:nvPr>
        </p:nvSpPr>
        <p:spPr>
          <a:xfrm>
            <a:off x="457200" y="428625"/>
            <a:ext cx="8229600" cy="857250"/>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SISTEM INFORMASI </a:t>
            </a:r>
            <a:endParaRPr lang="id-ID" altLang="en-US" sz="3600" smtClean="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1371600"/>
            <a:ext cx="8229600" cy="5105400"/>
          </a:xfrm>
        </p:spPr>
        <p:txBody>
          <a:bodyPr/>
          <a:lstStyle/>
          <a:p>
            <a:pPr marL="457200" indent="-457200" eaLnBrk="1" hangingPunct="1">
              <a:buFontTx/>
              <a:buNone/>
            </a:pPr>
            <a:endParaRPr lang="en-US" altLang="en-US" smtClean="0"/>
          </a:p>
        </p:txBody>
      </p:sp>
      <p:sp>
        <p:nvSpPr>
          <p:cNvPr id="29699" name="Rectangle 2"/>
          <p:cNvSpPr>
            <a:spLocks noGrp="1" noChangeArrowheads="1"/>
          </p:cNvSpPr>
          <p:nvPr>
            <p:ph type="title"/>
          </p:nvPr>
        </p:nvSpPr>
        <p:spPr>
          <a:xfrm>
            <a:off x="457200" y="292100"/>
            <a:ext cx="8229600" cy="958850"/>
          </a:xfrm>
        </p:spPr>
        <p:txBody>
          <a:bodyPr/>
          <a:lstStyle/>
          <a:p>
            <a:pPr algn="ctr" eaLnBrk="1" hangingPunct="1"/>
            <a:r>
              <a:rPr lang="en-US" altLang="en-US" sz="3600" b="1" smtClean="0">
                <a:solidFill>
                  <a:srgbClr val="FF0000"/>
                </a:solidFill>
              </a:rPr>
              <a:t>KOMPONEN SISTEM INFORMASI :</a:t>
            </a:r>
          </a:p>
        </p:txBody>
      </p:sp>
      <p:sp>
        <p:nvSpPr>
          <p:cNvPr id="12292" name="AutoShape 4"/>
          <p:cNvSpPr>
            <a:spLocks noChangeArrowheads="1"/>
          </p:cNvSpPr>
          <p:nvPr/>
        </p:nvSpPr>
        <p:spPr bwMode="auto">
          <a:xfrm>
            <a:off x="381000" y="1371600"/>
            <a:ext cx="8382000" cy="5129213"/>
          </a:xfrm>
          <a:prstGeom prst="bevel">
            <a:avLst>
              <a:gd name="adj" fmla="val 8755"/>
            </a:avLst>
          </a:prstGeom>
          <a:solidFill>
            <a:srgbClr val="FFFF99"/>
          </a:solidFill>
          <a:ln w="9525">
            <a:solidFill>
              <a:schemeClr val="tx1"/>
            </a:solidFill>
            <a:miter lim="800000"/>
            <a:headEnd/>
            <a:tailEnd/>
          </a:ln>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Tx/>
              <a:buAutoNum type="arabicPeriod"/>
            </a:pPr>
            <a:r>
              <a:rPr lang="id-ID" altLang="en-US" sz="3200" b="1">
                <a:solidFill>
                  <a:srgbClr val="226E18"/>
                </a:solidFill>
              </a:rPr>
              <a:t>Pemakai / user</a:t>
            </a:r>
          </a:p>
          <a:p>
            <a:pPr algn="just" eaLnBrk="1" hangingPunct="1">
              <a:buFontTx/>
              <a:buAutoNum type="arabicPeriod"/>
            </a:pPr>
            <a:r>
              <a:rPr lang="id-ID" altLang="en-US" sz="3200" b="1">
                <a:solidFill>
                  <a:srgbClr val="226E18"/>
                </a:solidFill>
              </a:rPr>
              <a:t>Tujuan </a:t>
            </a:r>
          </a:p>
          <a:p>
            <a:pPr algn="just" eaLnBrk="1" hangingPunct="1">
              <a:buFontTx/>
              <a:buAutoNum type="arabicPeriod"/>
            </a:pPr>
            <a:r>
              <a:rPr lang="id-ID" altLang="en-US" sz="3200" b="1">
                <a:solidFill>
                  <a:srgbClr val="226E18"/>
                </a:solidFill>
              </a:rPr>
              <a:t>Masukan-Proses-Keluaran</a:t>
            </a:r>
          </a:p>
          <a:p>
            <a:pPr algn="just" eaLnBrk="1" hangingPunct="1">
              <a:buFontTx/>
              <a:buAutoNum type="arabicPeriod"/>
            </a:pPr>
            <a:r>
              <a:rPr lang="id-ID" altLang="en-US" sz="3200" b="1">
                <a:solidFill>
                  <a:srgbClr val="226E18"/>
                </a:solidFill>
              </a:rPr>
              <a:t>Data</a:t>
            </a:r>
          </a:p>
          <a:p>
            <a:pPr algn="just" eaLnBrk="1" hangingPunct="1">
              <a:buFontTx/>
              <a:buAutoNum type="arabicPeriod"/>
            </a:pPr>
            <a:r>
              <a:rPr lang="id-ID" altLang="en-US" sz="3200" b="1">
                <a:solidFill>
                  <a:srgbClr val="226E18"/>
                </a:solidFill>
              </a:rPr>
              <a:t>Teknologi</a:t>
            </a:r>
            <a:r>
              <a:rPr lang="en-US" altLang="en-US" sz="3200" b="1">
                <a:solidFill>
                  <a:srgbClr val="226E18"/>
                </a:solidFill>
              </a:rPr>
              <a:t> : hardware, software</a:t>
            </a:r>
            <a:endParaRPr lang="id-ID" altLang="en-US" sz="3200" b="1">
              <a:solidFill>
                <a:srgbClr val="226E18"/>
              </a:solidFill>
            </a:endParaRPr>
          </a:p>
          <a:p>
            <a:pPr algn="just" eaLnBrk="1" hangingPunct="1">
              <a:buFontTx/>
              <a:buAutoNum type="arabicPeriod"/>
            </a:pPr>
            <a:r>
              <a:rPr lang="id-ID" altLang="en-US" sz="3200" b="1">
                <a:solidFill>
                  <a:srgbClr val="226E18"/>
                </a:solidFill>
              </a:rPr>
              <a:t>Model </a:t>
            </a:r>
            <a:r>
              <a:rPr lang="en-US" altLang="en-US" sz="3200" b="1">
                <a:solidFill>
                  <a:srgbClr val="226E18"/>
                </a:solidFill>
              </a:rPr>
              <a:t>: </a:t>
            </a:r>
            <a:r>
              <a:rPr lang="id-ID" altLang="en-US" sz="3200" b="1">
                <a:solidFill>
                  <a:srgbClr val="226E18"/>
                </a:solidFill>
              </a:rPr>
              <a:t>prosedur, logika, matematika</a:t>
            </a:r>
          </a:p>
          <a:p>
            <a:pPr algn="just" eaLnBrk="1" hangingPunct="1">
              <a:buFontTx/>
              <a:buAutoNum type="arabicPeriod"/>
            </a:pPr>
            <a:r>
              <a:rPr lang="id-ID" altLang="en-US" sz="3200" b="1">
                <a:solidFill>
                  <a:srgbClr val="226E18"/>
                </a:solidFill>
              </a:rPr>
              <a:t>Pengendali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edge">
                                      <p:cBhvr>
                                        <p:cTn id="7" dur="20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1600200"/>
            <a:ext cx="8229600" cy="4686300"/>
          </a:xfrm>
        </p:spPr>
        <p:txBody>
          <a:bodyPr/>
          <a:lstStyle/>
          <a:p>
            <a:pPr eaLnBrk="1" hangingPunct="1">
              <a:buFont typeface="Wingdings 2" panose="05020102010507070707" pitchFamily="18" charset="2"/>
              <a:buNone/>
            </a:pPr>
            <a:endParaRPr lang="en-US" altLang="en-US" smtClean="0"/>
          </a:p>
        </p:txBody>
      </p:sp>
      <p:sp>
        <p:nvSpPr>
          <p:cNvPr id="30723" name="Title 1"/>
          <p:cNvSpPr>
            <a:spLocks noGrp="1"/>
          </p:cNvSpPr>
          <p:nvPr>
            <p:ph type="title"/>
          </p:nvPr>
        </p:nvSpPr>
        <p:spPr>
          <a:xfrm>
            <a:off x="357188" y="274638"/>
            <a:ext cx="8429625" cy="1154112"/>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Gambaran Komponen SI dengan pendekatan Sistem </a:t>
            </a:r>
          </a:p>
        </p:txBody>
      </p:sp>
      <p:sp>
        <p:nvSpPr>
          <p:cNvPr id="4" name="Rectangle 3"/>
          <p:cNvSpPr/>
          <p:nvPr/>
        </p:nvSpPr>
        <p:spPr>
          <a:xfrm>
            <a:off x="285750" y="1643063"/>
            <a:ext cx="2214563" cy="314325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algn="ctr" fontAlgn="auto">
              <a:spcBef>
                <a:spcPts val="0"/>
              </a:spcBef>
              <a:spcAft>
                <a:spcPts val="0"/>
              </a:spcAft>
              <a:defRPr/>
            </a:pPr>
            <a:r>
              <a:rPr lang="id-ID" sz="2400" b="1" u="sng" dirty="0">
                <a:solidFill>
                  <a:schemeClr val="tx1"/>
                </a:solidFill>
                <a:latin typeface="Arial" pitchFamily="34" charset="0"/>
                <a:cs typeface="Arial" pitchFamily="34" charset="0"/>
              </a:rPr>
              <a:t>INPUT</a:t>
            </a: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fontAlgn="auto">
              <a:spcBef>
                <a:spcPts val="0"/>
              </a:spcBef>
              <a:spcAft>
                <a:spcPts val="0"/>
              </a:spcAft>
              <a:defRPr/>
            </a:pPr>
            <a:r>
              <a:rPr lang="id-ID" sz="2400" b="1" dirty="0">
                <a:solidFill>
                  <a:schemeClr val="tx1"/>
                </a:solidFill>
                <a:latin typeface="Arial" pitchFamily="34" charset="0"/>
                <a:cs typeface="Arial" pitchFamily="34" charset="0"/>
              </a:rPr>
              <a:t>Hardware </a:t>
            </a:r>
          </a:p>
          <a:p>
            <a:pPr fontAlgn="auto">
              <a:spcBef>
                <a:spcPts val="0"/>
              </a:spcBef>
              <a:spcAft>
                <a:spcPts val="0"/>
              </a:spcAft>
              <a:defRPr/>
            </a:pPr>
            <a:r>
              <a:rPr lang="id-ID" sz="2400" b="1" dirty="0">
                <a:solidFill>
                  <a:schemeClr val="tx1"/>
                </a:solidFill>
                <a:latin typeface="Arial" pitchFamily="34" charset="0"/>
                <a:cs typeface="Arial" pitchFamily="34" charset="0"/>
              </a:rPr>
              <a:t>Software </a:t>
            </a:r>
          </a:p>
          <a:p>
            <a:pPr fontAlgn="auto">
              <a:spcBef>
                <a:spcPts val="0"/>
              </a:spcBef>
              <a:spcAft>
                <a:spcPts val="0"/>
              </a:spcAft>
              <a:defRPr/>
            </a:pPr>
            <a:r>
              <a:rPr lang="id-ID" sz="2400" b="1" dirty="0">
                <a:solidFill>
                  <a:schemeClr val="tx1"/>
                </a:solidFill>
                <a:latin typeface="Arial" pitchFamily="34" charset="0"/>
                <a:cs typeface="Arial" pitchFamily="34" charset="0"/>
              </a:rPr>
              <a:t>Data </a:t>
            </a:r>
          </a:p>
          <a:p>
            <a:pPr fontAlgn="auto">
              <a:spcBef>
                <a:spcPts val="0"/>
              </a:spcBef>
              <a:spcAft>
                <a:spcPts val="0"/>
              </a:spcAft>
              <a:defRPr/>
            </a:pPr>
            <a:r>
              <a:rPr lang="id-ID" sz="2400" b="1" dirty="0">
                <a:solidFill>
                  <a:schemeClr val="tx1"/>
                </a:solidFill>
                <a:latin typeface="Arial" pitchFamily="34" charset="0"/>
                <a:cs typeface="Arial" pitchFamily="34" charset="0"/>
              </a:rPr>
              <a:t>SDM</a:t>
            </a:r>
          </a:p>
          <a:p>
            <a:pPr fontAlgn="auto">
              <a:spcBef>
                <a:spcPts val="0"/>
              </a:spcBef>
              <a:spcAft>
                <a:spcPts val="0"/>
              </a:spcAft>
              <a:defRPr/>
            </a:pPr>
            <a:r>
              <a:rPr lang="id-ID" sz="2400" b="1" dirty="0">
                <a:solidFill>
                  <a:schemeClr val="tx1"/>
                </a:solidFill>
                <a:latin typeface="Arial" pitchFamily="34" charset="0"/>
                <a:cs typeface="Arial" pitchFamily="34" charset="0"/>
              </a:rPr>
              <a:t>Prosedur</a:t>
            </a:r>
          </a:p>
          <a:p>
            <a:pPr fontAlgn="auto">
              <a:spcBef>
                <a:spcPts val="0"/>
              </a:spcBef>
              <a:spcAft>
                <a:spcPts val="0"/>
              </a:spcAft>
              <a:defRPr/>
            </a:pPr>
            <a:endParaRPr lang="id-ID" sz="2400" b="1" dirty="0">
              <a:solidFill>
                <a:schemeClr val="tx1"/>
              </a:solidFill>
              <a:latin typeface="Arial" pitchFamily="34" charset="0"/>
              <a:cs typeface="Arial" pitchFamily="34" charset="0"/>
            </a:endParaRPr>
          </a:p>
        </p:txBody>
      </p:sp>
      <p:sp>
        <p:nvSpPr>
          <p:cNvPr id="5" name="Rectangle 4"/>
          <p:cNvSpPr/>
          <p:nvPr/>
        </p:nvSpPr>
        <p:spPr>
          <a:xfrm>
            <a:off x="3357563" y="1643063"/>
            <a:ext cx="2571750" cy="478631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sz="2400" b="1" u="sng" dirty="0">
                <a:solidFill>
                  <a:schemeClr val="tx1"/>
                </a:solidFill>
                <a:latin typeface="Arial" pitchFamily="34" charset="0"/>
                <a:cs typeface="Arial" pitchFamily="34" charset="0"/>
              </a:rPr>
              <a:t>PROSES</a:t>
            </a:r>
            <a:r>
              <a:rPr lang="id-ID" sz="2400" b="1" dirty="0">
                <a:solidFill>
                  <a:schemeClr val="tx1"/>
                </a:solidFill>
                <a:latin typeface="Arial" pitchFamily="34" charset="0"/>
                <a:cs typeface="Arial" pitchFamily="34" charset="0"/>
              </a:rPr>
              <a:t> </a:t>
            </a: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fontAlgn="auto">
              <a:spcBef>
                <a:spcPts val="0"/>
              </a:spcBef>
              <a:spcAft>
                <a:spcPts val="0"/>
              </a:spcAft>
              <a:defRPr/>
            </a:pPr>
            <a:r>
              <a:rPr lang="id-ID" sz="2400" b="1" dirty="0">
                <a:solidFill>
                  <a:schemeClr val="tx1"/>
                </a:solidFill>
                <a:latin typeface="Arial" pitchFamily="34" charset="0"/>
                <a:cs typeface="Arial" pitchFamily="34" charset="0"/>
              </a:rPr>
              <a:t>Pencatatan</a:t>
            </a:r>
          </a:p>
          <a:p>
            <a:pPr fontAlgn="auto">
              <a:spcBef>
                <a:spcPts val="0"/>
              </a:spcBef>
              <a:spcAft>
                <a:spcPts val="0"/>
              </a:spcAft>
              <a:defRPr/>
            </a:pPr>
            <a:r>
              <a:rPr lang="id-ID" sz="2400" b="1" dirty="0">
                <a:solidFill>
                  <a:schemeClr val="tx1"/>
                </a:solidFill>
                <a:latin typeface="Arial" pitchFamily="34" charset="0"/>
                <a:cs typeface="Arial" pitchFamily="34" charset="0"/>
              </a:rPr>
              <a:t>Verifikasi </a:t>
            </a:r>
          </a:p>
          <a:p>
            <a:pPr fontAlgn="auto">
              <a:spcBef>
                <a:spcPts val="0"/>
              </a:spcBef>
              <a:spcAft>
                <a:spcPts val="0"/>
              </a:spcAft>
              <a:defRPr/>
            </a:pPr>
            <a:r>
              <a:rPr lang="id-ID" sz="2400" b="1" dirty="0">
                <a:solidFill>
                  <a:schemeClr val="tx1"/>
                </a:solidFill>
                <a:latin typeface="Arial" pitchFamily="34" charset="0"/>
                <a:cs typeface="Arial" pitchFamily="34" charset="0"/>
              </a:rPr>
              <a:t>Klasifikasi</a:t>
            </a:r>
          </a:p>
          <a:p>
            <a:pPr fontAlgn="auto">
              <a:spcBef>
                <a:spcPts val="0"/>
              </a:spcBef>
              <a:spcAft>
                <a:spcPts val="0"/>
              </a:spcAft>
              <a:defRPr/>
            </a:pPr>
            <a:r>
              <a:rPr lang="id-ID" sz="2400" b="1" dirty="0">
                <a:solidFill>
                  <a:schemeClr val="tx1"/>
                </a:solidFill>
                <a:latin typeface="Arial" pitchFamily="34" charset="0"/>
                <a:cs typeface="Arial" pitchFamily="34" charset="0"/>
              </a:rPr>
              <a:t>Penyusunan </a:t>
            </a:r>
          </a:p>
          <a:p>
            <a:pPr fontAlgn="auto">
              <a:spcBef>
                <a:spcPts val="0"/>
              </a:spcBef>
              <a:spcAft>
                <a:spcPts val="0"/>
              </a:spcAft>
              <a:defRPr/>
            </a:pPr>
            <a:r>
              <a:rPr lang="id-ID" sz="2400" b="1" dirty="0">
                <a:solidFill>
                  <a:schemeClr val="tx1"/>
                </a:solidFill>
                <a:latin typeface="Arial" pitchFamily="34" charset="0"/>
                <a:cs typeface="Arial" pitchFamily="34" charset="0"/>
              </a:rPr>
              <a:t>Peringkasan </a:t>
            </a:r>
          </a:p>
          <a:p>
            <a:pPr fontAlgn="auto">
              <a:spcBef>
                <a:spcPts val="0"/>
              </a:spcBef>
              <a:spcAft>
                <a:spcPts val="0"/>
              </a:spcAft>
              <a:defRPr/>
            </a:pPr>
            <a:r>
              <a:rPr lang="id-ID" sz="2400" b="1" dirty="0">
                <a:solidFill>
                  <a:schemeClr val="tx1"/>
                </a:solidFill>
                <a:latin typeface="Arial" pitchFamily="34" charset="0"/>
                <a:cs typeface="Arial" pitchFamily="34" charset="0"/>
              </a:rPr>
              <a:t>Kalkulasi </a:t>
            </a:r>
          </a:p>
          <a:p>
            <a:pPr fontAlgn="auto">
              <a:spcBef>
                <a:spcPts val="0"/>
              </a:spcBef>
              <a:spcAft>
                <a:spcPts val="0"/>
              </a:spcAft>
              <a:defRPr/>
            </a:pPr>
            <a:r>
              <a:rPr lang="id-ID" sz="2400" b="1" dirty="0">
                <a:solidFill>
                  <a:schemeClr val="tx1"/>
                </a:solidFill>
                <a:latin typeface="Arial" pitchFamily="34" charset="0"/>
                <a:cs typeface="Arial" pitchFamily="34" charset="0"/>
              </a:rPr>
              <a:t>Penyimpanan </a:t>
            </a:r>
          </a:p>
          <a:p>
            <a:pPr fontAlgn="auto">
              <a:spcBef>
                <a:spcPts val="0"/>
              </a:spcBef>
              <a:spcAft>
                <a:spcPts val="0"/>
              </a:spcAft>
              <a:defRPr/>
            </a:pPr>
            <a:r>
              <a:rPr lang="id-ID" sz="2400" b="1" dirty="0">
                <a:solidFill>
                  <a:schemeClr val="tx1"/>
                </a:solidFill>
                <a:latin typeface="Arial" pitchFamily="34" charset="0"/>
                <a:cs typeface="Arial" pitchFamily="34" charset="0"/>
              </a:rPr>
              <a:t>Pengambilan </a:t>
            </a:r>
          </a:p>
          <a:p>
            <a:pPr fontAlgn="auto">
              <a:spcBef>
                <a:spcPts val="0"/>
              </a:spcBef>
              <a:spcAft>
                <a:spcPts val="0"/>
              </a:spcAft>
              <a:defRPr/>
            </a:pPr>
            <a:r>
              <a:rPr lang="id-ID" sz="2400" b="1" dirty="0">
                <a:solidFill>
                  <a:schemeClr val="tx1"/>
                </a:solidFill>
                <a:latin typeface="Arial" pitchFamily="34" charset="0"/>
                <a:cs typeface="Arial" pitchFamily="34" charset="0"/>
              </a:rPr>
              <a:t>Pelaporan </a:t>
            </a:r>
          </a:p>
          <a:p>
            <a:pPr fontAlgn="auto">
              <a:spcBef>
                <a:spcPts val="0"/>
              </a:spcBef>
              <a:spcAft>
                <a:spcPts val="0"/>
              </a:spcAft>
              <a:defRPr/>
            </a:pPr>
            <a:r>
              <a:rPr lang="id-ID" sz="2400" b="1" dirty="0">
                <a:solidFill>
                  <a:schemeClr val="tx1"/>
                </a:solidFill>
                <a:latin typeface="Arial" pitchFamily="34" charset="0"/>
                <a:cs typeface="Arial" pitchFamily="34" charset="0"/>
              </a:rPr>
              <a:t>Penyebaran </a:t>
            </a:r>
          </a:p>
          <a:p>
            <a:pPr fontAlgn="auto">
              <a:spcBef>
                <a:spcPts val="0"/>
              </a:spcBef>
              <a:spcAft>
                <a:spcPts val="0"/>
              </a:spcAft>
              <a:defRPr/>
            </a:pPr>
            <a:endParaRPr lang="id-ID" sz="2400" b="1" dirty="0">
              <a:solidFill>
                <a:schemeClr val="tx1"/>
              </a:solidFill>
              <a:latin typeface="Arial" pitchFamily="34" charset="0"/>
              <a:cs typeface="Arial" pitchFamily="34" charset="0"/>
            </a:endParaRPr>
          </a:p>
        </p:txBody>
      </p:sp>
      <p:sp>
        <p:nvSpPr>
          <p:cNvPr id="6" name="Rectangle 5"/>
          <p:cNvSpPr/>
          <p:nvPr/>
        </p:nvSpPr>
        <p:spPr>
          <a:xfrm>
            <a:off x="6715125" y="1643063"/>
            <a:ext cx="2143125" cy="28575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algn="ctr" fontAlgn="auto">
              <a:spcBef>
                <a:spcPts val="0"/>
              </a:spcBef>
              <a:spcAft>
                <a:spcPts val="0"/>
              </a:spcAft>
              <a:defRPr/>
            </a:pPr>
            <a:r>
              <a:rPr lang="id-ID" sz="2400" b="1" u="sng" dirty="0">
                <a:solidFill>
                  <a:schemeClr val="tx1"/>
                </a:solidFill>
                <a:latin typeface="Arial" pitchFamily="34" charset="0"/>
                <a:cs typeface="Arial" pitchFamily="34" charset="0"/>
              </a:rPr>
              <a:t>OUTPUT</a:t>
            </a: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algn="ctr" fontAlgn="auto">
              <a:spcBef>
                <a:spcPts val="0"/>
              </a:spcBef>
              <a:spcAft>
                <a:spcPts val="0"/>
              </a:spcAft>
              <a:defRPr/>
            </a:pPr>
            <a:r>
              <a:rPr lang="id-ID" sz="2400" b="1" dirty="0">
                <a:solidFill>
                  <a:schemeClr val="tx1"/>
                </a:solidFill>
                <a:latin typeface="Arial" pitchFamily="34" charset="0"/>
                <a:cs typeface="Arial" pitchFamily="34" charset="0"/>
              </a:rPr>
              <a:t>Informasi </a:t>
            </a: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a:p>
            <a:pPr algn="ctr" fontAlgn="auto">
              <a:spcBef>
                <a:spcPts val="0"/>
              </a:spcBef>
              <a:spcAft>
                <a:spcPts val="0"/>
              </a:spcAft>
              <a:defRPr/>
            </a:pPr>
            <a:endParaRPr lang="id-ID" sz="2400" b="1" dirty="0">
              <a:solidFill>
                <a:schemeClr val="tx1"/>
              </a:solidFill>
              <a:latin typeface="Arial" pitchFamily="34" charset="0"/>
              <a:cs typeface="Arial" pitchFamily="34" charset="0"/>
            </a:endParaRPr>
          </a:p>
        </p:txBody>
      </p:sp>
      <p:sp>
        <p:nvSpPr>
          <p:cNvPr id="7" name="Right Arrow 6"/>
          <p:cNvSpPr/>
          <p:nvPr/>
        </p:nvSpPr>
        <p:spPr>
          <a:xfrm>
            <a:off x="2571750" y="3071813"/>
            <a:ext cx="785813" cy="50006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8" name="Right Arrow 7"/>
          <p:cNvSpPr/>
          <p:nvPr/>
        </p:nvSpPr>
        <p:spPr>
          <a:xfrm>
            <a:off x="5929313" y="3143250"/>
            <a:ext cx="785812" cy="500063"/>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lide(fromBottom)">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anim calcmode="lin" valueType="num">
                                      <p:cBhvr>
                                        <p:cTn id="25" dur="2000" fill="hold"/>
                                        <p:tgtEl>
                                          <p:spTgt spid="8"/>
                                        </p:tgtEl>
                                        <p:attrNameLst>
                                          <p:attrName>style.rotation</p:attrName>
                                        </p:attrNameLst>
                                      </p:cBhvr>
                                      <p:tavLst>
                                        <p:tav tm="0">
                                          <p:val>
                                            <p:fltVal val="720"/>
                                          </p:val>
                                        </p:tav>
                                        <p:tav tm="100000">
                                          <p:val>
                                            <p:fltVal val="0"/>
                                          </p:val>
                                        </p:tav>
                                      </p:tavLst>
                                    </p:anim>
                                    <p:anim calcmode="lin" valueType="num">
                                      <p:cBhvr>
                                        <p:cTn id="26" dur="2000" fill="hold"/>
                                        <p:tgtEl>
                                          <p:spTgt spid="8"/>
                                        </p:tgtEl>
                                        <p:attrNameLst>
                                          <p:attrName>ppt_h</p:attrName>
                                        </p:attrNameLst>
                                      </p:cBhvr>
                                      <p:tavLst>
                                        <p:tav tm="0">
                                          <p:val>
                                            <p:fltVal val="0"/>
                                          </p:val>
                                        </p:tav>
                                        <p:tav tm="100000">
                                          <p:val>
                                            <p:strVal val="#ppt_h"/>
                                          </p:val>
                                        </p:tav>
                                      </p:tavLst>
                                    </p:anim>
                                    <p:anim calcmode="lin" valueType="num">
                                      <p:cBhvr>
                                        <p:cTn id="27"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randombar(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571625"/>
            <a:ext cx="8643938" cy="5072063"/>
          </a:xfrm>
        </p:spPr>
        <p:txBody>
          <a:bodyPr>
            <a:normAutofit fontScale="92500"/>
          </a:bodyPr>
          <a:lstStyle/>
          <a:p>
            <a:pPr marL="539750" indent="-430213" eaLnBrk="1" fontAlgn="auto" hangingPunct="1">
              <a:spcAft>
                <a:spcPts val="0"/>
              </a:spcAft>
              <a:buClr>
                <a:schemeClr val="accent3"/>
              </a:buClr>
              <a:buFont typeface="Wingdings 2"/>
              <a:buNone/>
              <a:defRPr/>
            </a:pPr>
            <a:r>
              <a:rPr lang="id-ID" sz="3200" dirty="0" smtClean="0">
                <a:latin typeface="Arial" pitchFamily="34" charset="0"/>
                <a:cs typeface="Arial" pitchFamily="34" charset="0"/>
              </a:rPr>
              <a:t>1. </a:t>
            </a:r>
            <a:r>
              <a:rPr lang="id-ID" sz="3200" b="1" dirty="0" smtClean="0">
                <a:latin typeface="Arial" pitchFamily="34" charset="0"/>
                <a:cs typeface="Arial" pitchFamily="34" charset="0"/>
              </a:rPr>
              <a:t>Perencanaan</a:t>
            </a:r>
            <a:r>
              <a:rPr lang="id-ID" sz="3200" dirty="0" smtClean="0">
                <a:latin typeface="Arial" pitchFamily="34" charset="0"/>
                <a:cs typeface="Arial" pitchFamily="34" charset="0"/>
              </a:rPr>
              <a:t> : informasi untuk perencanaan SD serta arah tujuan organisasi</a:t>
            </a:r>
          </a:p>
          <a:p>
            <a:pPr marL="539750" indent="-430213" eaLnBrk="1" fontAlgn="auto" hangingPunct="1">
              <a:spcAft>
                <a:spcPts val="0"/>
              </a:spcAft>
              <a:buClr>
                <a:schemeClr val="accent3"/>
              </a:buClr>
              <a:buFont typeface="Wingdings 2"/>
              <a:buNone/>
              <a:defRPr/>
            </a:pPr>
            <a:r>
              <a:rPr lang="id-ID" sz="3200" dirty="0" smtClean="0">
                <a:latin typeface="Arial" pitchFamily="34" charset="0"/>
                <a:cs typeface="Arial" pitchFamily="34" charset="0"/>
              </a:rPr>
              <a:t>2. </a:t>
            </a:r>
            <a:r>
              <a:rPr lang="id-ID" sz="3200" b="1" dirty="0" smtClean="0">
                <a:latin typeface="Arial" pitchFamily="34" charset="0"/>
                <a:cs typeface="Arial" pitchFamily="34" charset="0"/>
              </a:rPr>
              <a:t>Pengorganisasian</a:t>
            </a:r>
            <a:r>
              <a:rPr lang="id-ID" sz="3200" dirty="0" smtClean="0">
                <a:latin typeface="Arial" pitchFamily="34" charset="0"/>
                <a:cs typeface="Arial" pitchFamily="34" charset="0"/>
              </a:rPr>
              <a:t> : informasi untuk alokasi SD, job deskripsi, distribusi kewenangan sehingga tujuan dapat dicapai</a:t>
            </a:r>
          </a:p>
          <a:p>
            <a:pPr marL="539750" indent="-430213" eaLnBrk="1" fontAlgn="auto" hangingPunct="1">
              <a:spcAft>
                <a:spcPts val="0"/>
              </a:spcAft>
              <a:buClr>
                <a:schemeClr val="accent3"/>
              </a:buClr>
              <a:buFont typeface="Wingdings 2"/>
              <a:buNone/>
              <a:defRPr/>
            </a:pPr>
            <a:r>
              <a:rPr lang="id-ID" sz="3200" dirty="0" smtClean="0">
                <a:latin typeface="Arial" pitchFamily="34" charset="0"/>
                <a:cs typeface="Arial" pitchFamily="34" charset="0"/>
              </a:rPr>
              <a:t>3. </a:t>
            </a:r>
            <a:r>
              <a:rPr lang="id-ID" sz="3200" b="1" dirty="0" smtClean="0">
                <a:latin typeface="Arial" pitchFamily="34" charset="0"/>
                <a:cs typeface="Arial" pitchFamily="34" charset="0"/>
              </a:rPr>
              <a:t>Kepemimpinan</a:t>
            </a:r>
            <a:r>
              <a:rPr lang="id-ID" sz="3200" dirty="0" smtClean="0">
                <a:latin typeface="Arial" pitchFamily="34" charset="0"/>
                <a:cs typeface="Arial" pitchFamily="34" charset="0"/>
              </a:rPr>
              <a:t> : informasi untuk arahkan, mempengaruhi dan memotivasi kinerja</a:t>
            </a:r>
          </a:p>
          <a:p>
            <a:pPr marL="539750" indent="-430213" eaLnBrk="1" fontAlgn="auto" hangingPunct="1">
              <a:spcAft>
                <a:spcPts val="0"/>
              </a:spcAft>
              <a:buClr>
                <a:schemeClr val="accent3"/>
              </a:buClr>
              <a:buFont typeface="Wingdings 2"/>
              <a:buNone/>
              <a:defRPr/>
            </a:pPr>
            <a:r>
              <a:rPr lang="id-ID" sz="3200" dirty="0" smtClean="0">
                <a:latin typeface="Arial" pitchFamily="34" charset="0"/>
                <a:cs typeface="Arial" pitchFamily="34" charset="0"/>
              </a:rPr>
              <a:t>4. </a:t>
            </a:r>
            <a:r>
              <a:rPr lang="id-ID" sz="3200" b="1" dirty="0" smtClean="0">
                <a:latin typeface="Arial" pitchFamily="34" charset="0"/>
                <a:cs typeface="Arial" pitchFamily="34" charset="0"/>
              </a:rPr>
              <a:t>Pengendalian</a:t>
            </a:r>
            <a:r>
              <a:rPr lang="id-ID" sz="3200" dirty="0" smtClean="0">
                <a:latin typeface="Arial" pitchFamily="34" charset="0"/>
                <a:cs typeface="Arial" pitchFamily="34" charset="0"/>
              </a:rPr>
              <a:t> : informasi untuk pastikan apakah organisasi sudah berjalan sesuai prosedur yang telah ditetapkan</a:t>
            </a:r>
            <a:endParaRPr lang="id-ID" sz="3200" dirty="0">
              <a:latin typeface="Arial" pitchFamily="34" charset="0"/>
              <a:cs typeface="Arial" pitchFamily="34" charset="0"/>
            </a:endParaRPr>
          </a:p>
        </p:txBody>
      </p:sp>
      <p:sp>
        <p:nvSpPr>
          <p:cNvPr id="3" name="Title 2"/>
          <p:cNvSpPr>
            <a:spLocks noGrp="1"/>
          </p:cNvSpPr>
          <p:nvPr>
            <p:ph type="title"/>
          </p:nvPr>
        </p:nvSpPr>
        <p:spPr>
          <a:xfrm>
            <a:off x="357188" y="274638"/>
            <a:ext cx="8501062" cy="1011237"/>
          </a:xfrm>
        </p:spPr>
        <p:txBody>
          <a:bodyPr>
            <a:normAutofit fontScale="90000"/>
          </a:bodyPr>
          <a:lstStyle/>
          <a:p>
            <a:pPr algn="ctr" eaLnBrk="1" fontAlgn="auto" hangingPunct="1">
              <a:spcAft>
                <a:spcPts val="0"/>
              </a:spcAft>
              <a:defRPr/>
            </a:pPr>
            <a:r>
              <a:rPr lang="id-ID" sz="3600" dirty="0" smtClean="0">
                <a:solidFill>
                  <a:schemeClr val="tx1"/>
                </a:solidFill>
                <a:latin typeface="Arial" pitchFamily="34" charset="0"/>
                <a:cs typeface="Arial" pitchFamily="34" charset="0"/>
              </a:rPr>
              <a:t>SISTEM INFORMASI DALAM PROSES MANAJEMEN</a:t>
            </a:r>
            <a:endParaRPr lang="id-ID"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85813" y="285750"/>
            <a:ext cx="7643812" cy="715963"/>
          </a:xfrm>
        </p:spPr>
        <p:txBody>
          <a:bodyPr/>
          <a:lstStyle/>
          <a:p>
            <a:pPr eaLnBrk="1" hangingPunct="1"/>
            <a:r>
              <a:rPr lang="id-ID" altLang="en-US" sz="3600" b="1" smtClean="0">
                <a:latin typeface="Arial" panose="020B0604020202020204" pitchFamily="34" charset="0"/>
                <a:cs typeface="Arial" panose="020B0604020202020204" pitchFamily="34" charset="0"/>
              </a:rPr>
              <a:t>KONSEP MANAJEMEN </a:t>
            </a:r>
          </a:p>
        </p:txBody>
      </p:sp>
      <p:sp>
        <p:nvSpPr>
          <p:cNvPr id="32771" name="Rectangle 3"/>
          <p:cNvSpPr>
            <a:spLocks noGrp="1" noChangeArrowheads="1"/>
          </p:cNvSpPr>
          <p:nvPr>
            <p:ph idx="1"/>
          </p:nvPr>
        </p:nvSpPr>
        <p:spPr>
          <a:xfrm>
            <a:off x="457200" y="1285875"/>
            <a:ext cx="8472488" cy="5114925"/>
          </a:xfrm>
        </p:spPr>
        <p:txBody>
          <a:bodyPr/>
          <a:lstStyle/>
          <a:p>
            <a:pPr marL="457200" indent="-457200" eaLnBrk="1" hangingPunct="1">
              <a:buFont typeface="Wingdings" panose="05000000000000000000" pitchFamily="2" charset="2"/>
              <a:buChar char="Ø"/>
            </a:pPr>
            <a:r>
              <a:rPr lang="id-ID" altLang="en-US" sz="3200" smtClean="0">
                <a:latin typeface="Arial" panose="020B0604020202020204" pitchFamily="34" charset="0"/>
                <a:cs typeface="Arial" panose="020B0604020202020204" pitchFamily="34" charset="0"/>
                <a:sym typeface="Wingdings" panose="05000000000000000000" pitchFamily="2" charset="2"/>
              </a:rPr>
              <a:t>Proses pengelolaan Sumber daya organisasi untuk mencapai tujuan secara efisien dan efektif</a:t>
            </a:r>
          </a:p>
          <a:p>
            <a:pPr marL="457200" indent="-457200" eaLnBrk="1" hangingPunct="1">
              <a:buFont typeface="Wingdings" panose="05000000000000000000" pitchFamily="2" charset="2"/>
              <a:buChar char="Ø"/>
            </a:pPr>
            <a:r>
              <a:rPr lang="id-ID" altLang="en-US" sz="3200" b="1" smtClean="0">
                <a:latin typeface="Arial" panose="020B0604020202020204" pitchFamily="34" charset="0"/>
                <a:cs typeface="Arial" panose="020B0604020202020204" pitchFamily="34" charset="0"/>
                <a:sym typeface="Wingdings" panose="05000000000000000000" pitchFamily="2" charset="2"/>
              </a:rPr>
              <a:t>SD organisasi</a:t>
            </a:r>
            <a:r>
              <a:rPr lang="id-ID" altLang="en-US" sz="3200" smtClean="0">
                <a:latin typeface="Arial" panose="020B0604020202020204" pitchFamily="34" charset="0"/>
                <a:cs typeface="Arial" panose="020B0604020202020204" pitchFamily="34" charset="0"/>
                <a:sym typeface="Wingdings" panose="05000000000000000000" pitchFamily="2" charset="2"/>
              </a:rPr>
              <a:t> : 2 bentuk</a:t>
            </a:r>
          </a:p>
          <a:p>
            <a:pPr marL="457200" indent="-457200" eaLnBrk="1" hangingPunct="1">
              <a:buFont typeface="Wingdings" panose="05000000000000000000" pitchFamily="2" charset="2"/>
              <a:buNone/>
            </a:pPr>
            <a:r>
              <a:rPr lang="id-ID" altLang="en-US" sz="3200" smtClean="0">
                <a:latin typeface="Arial" panose="020B0604020202020204" pitchFamily="34" charset="0"/>
                <a:cs typeface="Arial" panose="020B0604020202020204" pitchFamily="34" charset="0"/>
                <a:sym typeface="Wingdings" panose="05000000000000000000" pitchFamily="2" charset="2"/>
              </a:rPr>
              <a:t>	- Man, Money, Material, Machine (fasilitas dan energi)  SD fisik</a:t>
            </a:r>
          </a:p>
          <a:p>
            <a:pPr marL="457200" indent="-457200" eaLnBrk="1" hangingPunct="1">
              <a:buFont typeface="Wingdings" panose="05000000000000000000" pitchFamily="2" charset="2"/>
              <a:buNone/>
            </a:pPr>
            <a:r>
              <a:rPr lang="id-ID" altLang="en-US" sz="3200" smtClean="0">
                <a:latin typeface="Arial" panose="020B0604020202020204" pitchFamily="34" charset="0"/>
                <a:cs typeface="Arial" panose="020B0604020202020204" pitchFamily="34" charset="0"/>
                <a:sym typeface="Wingdings" panose="05000000000000000000" pitchFamily="2" charset="2"/>
              </a:rPr>
              <a:t>	- Informasi  SD konseptual</a:t>
            </a:r>
          </a:p>
          <a:p>
            <a:pPr marL="457200" indent="-457200" eaLnBrk="1" hangingPunct="1">
              <a:buFont typeface="Wingdings" panose="05000000000000000000" pitchFamily="2" charset="2"/>
              <a:buNone/>
            </a:pPr>
            <a:r>
              <a:rPr lang="id-ID" altLang="en-US" sz="3200" smtClean="0">
                <a:latin typeface="Arial" panose="020B0604020202020204" pitchFamily="34" charset="0"/>
                <a:cs typeface="Arial" panose="020B0604020202020204" pitchFamily="34" charset="0"/>
                <a:sym typeface="Wingdings" panose="05000000000000000000" pitchFamily="2" charset="2"/>
              </a:rPr>
              <a:t> Pencapaian tujuan dengan kegiatan manajemen : </a:t>
            </a:r>
            <a:r>
              <a:rPr lang="id-ID" altLang="en-US" sz="3200" b="1" smtClean="0">
                <a:latin typeface="Arial" panose="020B0604020202020204" pitchFamily="34" charset="0"/>
                <a:cs typeface="Arial" panose="020B0604020202020204" pitchFamily="34" charset="0"/>
                <a:sym typeface="Wingdings" panose="05000000000000000000" pitchFamily="2" charset="2"/>
              </a:rPr>
              <a:t>P1, P2, P3</a:t>
            </a:r>
            <a:r>
              <a:rPr lang="id-ID" altLang="en-US" sz="3200" smtClean="0">
                <a:latin typeface="Arial" panose="020B0604020202020204" pitchFamily="34" charset="0"/>
                <a:cs typeface="Arial" panose="020B0604020202020204" pitchFamily="34" charset="0"/>
                <a:sym typeface="Wingdings" panose="05000000000000000000" pitchFamily="2" charset="2"/>
              </a:rPr>
              <a:t> </a:t>
            </a: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8"/>
          <p:cNvSpPr>
            <a:spLocks noGrp="1" noChangeArrowheads="1"/>
          </p:cNvSpPr>
          <p:nvPr>
            <p:ph type="title"/>
          </p:nvPr>
        </p:nvSpPr>
        <p:spPr>
          <a:xfrm>
            <a:off x="219075" y="227013"/>
            <a:ext cx="7934325" cy="687387"/>
          </a:xfrm>
        </p:spPr>
        <p:txBody>
          <a:bodyPr/>
          <a:lstStyle/>
          <a:p>
            <a:pPr algn="just" eaLnBrk="1" hangingPunct="1"/>
            <a:r>
              <a:rPr lang="id-ID" altLang="en-US" sz="3200" b="1" smtClean="0"/>
              <a:t>Hubungan Tingkat Manajer-Informasi</a:t>
            </a:r>
          </a:p>
        </p:txBody>
      </p:sp>
      <p:graphicFrame>
        <p:nvGraphicFramePr>
          <p:cNvPr id="31747" name="Object 3"/>
          <p:cNvGraphicFramePr>
            <a:graphicFrameLocks noChangeAspect="1"/>
          </p:cNvGraphicFramePr>
          <p:nvPr>
            <p:ph sz="half" idx="1"/>
          </p:nvPr>
        </p:nvGraphicFramePr>
        <p:xfrm>
          <a:off x="4795838" y="857250"/>
          <a:ext cx="4133850" cy="5695950"/>
        </p:xfrm>
        <a:graphic>
          <a:graphicData uri="http://schemas.openxmlformats.org/presentationml/2006/ole">
            <mc:AlternateContent xmlns:mc="http://schemas.openxmlformats.org/markup-compatibility/2006">
              <mc:Choice xmlns:v="urn:schemas-microsoft-com:vml" Requires="v">
                <p:oleObj spid="_x0000_s33797" name="Acrobat Document" r:id="rId3" imgW="7099920" imgH="10271160" progId="AcroExch.Document.7">
                  <p:embed/>
                </p:oleObj>
              </mc:Choice>
              <mc:Fallback>
                <p:oleObj name="Acrobat Document" r:id="rId3" imgW="7099920" imgH="10271160" progId="AcroExch.Document.7">
                  <p:embed/>
                  <p:pic>
                    <p:nvPicPr>
                      <p:cNvPr id="0" name="Object 3"/>
                      <p:cNvPicPr>
                        <a:picLocks noChangeAspect="1" noChangeArrowheads="1"/>
                      </p:cNvPicPr>
                      <p:nvPr/>
                    </p:nvPicPr>
                    <p:blipFill>
                      <a:blip r:embed="rId4">
                        <a:lum bright="6000"/>
                        <a:extLst>
                          <a:ext uri="{28A0092B-C50C-407E-A947-70E740481C1C}">
                            <a14:useLocalDpi xmlns:a14="http://schemas.microsoft.com/office/drawing/2010/main" val="0"/>
                          </a:ext>
                        </a:extLst>
                      </a:blip>
                      <a:srcRect l="10110" t="8472" r="11533" b="54253"/>
                      <a:stretch>
                        <a:fillRect/>
                      </a:stretch>
                    </p:blipFill>
                    <p:spPr bwMode="auto">
                      <a:xfrm>
                        <a:off x="4795838" y="857250"/>
                        <a:ext cx="413385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51" name="Object 7"/>
          <p:cNvGraphicFramePr>
            <a:graphicFrameLocks noChangeAspect="1"/>
          </p:cNvGraphicFramePr>
          <p:nvPr>
            <p:ph sz="half" idx="2"/>
          </p:nvPr>
        </p:nvGraphicFramePr>
        <p:xfrm>
          <a:off x="357188" y="1066800"/>
          <a:ext cx="4143375" cy="5410200"/>
        </p:xfrm>
        <a:graphic>
          <a:graphicData uri="http://schemas.openxmlformats.org/presentationml/2006/ole">
            <mc:AlternateContent xmlns:mc="http://schemas.openxmlformats.org/markup-compatibility/2006">
              <mc:Choice xmlns:v="urn:schemas-microsoft-com:vml" Requires="v">
                <p:oleObj spid="_x0000_s33798" name="Acrobat Document" r:id="rId5" imgW="7099920" imgH="10271160" progId="AcroExch.Document.7">
                  <p:embed/>
                </p:oleObj>
              </mc:Choice>
              <mc:Fallback>
                <p:oleObj name="Acrobat Document" r:id="rId5" imgW="7099920" imgH="10271160" progId="AcroExch.Document.7">
                  <p:embed/>
                  <p:pic>
                    <p:nvPicPr>
                      <p:cNvPr id="0" name="Object 7"/>
                      <p:cNvPicPr>
                        <a:picLocks noChangeAspect="1" noChangeArrowheads="1"/>
                      </p:cNvPicPr>
                      <p:nvPr/>
                    </p:nvPicPr>
                    <p:blipFill>
                      <a:blip r:embed="rId6">
                        <a:lum bright="12000" contrast="12000"/>
                        <a:extLst>
                          <a:ext uri="{28A0092B-C50C-407E-A947-70E740481C1C}">
                            <a14:useLocalDpi xmlns:a14="http://schemas.microsoft.com/office/drawing/2010/main" val="0"/>
                          </a:ext>
                        </a:extLst>
                      </a:blip>
                      <a:srcRect l="25276" t="50830" r="16588" b="16978"/>
                      <a:stretch>
                        <a:fillRect/>
                      </a:stretch>
                    </p:blipFill>
                    <p:spPr bwMode="auto">
                      <a:xfrm>
                        <a:off x="357188" y="1066800"/>
                        <a:ext cx="4143375"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1751"/>
                                        </p:tgtEl>
                                        <p:attrNameLst>
                                          <p:attrName>style.visibility</p:attrName>
                                        </p:attrNameLst>
                                      </p:cBhvr>
                                      <p:to>
                                        <p:strVal val="visible"/>
                                      </p:to>
                                    </p:set>
                                    <p:anim calcmode="lin" valueType="num">
                                      <p:cBhvr>
                                        <p:cTn id="7" dur="1000" fill="hold"/>
                                        <p:tgtEl>
                                          <p:spTgt spid="31751"/>
                                        </p:tgtEl>
                                        <p:attrNameLst>
                                          <p:attrName>ppt_x</p:attrName>
                                        </p:attrNameLst>
                                      </p:cBhvr>
                                      <p:tavLst>
                                        <p:tav tm="0">
                                          <p:val>
                                            <p:strVal val="#ppt_x-.2"/>
                                          </p:val>
                                        </p:tav>
                                        <p:tav tm="100000">
                                          <p:val>
                                            <p:strVal val="#ppt_x"/>
                                          </p:val>
                                        </p:tav>
                                      </p:tavLst>
                                    </p:anim>
                                    <p:anim calcmode="lin" valueType="num">
                                      <p:cBhvr>
                                        <p:cTn id="8" dur="1000" fill="hold"/>
                                        <p:tgtEl>
                                          <p:spTgt spid="31751"/>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3" presetClass="entr" presetSubtype="16" fill="hold" nodeType="clickEffect">
                                  <p:stCondLst>
                                    <p:cond delay="0"/>
                                  </p:stCondLst>
                                  <p:childTnLst>
                                    <p:set>
                                      <p:cBhvr>
                                        <p:cTn id="13" dur="1" fill="hold">
                                          <p:stCondLst>
                                            <p:cond delay="0"/>
                                          </p:stCondLst>
                                        </p:cTn>
                                        <p:tgtEl>
                                          <p:spTgt spid="31747"/>
                                        </p:tgtEl>
                                        <p:attrNameLst>
                                          <p:attrName>style.visibility</p:attrName>
                                        </p:attrNameLst>
                                      </p:cBhvr>
                                      <p:to>
                                        <p:strVal val="visible"/>
                                      </p:to>
                                    </p:set>
                                    <p:animEffect transition="in" filter="plus(in)">
                                      <p:cBhvr>
                                        <p:cTn id="14" dur="20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428625"/>
            <a:ext cx="8229600" cy="714375"/>
          </a:xfrm>
        </p:spPr>
        <p:txBody>
          <a:bodyPr/>
          <a:lstStyle/>
          <a:p>
            <a:pPr algn="ctr" eaLnBrk="1" hangingPunct="1"/>
            <a:r>
              <a:rPr lang="id-ID" altLang="en-US" sz="3600" b="1" smtClean="0">
                <a:solidFill>
                  <a:srgbClr val="002060"/>
                </a:solidFill>
                <a:latin typeface="Arial" panose="020B0604020202020204" pitchFamily="34" charset="0"/>
                <a:cs typeface="Arial" panose="020B0604020202020204" pitchFamily="34" charset="0"/>
              </a:rPr>
              <a:t>DEFINISI INFORMASI</a:t>
            </a:r>
          </a:p>
        </p:txBody>
      </p:sp>
      <p:sp>
        <p:nvSpPr>
          <p:cNvPr id="3" name="Content Placeholder 2"/>
          <p:cNvSpPr>
            <a:spLocks noGrp="1"/>
          </p:cNvSpPr>
          <p:nvPr>
            <p:ph idx="1"/>
          </p:nvPr>
        </p:nvSpPr>
        <p:spPr>
          <a:xfrm>
            <a:off x="357188" y="1357313"/>
            <a:ext cx="8501062" cy="5143500"/>
          </a:xfrm>
        </p:spPr>
        <p:txBody>
          <a:bodyPr/>
          <a:lstStyle/>
          <a:p>
            <a:pPr eaLnBrk="1" hangingPunct="1">
              <a:buFontTx/>
              <a:buChar char="-"/>
              <a:tabLst>
                <a:tab pos="360363" algn="l"/>
              </a:tabLst>
            </a:pPr>
            <a:r>
              <a:rPr lang="id-ID" altLang="en-US" sz="2800" b="1" smtClean="0">
                <a:latin typeface="Arial" panose="020B0604020202020204" pitchFamily="34" charset="0"/>
                <a:cs typeface="Arial" panose="020B0604020202020204" pitchFamily="34" charset="0"/>
              </a:rPr>
              <a:t>(Suartini) </a:t>
            </a:r>
            <a:r>
              <a:rPr lang="id-ID" altLang="en-US" smtClean="0">
                <a:latin typeface="Arial" panose="020B0604020202020204" pitchFamily="34" charset="0"/>
                <a:cs typeface="Arial" panose="020B0604020202020204" pitchFamily="34" charset="0"/>
              </a:rPr>
              <a:t>= data yang </a:t>
            </a:r>
            <a:r>
              <a:rPr lang="id-ID" altLang="en-US" u="sng" smtClean="0">
                <a:latin typeface="Arial" panose="020B0604020202020204" pitchFamily="34" charset="0"/>
                <a:cs typeface="Arial" panose="020B0604020202020204" pitchFamily="34" charset="0"/>
              </a:rPr>
              <a:t>dianalisis</a:t>
            </a:r>
            <a:r>
              <a:rPr lang="id-ID" altLang="en-US" smtClean="0">
                <a:latin typeface="Arial" panose="020B0604020202020204" pitchFamily="34" charset="0"/>
                <a:cs typeface="Arial" panose="020B0604020202020204" pitchFamily="34" charset="0"/>
              </a:rPr>
              <a:t> sedemikian rupa sehingga dapat memberikan makna kepada yang memerlukannya</a:t>
            </a:r>
          </a:p>
          <a:p>
            <a:pPr eaLnBrk="1" hangingPunct="1">
              <a:buFontTx/>
              <a:buChar char="-"/>
              <a:tabLst>
                <a:tab pos="360363" algn="l"/>
              </a:tabLst>
            </a:pPr>
            <a:r>
              <a:rPr lang="id-ID" altLang="en-US" sz="2800" b="1" smtClean="0">
                <a:latin typeface="Arial" panose="020B0604020202020204" pitchFamily="34" charset="0"/>
                <a:cs typeface="Arial" panose="020B0604020202020204" pitchFamily="34" charset="0"/>
              </a:rPr>
              <a:t>(Boy S.) </a:t>
            </a:r>
            <a:r>
              <a:rPr lang="id-ID" altLang="en-US" smtClean="0">
                <a:latin typeface="Arial" panose="020B0604020202020204" pitchFamily="34" charset="0"/>
                <a:cs typeface="Arial" panose="020B0604020202020204" pitchFamily="34" charset="0"/>
              </a:rPr>
              <a:t>= data yang telah </a:t>
            </a:r>
            <a:r>
              <a:rPr lang="id-ID" altLang="en-US" u="sng" smtClean="0">
                <a:latin typeface="Arial" panose="020B0604020202020204" pitchFamily="34" charset="0"/>
                <a:cs typeface="Arial" panose="020B0604020202020204" pitchFamily="34" charset="0"/>
              </a:rPr>
              <a:t>diolah dan dianalisis </a:t>
            </a:r>
            <a:r>
              <a:rPr lang="id-ID" altLang="en-US" smtClean="0">
                <a:latin typeface="Arial" panose="020B0604020202020204" pitchFamily="34" charset="0"/>
                <a:cs typeface="Arial" panose="020B0604020202020204" pitchFamily="34" charset="0"/>
              </a:rPr>
              <a:t>secara formal dengan cara yang benar dan secara efektif sehingga hasilnya bisa bermanfaat dalam operasional dan manajemen </a:t>
            </a:r>
          </a:p>
          <a:p>
            <a:pPr eaLnBrk="1" hangingPunct="1">
              <a:buFontTx/>
              <a:buChar char="-"/>
              <a:tabLst>
                <a:tab pos="360363" algn="l"/>
              </a:tabLst>
            </a:pPr>
            <a:r>
              <a:rPr lang="id-ID" altLang="en-US" sz="3000" b="1" smtClean="0">
                <a:latin typeface="Arial" panose="020B0604020202020204" pitchFamily="34" charset="0"/>
                <a:cs typeface="Arial" panose="020B0604020202020204" pitchFamily="34" charset="0"/>
              </a:rPr>
              <a:t>(Dadan Umar D) </a:t>
            </a:r>
            <a:r>
              <a:rPr lang="id-ID" altLang="en-US" smtClean="0">
                <a:latin typeface="Arial" panose="020B0604020202020204" pitchFamily="34" charset="0"/>
                <a:cs typeface="Arial" panose="020B0604020202020204" pitchFamily="34" charset="0"/>
              </a:rPr>
              <a:t>= suatu hasil </a:t>
            </a:r>
            <a:r>
              <a:rPr lang="id-ID" altLang="en-US" u="sng" smtClean="0">
                <a:latin typeface="Arial" panose="020B0604020202020204" pitchFamily="34" charset="0"/>
                <a:cs typeface="Arial" panose="020B0604020202020204" pitchFamily="34" charset="0"/>
              </a:rPr>
              <a:t>pengolahan</a:t>
            </a:r>
            <a:r>
              <a:rPr lang="id-ID" altLang="en-US" smtClean="0">
                <a:latin typeface="Arial" panose="020B0604020202020204" pitchFamily="34" charset="0"/>
                <a:cs typeface="Arial" panose="020B0604020202020204" pitchFamily="34" charset="0"/>
              </a:rPr>
              <a:t> data dalam bentuk agregat untuk menghasilkan pengetahuan/kemampuan</a:t>
            </a:r>
          </a:p>
          <a:p>
            <a:pPr eaLnBrk="1" hangingPunct="1">
              <a:buFontTx/>
              <a:buChar char="-"/>
              <a:tabLst>
                <a:tab pos="360363" algn="l"/>
              </a:tabLst>
            </a:pPr>
            <a:endParaRPr lang="id-ID" altLang="en-US"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796925"/>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PENGERTIAN SIM</a:t>
            </a:r>
          </a:p>
        </p:txBody>
      </p:sp>
      <p:graphicFrame>
        <p:nvGraphicFramePr>
          <p:cNvPr id="4" name="Content Placeholder 3"/>
          <p:cNvGraphicFramePr>
            <a:graphicFrameLocks noGrp="1"/>
          </p:cNvGraphicFramePr>
          <p:nvPr>
            <p:ph idx="1"/>
          </p:nvPr>
        </p:nvGraphicFramePr>
        <p:xfrm>
          <a:off x="285720" y="1285860"/>
          <a:ext cx="857256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50"/>
          </a:xfrm>
        </p:spPr>
        <p:txBody>
          <a:bodyPr>
            <a:normAutofit fontScale="90000"/>
          </a:bodyPr>
          <a:lstStyle/>
          <a:p>
            <a:pPr eaLnBrk="1" fontAlgn="auto" hangingPunct="1">
              <a:spcAft>
                <a:spcPts val="0"/>
              </a:spcAft>
              <a:defRPr/>
            </a:pPr>
            <a:r>
              <a:rPr lang="id-ID" sz="4000" b="1" dirty="0" smtClean="0">
                <a:latin typeface="Arial" pitchFamily="34" charset="0"/>
                <a:cs typeface="Arial" pitchFamily="34" charset="0"/>
              </a:rPr>
              <a:t>PENGERTIAN</a:t>
            </a:r>
            <a:r>
              <a:rPr lang="id-ID" b="1" dirty="0" smtClean="0">
                <a:latin typeface="Arial" pitchFamily="34" charset="0"/>
                <a:cs typeface="Arial" pitchFamily="34" charset="0"/>
              </a:rPr>
              <a:t> SIM</a:t>
            </a:r>
            <a:endParaRPr lang="id-ID" dirty="0"/>
          </a:p>
        </p:txBody>
      </p:sp>
      <p:graphicFrame>
        <p:nvGraphicFramePr>
          <p:cNvPr id="4" name="Content Placeholder 3"/>
          <p:cNvGraphicFramePr>
            <a:graphicFrameLocks noGrp="1"/>
          </p:cNvGraphicFramePr>
          <p:nvPr>
            <p:ph idx="1"/>
          </p:nvPr>
        </p:nvGraphicFramePr>
        <p:xfrm>
          <a:off x="214282" y="1071546"/>
          <a:ext cx="864399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582612"/>
          </a:xfrm>
        </p:spPr>
        <p:txBody>
          <a:bodyPr/>
          <a:lstStyle/>
          <a:p>
            <a:pPr eaLnBrk="1" hangingPunct="1"/>
            <a:r>
              <a:rPr lang="id-ID" altLang="en-US" sz="3600" b="1" smtClean="0">
                <a:latin typeface="Arial" panose="020B0604020202020204" pitchFamily="34" charset="0"/>
                <a:cs typeface="Arial" panose="020B0604020202020204" pitchFamily="34" charset="0"/>
              </a:rPr>
              <a:t>PENGERTIAN SIM</a:t>
            </a:r>
            <a:endParaRPr lang="id-ID" altLang="en-US" sz="3600" smtClean="0"/>
          </a:p>
        </p:txBody>
      </p:sp>
      <p:sp>
        <p:nvSpPr>
          <p:cNvPr id="3" name="Content Placeholder 2"/>
          <p:cNvSpPr>
            <a:spLocks noGrp="1"/>
          </p:cNvSpPr>
          <p:nvPr>
            <p:ph idx="1"/>
          </p:nvPr>
        </p:nvSpPr>
        <p:spPr>
          <a:xfrm>
            <a:off x="357188" y="1143000"/>
            <a:ext cx="8429625" cy="5357813"/>
          </a:xfrm>
        </p:spPr>
        <p:txBody>
          <a:bodyPr>
            <a:normAutofit lnSpcReduction="10000"/>
          </a:bodyPr>
          <a:lstStyle/>
          <a:p>
            <a:pPr marL="274320" indent="-274320" eaLnBrk="1" fontAlgn="auto" hangingPunct="1">
              <a:spcAft>
                <a:spcPts val="0"/>
              </a:spcAft>
              <a:buClr>
                <a:schemeClr val="accent3"/>
              </a:buClr>
              <a:buFont typeface="Wingdings"/>
              <a:buChar char=""/>
              <a:defRPr/>
            </a:pPr>
            <a:r>
              <a:rPr lang="id-ID" sz="3200" dirty="0" smtClean="0">
                <a:latin typeface="Arial" pitchFamily="34" charset="0"/>
                <a:cs typeface="Arial" pitchFamily="34" charset="0"/>
                <a:sym typeface="Wingdings"/>
              </a:rPr>
              <a:t>SIM = kumpulan dari sistem-sistem yang menyediakan informasi untuk mendukung manajemen </a:t>
            </a:r>
            <a:r>
              <a:rPr lang="id-ID" sz="3200" b="1" dirty="0" smtClean="0">
                <a:latin typeface="Arial" pitchFamily="34" charset="0"/>
                <a:cs typeface="Arial" pitchFamily="34" charset="0"/>
                <a:sym typeface="Wingdings"/>
              </a:rPr>
              <a:t>(Frederick H. Wu)</a:t>
            </a:r>
          </a:p>
          <a:p>
            <a:pPr marL="274320" indent="-274320" eaLnBrk="1" fontAlgn="auto" hangingPunct="1">
              <a:spcAft>
                <a:spcPts val="0"/>
              </a:spcAft>
              <a:buClr>
                <a:schemeClr val="accent3"/>
              </a:buClr>
              <a:buFont typeface="Wingdings 2"/>
              <a:buNone/>
              <a:defRPr/>
            </a:pPr>
            <a:endParaRPr lang="id-ID" sz="3200" b="1" dirty="0" smtClean="0">
              <a:latin typeface="Arial" pitchFamily="34" charset="0"/>
              <a:cs typeface="Arial" pitchFamily="34" charset="0"/>
              <a:sym typeface="Wingdings"/>
            </a:endParaRPr>
          </a:p>
          <a:p>
            <a:pPr marL="274320" indent="-274320" eaLnBrk="1" fontAlgn="auto" hangingPunct="1">
              <a:lnSpc>
                <a:spcPct val="90000"/>
              </a:lnSpc>
              <a:spcAft>
                <a:spcPts val="0"/>
              </a:spcAft>
              <a:buClr>
                <a:schemeClr val="accent3"/>
              </a:buClr>
              <a:buFont typeface="Wingdings 2"/>
              <a:buChar char=""/>
              <a:defRPr/>
            </a:pPr>
            <a:r>
              <a:rPr lang="id-ID" sz="3200" dirty="0" smtClean="0">
                <a:latin typeface="Arial" pitchFamily="34" charset="0"/>
                <a:cs typeface="Arial" pitchFamily="34" charset="0"/>
                <a:sym typeface="Wingdings"/>
              </a:rPr>
              <a:t></a:t>
            </a:r>
            <a:r>
              <a:rPr lang="id-ID" sz="3200" b="1" dirty="0" smtClean="0">
                <a:latin typeface="Arial" pitchFamily="34" charset="0"/>
                <a:cs typeface="Arial" pitchFamily="34" charset="0"/>
                <a:sym typeface="Wingdings"/>
              </a:rPr>
              <a:t> </a:t>
            </a:r>
            <a:r>
              <a:rPr lang="id-ID" sz="3200" b="1" dirty="0" smtClean="0"/>
              <a:t>(Gordon B. Davis</a:t>
            </a:r>
            <a:r>
              <a:rPr lang="en-US" sz="3200" b="1" dirty="0" smtClean="0"/>
              <a:t>, 1999</a:t>
            </a:r>
            <a:r>
              <a:rPr lang="id-ID" sz="3200" b="1" dirty="0" smtClean="0"/>
              <a:t>) = </a:t>
            </a:r>
            <a:r>
              <a:rPr lang="id-ID" sz="3200" dirty="0" smtClean="0">
                <a:latin typeface="Arial" pitchFamily="34" charset="0"/>
                <a:cs typeface="Arial" pitchFamily="34" charset="0"/>
              </a:rPr>
              <a:t>Sistem yang terpadu antara manusia dan mesin yang menyajikan informasi untuk mendukung </a:t>
            </a:r>
            <a:r>
              <a:rPr lang="id-ID" sz="3200" b="1" dirty="0" smtClean="0">
                <a:latin typeface="Arial" pitchFamily="34" charset="0"/>
                <a:cs typeface="Arial" pitchFamily="34" charset="0"/>
              </a:rPr>
              <a:t>fungsi operasi</a:t>
            </a:r>
            <a:r>
              <a:rPr lang="id-ID" sz="3200" dirty="0" smtClean="0">
                <a:latin typeface="Arial" pitchFamily="34" charset="0"/>
                <a:cs typeface="Arial" pitchFamily="34" charset="0"/>
              </a:rPr>
              <a:t>, </a:t>
            </a:r>
            <a:r>
              <a:rPr lang="id-ID" sz="3200" b="1" dirty="0" smtClean="0">
                <a:latin typeface="Arial" pitchFamily="34" charset="0"/>
                <a:cs typeface="Arial" pitchFamily="34" charset="0"/>
              </a:rPr>
              <a:t>fungsi manajemen</a:t>
            </a:r>
            <a:r>
              <a:rPr lang="id-ID" sz="3200" dirty="0" smtClean="0">
                <a:latin typeface="Arial" pitchFamily="34" charset="0"/>
                <a:cs typeface="Arial" pitchFamily="34" charset="0"/>
              </a:rPr>
              <a:t>, </a:t>
            </a:r>
            <a:r>
              <a:rPr lang="id-ID" sz="3200" b="1" dirty="0" smtClean="0">
                <a:latin typeface="Arial" pitchFamily="34" charset="0"/>
                <a:cs typeface="Arial" pitchFamily="34" charset="0"/>
              </a:rPr>
              <a:t>fungsi pengambilan keputusan</a:t>
            </a:r>
            <a:r>
              <a:rPr lang="id-ID" sz="3200" dirty="0" smtClean="0">
                <a:latin typeface="Arial" pitchFamily="34" charset="0"/>
                <a:cs typeface="Arial" pitchFamily="34" charset="0"/>
              </a:rPr>
              <a:t> dalam organisasi. </a:t>
            </a:r>
          </a:p>
          <a:p>
            <a:pPr marL="274320" indent="-274320" eaLnBrk="1" fontAlgn="auto" hangingPunct="1">
              <a:lnSpc>
                <a:spcPct val="90000"/>
              </a:lnSpc>
              <a:spcAft>
                <a:spcPts val="0"/>
              </a:spcAft>
              <a:buClr>
                <a:schemeClr val="accent3"/>
              </a:buClr>
              <a:buFont typeface="Wingdings 2"/>
              <a:buNone/>
              <a:defRPr/>
            </a:pPr>
            <a:r>
              <a:rPr lang="id-ID" sz="3200" dirty="0" smtClean="0">
                <a:latin typeface="Arial" pitchFamily="34" charset="0"/>
                <a:cs typeface="Arial" pitchFamily="34" charset="0"/>
              </a:rPr>
              <a:t>	Sistem menggunakan : </a:t>
            </a:r>
            <a:r>
              <a:rPr lang="id-ID" sz="3200" i="1" dirty="0" smtClean="0">
                <a:latin typeface="Arial" pitchFamily="34" charset="0"/>
                <a:cs typeface="Arial" pitchFamily="34" charset="0"/>
              </a:rPr>
              <a:t>hardware</a:t>
            </a:r>
            <a:r>
              <a:rPr lang="id-ID" sz="3200" dirty="0" smtClean="0">
                <a:latin typeface="Arial" pitchFamily="34" charset="0"/>
                <a:cs typeface="Arial" pitchFamily="34" charset="0"/>
              </a:rPr>
              <a:t>, </a:t>
            </a:r>
            <a:r>
              <a:rPr lang="id-ID" sz="3200" i="1" dirty="0" smtClean="0">
                <a:latin typeface="Arial" pitchFamily="34" charset="0"/>
                <a:cs typeface="Arial" pitchFamily="34" charset="0"/>
              </a:rPr>
              <a:t>software</a:t>
            </a:r>
            <a:r>
              <a:rPr lang="id-ID" sz="3200" dirty="0" smtClean="0">
                <a:latin typeface="Arial" pitchFamily="34" charset="0"/>
                <a:cs typeface="Arial" pitchFamily="34" charset="0"/>
              </a:rPr>
              <a:t>, prosedur, model, dan </a:t>
            </a:r>
            <a:r>
              <a:rPr lang="id-ID" sz="3200" i="1" dirty="0" smtClean="0">
                <a:latin typeface="Arial" pitchFamily="34" charset="0"/>
                <a:cs typeface="Arial" pitchFamily="34" charset="0"/>
              </a:rPr>
              <a:t>database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19075" y="227013"/>
            <a:ext cx="8353425" cy="915987"/>
          </a:xfrm>
        </p:spPr>
        <p:txBody>
          <a:bodyPr/>
          <a:lstStyle/>
          <a:p>
            <a:pPr algn="just" eaLnBrk="1" hangingPunct="1"/>
            <a:r>
              <a:rPr lang="id-ID" altLang="en-US" sz="3600" b="1" smtClean="0">
                <a:latin typeface="Arial" panose="020B0604020202020204" pitchFamily="34" charset="0"/>
                <a:cs typeface="Arial" panose="020B0604020202020204" pitchFamily="34" charset="0"/>
              </a:rPr>
              <a:t>Konsep SIM (Gordon)</a:t>
            </a:r>
          </a:p>
        </p:txBody>
      </p:sp>
      <p:sp>
        <p:nvSpPr>
          <p:cNvPr id="37891" name="Rectangle 3"/>
          <p:cNvSpPr>
            <a:spLocks noGrp="1" noChangeArrowheads="1"/>
          </p:cNvSpPr>
          <p:nvPr>
            <p:ph idx="1"/>
          </p:nvPr>
        </p:nvSpPr>
        <p:spPr>
          <a:xfrm>
            <a:off x="263525" y="1447800"/>
            <a:ext cx="8451850" cy="5029200"/>
          </a:xfrm>
        </p:spPr>
        <p:txBody>
          <a:bodyPr/>
          <a:lstStyle/>
          <a:p>
            <a:pPr marL="457200" indent="-457200" eaLnBrk="1" hangingPunct="1">
              <a:lnSpc>
                <a:spcPct val="90000"/>
              </a:lnSpc>
            </a:pPr>
            <a:r>
              <a:rPr lang="id-ID" altLang="en-US" sz="3200" b="1" smtClean="0">
                <a:latin typeface="Arial" panose="020B0604020202020204" pitchFamily="34" charset="0"/>
                <a:cs typeface="Arial" panose="020B0604020202020204" pitchFamily="34" charset="0"/>
              </a:rPr>
              <a:t>Fungsi operasi</a:t>
            </a:r>
            <a:r>
              <a:rPr lang="id-ID" altLang="en-US" sz="3200" smtClean="0">
                <a:latin typeface="Arial" panose="020B0604020202020204" pitchFamily="34" charset="0"/>
                <a:cs typeface="Arial" panose="020B0604020202020204" pitchFamily="34" charset="0"/>
              </a:rPr>
              <a:t> : sistem pemrosesan transaksi, penghasil database, formulir data</a:t>
            </a:r>
          </a:p>
          <a:p>
            <a:pPr marL="457200" indent="-457200" eaLnBrk="1" hangingPunct="1">
              <a:lnSpc>
                <a:spcPct val="90000"/>
              </a:lnSpc>
            </a:pPr>
            <a:endParaRPr lang="id-ID" altLang="en-US" sz="3200" smtClean="0">
              <a:latin typeface="Arial" panose="020B0604020202020204" pitchFamily="34" charset="0"/>
              <a:cs typeface="Arial" panose="020B0604020202020204" pitchFamily="34" charset="0"/>
            </a:endParaRPr>
          </a:p>
          <a:p>
            <a:pPr marL="457200" indent="-457200" eaLnBrk="1" hangingPunct="1">
              <a:lnSpc>
                <a:spcPct val="90000"/>
              </a:lnSpc>
            </a:pPr>
            <a:r>
              <a:rPr lang="id-ID" altLang="en-US" sz="3200" b="1" smtClean="0">
                <a:latin typeface="Arial" panose="020B0604020202020204" pitchFamily="34" charset="0"/>
                <a:cs typeface="Arial" panose="020B0604020202020204" pitchFamily="34" charset="0"/>
              </a:rPr>
              <a:t>Fungsi manajemen</a:t>
            </a:r>
            <a:r>
              <a:rPr lang="id-ID" altLang="en-US" sz="3200" smtClean="0">
                <a:latin typeface="Arial" panose="020B0604020202020204" pitchFamily="34" charset="0"/>
                <a:cs typeface="Arial" panose="020B0604020202020204" pitchFamily="34" charset="0"/>
              </a:rPr>
              <a:t> : hasilkan laporan yang sudah tetap (terstruktur)</a:t>
            </a:r>
          </a:p>
          <a:p>
            <a:pPr marL="457200" indent="-457200" eaLnBrk="1" hangingPunct="1">
              <a:lnSpc>
                <a:spcPct val="90000"/>
              </a:lnSpc>
            </a:pPr>
            <a:endParaRPr lang="id-ID" altLang="en-US" sz="3200" smtClean="0">
              <a:latin typeface="Arial" panose="020B0604020202020204" pitchFamily="34" charset="0"/>
              <a:cs typeface="Arial" panose="020B0604020202020204" pitchFamily="34" charset="0"/>
            </a:endParaRPr>
          </a:p>
          <a:p>
            <a:pPr marL="457200" indent="-457200" eaLnBrk="1" hangingPunct="1">
              <a:lnSpc>
                <a:spcPct val="90000"/>
              </a:lnSpc>
            </a:pPr>
            <a:r>
              <a:rPr lang="id-ID" altLang="en-US" sz="3200" b="1" smtClean="0">
                <a:latin typeface="Arial" panose="020B0604020202020204" pitchFamily="34" charset="0"/>
                <a:cs typeface="Arial" panose="020B0604020202020204" pitchFamily="34" charset="0"/>
              </a:rPr>
              <a:t>Fungsi pengambilan keputusan</a:t>
            </a:r>
            <a:r>
              <a:rPr lang="id-ID" altLang="en-US" sz="3200" smtClean="0">
                <a:latin typeface="Arial" panose="020B0604020202020204" pitchFamily="34" charset="0"/>
                <a:cs typeface="Arial" panose="020B0604020202020204" pitchFamily="34" charset="0"/>
              </a:rPr>
              <a:t> : manajer mendapatkan informasi sesuai keinginan (terkait model matematik)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19075" y="227013"/>
            <a:ext cx="8353425" cy="839787"/>
          </a:xfrm>
        </p:spPr>
        <p:txBody>
          <a:bodyPr/>
          <a:lstStyle/>
          <a:p>
            <a:pPr eaLnBrk="1" hangingPunct="1"/>
            <a:r>
              <a:rPr lang="id-ID" altLang="en-US" sz="3600" b="1" smtClean="0">
                <a:latin typeface="Arial" panose="020B0604020202020204" pitchFamily="34" charset="0"/>
                <a:cs typeface="Arial" panose="020B0604020202020204" pitchFamily="34" charset="0"/>
              </a:rPr>
              <a:t>Unsur-unsur dari SIM :</a:t>
            </a:r>
          </a:p>
        </p:txBody>
      </p:sp>
      <p:sp>
        <p:nvSpPr>
          <p:cNvPr id="15363" name="Rectangle 3"/>
          <p:cNvSpPr>
            <a:spLocks noGrp="1" noChangeArrowheads="1"/>
          </p:cNvSpPr>
          <p:nvPr>
            <p:ph idx="1"/>
          </p:nvPr>
        </p:nvSpPr>
        <p:spPr>
          <a:xfrm>
            <a:off x="263525" y="1428750"/>
            <a:ext cx="8380413" cy="4929188"/>
          </a:xfrm>
        </p:spPr>
        <p:txBody>
          <a:bodyPr/>
          <a:lstStyle/>
          <a:p>
            <a:pPr eaLnBrk="1" hangingPunct="1">
              <a:buFont typeface="Wingdings 2" panose="05020102010507070707" pitchFamily="18" charset="2"/>
              <a:buNone/>
            </a:pPr>
            <a:r>
              <a:rPr lang="id-ID" altLang="en-US" sz="3200" u="sng" smtClean="0">
                <a:latin typeface="Arial" panose="020B0604020202020204" pitchFamily="34" charset="0"/>
                <a:cs typeface="Arial" panose="020B0604020202020204" pitchFamily="34" charset="0"/>
              </a:rPr>
              <a:t>Sumber Daya Informasi </a:t>
            </a:r>
            <a:r>
              <a:rPr lang="id-ID" altLang="en-US" sz="3200" smtClean="0">
                <a:latin typeface="Arial" panose="020B0604020202020204" pitchFamily="34" charset="0"/>
                <a:cs typeface="Arial" panose="020B0604020202020204" pitchFamily="34" charset="0"/>
              </a:rPr>
              <a:t>=</a:t>
            </a:r>
          </a:p>
          <a:p>
            <a:pPr eaLnBrk="1" hangingPunct="1"/>
            <a:r>
              <a:rPr lang="id-ID" altLang="en-US" sz="3200" smtClean="0">
                <a:latin typeface="Arial" panose="020B0604020202020204" pitchFamily="34" charset="0"/>
                <a:cs typeface="Arial" panose="020B0604020202020204" pitchFamily="34" charset="0"/>
              </a:rPr>
              <a:t>perangkat keras / </a:t>
            </a:r>
            <a:r>
              <a:rPr lang="id-ID" altLang="en-US" sz="3200" i="1" smtClean="0">
                <a:latin typeface="Arial" panose="020B0604020202020204" pitchFamily="34" charset="0"/>
                <a:cs typeface="Arial" panose="020B0604020202020204" pitchFamily="34" charset="0"/>
              </a:rPr>
              <a:t>hardware</a:t>
            </a:r>
          </a:p>
          <a:p>
            <a:pPr eaLnBrk="1" hangingPunct="1"/>
            <a:r>
              <a:rPr lang="id-ID" altLang="en-US" sz="3200" smtClean="0">
                <a:latin typeface="Arial" panose="020B0604020202020204" pitchFamily="34" charset="0"/>
                <a:cs typeface="Arial" panose="020B0604020202020204" pitchFamily="34" charset="0"/>
              </a:rPr>
              <a:t> perangkat lunak/ </a:t>
            </a:r>
            <a:r>
              <a:rPr lang="id-ID" altLang="en-US" sz="3200" i="1" smtClean="0">
                <a:latin typeface="Arial" panose="020B0604020202020204" pitchFamily="34" charset="0"/>
                <a:cs typeface="Arial" panose="020B0604020202020204" pitchFamily="34" charset="0"/>
              </a:rPr>
              <a:t>software</a:t>
            </a:r>
          </a:p>
          <a:p>
            <a:pPr eaLnBrk="1" hangingPunct="1"/>
            <a:r>
              <a:rPr lang="id-ID" altLang="en-US" sz="3200" smtClean="0">
                <a:latin typeface="Arial" panose="020B0604020202020204" pitchFamily="34" charset="0"/>
                <a:cs typeface="Arial" panose="020B0604020202020204" pitchFamily="34" charset="0"/>
              </a:rPr>
              <a:t> basis data</a:t>
            </a:r>
          </a:p>
          <a:p>
            <a:pPr eaLnBrk="1" hangingPunct="1"/>
            <a:r>
              <a:rPr lang="id-ID" altLang="en-US" sz="3200" smtClean="0">
                <a:latin typeface="Arial" panose="020B0604020202020204" pitchFamily="34" charset="0"/>
                <a:cs typeface="Arial" panose="020B0604020202020204" pitchFamily="34" charset="0"/>
              </a:rPr>
              <a:t> prosedur</a:t>
            </a:r>
          </a:p>
          <a:p>
            <a:pPr eaLnBrk="1" hangingPunct="1"/>
            <a:r>
              <a:rPr lang="id-ID" altLang="en-US" sz="3200" smtClean="0">
                <a:latin typeface="Arial" panose="020B0604020202020204" pitchFamily="34" charset="0"/>
                <a:cs typeface="Arial" panose="020B0604020202020204" pitchFamily="34" charset="0"/>
              </a:rPr>
              <a:t> petugas/ operator sistem</a:t>
            </a:r>
          </a:p>
          <a:p>
            <a:pPr eaLnBrk="1" hangingPunct="1"/>
            <a:r>
              <a:rPr lang="id-ID" altLang="en-US" sz="3200" smtClean="0">
                <a:latin typeface="Arial" panose="020B0604020202020204" pitchFamily="34" charset="0"/>
                <a:cs typeface="Arial" panose="020B0604020202020204" pitchFamily="34" charset="0"/>
              </a:rPr>
              <a:t> pemakai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heel(4)">
                                      <p:cBhvr>
                                        <p:cTn id="7" dur="20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heel(4)">
                                      <p:cBhvr>
                                        <p:cTn id="12" dur="20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heel(4)">
                                      <p:cBhvr>
                                        <p:cTn id="17" dur="20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wheel(4)">
                                      <p:cBhvr>
                                        <p:cTn id="22" dur="2000"/>
                                        <p:tgtEl>
                                          <p:spTgt spid="153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heel(4)">
                                      <p:cBhvr>
                                        <p:cTn id="27" dur="2000"/>
                                        <p:tgtEl>
                                          <p:spTgt spid="153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wheel(4)">
                                      <p:cBhvr>
                                        <p:cTn id="32" dur="2000"/>
                                        <p:tgtEl>
                                          <p:spTgt spid="153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wheel(4)">
                                      <p:cBhvr>
                                        <p:cTn id="37" dur="20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04850"/>
            <a:ext cx="8229600" cy="923925"/>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Mengapa SIM Dibutuhkan ?</a:t>
            </a:r>
          </a:p>
        </p:txBody>
      </p:sp>
      <p:sp>
        <p:nvSpPr>
          <p:cNvPr id="5123" name="Rectangle 3"/>
          <p:cNvSpPr>
            <a:spLocks noGrp="1" noChangeArrowheads="1"/>
          </p:cNvSpPr>
          <p:nvPr>
            <p:ph idx="1"/>
          </p:nvPr>
        </p:nvSpPr>
        <p:spPr>
          <a:xfrm>
            <a:off x="457200" y="1785938"/>
            <a:ext cx="8229600" cy="4614862"/>
          </a:xfrm>
        </p:spPr>
        <p:txBody>
          <a:bodyPr/>
          <a:lstStyle/>
          <a:p>
            <a:pPr eaLnBrk="1" hangingPunct="1"/>
            <a:r>
              <a:rPr lang="id-ID" altLang="en-US" sz="3200" smtClean="0">
                <a:latin typeface="Arial" panose="020B0604020202020204" pitchFamily="34" charset="0"/>
                <a:cs typeface="Arial" panose="020B0604020202020204" pitchFamily="34" charset="0"/>
              </a:rPr>
              <a:t>Perlunya informasi untuk memperoleh kepastian dalam mengambil keputusan.</a:t>
            </a:r>
          </a:p>
          <a:p>
            <a:pPr eaLnBrk="1" hangingPunct="1"/>
            <a:r>
              <a:rPr lang="id-ID" altLang="en-US" sz="3200" smtClean="0">
                <a:latin typeface="Arial" panose="020B0604020202020204" pitchFamily="34" charset="0"/>
                <a:cs typeface="Arial" panose="020B0604020202020204" pitchFamily="34" charset="0"/>
              </a:rPr>
              <a:t>Keputusan yg diambil harus cepat akurat dan dapat dipercaya.</a:t>
            </a:r>
          </a:p>
          <a:p>
            <a:pPr eaLnBrk="1" hangingPunct="1"/>
            <a:r>
              <a:rPr lang="id-ID" altLang="en-US" sz="3200" smtClean="0">
                <a:latin typeface="Arial" panose="020B0604020202020204" pitchFamily="34" charset="0"/>
                <a:cs typeface="Arial" panose="020B0604020202020204" pitchFamily="34" charset="0"/>
              </a:rPr>
              <a:t>Perlu pengelolaan data yang sistematis untuk pengambil keputusan yang sifatnya strategis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 calcmode="lin" valueType="num">
                                      <p:cBhvr additive="base">
                                        <p:cTn id="14" dur="500"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5123">
                                            <p:txEl>
                                              <p:pRg st="1" end="1"/>
                                            </p:txEl>
                                          </p:spTgt>
                                        </p:tgtEl>
                                        <p:attrNameLst>
                                          <p:attrName>style.visibility</p:attrName>
                                        </p:attrNameLst>
                                      </p:cBhvr>
                                      <p:to>
                                        <p:strVal val="visible"/>
                                      </p:to>
                                    </p:set>
                                    <p:anim calcmode="lin" valueType="num">
                                      <p:cBhvr additive="base">
                                        <p:cTn id="20"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5123">
                                            <p:txEl>
                                              <p:pRg st="2" end="2"/>
                                            </p:txEl>
                                          </p:spTgt>
                                        </p:tgtEl>
                                        <p:attrNameLst>
                                          <p:attrName>style.visibility</p:attrName>
                                        </p:attrNameLst>
                                      </p:cBhvr>
                                      <p:to>
                                        <p:strVal val="visible"/>
                                      </p:to>
                                    </p:set>
                                    <p:anim calcmode="lin" valueType="num">
                                      <p:cBhvr additive="base">
                                        <p:cTn id="26" dur="500" fill="hold"/>
                                        <p:tgtEl>
                                          <p:spTgt spid="5123">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285875" y="285750"/>
            <a:ext cx="7505700" cy="939800"/>
          </a:xfrm>
        </p:spPr>
        <p:txBody>
          <a:bodyPr/>
          <a:lstStyle/>
          <a:p>
            <a:pPr algn="ctr" eaLnBrk="1" hangingPunct="1"/>
            <a:r>
              <a:rPr lang="id-ID" altLang="en-US" sz="3600" b="1" smtClean="0">
                <a:solidFill>
                  <a:schemeClr val="tx1"/>
                </a:solidFill>
                <a:latin typeface="Arial" panose="020B0604020202020204" pitchFamily="34" charset="0"/>
                <a:cs typeface="Arial" panose="020B0604020202020204" pitchFamily="34" charset="0"/>
              </a:rPr>
              <a:t>CIRI-CIRI INFORMASI</a:t>
            </a:r>
          </a:p>
        </p:txBody>
      </p:sp>
      <p:sp>
        <p:nvSpPr>
          <p:cNvPr id="8195" name="Content Placeholder 2"/>
          <p:cNvSpPr>
            <a:spLocks noGrp="1"/>
          </p:cNvSpPr>
          <p:nvPr>
            <p:ph idx="1"/>
          </p:nvPr>
        </p:nvSpPr>
        <p:spPr>
          <a:xfrm>
            <a:off x="1000125" y="1571625"/>
            <a:ext cx="7786688" cy="4714875"/>
          </a:xfrm>
        </p:spPr>
        <p:txBody>
          <a:bodyPr/>
          <a:lstStyle/>
          <a:p>
            <a:pPr eaLnBrk="1" hangingPunct="1">
              <a:buFont typeface="Wingdings" panose="05000000000000000000" pitchFamily="2" charset="2"/>
              <a:buChar char="Ü"/>
            </a:pPr>
            <a:r>
              <a:rPr lang="id-ID" altLang="en-US" sz="3200" smtClean="0">
                <a:latin typeface="Arial" panose="020B0604020202020204" pitchFamily="34" charset="0"/>
                <a:cs typeface="Arial" panose="020B0604020202020204" pitchFamily="34" charset="0"/>
                <a:sym typeface="Wingdings" panose="05000000000000000000" pitchFamily="2" charset="2"/>
              </a:rPr>
              <a:t>Data yang telah diolah</a:t>
            </a:r>
          </a:p>
          <a:p>
            <a:pPr eaLnBrk="1" hangingPunct="1">
              <a:buFont typeface="Wingdings" panose="05000000000000000000" pitchFamily="2" charset="2"/>
              <a:buChar char="Ü"/>
            </a:pPr>
            <a:r>
              <a:rPr lang="id-ID" altLang="en-US" sz="3200" smtClean="0">
                <a:latin typeface="Arial" panose="020B0604020202020204" pitchFamily="34" charset="0"/>
                <a:cs typeface="Arial" panose="020B0604020202020204" pitchFamily="34" charset="0"/>
                <a:sym typeface="Wingdings" panose="05000000000000000000" pitchFamily="2" charset="2"/>
              </a:rPr>
              <a:t>Mempunyai makna (berguna bagi penerima</a:t>
            </a:r>
            <a:r>
              <a:rPr lang="id-ID" altLang="en-US" sz="3200" i="1" smtClean="0">
                <a:latin typeface="Arial" panose="020B0604020202020204" pitchFamily="34" charset="0"/>
                <a:cs typeface="Arial" panose="020B0604020202020204" pitchFamily="34" charset="0"/>
                <a:sym typeface="Wingdings" panose="05000000000000000000" pitchFamily="2" charset="2"/>
              </a:rPr>
              <a:t>/ user</a:t>
            </a:r>
            <a:r>
              <a:rPr lang="id-ID" altLang="en-US" sz="3200" smtClean="0">
                <a:latin typeface="Arial" panose="020B0604020202020204" pitchFamily="34" charset="0"/>
                <a:cs typeface="Arial" panose="020B0604020202020204" pitchFamily="34" charset="0"/>
                <a:sym typeface="Wingdings" panose="05000000000000000000" pitchFamily="2" charset="2"/>
              </a:rPr>
              <a:t>)</a:t>
            </a:r>
          </a:p>
          <a:p>
            <a:pPr eaLnBrk="1" hangingPunct="1">
              <a:buFont typeface="Wingdings" panose="05000000000000000000" pitchFamily="2" charset="2"/>
              <a:buChar char="Ü"/>
            </a:pPr>
            <a:r>
              <a:rPr lang="id-ID" altLang="en-US" sz="3200" smtClean="0">
                <a:latin typeface="Arial" panose="020B0604020202020204" pitchFamily="34" charset="0"/>
                <a:cs typeface="Arial" panose="020B0604020202020204" pitchFamily="34" charset="0"/>
                <a:sym typeface="Wingdings" panose="05000000000000000000" pitchFamily="2" charset="2"/>
              </a:rPr>
              <a:t>Menggambarkan kejadian dan kesatuan yang nyata</a:t>
            </a:r>
          </a:p>
          <a:p>
            <a:pPr eaLnBrk="1" hangingPunct="1">
              <a:buFont typeface="Wingdings" panose="05000000000000000000" pitchFamily="2" charset="2"/>
              <a:buChar char="Ü"/>
            </a:pPr>
            <a:r>
              <a:rPr lang="id-ID" altLang="en-US" sz="3200" smtClean="0">
                <a:latin typeface="Arial" panose="020B0604020202020204" pitchFamily="34" charset="0"/>
                <a:cs typeface="Arial" panose="020B0604020202020204" pitchFamily="34" charset="0"/>
                <a:sym typeface="Wingdings" panose="05000000000000000000" pitchFamily="2" charset="2"/>
              </a:rPr>
              <a:t>Untuk tujuan tertentu (pengambilan keputusan</a:t>
            </a:r>
          </a:p>
          <a:p>
            <a:pPr eaLnBrk="1" hangingPunct="1">
              <a:buFont typeface="Wingdings" panose="05000000000000000000" pitchFamily="2" charset="2"/>
              <a:buChar char="Ü"/>
            </a:pPr>
            <a:endParaRPr lang="id-ID" altLang="en-US"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435100" y="274638"/>
            <a:ext cx="7499350" cy="796925"/>
          </a:xfrm>
        </p:spPr>
        <p:txBody>
          <a:bodyPr/>
          <a:lstStyle/>
          <a:p>
            <a:pPr algn="ctr" eaLnBrk="1" hangingPunct="1"/>
            <a:r>
              <a:rPr lang="id-ID" altLang="en-US" sz="3600" b="1" smtClean="0">
                <a:solidFill>
                  <a:srgbClr val="002060"/>
                </a:solidFill>
                <a:latin typeface="Arial" panose="020B0604020202020204" pitchFamily="34" charset="0"/>
                <a:cs typeface="Arial" panose="020B0604020202020204" pitchFamily="34" charset="0"/>
              </a:rPr>
              <a:t>KUALITAS INFORMASI</a:t>
            </a:r>
          </a:p>
        </p:txBody>
      </p:sp>
      <p:sp>
        <p:nvSpPr>
          <p:cNvPr id="3" name="Content Placeholder 2"/>
          <p:cNvSpPr>
            <a:spLocks noGrp="1"/>
          </p:cNvSpPr>
          <p:nvPr>
            <p:ph idx="1"/>
          </p:nvPr>
        </p:nvSpPr>
        <p:spPr>
          <a:xfrm>
            <a:off x="785813" y="1285875"/>
            <a:ext cx="8001000" cy="5143500"/>
          </a:xfrm>
        </p:spPr>
        <p:txBody>
          <a:bodyPr>
            <a:normAutofit fontScale="92500" lnSpcReduction="20000"/>
          </a:bodyPr>
          <a:lstStyle/>
          <a:p>
            <a:pPr marL="274320" indent="-274320" eaLnBrk="1" fontAlgn="auto" hangingPunct="1">
              <a:spcAft>
                <a:spcPts val="0"/>
              </a:spcAft>
              <a:buClr>
                <a:schemeClr val="accent3"/>
              </a:buClr>
              <a:buFont typeface="Wingdings"/>
              <a:buChar char="Ø"/>
              <a:defRPr/>
            </a:pPr>
            <a:r>
              <a:rPr lang="id-ID" sz="3000" b="1" dirty="0" smtClean="0">
                <a:latin typeface="Arial" pitchFamily="34" charset="0"/>
                <a:cs typeface="Arial" pitchFamily="34" charset="0"/>
                <a:sym typeface="Wingdings"/>
              </a:rPr>
              <a:t>Jogiyanto</a:t>
            </a:r>
            <a:r>
              <a:rPr lang="id-ID" sz="3000" dirty="0" smtClean="0">
                <a:latin typeface="Arial" pitchFamily="34" charset="0"/>
                <a:cs typeface="Arial" pitchFamily="34" charset="0"/>
                <a:sym typeface="Wingdings"/>
              </a:rPr>
              <a:t> : </a:t>
            </a:r>
          </a:p>
          <a:p>
            <a:pPr marL="274320" indent="-274320" eaLnBrk="1" fontAlgn="auto" hangingPunct="1">
              <a:spcAft>
                <a:spcPts val="0"/>
              </a:spcAft>
              <a:buClr>
                <a:schemeClr val="accent3"/>
              </a:buClr>
              <a:buFont typeface="Wingdings 2"/>
              <a:buNone/>
              <a:defRPr/>
            </a:pPr>
            <a:r>
              <a:rPr lang="id-ID" dirty="0" smtClean="0">
                <a:latin typeface="Arial" pitchFamily="34" charset="0"/>
                <a:cs typeface="Arial" pitchFamily="34" charset="0"/>
                <a:sym typeface="Wingdings"/>
              </a:rPr>
              <a:t>	</a:t>
            </a:r>
            <a:r>
              <a:rPr lang="id-ID" sz="3500" dirty="0" smtClean="0">
                <a:latin typeface="Arial" pitchFamily="34" charset="0"/>
                <a:cs typeface="Arial" pitchFamily="34" charset="0"/>
                <a:sym typeface="Wingdings"/>
              </a:rPr>
              <a:t>1. </a:t>
            </a:r>
            <a:r>
              <a:rPr lang="id-ID" sz="3500" b="1" dirty="0" smtClean="0">
                <a:latin typeface="Arial" pitchFamily="34" charset="0"/>
                <a:cs typeface="Arial" pitchFamily="34" charset="0"/>
                <a:sym typeface="Wingdings"/>
              </a:rPr>
              <a:t>Akurat</a:t>
            </a:r>
            <a:r>
              <a:rPr lang="id-ID" sz="3500" dirty="0" smtClean="0">
                <a:latin typeface="Arial" pitchFamily="34" charset="0"/>
                <a:cs typeface="Arial" pitchFamily="34" charset="0"/>
                <a:sym typeface="Wingdings"/>
              </a:rPr>
              <a:t> = informasi </a:t>
            </a:r>
            <a:r>
              <a:rPr lang="id-ID" sz="3500" u="sng" dirty="0" smtClean="0">
                <a:latin typeface="Arial" pitchFamily="34" charset="0"/>
                <a:cs typeface="Arial" pitchFamily="34" charset="0"/>
                <a:sym typeface="Wingdings"/>
              </a:rPr>
              <a:t>harus bebas dari kesalahan-kesalahan dan tidak bias </a:t>
            </a:r>
            <a:r>
              <a:rPr lang="id-ID" sz="3500" dirty="0" smtClean="0">
                <a:latin typeface="Arial" pitchFamily="34" charset="0"/>
                <a:cs typeface="Arial" pitchFamily="34" charset="0"/>
                <a:sym typeface="Wingdings"/>
              </a:rPr>
              <a:t>atau menyesatkan. Akurat juga berarti harus jelas mencerminkan maksudnya</a:t>
            </a:r>
          </a:p>
          <a:p>
            <a:pPr marL="274320" indent="-274320" eaLnBrk="1" fontAlgn="auto" hangingPunct="1">
              <a:spcAft>
                <a:spcPts val="0"/>
              </a:spcAft>
              <a:buClr>
                <a:schemeClr val="accent3"/>
              </a:buClr>
              <a:buFont typeface="Wingdings 2"/>
              <a:buNone/>
              <a:defRPr/>
            </a:pPr>
            <a:r>
              <a:rPr lang="id-ID" sz="3500" dirty="0" smtClean="0">
                <a:latin typeface="Arial" pitchFamily="34" charset="0"/>
                <a:cs typeface="Arial" pitchFamily="34" charset="0"/>
                <a:sym typeface="Wingdings"/>
              </a:rPr>
              <a:t>	2. </a:t>
            </a:r>
            <a:r>
              <a:rPr lang="id-ID" sz="3500" b="1" dirty="0" smtClean="0">
                <a:latin typeface="Arial" pitchFamily="34" charset="0"/>
                <a:cs typeface="Arial" pitchFamily="34" charset="0"/>
                <a:sym typeface="Wingdings"/>
              </a:rPr>
              <a:t>Tepat waktu </a:t>
            </a:r>
            <a:r>
              <a:rPr lang="id-ID" sz="3500" dirty="0" smtClean="0">
                <a:latin typeface="Arial" pitchFamily="34" charset="0"/>
                <a:cs typeface="Arial" pitchFamily="34" charset="0"/>
                <a:sym typeface="Wingdings"/>
              </a:rPr>
              <a:t>= </a:t>
            </a:r>
            <a:r>
              <a:rPr lang="id-ID" sz="3500" u="sng" dirty="0" smtClean="0">
                <a:latin typeface="Arial" pitchFamily="34" charset="0"/>
                <a:cs typeface="Arial" pitchFamily="34" charset="0"/>
                <a:sym typeface="Wingdings"/>
              </a:rPr>
              <a:t>tidak boleh terlambat</a:t>
            </a:r>
            <a:r>
              <a:rPr lang="id-ID" sz="3500" dirty="0" smtClean="0">
                <a:latin typeface="Arial" pitchFamily="34" charset="0"/>
                <a:cs typeface="Arial" pitchFamily="34" charset="0"/>
                <a:sym typeface="Wingdings"/>
              </a:rPr>
              <a:t>, karena informasi usang tidak akan punya nilai lagi</a:t>
            </a:r>
          </a:p>
          <a:p>
            <a:pPr marL="274320" indent="-274320" eaLnBrk="1" fontAlgn="auto" hangingPunct="1">
              <a:spcAft>
                <a:spcPts val="0"/>
              </a:spcAft>
              <a:buClr>
                <a:schemeClr val="accent3"/>
              </a:buClr>
              <a:buFont typeface="Wingdings 2"/>
              <a:buNone/>
              <a:defRPr/>
            </a:pPr>
            <a:r>
              <a:rPr lang="id-ID" sz="3500" dirty="0" smtClean="0">
                <a:latin typeface="Arial" pitchFamily="34" charset="0"/>
                <a:cs typeface="Arial" pitchFamily="34" charset="0"/>
                <a:sym typeface="Wingdings"/>
              </a:rPr>
              <a:t>	3. </a:t>
            </a:r>
            <a:r>
              <a:rPr lang="id-ID" sz="3500" b="1" dirty="0" smtClean="0">
                <a:latin typeface="Arial" pitchFamily="34" charset="0"/>
                <a:cs typeface="Arial" pitchFamily="34" charset="0"/>
                <a:sym typeface="Wingdings"/>
              </a:rPr>
              <a:t>Relevan</a:t>
            </a:r>
            <a:r>
              <a:rPr lang="id-ID" sz="3500" dirty="0" smtClean="0">
                <a:latin typeface="Arial" pitchFamily="34" charset="0"/>
                <a:cs typeface="Arial" pitchFamily="34" charset="0"/>
                <a:sym typeface="Wingdings"/>
              </a:rPr>
              <a:t> = informasi tersebut </a:t>
            </a:r>
            <a:r>
              <a:rPr lang="id-ID" sz="3500" u="sng" dirty="0" smtClean="0">
                <a:latin typeface="Arial" pitchFamily="34" charset="0"/>
                <a:cs typeface="Arial" pitchFamily="34" charset="0"/>
                <a:sym typeface="Wingdings"/>
              </a:rPr>
              <a:t>mempunyai manfaat bagi pemakainya</a:t>
            </a:r>
            <a:r>
              <a:rPr lang="id-ID" sz="3500" dirty="0" smtClean="0">
                <a:latin typeface="Arial" pitchFamily="34" charset="0"/>
                <a:cs typeface="Arial" pitchFamily="34" charset="0"/>
                <a:sym typeface="Wingdings"/>
              </a:rPr>
              <a:t>, sesuai yang membutuhkan</a:t>
            </a:r>
          </a:p>
          <a:p>
            <a:pPr marL="274320" indent="-274320" eaLnBrk="1" fontAlgn="auto" hangingPunct="1">
              <a:spcAft>
                <a:spcPts val="0"/>
              </a:spcAft>
              <a:buClr>
                <a:schemeClr val="accent3"/>
              </a:buClr>
              <a:buFont typeface="Wingdings 2"/>
              <a:buNone/>
              <a:defRPr/>
            </a:pPr>
            <a:r>
              <a:rPr lang="id-ID" sz="3500" dirty="0" smtClean="0">
                <a:latin typeface="Arial" pitchFamily="34" charset="0"/>
                <a:cs typeface="Arial" pitchFamily="34" charset="0"/>
                <a:sym typeface="Wingdings"/>
              </a:rPr>
              <a:t> </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274638"/>
            <a:ext cx="8466137" cy="868362"/>
          </a:xfrm>
        </p:spPr>
        <p:txBody>
          <a:bodyPr/>
          <a:lstStyle/>
          <a:p>
            <a:pPr algn="ctr" eaLnBrk="1" hangingPunct="1"/>
            <a:r>
              <a:rPr lang="id-ID" altLang="en-US" sz="3600" b="1" smtClean="0">
                <a:solidFill>
                  <a:srgbClr val="000099"/>
                </a:solidFill>
                <a:latin typeface="Arial" panose="020B0604020202020204" pitchFamily="34" charset="0"/>
                <a:cs typeface="Arial" panose="020B0604020202020204" pitchFamily="34" charset="0"/>
              </a:rPr>
              <a:t>SIKLUS INFORMASI </a:t>
            </a:r>
          </a:p>
        </p:txBody>
      </p:sp>
      <p:sp>
        <p:nvSpPr>
          <p:cNvPr id="3" name="Content Placeholder 2"/>
          <p:cNvSpPr>
            <a:spLocks noGrp="1"/>
          </p:cNvSpPr>
          <p:nvPr>
            <p:ph idx="1"/>
          </p:nvPr>
        </p:nvSpPr>
        <p:spPr>
          <a:xfrm>
            <a:off x="323850" y="1484313"/>
            <a:ext cx="8610600" cy="4873625"/>
          </a:xfrm>
        </p:spPr>
        <p:txBody>
          <a:bodyPr>
            <a:normAutofit/>
          </a:bodyPr>
          <a:lstStyle/>
          <a:p>
            <a:pPr marL="365125" indent="-365125" eaLnBrk="1" fontAlgn="auto" hangingPunct="1">
              <a:spcAft>
                <a:spcPts val="0"/>
              </a:spcAft>
              <a:buClr>
                <a:schemeClr val="accent3"/>
              </a:buClr>
              <a:buFont typeface="Wingdings 2"/>
              <a:buNone/>
              <a:tabLst>
                <a:tab pos="539750" algn="l"/>
              </a:tabLst>
              <a:defRPr/>
            </a:pPr>
            <a:r>
              <a:rPr lang="id-ID" sz="2800" u="sng" dirty="0" smtClean="0">
                <a:latin typeface="Arial" pitchFamily="34" charset="0"/>
                <a:cs typeface="Arial" pitchFamily="34" charset="0"/>
              </a:rPr>
              <a:t>Tahapan pengolahan data menjadi informasi </a:t>
            </a:r>
            <a:r>
              <a:rPr lang="id-ID" sz="2800" dirty="0" smtClean="0">
                <a:latin typeface="Arial" pitchFamily="34" charset="0"/>
                <a:cs typeface="Arial" pitchFamily="34" charset="0"/>
              </a:rPr>
              <a:t>:</a:t>
            </a:r>
          </a:p>
          <a:p>
            <a:pPr marL="514350" indent="-514350" eaLnBrk="1" fontAlgn="auto" hangingPunct="1">
              <a:spcAft>
                <a:spcPts val="0"/>
              </a:spcAft>
              <a:buClr>
                <a:schemeClr val="accent3"/>
              </a:buClr>
              <a:buFont typeface="Wingdings 2"/>
              <a:buAutoNum type="arabicPeriod"/>
              <a:tabLst>
                <a:tab pos="539750" algn="l"/>
              </a:tabLst>
              <a:defRPr/>
            </a:pPr>
            <a:r>
              <a:rPr lang="id-ID" sz="2800" b="1" dirty="0" smtClean="0">
                <a:latin typeface="Arial" pitchFamily="34" charset="0"/>
                <a:cs typeface="Arial" pitchFamily="34" charset="0"/>
              </a:rPr>
              <a:t>Pengumpulan data : </a:t>
            </a:r>
            <a:r>
              <a:rPr lang="id-ID" sz="2800" dirty="0" smtClean="0">
                <a:latin typeface="Arial" pitchFamily="34" charset="0"/>
                <a:cs typeface="Arial" pitchFamily="34" charset="0"/>
              </a:rPr>
              <a:t>proses </a:t>
            </a:r>
            <a:r>
              <a:rPr lang="id-ID" sz="2800" u="sng" dirty="0" smtClean="0">
                <a:latin typeface="Arial" pitchFamily="34" charset="0"/>
                <a:cs typeface="Arial" pitchFamily="34" charset="0"/>
              </a:rPr>
              <a:t>pengumpulan data asli dengan cara tertentu</a:t>
            </a:r>
            <a:r>
              <a:rPr lang="id-ID" sz="2800" dirty="0" smtClean="0">
                <a:latin typeface="Arial" pitchFamily="34" charset="0"/>
                <a:cs typeface="Arial" pitchFamily="34" charset="0"/>
              </a:rPr>
              <a:t> (sampling, data transaksi/ proses pencatatan data ke dalam file) </a:t>
            </a:r>
          </a:p>
          <a:p>
            <a:pPr marL="514350" indent="-514350" eaLnBrk="1" fontAlgn="auto" hangingPunct="1">
              <a:spcAft>
                <a:spcPts val="0"/>
              </a:spcAft>
              <a:buClr>
                <a:schemeClr val="accent3"/>
              </a:buClr>
              <a:buFont typeface="Wingdings 2"/>
              <a:buAutoNum type="arabicPeriod"/>
              <a:tabLst>
                <a:tab pos="539750" algn="l"/>
              </a:tabLst>
              <a:defRPr/>
            </a:pPr>
            <a:r>
              <a:rPr lang="id-ID" sz="2800" b="1" i="1" dirty="0" smtClean="0">
                <a:latin typeface="Arial" pitchFamily="34" charset="0"/>
                <a:cs typeface="Arial" pitchFamily="34" charset="0"/>
              </a:rPr>
              <a:t>Input</a:t>
            </a:r>
            <a:r>
              <a:rPr lang="id-ID" sz="2800" dirty="0" smtClean="0">
                <a:latin typeface="Arial" pitchFamily="34" charset="0"/>
                <a:cs typeface="Arial" pitchFamily="34" charset="0"/>
              </a:rPr>
              <a:t> : proses pemasukan data dan </a:t>
            </a:r>
            <a:r>
              <a:rPr lang="id-ID" sz="2800" u="sng" dirty="0" smtClean="0">
                <a:latin typeface="Arial" pitchFamily="34" charset="0"/>
                <a:cs typeface="Arial" pitchFamily="34" charset="0"/>
              </a:rPr>
              <a:t>prosedur pengolahan data </a:t>
            </a:r>
            <a:r>
              <a:rPr lang="id-ID" sz="2800" dirty="0" smtClean="0">
                <a:latin typeface="Arial" pitchFamily="34" charset="0"/>
                <a:cs typeface="Arial" pitchFamily="34" charset="0"/>
              </a:rPr>
              <a:t>(= urutan langkah untuk mengolah data yang ditulis dalam suatu bahasa pemrograman/ program) ke dalam komputer, bisa dengan keyboard. </a:t>
            </a:r>
            <a:endParaRPr lang="id-ID"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1188" y="274638"/>
            <a:ext cx="8323262" cy="725487"/>
          </a:xfrm>
        </p:spPr>
        <p:txBody>
          <a:bodyPr/>
          <a:lstStyle/>
          <a:p>
            <a:pPr algn="ctr" eaLnBrk="1" hangingPunct="1"/>
            <a:r>
              <a:rPr lang="id-ID" altLang="en-US" sz="3600" b="1" smtClean="0">
                <a:solidFill>
                  <a:srgbClr val="000099"/>
                </a:solidFill>
                <a:latin typeface="Arial" panose="020B0604020202020204" pitchFamily="34" charset="0"/>
                <a:cs typeface="Arial" panose="020B0604020202020204" pitchFamily="34" charset="0"/>
              </a:rPr>
              <a:t>SIKLUS INFORMASI </a:t>
            </a:r>
            <a:endParaRPr lang="id-ID" altLang="en-US" sz="3600" smtClean="0"/>
          </a:p>
        </p:txBody>
      </p:sp>
      <p:sp>
        <p:nvSpPr>
          <p:cNvPr id="3" name="Content Placeholder 2"/>
          <p:cNvSpPr>
            <a:spLocks noGrp="1"/>
          </p:cNvSpPr>
          <p:nvPr>
            <p:ph idx="1"/>
          </p:nvPr>
        </p:nvSpPr>
        <p:spPr>
          <a:xfrm>
            <a:off x="642938" y="1214438"/>
            <a:ext cx="8291512" cy="5286375"/>
          </a:xfrm>
        </p:spPr>
        <p:txBody>
          <a:bodyPr>
            <a:normAutofit/>
          </a:bodyPr>
          <a:lstStyle/>
          <a:p>
            <a:pPr marL="274320" indent="-274320" eaLnBrk="1" fontAlgn="auto" hangingPunct="1">
              <a:spcAft>
                <a:spcPts val="0"/>
              </a:spcAft>
              <a:buClr>
                <a:schemeClr val="accent3"/>
              </a:buClr>
              <a:buFont typeface="Wingdings 2"/>
              <a:buNone/>
              <a:defRPr/>
            </a:pPr>
            <a:r>
              <a:rPr lang="id-ID" sz="3200" dirty="0" smtClean="0">
                <a:latin typeface="Arial" pitchFamily="34" charset="0"/>
                <a:cs typeface="Arial" pitchFamily="34" charset="0"/>
              </a:rPr>
              <a:t>3. </a:t>
            </a:r>
            <a:r>
              <a:rPr lang="id-ID" sz="3200" b="1" dirty="0" smtClean="0">
                <a:latin typeface="Arial" pitchFamily="34" charset="0"/>
                <a:cs typeface="Arial" pitchFamily="34" charset="0"/>
              </a:rPr>
              <a:t>Pengolahan Data </a:t>
            </a:r>
            <a:r>
              <a:rPr lang="id-ID" sz="3200" dirty="0" smtClean="0">
                <a:latin typeface="Arial" pitchFamily="34" charset="0"/>
                <a:cs typeface="Arial" pitchFamily="34" charset="0"/>
              </a:rPr>
              <a:t>: tahapan dimana data diolah sesuai prosedur yang telah dimasukan, meliputi : </a:t>
            </a:r>
          </a:p>
          <a:p>
            <a:pPr marL="630238" indent="-269875" eaLnBrk="1" fontAlgn="auto" hangingPunct="1">
              <a:spcAft>
                <a:spcPts val="0"/>
              </a:spcAft>
              <a:buClr>
                <a:schemeClr val="accent3"/>
              </a:buClr>
              <a:buFont typeface="Wingdings 2"/>
              <a:buNone/>
              <a:tabLst>
                <a:tab pos="360363" algn="l"/>
              </a:tabLst>
              <a:defRPr/>
            </a:pPr>
            <a:r>
              <a:rPr lang="id-ID" sz="3200" dirty="0" smtClean="0">
                <a:latin typeface="Arial" pitchFamily="34" charset="0"/>
                <a:cs typeface="Arial" pitchFamily="34" charset="0"/>
              </a:rPr>
              <a:t>a. </a:t>
            </a:r>
            <a:r>
              <a:rPr lang="id-ID" sz="3200" u="sng" dirty="0" smtClean="0">
                <a:latin typeface="Arial" pitchFamily="34" charset="0"/>
                <a:cs typeface="Arial" pitchFamily="34" charset="0"/>
              </a:rPr>
              <a:t>Pencatatan data masukan </a:t>
            </a:r>
            <a:r>
              <a:rPr lang="id-ID" sz="3200" dirty="0" smtClean="0">
                <a:latin typeface="Arial" pitchFamily="34" charset="0"/>
                <a:cs typeface="Arial" pitchFamily="34" charset="0"/>
              </a:rPr>
              <a:t>(</a:t>
            </a:r>
            <a:r>
              <a:rPr lang="id-ID" sz="3200" i="1" dirty="0" smtClean="0">
                <a:latin typeface="Arial" pitchFamily="34" charset="0"/>
                <a:cs typeface="Arial" pitchFamily="34" charset="0"/>
              </a:rPr>
              <a:t>recording/ capturing</a:t>
            </a:r>
            <a:r>
              <a:rPr lang="id-ID" sz="3200" dirty="0" smtClean="0">
                <a:latin typeface="Arial" pitchFamily="34" charset="0"/>
                <a:cs typeface="Arial" pitchFamily="34" charset="0"/>
              </a:rPr>
              <a:t>) : data harus dicatat dalam beberapa bentuk sebelum diproses. Proses ini tidak hanya pada tahap origination atau distribution tapi seluruh siklus pengolahan</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95288" y="404813"/>
            <a:ext cx="8539162" cy="792162"/>
          </a:xfrm>
        </p:spPr>
        <p:txBody>
          <a:bodyPr/>
          <a:lstStyle/>
          <a:p>
            <a:pPr algn="ctr" eaLnBrk="1" hangingPunct="1"/>
            <a:r>
              <a:rPr lang="id-ID" altLang="en-US" sz="3600" smtClean="0">
                <a:solidFill>
                  <a:schemeClr val="tx1"/>
                </a:solidFill>
                <a:latin typeface="Arial" panose="020B0604020202020204" pitchFamily="34" charset="0"/>
                <a:cs typeface="Arial" panose="020B0604020202020204" pitchFamily="34" charset="0"/>
              </a:rPr>
              <a:t>3. </a:t>
            </a:r>
            <a:r>
              <a:rPr lang="id-ID" altLang="en-US" sz="3600" b="1" smtClean="0">
                <a:solidFill>
                  <a:schemeClr val="tx1"/>
                </a:solidFill>
                <a:latin typeface="Arial" panose="020B0604020202020204" pitchFamily="34" charset="0"/>
                <a:cs typeface="Arial" panose="020B0604020202020204" pitchFamily="34" charset="0"/>
              </a:rPr>
              <a:t>Pengolahan Data</a:t>
            </a:r>
            <a:endParaRPr lang="id-ID" altLang="en-US" sz="3600" smtClean="0">
              <a:solidFill>
                <a:schemeClr val="tx1"/>
              </a:solidFill>
            </a:endParaRPr>
          </a:p>
        </p:txBody>
      </p:sp>
      <p:sp>
        <p:nvSpPr>
          <p:cNvPr id="12291" name="Content Placeholder 2"/>
          <p:cNvSpPr>
            <a:spLocks noGrp="1"/>
          </p:cNvSpPr>
          <p:nvPr>
            <p:ph idx="1"/>
          </p:nvPr>
        </p:nvSpPr>
        <p:spPr>
          <a:xfrm>
            <a:off x="395288" y="1557338"/>
            <a:ext cx="8539162" cy="4800600"/>
          </a:xfrm>
        </p:spPr>
        <p:txBody>
          <a:bodyPr/>
          <a:lstStyle/>
          <a:p>
            <a:pPr marL="539750" indent="-179388" eaLnBrk="1" hangingPunct="1">
              <a:buFont typeface="Wingdings 2" panose="05020102010507070707" pitchFamily="18" charset="2"/>
              <a:buNone/>
              <a:tabLst>
                <a:tab pos="360363" algn="l"/>
              </a:tabLst>
            </a:pPr>
            <a:r>
              <a:rPr lang="id-ID" altLang="en-US" sz="3200" smtClean="0">
                <a:latin typeface="Arial" panose="020B0604020202020204" pitchFamily="34" charset="0"/>
                <a:cs typeface="Arial" panose="020B0604020202020204" pitchFamily="34" charset="0"/>
              </a:rPr>
              <a:t>b. </a:t>
            </a:r>
            <a:r>
              <a:rPr lang="id-ID" altLang="en-US" sz="3200" u="sng" smtClean="0">
                <a:latin typeface="Arial" panose="020B0604020202020204" pitchFamily="34" charset="0"/>
                <a:cs typeface="Arial" panose="020B0604020202020204" pitchFamily="34" charset="0"/>
              </a:rPr>
              <a:t>Manipulasi data </a:t>
            </a:r>
            <a:r>
              <a:rPr lang="id-ID" altLang="en-US" sz="3200" smtClean="0">
                <a:latin typeface="Arial" panose="020B0604020202020204" pitchFamily="34" charset="0"/>
                <a:cs typeface="Arial" panose="020B0604020202020204" pitchFamily="34" charset="0"/>
              </a:rPr>
              <a:t>: operasi manipulasi data yang dikumpulkan dapat berupa : klasifikasi (pengelompokan); kalkulasi (perhitungan); </a:t>
            </a:r>
            <a:r>
              <a:rPr lang="id-ID" altLang="en-US" sz="3200" i="1" smtClean="0">
                <a:latin typeface="Arial" panose="020B0604020202020204" pitchFamily="34" charset="0"/>
                <a:cs typeface="Arial" panose="020B0604020202020204" pitchFamily="34" charset="0"/>
              </a:rPr>
              <a:t>sorting</a:t>
            </a:r>
            <a:r>
              <a:rPr lang="id-ID" altLang="en-US" sz="3200" smtClean="0">
                <a:latin typeface="Arial" panose="020B0604020202020204" pitchFamily="34" charset="0"/>
                <a:cs typeface="Arial" panose="020B0604020202020204" pitchFamily="34" charset="0"/>
              </a:rPr>
              <a:t> (pengurutan); </a:t>
            </a:r>
            <a:r>
              <a:rPr lang="id-ID" altLang="en-US" sz="3200" i="1" smtClean="0">
                <a:latin typeface="Arial" panose="020B0604020202020204" pitchFamily="34" charset="0"/>
                <a:cs typeface="Arial" panose="020B0604020202020204" pitchFamily="34" charset="0"/>
              </a:rPr>
              <a:t>merging</a:t>
            </a:r>
            <a:r>
              <a:rPr lang="id-ID" altLang="en-US" sz="3200" smtClean="0">
                <a:latin typeface="Arial" panose="020B0604020202020204" pitchFamily="34" charset="0"/>
                <a:cs typeface="Arial" panose="020B0604020202020204" pitchFamily="34" charset="0"/>
              </a:rPr>
              <a:t> (penggabungan), </a:t>
            </a:r>
            <a:r>
              <a:rPr lang="id-ID" altLang="en-US" sz="3200" i="1" smtClean="0">
                <a:latin typeface="Arial" panose="020B0604020202020204" pitchFamily="34" charset="0"/>
                <a:cs typeface="Arial" panose="020B0604020202020204" pitchFamily="34" charset="0"/>
              </a:rPr>
              <a:t>summarizing</a:t>
            </a:r>
            <a:r>
              <a:rPr lang="id-ID" altLang="en-US" sz="3200" smtClean="0">
                <a:latin typeface="Arial" panose="020B0604020202020204" pitchFamily="34" charset="0"/>
                <a:cs typeface="Arial" panose="020B0604020202020204" pitchFamily="34" charset="0"/>
              </a:rPr>
              <a:t> (meringkas); </a:t>
            </a:r>
            <a:r>
              <a:rPr lang="id-ID" altLang="en-US" sz="3200" i="1" smtClean="0">
                <a:latin typeface="Arial" panose="020B0604020202020204" pitchFamily="34" charset="0"/>
                <a:cs typeface="Arial" panose="020B0604020202020204" pitchFamily="34" charset="0"/>
              </a:rPr>
              <a:t>storing</a:t>
            </a:r>
            <a:r>
              <a:rPr lang="id-ID" altLang="en-US" sz="3200" smtClean="0">
                <a:latin typeface="Arial" panose="020B0604020202020204" pitchFamily="34" charset="0"/>
                <a:cs typeface="Arial" panose="020B0604020202020204" pitchFamily="34" charset="0"/>
              </a:rPr>
              <a:t> (penyimpanan); </a:t>
            </a:r>
            <a:r>
              <a:rPr lang="id-ID" altLang="en-US" sz="3200" i="1" smtClean="0">
                <a:latin typeface="Arial" panose="020B0604020202020204" pitchFamily="34" charset="0"/>
                <a:cs typeface="Arial" panose="020B0604020202020204" pitchFamily="34" charset="0"/>
              </a:rPr>
              <a:t>retrieving</a:t>
            </a:r>
            <a:r>
              <a:rPr lang="id-ID" altLang="en-US" sz="3200" smtClean="0">
                <a:latin typeface="Arial" panose="020B0604020202020204" pitchFamily="34" charset="0"/>
                <a:cs typeface="Arial" panose="020B0604020202020204" pitchFamily="34" charset="0"/>
              </a:rPr>
              <a:t> (penggunaan kembali)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9750" y="274638"/>
            <a:ext cx="7993063" cy="725487"/>
          </a:xfrm>
        </p:spPr>
        <p:txBody>
          <a:bodyPr/>
          <a:lstStyle/>
          <a:p>
            <a:pPr algn="ctr" eaLnBrk="1" hangingPunct="1"/>
            <a:r>
              <a:rPr lang="id-ID" altLang="en-US" sz="3600" b="1" smtClean="0">
                <a:solidFill>
                  <a:srgbClr val="000099"/>
                </a:solidFill>
                <a:latin typeface="Arial" panose="020B0604020202020204" pitchFamily="34" charset="0"/>
                <a:cs typeface="Arial" panose="020B0604020202020204" pitchFamily="34" charset="0"/>
              </a:rPr>
              <a:t>SIKLUS INFORMASI </a:t>
            </a:r>
            <a:endParaRPr lang="id-ID" altLang="en-US" sz="3600" smtClean="0"/>
          </a:p>
        </p:txBody>
      </p:sp>
      <p:sp>
        <p:nvSpPr>
          <p:cNvPr id="13315" name="Content Placeholder 2"/>
          <p:cNvSpPr>
            <a:spLocks noGrp="1"/>
          </p:cNvSpPr>
          <p:nvPr>
            <p:ph idx="1"/>
          </p:nvPr>
        </p:nvSpPr>
        <p:spPr>
          <a:xfrm>
            <a:off x="323850" y="1125538"/>
            <a:ext cx="8610600" cy="5303837"/>
          </a:xfrm>
        </p:spPr>
        <p:txBody>
          <a:bodyPr/>
          <a:lstStyle/>
          <a:p>
            <a:pPr marL="454025" indent="-282575"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rPr>
              <a:t>4. </a:t>
            </a:r>
            <a:r>
              <a:rPr lang="id-ID" altLang="en-US" sz="3200" b="1" i="1" smtClean="0">
                <a:latin typeface="Arial" panose="020B0604020202020204" pitchFamily="34" charset="0"/>
                <a:cs typeface="Arial" panose="020B0604020202020204" pitchFamily="34" charset="0"/>
              </a:rPr>
              <a:t>Output</a:t>
            </a:r>
            <a:r>
              <a:rPr lang="id-ID" altLang="en-US" sz="3200" smtClean="0">
                <a:latin typeface="Arial" panose="020B0604020202020204" pitchFamily="34" charset="0"/>
                <a:cs typeface="Arial" panose="020B0604020202020204" pitchFamily="34" charset="0"/>
              </a:rPr>
              <a:t> = hasil pengolahan data akan ditampilkan pada alat </a:t>
            </a:r>
            <a:r>
              <a:rPr lang="id-ID" altLang="en-US" sz="3200" i="1" smtClean="0">
                <a:latin typeface="Arial" panose="020B0604020202020204" pitchFamily="34" charset="0"/>
                <a:cs typeface="Arial" panose="020B0604020202020204" pitchFamily="34" charset="0"/>
              </a:rPr>
              <a:t>output</a:t>
            </a:r>
            <a:r>
              <a:rPr lang="id-ID" altLang="en-US" sz="3200" smtClean="0">
                <a:latin typeface="Arial" panose="020B0604020202020204" pitchFamily="34" charset="0"/>
                <a:cs typeface="Arial" panose="020B0604020202020204" pitchFamily="34" charset="0"/>
              </a:rPr>
              <a:t> (monitor, printer) sebagai informasi</a:t>
            </a:r>
          </a:p>
          <a:p>
            <a:pPr marL="454025" indent="-282575" eaLnBrk="1" hangingPunct="1">
              <a:buFont typeface="Wingdings 2" panose="05020102010507070707" pitchFamily="18" charset="2"/>
              <a:buNone/>
            </a:pPr>
            <a:r>
              <a:rPr lang="id-ID" altLang="en-US" sz="3200" smtClean="0">
                <a:latin typeface="Arial" panose="020B0604020202020204" pitchFamily="34" charset="0"/>
                <a:cs typeface="Arial" panose="020B0604020202020204" pitchFamily="34" charset="0"/>
              </a:rPr>
              <a:t>5. </a:t>
            </a:r>
            <a:r>
              <a:rPr lang="id-ID" altLang="en-US" sz="3200" b="1" smtClean="0">
                <a:latin typeface="Arial" panose="020B0604020202020204" pitchFamily="34" charset="0"/>
                <a:cs typeface="Arial" panose="020B0604020202020204" pitchFamily="34" charset="0"/>
              </a:rPr>
              <a:t>Distribusi</a:t>
            </a:r>
            <a:r>
              <a:rPr lang="id-ID" altLang="en-US" sz="3200" smtClean="0">
                <a:latin typeface="Arial" panose="020B0604020202020204" pitchFamily="34" charset="0"/>
                <a:cs typeface="Arial" panose="020B0604020202020204" pitchFamily="34" charset="0"/>
              </a:rPr>
              <a:t> = setelah proses pengolahan data dilakukan, informasi yang dihasilkan harus segera didistribusikan kepada yang memerlukan, sebab hasil pengolahan tersebut dapat menjadi bahan pertimbangan pengambilan keputusan atau jadi data dalam pengolahan data selanjutnya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428</TotalTime>
  <Words>1214</Words>
  <Application>Microsoft Office PowerPoint</Application>
  <PresentationFormat>On-screen Show (4:3)</PresentationFormat>
  <Paragraphs>207</Paragraphs>
  <Slides>35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Calibri</vt:lpstr>
      <vt:lpstr>Constantia</vt:lpstr>
      <vt:lpstr>Wingdings 2</vt:lpstr>
      <vt:lpstr>Comic Sans MS</vt:lpstr>
      <vt:lpstr>Wingdings</vt:lpstr>
      <vt:lpstr>Flow</vt:lpstr>
      <vt:lpstr>Acrobat Document</vt:lpstr>
      <vt:lpstr>KONSEP SISTEM INFORMASI </vt:lpstr>
      <vt:lpstr>GAMBARAN INFORMASI</vt:lpstr>
      <vt:lpstr>DEFINISI INFORMASI</vt:lpstr>
      <vt:lpstr>CIRI-CIRI INFORMASI</vt:lpstr>
      <vt:lpstr>KUALITAS INFORMASI</vt:lpstr>
      <vt:lpstr>SIKLUS INFORMASI </vt:lpstr>
      <vt:lpstr>SIKLUS INFORMASI </vt:lpstr>
      <vt:lpstr>3. Pengolahan Data</vt:lpstr>
      <vt:lpstr>SIKLUS INFORMASI </vt:lpstr>
      <vt:lpstr>INFORMASI DALAM MANAJEMEN</vt:lpstr>
      <vt:lpstr>             </vt:lpstr>
      <vt:lpstr>PowerPoint Presentation</vt:lpstr>
      <vt:lpstr>TINGKATAN MANAJEMEN INFORMASI</vt:lpstr>
      <vt:lpstr>PENGERTIAN SISTEM</vt:lpstr>
      <vt:lpstr>PENGERTIAN SISTEM</vt:lpstr>
      <vt:lpstr>KARAKTERISTIK  SISTEM</vt:lpstr>
      <vt:lpstr>KARAKTERISTIK  SISTEM</vt:lpstr>
      <vt:lpstr>KARAKTERISTIK  SISTEM</vt:lpstr>
      <vt:lpstr>JENJANG SISTEM </vt:lpstr>
      <vt:lpstr>MODEL  SISTEM</vt:lpstr>
      <vt:lpstr>MODEL  SISTEM</vt:lpstr>
      <vt:lpstr>Definisi SISTEM INFORMASI</vt:lpstr>
      <vt:lpstr>SISTEM INFORMASI </vt:lpstr>
      <vt:lpstr>SISTEM INFORMASI </vt:lpstr>
      <vt:lpstr>KOMPONEN SISTEM INFORMASI :</vt:lpstr>
      <vt:lpstr>Gambaran Komponen SI dengan pendekatan Sistem </vt:lpstr>
      <vt:lpstr>SISTEM INFORMASI DALAM PROSES MANAJEMEN</vt:lpstr>
      <vt:lpstr>KONSEP MANAJEMEN </vt:lpstr>
      <vt:lpstr>Hubungan Tingkat Manajer-Informasi</vt:lpstr>
      <vt:lpstr>PENGERTIAN SIM</vt:lpstr>
      <vt:lpstr>PENGERTIAN SIM</vt:lpstr>
      <vt:lpstr>PENGERTIAN SIM</vt:lpstr>
      <vt:lpstr>Konsep SIM (Gordon)</vt:lpstr>
      <vt:lpstr>Unsur-unsur dari SIM :</vt:lpstr>
      <vt:lpstr>Mengapa SIM Dibutuhkan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SISTEM INFORMASI</dc:title>
  <dc:creator>Yani</dc:creator>
  <cp:lastModifiedBy>user</cp:lastModifiedBy>
  <cp:revision>24</cp:revision>
  <dcterms:created xsi:type="dcterms:W3CDTF">2010-09-21T06:44:56Z</dcterms:created>
  <dcterms:modified xsi:type="dcterms:W3CDTF">2018-12-04T07:39:59Z</dcterms:modified>
</cp:coreProperties>
</file>