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sldIdLst>
    <p:sldId id="371" r:id="rId2"/>
    <p:sldId id="325" r:id="rId3"/>
    <p:sldId id="37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68" r:id="rId15"/>
    <p:sldId id="347" r:id="rId16"/>
    <p:sldId id="370" r:id="rId17"/>
    <p:sldId id="372" r:id="rId18"/>
    <p:sldId id="348" r:id="rId19"/>
    <p:sldId id="376" r:id="rId20"/>
    <p:sldId id="349" r:id="rId21"/>
    <p:sldId id="267" r:id="rId22"/>
    <p:sldId id="350" r:id="rId23"/>
    <p:sldId id="351" r:id="rId24"/>
    <p:sldId id="352" r:id="rId25"/>
    <p:sldId id="353" r:id="rId26"/>
    <p:sldId id="354" r:id="rId27"/>
    <p:sldId id="355" r:id="rId28"/>
    <p:sldId id="369" r:id="rId29"/>
    <p:sldId id="356" r:id="rId30"/>
    <p:sldId id="358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73" r:id="rId39"/>
    <p:sldId id="374" r:id="rId40"/>
    <p:sldId id="32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  <a:srgbClr val="005A9E"/>
    <a:srgbClr val="800000"/>
    <a:srgbClr val="00355C"/>
    <a:srgbClr val="DDDDDD"/>
    <a:srgbClr val="FF6600"/>
    <a:srgbClr val="F1DFC7"/>
    <a:srgbClr val="FFB9C6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6891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37325-08FB-4D0C-B645-2BBF99087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069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37325-08FB-4D0C-B645-2BBF9908753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8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 userDrawn="1"/>
        </p:nvSpPr>
        <p:spPr>
          <a:xfrm>
            <a:off x="3733800" y="0"/>
            <a:ext cx="5410200" cy="495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PROYEK PERANGKAT LUNAK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10000" y="5334000"/>
            <a:ext cx="5334000" cy="15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0" y="5103812"/>
            <a:ext cx="53340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3810000" y="53295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solidFill>
                  <a:schemeClr val="bg1"/>
                </a:solidFill>
                <a:latin typeface="+mj-lt"/>
              </a:rPr>
              <a:t>FAKULTAS TEKNOLOGI INFORMASI</a:t>
            </a:r>
            <a:endParaRPr lang="id-ID" sz="2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810000" y="5865812"/>
            <a:ext cx="5334000" cy="1588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019800" y="45836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id-ID" dirty="0" smtClean="0"/>
              <a:t>IF015</a:t>
            </a:r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33400" y="152400"/>
            <a:ext cx="8001000" cy="1143000"/>
          </a:xfrm>
        </p:spPr>
        <p:txBody>
          <a:bodyPr/>
          <a:lstStyle>
            <a:lvl1pPr>
              <a:defRPr lang="en-US" sz="40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11"/>
          <p:cNvSpPr>
            <a:spLocks noGrp="1"/>
          </p:cNvSpPr>
          <p:nvPr userDrawn="1"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00088" y="4419600"/>
            <a:ext cx="777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95800"/>
            <a:ext cx="7772400" cy="1362075"/>
          </a:xfrm>
          <a:solidFill>
            <a:srgbClr val="002060">
              <a:alpha val="50000"/>
            </a:srgbClr>
          </a:solidFill>
        </p:spPr>
        <p:txBody>
          <a:bodyPr anchor="t"/>
          <a:lstStyle>
            <a:lvl1pPr algn="ctr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824413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MPPL IF015           3 SKS</a:t>
            </a:r>
            <a:endParaRPr lang="id-ID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B92C5-78C7-468F-8BA0-ADBBE8B51C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8" name="Picture 8" descr="f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400800"/>
            <a:ext cx="380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20" y="6356350"/>
            <a:ext cx="27146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F7E67BF5-69FA-4C0C-8B88-5B44058215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410200"/>
            <a:ext cx="9144000" cy="1588"/>
          </a:xfrm>
          <a:prstGeom prst="line">
            <a:avLst/>
          </a:prstGeom>
          <a:ln w="381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4267200"/>
            <a:ext cx="53340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657600" y="1371600"/>
            <a:ext cx="53340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 userDrawn="1"/>
        </p:nvSpPr>
        <p:spPr>
          <a:xfrm>
            <a:off x="3657600" y="1524000"/>
            <a:ext cx="5257800" cy="2666999"/>
          </a:xfrm>
          <a:prstGeom prst="rect">
            <a:avLst/>
          </a:prstGeom>
          <a:solidFill>
            <a:schemeClr val="accent1"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PROYEK PERANGKAT LUNAK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E5BE65-59CB-4C1C-8B99-C046EE060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617537"/>
            <a:ext cx="73167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b="1" dirty="0" err="1">
                <a:solidFill>
                  <a:srgbClr val="C00000"/>
                </a:solidFill>
              </a:rPr>
              <a:t>Analisis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arus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kas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n-US" b="1" i="1" dirty="0">
                <a:solidFill>
                  <a:srgbClr val="C00000"/>
                </a:solidFill>
              </a:rPr>
              <a:t>cash flow analysis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b="1" dirty="0" err="1">
                <a:solidFill>
                  <a:srgbClr val="C00000"/>
                </a:solidFill>
              </a:rPr>
              <a:t>proyek</a:t>
            </a:r>
            <a:r>
              <a:rPr lang="en-US" b="1" dirty="0">
                <a:solidFill>
                  <a:srgbClr val="C00000"/>
                </a:solidFill>
              </a:rPr>
              <a:t>: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biaya-manfaat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)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mewaspadai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agar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diatasi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929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Discount </a:t>
            </a:r>
            <a:r>
              <a:rPr lang="en-US" b="1" i="1" dirty="0">
                <a:solidFill>
                  <a:srgbClr val="C00000"/>
                </a:solidFill>
              </a:rPr>
              <a:t>rate</a:t>
            </a:r>
          </a:p>
          <a:p>
            <a:pPr>
              <a:spcBef>
                <a:spcPct val="40000"/>
              </a:spcBef>
            </a:pPr>
            <a:r>
              <a:rPr lang="en-US" dirty="0"/>
              <a:t>= </a:t>
            </a:r>
            <a:r>
              <a:rPr lang="en-US" i="1" dirty="0"/>
              <a:t>Cut off rate;  hurdle rate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Nilai</a:t>
            </a:r>
            <a:r>
              <a:rPr lang="en-US" dirty="0"/>
              <a:t> minimum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b="1" dirty="0" err="1">
                <a:solidFill>
                  <a:srgbClr val="FF0000"/>
                </a:solidFill>
              </a:rPr>
              <a:t>investasi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lain yang </a:t>
            </a:r>
            <a:r>
              <a:rPr lang="en-US" dirty="0" err="1"/>
              <a:t>resikonya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endParaRPr lang="id-ID" dirty="0" smtClean="0"/>
          </a:p>
          <a:p>
            <a:pPr>
              <a:spcBef>
                <a:spcPct val="40000"/>
              </a:spcBef>
            </a:pPr>
            <a:r>
              <a:rPr lang="id-ID" dirty="0" smtClean="0"/>
              <a:t>Sering kali menggunakan tingkat suku bunga bank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688" y="552450"/>
            <a:ext cx="7021512" cy="590550"/>
          </a:xfrm>
        </p:spPr>
        <p:txBody>
          <a:bodyPr>
            <a:normAutofit/>
          </a:bodyPr>
          <a:lstStyle/>
          <a:p>
            <a:pPr algn="r"/>
            <a:endParaRPr lang="en-US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458200" cy="4876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NPV = </a:t>
            </a:r>
            <a:r>
              <a:rPr lang="en-US" b="1" i="1" dirty="0">
                <a:solidFill>
                  <a:srgbClr val="C00000"/>
                </a:solidFill>
              </a:rPr>
              <a:t>NET PRESENT VALUE </a:t>
            </a:r>
            <a:r>
              <a:rPr lang="en-US" i="1" dirty="0"/>
              <a:t> 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Nilai</a:t>
            </a:r>
            <a:r>
              <a:rPr lang="en-US" dirty="0"/>
              <a:t> 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depan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discount rate</a:t>
            </a:r>
            <a:r>
              <a:rPr lang="en-US" dirty="0"/>
              <a:t>  </a:t>
            </a:r>
            <a:r>
              <a:rPr lang="en-US" dirty="0" smtClean="0"/>
              <a:t>r</a:t>
            </a:r>
            <a:endParaRPr lang="id-ID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NPV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manfaat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proyek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keseluruhan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Investasi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proyek</a:t>
            </a:r>
            <a:r>
              <a:rPr lang="en-US" dirty="0">
                <a:solidFill>
                  <a:srgbClr val="FF0000"/>
                </a:solidFill>
              </a:rPr>
              <a:t> – ∑{net cash flow / (1+r)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}    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                           t =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                           r = discount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688" y="552450"/>
            <a:ext cx="7021512" cy="590550"/>
          </a:xfrm>
        </p:spPr>
        <p:txBody>
          <a:bodyPr>
            <a:normAutofit/>
          </a:bodyPr>
          <a:lstStyle/>
          <a:p>
            <a:pPr algn="r"/>
            <a:endParaRPr lang="en-US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876800"/>
          </a:xfrm>
        </p:spPr>
        <p:txBody>
          <a:bodyPr>
            <a:no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id-ID" b="1" dirty="0" smtClean="0">
                <a:solidFill>
                  <a:srgbClr val="C00000"/>
                </a:solidFill>
              </a:rPr>
              <a:t>I</a:t>
            </a:r>
            <a:r>
              <a:rPr lang="en-US" b="1" dirty="0" err="1" smtClean="0">
                <a:solidFill>
                  <a:srgbClr val="C00000"/>
                </a:solidFill>
              </a:rPr>
              <a:t>nternal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rate of return (IRR)</a:t>
            </a:r>
          </a:p>
          <a:p>
            <a:pPr>
              <a:spcBef>
                <a:spcPct val="40000"/>
              </a:spcBef>
            </a:pPr>
            <a:r>
              <a:rPr lang="en-US" dirty="0"/>
              <a:t>Discount rate yang </a:t>
            </a:r>
            <a:r>
              <a:rPr lang="en-US" dirty="0" smtClean="0"/>
              <a:t>me</a:t>
            </a:r>
            <a:r>
              <a:rPr lang="id-ID" dirty="0" smtClean="0"/>
              <a:t>nghasil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NPV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9144000" cy="515938"/>
          </a:xfrm>
        </p:spPr>
        <p:txBody>
          <a:bodyPr>
            <a:noAutofit/>
          </a:bodyPr>
          <a:lstStyle/>
          <a:p>
            <a:r>
              <a:rPr lang="en-US" sz="2600" b="1" dirty="0" err="1">
                <a:solidFill>
                  <a:srgbClr val="A40000"/>
                </a:solidFill>
              </a:rPr>
              <a:t>Contoh</a:t>
            </a:r>
            <a:r>
              <a:rPr lang="en-US" sz="2600" b="1" dirty="0">
                <a:solidFill>
                  <a:srgbClr val="A40000"/>
                </a:solidFill>
              </a:rPr>
              <a:t> </a:t>
            </a:r>
            <a:r>
              <a:rPr lang="en-US" sz="2600" b="1" dirty="0" err="1">
                <a:solidFill>
                  <a:srgbClr val="A40000"/>
                </a:solidFill>
              </a:rPr>
              <a:t>penggunaan</a:t>
            </a:r>
            <a:r>
              <a:rPr lang="en-US" sz="2600" b="1" dirty="0">
                <a:solidFill>
                  <a:srgbClr val="A40000"/>
                </a:solidFill>
              </a:rPr>
              <a:t> NPV:ARUS KAS PROYEK PENGGANTIAN S.I.</a:t>
            </a:r>
          </a:p>
        </p:txBody>
      </p:sp>
      <p:graphicFrame>
        <p:nvGraphicFramePr>
          <p:cNvPr id="13500" name="Group 188"/>
          <p:cNvGraphicFramePr>
            <a:graphicFrameLocks noGrp="1"/>
          </p:cNvGraphicFramePr>
          <p:nvPr>
            <p:ph type="tbl" idx="1"/>
          </p:nvPr>
        </p:nvGraphicFramePr>
        <p:xfrm>
          <a:off x="152400" y="662622"/>
          <a:ext cx="8839200" cy="5814378"/>
        </p:xfrm>
        <a:graphic>
          <a:graphicData uri="http://schemas.openxmlformats.org/drawingml/2006/table">
            <a:tbl>
              <a:tblPr/>
              <a:tblGrid>
                <a:gridCol w="3124200"/>
                <a:gridCol w="838200"/>
                <a:gridCol w="838200"/>
                <a:gridCol w="990600"/>
                <a:gridCol w="1066800"/>
                <a:gridCol w="990600"/>
                <a:gridCol w="990600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KETERANGAN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ARUS KAS (JUTA RP)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 THN SELAN</a:t>
                      </a:r>
                      <a:r>
                        <a:rPr kumimoji="0" lang="id-ID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</a:t>
                      </a:r>
                      <a:r>
                        <a:rPr kumimoji="0" lang="id-ID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UTNYA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PEMBELIAN P/K &amp; P/L SIST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1.575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PEMELIHARAAN P/L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PEMELIHARAAN P/K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PELATIHAN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JASA INFO &amp; TEKNOLOGI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2.880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6.085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PENGHEMATAN: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KOMPUTER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(680)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ENTRI DATA (PENDUKUNG)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(460)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KEUANGAN DLL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(760)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(1.580)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JASA (BUNGA)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PENGHEMATAN 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(1.220)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(1.280)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(2.780)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(1.740)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keseluruhan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netto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3.305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</a:tr>
            </a:tbl>
          </a:graphicData>
        </a:graphic>
      </p:graphicFrame>
      <p:sp>
        <p:nvSpPr>
          <p:cNvPr id="137" name="Slide Number Placeholder 136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693737"/>
            <a:ext cx="7099300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53340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 err="1">
                <a:solidFill>
                  <a:srgbClr val="C00000"/>
                </a:solidFill>
              </a:rPr>
              <a:t>Biaya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langsung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r>
              <a:rPr lang="en-US" dirty="0" err="1"/>
              <a:t>dll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Biaya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langsung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tagihan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;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dirty="0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4000" dirty="0" err="1" smtClean="0"/>
              <a:t>Suatu</a:t>
            </a:r>
            <a:r>
              <a:rPr lang="en-GB" sz="4000" dirty="0" smtClean="0"/>
              <a:t> </a:t>
            </a:r>
            <a:r>
              <a:rPr lang="en-GB" sz="4000" dirty="0" err="1" smtClean="0"/>
              <a:t>proyek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informasi</a:t>
            </a:r>
            <a:r>
              <a:rPr lang="en-GB" sz="4000" dirty="0" smtClean="0"/>
              <a:t> </a:t>
            </a:r>
            <a:r>
              <a:rPr lang="en-GB" sz="4000" dirty="0" err="1" smtClean="0"/>
              <a:t>menggunakan</a:t>
            </a:r>
            <a:r>
              <a:rPr lang="en-GB" sz="4000" dirty="0" smtClean="0"/>
              <a:t> </a:t>
            </a:r>
            <a:r>
              <a:rPr lang="en-GB" sz="4000" dirty="0" err="1" smtClean="0"/>
              <a:t>investasi</a:t>
            </a:r>
            <a:r>
              <a:rPr lang="en-GB" sz="4000" dirty="0" smtClean="0"/>
              <a:t> 300 </a:t>
            </a:r>
            <a:r>
              <a:rPr lang="en-GB" sz="4000" dirty="0" err="1" smtClean="0"/>
              <a:t>milyar</a:t>
            </a:r>
            <a:r>
              <a:rPr lang="en-GB" sz="4000" dirty="0" smtClean="0"/>
              <a:t>. </a:t>
            </a:r>
            <a:r>
              <a:rPr lang="en-GB" sz="4000" dirty="0" err="1" smtClean="0"/>
              <a:t>Umur</a:t>
            </a:r>
            <a:r>
              <a:rPr lang="en-GB" sz="4000" dirty="0" smtClean="0"/>
              <a:t> </a:t>
            </a:r>
            <a:r>
              <a:rPr lang="en-GB" sz="4000" dirty="0" err="1" smtClean="0"/>
              <a:t>ekonomis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diperkirakan</a:t>
            </a:r>
            <a:r>
              <a:rPr lang="en-GB" sz="4000" dirty="0" smtClean="0"/>
              <a:t> 3 </a:t>
            </a:r>
            <a:r>
              <a:rPr lang="en-GB" sz="4000" dirty="0" err="1" smtClean="0"/>
              <a:t>tahun</a:t>
            </a:r>
            <a:r>
              <a:rPr lang="en-GB" sz="4000" dirty="0" smtClean="0"/>
              <a:t>. </a:t>
            </a:r>
            <a:r>
              <a:rPr lang="en-GB" sz="4000" dirty="0" err="1" smtClean="0"/>
              <a:t>Bila</a:t>
            </a:r>
            <a:r>
              <a:rPr lang="en-GB" sz="4000" dirty="0" smtClean="0"/>
              <a:t> </a:t>
            </a:r>
            <a:r>
              <a:rPr lang="en-GB" sz="4000" dirty="0" err="1" smtClean="0"/>
              <a:t>estimasi</a:t>
            </a:r>
            <a:r>
              <a:rPr lang="en-GB" sz="4000" dirty="0" smtClean="0"/>
              <a:t> </a:t>
            </a:r>
            <a:r>
              <a:rPr lang="en-GB" sz="4000" dirty="0" err="1" smtClean="0"/>
              <a:t>penghematan</a:t>
            </a:r>
            <a:r>
              <a:rPr lang="en-GB" sz="4000" dirty="0" smtClean="0"/>
              <a:t> (</a:t>
            </a:r>
            <a:r>
              <a:rPr lang="en-GB" sz="4000" dirty="0" err="1" smtClean="0"/>
              <a:t>karena</a:t>
            </a:r>
            <a:r>
              <a:rPr lang="en-GB" sz="4000" dirty="0" smtClean="0"/>
              <a:t> </a:t>
            </a:r>
            <a:r>
              <a:rPr lang="en-GB" sz="4000" dirty="0" err="1" smtClean="0"/>
              <a:t>efisiensi</a:t>
            </a:r>
            <a:r>
              <a:rPr lang="en-GB" sz="4000" dirty="0" smtClean="0"/>
              <a:t> yang </a:t>
            </a:r>
            <a:r>
              <a:rPr lang="en-GB" sz="4000" dirty="0" err="1" smtClean="0"/>
              <a:t>meningkat</a:t>
            </a:r>
            <a:r>
              <a:rPr lang="en-GB" sz="4000" dirty="0" smtClean="0"/>
              <a:t>) </a:t>
            </a:r>
            <a:r>
              <a:rPr lang="en-GB" sz="4000" dirty="0" err="1" smtClean="0"/>
              <a:t>dan</a:t>
            </a:r>
            <a:r>
              <a:rPr lang="en-GB" sz="4000" dirty="0" smtClean="0"/>
              <a:t> </a:t>
            </a:r>
            <a:r>
              <a:rPr lang="en-GB" sz="4000" dirty="0" err="1" smtClean="0"/>
              <a:t>tambahan</a:t>
            </a:r>
            <a:r>
              <a:rPr lang="en-GB" sz="4000" dirty="0" smtClean="0"/>
              <a:t> </a:t>
            </a:r>
            <a:r>
              <a:rPr lang="en-GB" sz="4000" dirty="0" err="1" smtClean="0"/>
              <a:t>penerimaan</a:t>
            </a:r>
            <a:r>
              <a:rPr lang="en-GB" sz="4000" dirty="0" smtClean="0"/>
              <a:t> </a:t>
            </a:r>
            <a:r>
              <a:rPr lang="en-GB" sz="4000" dirty="0" err="1" smtClean="0"/>
              <a:t>adalah</a:t>
            </a:r>
            <a:r>
              <a:rPr lang="en-GB" sz="4000" dirty="0" smtClean="0"/>
              <a:t> </a:t>
            </a:r>
            <a:r>
              <a:rPr lang="en-GB" sz="4000" dirty="0" err="1" smtClean="0"/>
              <a:t>seperti</a:t>
            </a:r>
            <a:r>
              <a:rPr lang="en-GB" sz="4000" dirty="0" smtClean="0"/>
              <a:t> </a:t>
            </a:r>
            <a:r>
              <a:rPr lang="en-GB" sz="4000" dirty="0" err="1" smtClean="0"/>
              <a:t>dalam</a:t>
            </a:r>
            <a:r>
              <a:rPr lang="en-GB" sz="4000" dirty="0" smtClean="0"/>
              <a:t> </a:t>
            </a:r>
            <a:r>
              <a:rPr lang="en-GB" sz="4000" dirty="0" err="1" smtClean="0"/>
              <a:t>tabel</a:t>
            </a:r>
            <a:r>
              <a:rPr lang="en-GB" sz="4000" dirty="0" smtClean="0"/>
              <a:t> </a:t>
            </a:r>
            <a:r>
              <a:rPr lang="en-GB" sz="4000" dirty="0" err="1" smtClean="0"/>
              <a:t>berikut</a:t>
            </a:r>
            <a:r>
              <a:rPr lang="en-GB" sz="4000" dirty="0" smtClean="0"/>
              <a:t>, </a:t>
            </a:r>
            <a:r>
              <a:rPr lang="en-GB" sz="4000" dirty="0" err="1" smtClean="0"/>
              <a:t>sementara</a:t>
            </a:r>
            <a:r>
              <a:rPr lang="en-GB" sz="4000" dirty="0" smtClean="0"/>
              <a:t> </a:t>
            </a:r>
            <a:r>
              <a:rPr lang="en-GB" sz="4000" dirty="0" err="1" smtClean="0"/>
              <a:t>tingkat</a:t>
            </a:r>
            <a:r>
              <a:rPr lang="en-GB" sz="4000" dirty="0" smtClean="0"/>
              <a:t> </a:t>
            </a:r>
            <a:r>
              <a:rPr lang="en-GB" sz="4000" dirty="0" err="1" smtClean="0"/>
              <a:t>suku</a:t>
            </a:r>
            <a:r>
              <a:rPr lang="en-GB" sz="4000" dirty="0" smtClean="0"/>
              <a:t> </a:t>
            </a:r>
            <a:r>
              <a:rPr lang="en-GB" sz="4000" dirty="0" err="1" smtClean="0"/>
              <a:t>bunga</a:t>
            </a:r>
            <a:r>
              <a:rPr lang="en-GB" sz="4000" dirty="0" smtClean="0"/>
              <a:t> </a:t>
            </a:r>
            <a:r>
              <a:rPr lang="en-GB" sz="4000" dirty="0" err="1" smtClean="0"/>
              <a:t>adalah</a:t>
            </a:r>
            <a:r>
              <a:rPr lang="en-GB" sz="4000" dirty="0" smtClean="0"/>
              <a:t> </a:t>
            </a:r>
            <a:r>
              <a:rPr lang="id-ID" sz="4000" dirty="0" smtClean="0"/>
              <a:t>1</a:t>
            </a:r>
            <a:r>
              <a:rPr lang="en-GB" sz="4000" dirty="0" smtClean="0"/>
              <a:t>0%, </a:t>
            </a:r>
            <a:r>
              <a:rPr lang="en-GB" sz="4000" dirty="0" err="1" smtClean="0"/>
              <a:t>apakah</a:t>
            </a:r>
            <a:r>
              <a:rPr lang="en-GB" sz="4000" dirty="0" smtClean="0"/>
              <a:t> </a:t>
            </a:r>
            <a:r>
              <a:rPr lang="en-GB" sz="4000" dirty="0" err="1" smtClean="0"/>
              <a:t>proyek</a:t>
            </a:r>
            <a:r>
              <a:rPr lang="en-GB" sz="4000" dirty="0" smtClean="0"/>
              <a:t> </a:t>
            </a:r>
            <a:r>
              <a:rPr lang="en-GB" sz="4000" dirty="0" err="1" smtClean="0"/>
              <a:t>tersebut</a:t>
            </a:r>
            <a:r>
              <a:rPr lang="en-GB" sz="4000" dirty="0" smtClean="0"/>
              <a:t> </a:t>
            </a:r>
            <a:r>
              <a:rPr lang="en-GB" sz="4000" dirty="0" err="1" smtClean="0"/>
              <a:t>layak</a:t>
            </a:r>
            <a:r>
              <a:rPr lang="id-ID" sz="4000" dirty="0" smtClean="0"/>
              <a:t> untuk menghasilkan manfaat 100 M setelah digunakan 3 tahun</a:t>
            </a:r>
            <a:r>
              <a:rPr lang="en-GB" sz="4000" dirty="0" smtClean="0"/>
              <a:t>? </a:t>
            </a:r>
            <a:r>
              <a:rPr lang="en-GB" sz="4000" dirty="0" err="1" smtClean="0"/>
              <a:t>Berapa</a:t>
            </a:r>
            <a:r>
              <a:rPr lang="en-GB" sz="4000" dirty="0" smtClean="0"/>
              <a:t> lama </a:t>
            </a:r>
            <a:r>
              <a:rPr lang="en-GB" sz="4000" dirty="0" err="1" smtClean="0"/>
              <a:t>setelah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dioperasikan</a:t>
            </a:r>
            <a:r>
              <a:rPr lang="en-GB" sz="4000" dirty="0" smtClean="0"/>
              <a:t> </a:t>
            </a:r>
            <a:r>
              <a:rPr lang="en-GB" sz="4000" dirty="0" err="1" smtClean="0"/>
              <a:t>investasi</a:t>
            </a:r>
            <a:r>
              <a:rPr lang="en-GB" sz="4000" dirty="0" smtClean="0"/>
              <a:t> </a:t>
            </a:r>
            <a:r>
              <a:rPr lang="en-GB" sz="4000" dirty="0" err="1" smtClean="0"/>
              <a:t>dapat</a:t>
            </a:r>
            <a:r>
              <a:rPr lang="en-GB" sz="4000" dirty="0" smtClean="0"/>
              <a:t> </a:t>
            </a:r>
            <a:r>
              <a:rPr lang="en-GB" sz="4000" dirty="0" err="1" smtClean="0"/>
              <a:t>kembali</a:t>
            </a:r>
            <a:r>
              <a:rPr lang="en-GB" sz="4000" dirty="0" smtClean="0"/>
              <a:t>?</a:t>
            </a:r>
            <a:endParaRPr lang="id-ID" dirty="0" smtClean="0"/>
          </a:p>
          <a:p>
            <a:pPr>
              <a:spcBef>
                <a:spcPts val="1200"/>
              </a:spcBef>
              <a:buNone/>
            </a:pPr>
            <a:r>
              <a:rPr lang="en-GB" sz="4000" u="sng" dirty="0" err="1" smtClean="0"/>
              <a:t>Tahun</a:t>
            </a:r>
            <a:r>
              <a:rPr lang="en-GB" sz="4000" u="sng" dirty="0" smtClean="0"/>
              <a:t> </a:t>
            </a:r>
            <a:r>
              <a:rPr lang="en-GB" sz="4000" u="sng" dirty="0" err="1" smtClean="0"/>
              <a:t>ke</a:t>
            </a:r>
            <a:r>
              <a:rPr lang="id-ID" sz="4000" dirty="0" smtClean="0"/>
              <a:t>    </a:t>
            </a:r>
            <a:r>
              <a:rPr lang="en-GB" sz="4000" u="sng" dirty="0" err="1" smtClean="0"/>
              <a:t>Penghematan</a:t>
            </a:r>
            <a:r>
              <a:rPr lang="en-GB" sz="4000" u="sng" dirty="0" smtClean="0"/>
              <a:t> O&amp;M</a:t>
            </a:r>
            <a:r>
              <a:rPr lang="id-ID" sz="4000" dirty="0" smtClean="0"/>
              <a:t>   </a:t>
            </a:r>
            <a:r>
              <a:rPr lang="en-GB" sz="4000" u="sng" dirty="0" err="1" smtClean="0"/>
              <a:t>Tambahan</a:t>
            </a:r>
            <a:r>
              <a:rPr lang="en-GB" sz="4000" u="sng" dirty="0" smtClean="0"/>
              <a:t> </a:t>
            </a:r>
            <a:r>
              <a:rPr lang="en-GB" sz="4000" u="sng" dirty="0" err="1" smtClean="0"/>
              <a:t>penerimaan</a:t>
            </a:r>
            <a:r>
              <a:rPr lang="id-ID" sz="4000" dirty="0" smtClean="0"/>
              <a:t>	</a:t>
            </a:r>
          </a:p>
          <a:p>
            <a:pPr>
              <a:buNone/>
            </a:pPr>
            <a:r>
              <a:rPr lang="en-GB" sz="4000" dirty="0" smtClean="0"/>
              <a:t>1</a:t>
            </a:r>
            <a:r>
              <a:rPr lang="id-ID" sz="4000" dirty="0" smtClean="0"/>
              <a:t>				</a:t>
            </a:r>
            <a:r>
              <a:rPr lang="en-GB" sz="4000" dirty="0" smtClean="0"/>
              <a:t>50 M</a:t>
            </a:r>
            <a:r>
              <a:rPr lang="id-ID" sz="4000" dirty="0" smtClean="0"/>
              <a:t>			</a:t>
            </a:r>
            <a:r>
              <a:rPr lang="en-GB" sz="4000" dirty="0" smtClean="0"/>
              <a:t>60 M</a:t>
            </a:r>
            <a:endParaRPr lang="id-ID" sz="4000" dirty="0" smtClean="0"/>
          </a:p>
          <a:p>
            <a:pPr>
              <a:buNone/>
            </a:pPr>
            <a:r>
              <a:rPr lang="en-GB" sz="4000" dirty="0" smtClean="0"/>
              <a:t>2</a:t>
            </a:r>
            <a:r>
              <a:rPr lang="id-ID" sz="4000" dirty="0" smtClean="0"/>
              <a:t>				</a:t>
            </a:r>
            <a:r>
              <a:rPr lang="en-GB" sz="4000" dirty="0" smtClean="0"/>
              <a:t>6</a:t>
            </a:r>
            <a:r>
              <a:rPr lang="id-ID" sz="4000" dirty="0" smtClean="0"/>
              <a:t>1</a:t>
            </a:r>
            <a:r>
              <a:rPr lang="en-GB" sz="4000" dirty="0" smtClean="0"/>
              <a:t> M</a:t>
            </a:r>
            <a:r>
              <a:rPr lang="id-ID" sz="4000" dirty="0" smtClean="0"/>
              <a:t>			</a:t>
            </a:r>
            <a:r>
              <a:rPr lang="en-GB" sz="4000" dirty="0" smtClean="0"/>
              <a:t>60 M</a:t>
            </a:r>
            <a:endParaRPr lang="id-ID" sz="4000" dirty="0" smtClean="0"/>
          </a:p>
          <a:p>
            <a:pPr>
              <a:buNone/>
            </a:pPr>
            <a:r>
              <a:rPr lang="en-GB" sz="4000" dirty="0" smtClean="0"/>
              <a:t>3</a:t>
            </a:r>
            <a:r>
              <a:rPr lang="id-ID" sz="4000" dirty="0" smtClean="0"/>
              <a:t>				166,2</a:t>
            </a:r>
            <a:r>
              <a:rPr lang="en-GB" sz="4000" dirty="0" smtClean="0"/>
              <a:t> M</a:t>
            </a:r>
            <a:r>
              <a:rPr lang="id-ID" sz="4000" dirty="0" smtClean="0"/>
              <a:t>		233,1</a:t>
            </a:r>
            <a:r>
              <a:rPr lang="en-GB" sz="4000" dirty="0" smtClean="0"/>
              <a:t> M</a:t>
            </a:r>
            <a:endParaRPr lang="id-ID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4400"/>
            <a:ext cx="8229600" cy="1752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Keinginan untuk mendapat manfaat total 100 pada tahun ke-3 terpenuhi (hasil= 200)</a:t>
            </a:r>
            <a:br>
              <a:rPr lang="id-ID" sz="24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BEP setelah sistem digunakan selama 2 tahun + (</a:t>
            </a:r>
            <a:r>
              <a:rPr lang="id-ID" sz="2400" dirty="0" smtClean="0">
                <a:solidFill>
                  <a:srgbClr val="0070C0"/>
                </a:solidFill>
              </a:rPr>
              <a:t>100</a:t>
            </a:r>
            <a:r>
              <a:rPr lang="id-ID" sz="2400" dirty="0" smtClean="0">
                <a:solidFill>
                  <a:schemeClr val="tx1"/>
                </a:solidFill>
              </a:rPr>
              <a:t>/</a:t>
            </a:r>
            <a:r>
              <a:rPr lang="id-ID" sz="2400" dirty="0" smtClean="0"/>
              <a:t>300</a:t>
            </a:r>
            <a:r>
              <a:rPr lang="id-ID" sz="2400" dirty="0" smtClean="0">
                <a:solidFill>
                  <a:schemeClr val="tx1"/>
                </a:solidFill>
              </a:rPr>
              <a:t>)x 12 bln</a:t>
            </a:r>
            <a:br>
              <a:rPr lang="id-ID" sz="24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= 2 tahun 4 bulan</a:t>
            </a:r>
            <a:br>
              <a:rPr lang="id-ID" sz="2400" dirty="0" smtClean="0">
                <a:solidFill>
                  <a:schemeClr val="tx1"/>
                </a:solidFill>
              </a:rPr>
            </a:br>
            <a:endParaRPr lang="id-ID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579122"/>
          <a:ext cx="8610600" cy="406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615440"/>
                <a:gridCol w="1828800"/>
              </a:tblGrid>
              <a:tr h="4424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KETERANGAN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THN-1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THN-2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THN-3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355">
                <a:tc>
                  <a:txBody>
                    <a:bodyPr/>
                    <a:lstStyle/>
                    <a:p>
                      <a:r>
                        <a:rPr lang="id-ID" dirty="0" smtClean="0"/>
                        <a:t>Pembangunan</a:t>
                      </a:r>
                      <a:r>
                        <a:rPr lang="id-ID" baseline="0" dirty="0" smtClean="0"/>
                        <a:t> sistem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43">
                <a:tc>
                  <a:txBody>
                    <a:bodyPr/>
                    <a:lstStyle/>
                    <a:p>
                      <a:r>
                        <a:rPr lang="id-ID" dirty="0" smtClean="0"/>
                        <a:t>Penghematan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166,2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669">
                <a:tc>
                  <a:txBody>
                    <a:bodyPr/>
                    <a:lstStyle/>
                    <a:p>
                      <a:r>
                        <a:rPr lang="id-ID" dirty="0" smtClean="0"/>
                        <a:t>Tambahan penerimaan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233,1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43">
                <a:tc>
                  <a:txBody>
                    <a:bodyPr/>
                    <a:lstStyle/>
                    <a:p>
                      <a:r>
                        <a:rPr lang="id-ID" b="1" dirty="0" smtClean="0"/>
                        <a:t>Total manfaat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110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121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399,3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20">
                <a:tc>
                  <a:txBody>
                    <a:bodyPr/>
                    <a:lstStyle/>
                    <a:p>
                      <a:r>
                        <a:rPr lang="id-ID" dirty="0" smtClean="0"/>
                        <a:t>NPV Total</a:t>
                      </a:r>
                      <a:r>
                        <a:rPr lang="id-ID" baseline="0" dirty="0" smtClean="0"/>
                        <a:t> Manfaat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110 /(1+10%)</a:t>
                      </a:r>
                      <a:r>
                        <a:rPr lang="id-ID" baseline="30000" dirty="0" smtClean="0"/>
                        <a:t>1</a:t>
                      </a:r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= 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121 /(1+10%)</a:t>
                      </a:r>
                      <a:r>
                        <a:rPr lang="id-ID" baseline="30000" dirty="0" smtClean="0"/>
                        <a:t>2</a:t>
                      </a:r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= 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399,3 /(1+10%)</a:t>
                      </a:r>
                      <a:r>
                        <a:rPr lang="id-ID" baseline="30000" dirty="0" smtClean="0"/>
                        <a:t>3</a:t>
                      </a:r>
                    </a:p>
                    <a:p>
                      <a:r>
                        <a:rPr lang="id-ID" baseline="0" dirty="0" smtClean="0"/>
                        <a:t>= </a:t>
                      </a:r>
                      <a:r>
                        <a:rPr lang="id-ID" baseline="0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Kumulatif NPV Total Manfaat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-300+100</a:t>
                      </a:r>
                    </a:p>
                    <a:p>
                      <a:r>
                        <a:rPr lang="id-ID" b="1" dirty="0" smtClean="0"/>
                        <a:t>=-200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-200+100</a:t>
                      </a:r>
                    </a:p>
                    <a:p>
                      <a:r>
                        <a:rPr lang="id-ID" b="1" dirty="0" smtClean="0"/>
                        <a:t>= -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-100+300</a:t>
                      </a:r>
                    </a:p>
                    <a:p>
                      <a:r>
                        <a:rPr lang="id-ID" b="1" dirty="0" smtClean="0"/>
                        <a:t>=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+200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 descr="5%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477000" cy="903287"/>
          </a:xfrm>
          <a:noFill/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PROSES-PROSES DALAM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MANAJEMEN </a:t>
            </a:r>
            <a:r>
              <a:rPr lang="id-ID" sz="3600" dirty="0" smtClean="0">
                <a:solidFill>
                  <a:schemeClr val="tx1"/>
                </a:solidFill>
              </a:rPr>
              <a:t>BIAYA</a:t>
            </a:r>
            <a:r>
              <a:rPr lang="en-US" sz="3600" dirty="0" smtClean="0">
                <a:solidFill>
                  <a:schemeClr val="tx1"/>
                </a:solidFill>
              </a:rPr>
              <a:t> PROYEK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Merencanakan manajemen 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Mengestimasi 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Menentukan anggaran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Memonitor dan mengendalikan biaya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392987" cy="962025"/>
          </a:xfrm>
        </p:spPr>
        <p:txBody>
          <a:bodyPr>
            <a:noAutofit/>
          </a:bodyPr>
          <a:lstStyle/>
          <a:p>
            <a:r>
              <a:rPr lang="id-ID" sz="3600" dirty="0" smtClean="0"/>
              <a:t>PROSES 1:</a:t>
            </a:r>
            <a:br>
              <a:rPr lang="id-ID" sz="3600" dirty="0" smtClean="0"/>
            </a:br>
            <a:r>
              <a:rPr lang="en-US" sz="3600" dirty="0" smtClean="0"/>
              <a:t>ME</a:t>
            </a:r>
            <a:r>
              <a:rPr lang="id-ID" sz="3600" dirty="0" smtClean="0"/>
              <a:t>RENCANAKAN MANAJEMEN</a:t>
            </a:r>
            <a:r>
              <a:rPr lang="en-US" sz="3600" dirty="0" smtClean="0"/>
              <a:t> </a:t>
            </a:r>
            <a:r>
              <a:rPr lang="en-US" sz="3600" dirty="0"/>
              <a:t>BIAYA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dirty="0" smtClean="0"/>
              <a:t>Kegiatan ini menentukan: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Penanggung jawab pengelolaan biaya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Pihak yang menyetujui perubahan biaya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Metode kuantifikasi kinerja dalam biaya (PV, EV, CPI, SPI), dan nilai batas toleransinya.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Pelaporan kinerja biaya (format, frekuensi)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Prosedur perubahan anggaran biaya..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mtClean="0"/>
              <a:t>PERTEMUAN- 6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</a:t>
            </a:r>
            <a:br>
              <a:rPr lang="id-ID" dirty="0" smtClean="0"/>
            </a:br>
            <a:r>
              <a:rPr lang="id-ID" cap="none" dirty="0" smtClean="0"/>
              <a:t>dalam </a:t>
            </a:r>
            <a:r>
              <a:rPr lang="id-ID" dirty="0" smtClean="0"/>
              <a:t>MANAJEMEN BIAYA proyek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392987" cy="449263"/>
          </a:xfrm>
        </p:spPr>
        <p:txBody>
          <a:bodyPr>
            <a:noAutofit/>
          </a:bodyPr>
          <a:lstStyle/>
          <a:p>
            <a:r>
              <a:rPr lang="id-ID" sz="3600" dirty="0" smtClean="0"/>
              <a:t>PROSES 2:</a:t>
            </a:r>
            <a:br>
              <a:rPr lang="id-ID" sz="3600" dirty="0" smtClean="0"/>
            </a:br>
            <a:r>
              <a:rPr lang="en-US" sz="3600" dirty="0" smtClean="0"/>
              <a:t>MENGESTIMASI </a:t>
            </a:r>
            <a:r>
              <a:rPr lang="en-US" sz="3600" dirty="0"/>
              <a:t>BIAYA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solidFill>
                  <a:srgbClr val="A80000"/>
                </a:solidFill>
              </a:rPr>
              <a:t>Estimasi</a:t>
            </a:r>
            <a:r>
              <a:rPr lang="en-US" dirty="0" smtClean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pendahuluan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Dikerjakan</a:t>
            </a:r>
            <a:r>
              <a:rPr lang="en-US" dirty="0"/>
              <a:t> 3–5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selesai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>
                <a:solidFill>
                  <a:srgbClr val="A80000"/>
                </a:solidFill>
              </a:rPr>
              <a:t>Estimasi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untuk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anggaran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Dikerjakan</a:t>
            </a:r>
            <a:r>
              <a:rPr lang="en-US" dirty="0"/>
              <a:t> 1–2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selesai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>
                <a:solidFill>
                  <a:srgbClr val="A80000"/>
                </a:solidFill>
              </a:rPr>
              <a:t>Estimasi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definitif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id-ID" dirty="0" smtClean="0"/>
              <a:t>Estimasi sebenarnya,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 smtClean="0"/>
              <a:t>pembelian</a:t>
            </a:r>
            <a:endParaRPr lang="en-US" dirty="0"/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0" name="Group 40"/>
          <p:cNvGraphicFramePr>
            <a:graphicFrameLocks noGrp="1"/>
          </p:cNvGraphicFramePr>
          <p:nvPr>
            <p:ph type="tbl" idx="1"/>
          </p:nvPr>
        </p:nvGraphicFramePr>
        <p:xfrm>
          <a:off x="171450" y="990600"/>
          <a:ext cx="8820150" cy="5083177"/>
        </p:xfrm>
        <a:graphic>
          <a:graphicData uri="http://schemas.openxmlformats.org/drawingml/2006/table">
            <a:tbl>
              <a:tblPr/>
              <a:tblGrid>
                <a:gridCol w="965200"/>
                <a:gridCol w="2006600"/>
                <a:gridCol w="1419225"/>
                <a:gridCol w="2673350"/>
                <a:gridCol w="1755775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TKT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WBS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JENIS ESTIMASI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METODE ESTIMASI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PENGUMPULAN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AKURASI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ESTIMASI PENDAHULUAN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PARAME-TRIK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LINGKUP PROYEK (PERKIRAAN KASAR)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-25 S.D +75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2, 3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ESTIMASI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ANGGARAN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ANALOGI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LINGKUP PROYEK DAN KAPASITAS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SPESIFIKASI UMUM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PERKIRAAN HARGA      SATUAN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 S.D +25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4, 5, 6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ANGGARAN BIAYA DEFINITIF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 PROYEK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RENCANA ROYEK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PENAWARAN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SPESIFIKASI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HARGA SATUAN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- 5 S.D +10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19713" y="6400800"/>
            <a:ext cx="3824287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2133600" y="304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Jenis-jenis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estimasi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biaya</a:t>
            </a:r>
            <a:endParaRPr lang="en-US" b="1" dirty="0">
              <a:solidFill>
                <a:srgbClr val="C00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85800"/>
            <a:ext cx="74691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05400"/>
          </a:xfrm>
        </p:spPr>
        <p:txBody>
          <a:bodyPr>
            <a:normAutofit/>
          </a:bodyPr>
          <a:lstStyle/>
          <a:p>
            <a:pPr lvl="1">
              <a:spcBef>
                <a:spcPct val="40000"/>
              </a:spcBef>
              <a:buFont typeface="Wingdings" pitchFamily="2" charset="2"/>
              <a:buNone/>
            </a:pPr>
            <a:r>
              <a:rPr lang="en-US" sz="3200" b="1" dirty="0" err="1">
                <a:solidFill>
                  <a:srgbClr val="A80000"/>
                </a:solidFill>
              </a:rPr>
              <a:t>Rencana</a:t>
            </a:r>
            <a:r>
              <a:rPr lang="en-US" sz="3200" b="1" dirty="0">
                <a:solidFill>
                  <a:srgbClr val="A80000"/>
                </a:solidFill>
              </a:rPr>
              <a:t> </a:t>
            </a:r>
            <a:r>
              <a:rPr lang="en-US" sz="3200" b="1" dirty="0" err="1">
                <a:solidFill>
                  <a:srgbClr val="A80000"/>
                </a:solidFill>
              </a:rPr>
              <a:t>manajemen</a:t>
            </a:r>
            <a:r>
              <a:rPr lang="en-US" sz="3200" b="1" dirty="0">
                <a:solidFill>
                  <a:srgbClr val="A80000"/>
                </a:solidFill>
              </a:rPr>
              <a:t> </a:t>
            </a:r>
            <a:r>
              <a:rPr lang="en-US" sz="3200" b="1" dirty="0" err="1">
                <a:solidFill>
                  <a:srgbClr val="A80000"/>
                </a:solidFill>
              </a:rPr>
              <a:t>biaya</a:t>
            </a:r>
            <a:endParaRPr lang="en-US" sz="3200" b="1" dirty="0">
              <a:solidFill>
                <a:srgbClr val="A80000"/>
              </a:solidFill>
            </a:endParaRPr>
          </a:p>
          <a:p>
            <a:pPr lvl="1">
              <a:spcBef>
                <a:spcPct val="40000"/>
              </a:spcBef>
            </a:pPr>
            <a:r>
              <a:rPr lang="en-US" sz="3200" dirty="0" err="1"/>
              <a:t>Dokumen</a:t>
            </a:r>
            <a:r>
              <a:rPr lang="en-US" sz="3200" dirty="0"/>
              <a:t> yang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mengelola</a:t>
            </a:r>
            <a:r>
              <a:rPr lang="en-US" sz="3200" dirty="0"/>
              <a:t> </a:t>
            </a:r>
            <a:r>
              <a:rPr lang="en-US" sz="3200" dirty="0" err="1"/>
              <a:t>varian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proyek</a:t>
            </a:r>
            <a:endParaRPr lang="en-US" sz="3200" dirty="0"/>
          </a:p>
          <a:p>
            <a:pPr lvl="1">
              <a:spcBef>
                <a:spcPct val="40000"/>
              </a:spcBef>
            </a:pP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merespon</a:t>
            </a:r>
            <a:r>
              <a:rPr lang="en-US" sz="3200" dirty="0"/>
              <a:t> proposal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estimasi</a:t>
            </a:r>
            <a:r>
              <a:rPr lang="en-US" sz="3200" dirty="0"/>
              <a:t> </a:t>
            </a:r>
            <a:r>
              <a:rPr lang="en-US" sz="3200" dirty="0" err="1"/>
              <a:t>definitif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304800"/>
            <a:ext cx="7392987" cy="914400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MENG</a:t>
            </a:r>
            <a:r>
              <a:rPr lang="en-US" sz="3600" dirty="0" smtClean="0"/>
              <a:t>ESTIMASI BIAYA 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556500" cy="48006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/>
              <a:t>WBS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(</a:t>
            </a:r>
            <a:r>
              <a:rPr lang="en-US" dirty="0" err="1"/>
              <a:t>kamus</a:t>
            </a:r>
            <a:r>
              <a:rPr lang="en-US" dirty="0"/>
              <a:t>) </a:t>
            </a:r>
            <a:r>
              <a:rPr lang="en-US" dirty="0" err="1"/>
              <a:t>nya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:</a:t>
            </a:r>
          </a:p>
          <a:p>
            <a:pPr marL="1371600" lvl="2" indent="-457200">
              <a:spcBef>
                <a:spcPts val="600"/>
              </a:spcBef>
              <a:buClr>
                <a:srgbClr val="A40000"/>
              </a:buClr>
              <a:buSzPct val="90000"/>
            </a:pP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jadwal</a:t>
            </a:r>
            <a:endParaRPr lang="en-US" sz="3200" dirty="0"/>
          </a:p>
          <a:p>
            <a:pPr marL="1371600" lvl="2" indent="-457200">
              <a:spcBef>
                <a:spcPts val="600"/>
              </a:spcBef>
              <a:buSzPct val="90000"/>
            </a:pP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SDM</a:t>
            </a:r>
          </a:p>
          <a:p>
            <a:pPr marL="1371600" lvl="2" indent="-457200">
              <a:spcBef>
                <a:spcPts val="600"/>
              </a:spcBef>
              <a:buSzPct val="90000"/>
            </a:pPr>
            <a:r>
              <a:rPr lang="en-US" sz="3200" dirty="0"/>
              <a:t>Register </a:t>
            </a:r>
            <a:r>
              <a:rPr lang="en-US" sz="3200" dirty="0" err="1"/>
              <a:t>resiko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629400" cy="9906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</a:t>
            </a:r>
            <a:r>
              <a:rPr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200" dirty="0" smtClean="0"/>
              <a:t>MENG</a:t>
            </a:r>
            <a:r>
              <a:rPr sz="3200" smtClean="0"/>
              <a:t>ESTIMASI BIAYA</a:t>
            </a:r>
            <a:endParaRPr 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305800" cy="5867400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1. </a:t>
            </a:r>
            <a:r>
              <a:rPr lang="en-US" sz="2800" b="1" dirty="0" err="1" smtClean="0"/>
              <a:t>Faktor-faktor</a:t>
            </a:r>
            <a:r>
              <a:rPr lang="en-US" sz="2800" b="1" dirty="0" smtClean="0"/>
              <a:t> </a:t>
            </a:r>
            <a:r>
              <a:rPr lang="en-US" sz="2800" b="1" dirty="0" err="1"/>
              <a:t>lingkungan</a:t>
            </a:r>
            <a:r>
              <a:rPr lang="en-US" sz="2800" b="1" dirty="0"/>
              <a:t> </a:t>
            </a:r>
            <a:r>
              <a:rPr lang="en-US" sz="2800" b="1" dirty="0" err="1"/>
              <a:t>perusahaan</a:t>
            </a:r>
            <a:endParaRPr lang="en-US" sz="2800" b="1" dirty="0"/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</a:t>
            </a:r>
            <a:r>
              <a:rPr lang="en-US" sz="2800" dirty="0" err="1"/>
              <a:t>Estimasi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/</a:t>
            </a:r>
            <a:r>
              <a:rPr lang="en-US" sz="2800" dirty="0" err="1"/>
              <a:t>menggunakan</a:t>
            </a:r>
            <a:r>
              <a:rPr lang="en-US" sz="2800" dirty="0"/>
              <a:t>: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pasar</a:t>
            </a:r>
            <a:r>
              <a:rPr lang="id-ID" dirty="0" smtClean="0"/>
              <a:t> (kelangkaan &amp; biaya tenaga ahli, P/K, dll)</a:t>
            </a:r>
            <a:endParaRPr lang="en-US" dirty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dirty="0" err="1"/>
              <a:t>Basisdata</a:t>
            </a:r>
            <a:r>
              <a:rPr lang="en-US" dirty="0"/>
              <a:t> </a:t>
            </a:r>
            <a:r>
              <a:rPr lang="en-US" dirty="0" err="1"/>
              <a:t>komersial</a:t>
            </a:r>
            <a:endParaRPr lang="en-US" dirty="0"/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buSzPct val="90000"/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2. </a:t>
            </a:r>
            <a:r>
              <a:rPr lang="en-US" sz="2800" b="1" dirty="0" err="1" smtClean="0"/>
              <a:t>Aset</a:t>
            </a:r>
            <a:r>
              <a:rPr lang="en-US" sz="2800" b="1" dirty="0" smtClean="0"/>
              <a:t> </a:t>
            </a: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organisasional</a:t>
            </a:r>
            <a:endParaRPr lang="en-US" sz="2800" b="1" dirty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id-ID" dirty="0" err="1" smtClean="0"/>
              <a:t>k</a:t>
            </a:r>
            <a:r>
              <a:rPr lang="en-US" dirty="0" err="1" smtClean="0"/>
              <a:t>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; 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smtClean="0"/>
              <a:t>template;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smtClean="0"/>
              <a:t>file </a:t>
            </a:r>
            <a:r>
              <a:rPr lang="en-US" dirty="0" err="1"/>
              <a:t>proyek</a:t>
            </a:r>
            <a:r>
              <a:rPr lang="en-US" dirty="0" smtClean="0"/>
              <a:t>;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historis</a:t>
            </a:r>
            <a:r>
              <a:rPr lang="en-US" dirty="0"/>
              <a:t>; </a:t>
            </a:r>
            <a:r>
              <a:rPr lang="id-ID" dirty="0" smtClean="0"/>
              <a:t> </a:t>
            </a:r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proyek-proyek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9488" y="228600"/>
            <a:ext cx="7326312" cy="9144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  </a:t>
            </a:r>
            <a:b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200" dirty="0" smtClean="0"/>
              <a:t>MENGESTIMASI BIAYA</a:t>
            </a:r>
            <a:endParaRPr lang="en-US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4400" cy="5181600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buSzPct val="90000"/>
              <a:buNone/>
              <a:tabLst>
                <a:tab pos="457200" algn="l"/>
              </a:tabLst>
            </a:pPr>
            <a:r>
              <a:rPr lang="id-ID" sz="2800" b="1" dirty="0" smtClean="0"/>
              <a:t>3. </a:t>
            </a:r>
            <a:r>
              <a:rPr lang="en-US" sz="2800" b="1" dirty="0" err="1" smtClean="0"/>
              <a:t>Pernyataan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cakupan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endParaRPr lang="en-US" sz="2800" b="1" dirty="0" smtClean="0"/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mengestimasi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endParaRPr lang="id-ID" sz="2800" b="1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4. </a:t>
            </a:r>
            <a:r>
              <a:rPr lang="en-US" sz="2800" b="1" dirty="0" smtClean="0"/>
              <a:t>WBS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penjelasannya</a:t>
            </a:r>
            <a:r>
              <a:rPr lang="en-US" sz="2800" b="1" dirty="0"/>
              <a:t> (</a:t>
            </a:r>
            <a:r>
              <a:rPr lang="en-US" sz="2800" b="1" i="1" dirty="0"/>
              <a:t>dictionary</a:t>
            </a:r>
            <a:r>
              <a:rPr lang="en-US" sz="2800" b="1" dirty="0"/>
              <a:t>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WBS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mengorganisasi</a:t>
            </a:r>
            <a:r>
              <a:rPr lang="en-US" sz="2800" dirty="0"/>
              <a:t> </a:t>
            </a:r>
            <a:r>
              <a:rPr lang="en-US" sz="2800" dirty="0" err="1"/>
              <a:t>estimasi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diestimasi</a:t>
            </a:r>
            <a:r>
              <a:rPr lang="en-US" sz="2800" dirty="0"/>
              <a:t> </a:t>
            </a:r>
            <a:r>
              <a:rPr lang="en-US" sz="2800" dirty="0" err="1"/>
              <a:t>biayanya</a:t>
            </a:r>
            <a:endParaRPr lang="en-US" sz="28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5.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/>
              <a:t>manajemen</a:t>
            </a:r>
            <a:r>
              <a:rPr lang="en-US" sz="2800" b="1" dirty="0"/>
              <a:t> </a:t>
            </a:r>
            <a:r>
              <a:rPr lang="en-US" sz="2800" b="1" dirty="0" err="1"/>
              <a:t>proyek</a:t>
            </a:r>
            <a:endParaRPr lang="en-US" sz="2800" b="1" dirty="0"/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</a:t>
            </a:r>
            <a:r>
              <a:rPr lang="en-US" sz="2800" dirty="0" err="1"/>
              <a:t>Memuat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, monitoring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bagian-bagian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endParaRPr lang="en-US" sz="2800" dirty="0"/>
          </a:p>
          <a:p>
            <a:pPr marL="457200" indent="-457200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28601"/>
            <a:ext cx="7392987" cy="914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untuk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/>
              <a:t>MENGESTIMASI BIAYA</a:t>
            </a:r>
            <a:endParaRPr lang="en-US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20000" cy="49530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id-ID" sz="3000" dirty="0" smtClean="0"/>
              <a:t>Keahlian tenaga ahli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 smtClean="0"/>
              <a:t>Estimasi</a:t>
            </a:r>
            <a:r>
              <a:rPr lang="en-US" sz="3000" dirty="0" smtClean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analogi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satuan</a:t>
            </a:r>
            <a:r>
              <a:rPr lang="en-US" sz="3000" dirty="0"/>
              <a:t> </a:t>
            </a:r>
            <a:r>
              <a:rPr lang="en-US" sz="3000" dirty="0" err="1"/>
              <a:t>sumberdaya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/>
              <a:t>Model </a:t>
            </a:r>
            <a:r>
              <a:rPr lang="en-US" sz="3000" dirty="0" err="1"/>
              <a:t>estimasi</a:t>
            </a:r>
            <a:r>
              <a:rPr lang="en-US" sz="3000" dirty="0"/>
              <a:t> </a:t>
            </a:r>
            <a:r>
              <a:rPr lang="en-US" sz="3000" dirty="0" err="1"/>
              <a:t>parametrik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i="1" dirty="0"/>
              <a:t>Bottom-up</a:t>
            </a:r>
            <a:r>
              <a:rPr lang="en-US" sz="3000" dirty="0"/>
              <a:t> estimating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Perangkat</a:t>
            </a:r>
            <a:r>
              <a:rPr lang="en-US" sz="3000" dirty="0"/>
              <a:t> </a:t>
            </a:r>
            <a:r>
              <a:rPr lang="en-US" sz="3000" dirty="0" err="1"/>
              <a:t>lunak</a:t>
            </a:r>
            <a:r>
              <a:rPr lang="en-US" sz="3000" dirty="0"/>
              <a:t> 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Analisis</a:t>
            </a:r>
            <a:r>
              <a:rPr lang="en-US" sz="3000" dirty="0"/>
              <a:t> </a:t>
            </a:r>
            <a:r>
              <a:rPr lang="en-US" sz="3000" dirty="0" err="1"/>
              <a:t>dokumen</a:t>
            </a:r>
            <a:r>
              <a:rPr lang="en-US" sz="3000" dirty="0"/>
              <a:t> </a:t>
            </a:r>
            <a:r>
              <a:rPr lang="en-US" sz="3000" dirty="0" err="1"/>
              <a:t>lelang</a:t>
            </a:r>
            <a:r>
              <a:rPr lang="en-US" sz="3000" dirty="0"/>
              <a:t> vendor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Analisis</a:t>
            </a:r>
            <a:r>
              <a:rPr lang="en-US" sz="3000" dirty="0"/>
              <a:t> </a:t>
            </a:r>
            <a:r>
              <a:rPr lang="en-US" sz="3000" dirty="0" err="1"/>
              <a:t>cadangan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kualitas</a:t>
            </a:r>
            <a:r>
              <a:rPr lang="en-US" sz="3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304801"/>
            <a:ext cx="7469187" cy="8382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lang="en-US" sz="3200" dirty="0" smtClean="0"/>
              <a:t>MENGESTIMASI </a:t>
            </a:r>
            <a:r>
              <a:rPr lang="en-US" sz="3200" dirty="0"/>
              <a:t>BIAYA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5257800"/>
          </a:xfrm>
        </p:spPr>
        <p:txBody>
          <a:bodyPr>
            <a:noAutofit/>
          </a:bodyPr>
          <a:lstStyle/>
          <a:p>
            <a:pPr marL="722313" indent="-722313">
              <a:buFont typeface="Wingdings" pitchFamily="2" charset="2"/>
              <a:buNone/>
            </a:pPr>
            <a:r>
              <a:rPr lang="id-ID" sz="3000" b="1" dirty="0" smtClean="0"/>
              <a:t>1. </a:t>
            </a:r>
            <a:r>
              <a:rPr lang="en-US" sz="3000" b="1" dirty="0" err="1" smtClean="0"/>
              <a:t>Estimasi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analogi</a:t>
            </a:r>
            <a:r>
              <a:rPr lang="id-ID" sz="3000" b="1" dirty="0" smtClean="0"/>
              <a:t>: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/>
              <a:t>top-down; </a:t>
            </a:r>
            <a:r>
              <a:rPr lang="en-US" sz="3000" dirty="0" err="1"/>
              <a:t>mengikuti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terdahulu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 yang </a:t>
            </a:r>
            <a:r>
              <a:rPr lang="en-US" sz="3000" dirty="0" err="1"/>
              <a:t>serupa</a:t>
            </a:r>
            <a:r>
              <a:rPr lang="en-US" sz="3000" dirty="0"/>
              <a:t> </a:t>
            </a:r>
          </a:p>
          <a:p>
            <a:pPr marL="722313" indent="-722313">
              <a:spcBef>
                <a:spcPts val="1200"/>
              </a:spcBef>
              <a:buFont typeface="Wingdings" pitchFamily="2" charset="2"/>
              <a:buNone/>
            </a:pPr>
            <a:r>
              <a:rPr lang="id-ID" sz="3000" b="1" dirty="0" smtClean="0"/>
              <a:t>2. </a:t>
            </a:r>
            <a:r>
              <a:rPr lang="en-US" sz="3000" b="1" dirty="0" err="1" smtClean="0"/>
              <a:t>Biaya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satuan</a:t>
            </a:r>
            <a:r>
              <a:rPr lang="id-ID" sz="3000" b="1" dirty="0" smtClean="0"/>
              <a:t>: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standar</a:t>
            </a:r>
            <a:r>
              <a:rPr lang="en-US" sz="3000" dirty="0"/>
              <a:t> </a:t>
            </a:r>
            <a:r>
              <a:rPr lang="en-US" sz="3000" dirty="0" err="1"/>
              <a:t>misalnya</a:t>
            </a:r>
            <a:r>
              <a:rPr lang="en-US" sz="3000" dirty="0"/>
              <a:t> </a:t>
            </a:r>
            <a:r>
              <a:rPr lang="id-ID" sz="3000" dirty="0" smtClean="0"/>
              <a:t>terbitan </a:t>
            </a:r>
            <a:r>
              <a:rPr lang="en-US" sz="3000" dirty="0" smtClean="0"/>
              <a:t>INKINDO </a:t>
            </a:r>
            <a:r>
              <a:rPr lang="en-US" sz="3000" dirty="0"/>
              <a:t>(</a:t>
            </a:r>
            <a:r>
              <a:rPr lang="en-US" sz="3000" dirty="0" err="1"/>
              <a:t>Ikatan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Konsultan</a:t>
            </a:r>
            <a:r>
              <a:rPr lang="en-US" sz="3000" dirty="0"/>
              <a:t> Indonesia</a:t>
            </a:r>
            <a:r>
              <a:rPr lang="en-US" sz="3000" dirty="0" smtClean="0"/>
              <a:t>)</a:t>
            </a:r>
            <a:endParaRPr lang="id-ID" sz="3000" dirty="0" smtClean="0"/>
          </a:p>
          <a:p>
            <a:pPr marL="633413" indent="-633413">
              <a:spcBef>
                <a:spcPts val="1200"/>
              </a:spcBef>
              <a:buNone/>
            </a:pPr>
            <a:r>
              <a:rPr lang="id-ID" sz="3000" b="1" dirty="0" smtClean="0"/>
              <a:t>3. </a:t>
            </a:r>
            <a:r>
              <a:rPr lang="en-US" sz="3000" b="1" dirty="0" smtClean="0"/>
              <a:t>Model </a:t>
            </a:r>
            <a:r>
              <a:rPr lang="en-US" sz="3000" b="1" dirty="0" err="1" smtClean="0"/>
              <a:t>parametrik</a:t>
            </a:r>
            <a:r>
              <a:rPr lang="id-ID" sz="3000" b="1" dirty="0" smtClean="0"/>
              <a:t>: </a:t>
            </a:r>
            <a:r>
              <a:rPr lang="en-US" sz="3000" dirty="0" smtClean="0"/>
              <a:t>Model </a:t>
            </a:r>
            <a:r>
              <a:rPr lang="en-US" sz="3000" dirty="0" err="1" smtClean="0"/>
              <a:t>matematik</a:t>
            </a:r>
            <a:r>
              <a:rPr lang="id-ID" sz="3000" dirty="0" smtClean="0"/>
              <a:t>,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dimana</a:t>
            </a:r>
            <a:r>
              <a:rPr lang="en-US" sz="3000" dirty="0" smtClean="0"/>
              <a:t> </a:t>
            </a:r>
            <a:r>
              <a:rPr lang="en-US" sz="3000" b="1" dirty="0" smtClean="0"/>
              <a:t>parameter </a:t>
            </a:r>
            <a:r>
              <a:rPr lang="en-US" sz="3000" b="1" dirty="0" err="1" smtClean="0"/>
              <a:t>dapat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dikuantifikasi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model </a:t>
            </a:r>
            <a:r>
              <a:rPr lang="en-US" sz="3000" dirty="0" err="1" smtClean="0"/>
              <a:t>akurat</a:t>
            </a:r>
            <a:r>
              <a:rPr lang="en-US" sz="3000" dirty="0" smtClean="0"/>
              <a:t>. </a:t>
            </a:r>
            <a:endParaRPr lang="id-ID" sz="3000" dirty="0" smtClean="0"/>
          </a:p>
          <a:p>
            <a:pPr marL="633413" indent="-633413">
              <a:buNone/>
            </a:pPr>
            <a:r>
              <a:rPr lang="id-ID" sz="3000" dirty="0" smtClean="0"/>
              <a:t>	Contoh p</a:t>
            </a:r>
            <a:r>
              <a:rPr lang="en-US" sz="3000" dirty="0" err="1" smtClean="0"/>
              <a:t>arameter</a:t>
            </a:r>
            <a:r>
              <a:rPr lang="id-ID" sz="3000" dirty="0" smtClean="0"/>
              <a:t>: </a:t>
            </a:r>
            <a:r>
              <a:rPr lang="en-US" sz="3000" dirty="0" smtClean="0"/>
              <a:t>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</a:t>
            </a:r>
            <a:r>
              <a:rPr lang="en-US" sz="3000" dirty="0" err="1" smtClean="0"/>
              <a:t>keluaran</a:t>
            </a:r>
            <a:r>
              <a:rPr lang="en-US" sz="3000" dirty="0" smtClean="0"/>
              <a:t>; 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; 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jam </a:t>
            </a:r>
            <a:r>
              <a:rPr lang="en-US" sz="3000" dirty="0" err="1" smtClean="0"/>
              <a:t>kerja</a:t>
            </a:r>
            <a:r>
              <a:rPr lang="en-US" sz="3000" dirty="0" smtClean="0"/>
              <a:t>, </a:t>
            </a:r>
            <a:r>
              <a:rPr lang="en-US" sz="3000" dirty="0" err="1" smtClean="0"/>
              <a:t>jumlah</a:t>
            </a:r>
            <a:r>
              <a:rPr lang="en-US" sz="3000" dirty="0" smtClean="0"/>
              <a:t> </a:t>
            </a:r>
            <a:r>
              <a:rPr lang="en-US" sz="3000" dirty="0" err="1" smtClean="0"/>
              <a:t>modul</a:t>
            </a:r>
            <a:r>
              <a:rPr lang="en-US" sz="3000" dirty="0" smtClean="0"/>
              <a:t>, </a:t>
            </a:r>
            <a:r>
              <a:rPr lang="en-US" sz="3000" dirty="0" err="1" smtClean="0"/>
              <a:t>dll</a:t>
            </a:r>
            <a:r>
              <a:rPr lang="en-US" sz="3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1"/>
            <a:ext cx="7543800" cy="8382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sz="3200" smtClean="0"/>
              <a:t>MENGESTIMASI BIAYA</a:t>
            </a:r>
            <a:endParaRPr lang="en-US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48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id-ID" sz="3000" b="1" dirty="0" smtClean="0"/>
              <a:t>4. </a:t>
            </a:r>
            <a:r>
              <a:rPr lang="en-US" sz="3000" b="1" dirty="0" smtClean="0"/>
              <a:t>Bottom-up </a:t>
            </a:r>
            <a:r>
              <a:rPr lang="en-US" sz="3000" b="1" dirty="0"/>
              <a:t>estimating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3000" dirty="0"/>
              <a:t>	</a:t>
            </a:r>
            <a:r>
              <a:rPr lang="id-ID" sz="3000" dirty="0" smtClean="0"/>
              <a:t>Tentukan </a:t>
            </a:r>
            <a:r>
              <a:rPr lang="en-US" sz="3000" dirty="0" err="1" smtClean="0"/>
              <a:t>biaya</a:t>
            </a:r>
            <a:r>
              <a:rPr lang="en-US" sz="3000" dirty="0" smtClean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terkecil</a:t>
            </a:r>
            <a:r>
              <a:rPr lang="en-US" sz="3000" dirty="0"/>
              <a:t>, </a:t>
            </a:r>
            <a:r>
              <a:rPr lang="en-US" sz="3000" dirty="0" err="1"/>
              <a:t>lalu</a:t>
            </a:r>
            <a:r>
              <a:rPr lang="en-US" sz="3000" dirty="0"/>
              <a:t> </a:t>
            </a:r>
            <a:r>
              <a:rPr lang="id-ID" sz="3000" dirty="0" smtClean="0"/>
              <a:t>secara bertahap di</a:t>
            </a:r>
            <a:r>
              <a:rPr lang="en-US" sz="3000" dirty="0" err="1" smtClean="0"/>
              <a:t>ikhtisarkan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id-ID" sz="3000" b="1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id-ID" sz="3000" b="1" dirty="0" smtClean="0"/>
              <a:t>5. </a:t>
            </a:r>
            <a:r>
              <a:rPr lang="en-US" sz="3000" b="1" dirty="0" err="1" smtClean="0"/>
              <a:t>Piranti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berbantuan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komputer</a:t>
            </a:r>
            <a:endParaRPr lang="en-US" sz="3000" b="1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000" dirty="0" smtClean="0"/>
              <a:t>	P/L </a:t>
            </a:r>
            <a:r>
              <a:rPr lang="en-US" sz="3000" dirty="0" err="1" smtClean="0"/>
              <a:t>manajemen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, </a:t>
            </a:r>
            <a:r>
              <a:rPr lang="en-US" sz="3000" i="1" dirty="0" smtClean="0"/>
              <a:t>spreadsheet</a:t>
            </a:r>
            <a:r>
              <a:rPr lang="en-US" sz="3000" dirty="0" smtClean="0"/>
              <a:t>, P/L </a:t>
            </a:r>
            <a:r>
              <a:rPr lang="en-US" sz="3000" dirty="0" err="1" smtClean="0"/>
              <a:t>simulasi</a:t>
            </a: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id-ID" sz="3000" b="1" dirty="0" smtClean="0"/>
              <a:t>6. </a:t>
            </a:r>
            <a:r>
              <a:rPr lang="en-US" sz="3000" b="1" dirty="0" err="1" smtClean="0"/>
              <a:t>Analisis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dokumen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lelang</a:t>
            </a:r>
            <a:r>
              <a:rPr lang="en-US" sz="3000" b="1" dirty="0" smtClean="0"/>
              <a:t> vendor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dokumen</a:t>
            </a:r>
            <a:r>
              <a:rPr lang="en-US" sz="3000" dirty="0" smtClean="0"/>
              <a:t> </a:t>
            </a:r>
            <a:r>
              <a:rPr lang="en-US" sz="3000" dirty="0" err="1" smtClean="0"/>
              <a:t>lelang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diajukan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vendor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mengestimasi</a:t>
            </a:r>
            <a:r>
              <a:rPr lang="en-US" sz="3000" dirty="0" smtClean="0"/>
              <a:t> </a:t>
            </a:r>
            <a:r>
              <a:rPr lang="en-US" sz="3000" dirty="0" err="1" smtClean="0"/>
              <a:t>biaya</a:t>
            </a:r>
            <a:r>
              <a:rPr lang="en-US" sz="3000" dirty="0" smtClean="0"/>
              <a:t> </a:t>
            </a:r>
            <a:endParaRPr lang="id-ID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9906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sz="3200" smtClean="0"/>
              <a:t>MENGESTIMASI BIAYA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09600" y="1524000"/>
            <a:ext cx="792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600"/>
              </a:spcBef>
            </a:pPr>
            <a:r>
              <a:rPr lang="id-ID" sz="3000" b="1" dirty="0" smtClean="0">
                <a:solidFill>
                  <a:prstClr val="black"/>
                </a:solidFill>
                <a:latin typeface="Calibri"/>
              </a:rPr>
              <a:t>7.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Analisis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cadangan</a:t>
            </a: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Cadangan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en-US" sz="3000" i="1" dirty="0" smtClean="0">
                <a:solidFill>
                  <a:prstClr val="black"/>
                </a:solidFill>
                <a:latin typeface="Calibri"/>
              </a:rPr>
              <a:t>contingency allowances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perlu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diwaspadai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, agar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tidak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terjadi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anggaran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yang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cadangannya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sangat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besar</a:t>
            </a: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endParaRPr lang="id-ID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id-ID" sz="3000" b="1" dirty="0" smtClean="0">
                <a:solidFill>
                  <a:prstClr val="black"/>
                </a:solidFill>
                <a:latin typeface="Calibri"/>
              </a:rPr>
              <a:t>8.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kualitas</a:t>
            </a: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ini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dapat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dipakai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dalam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mengestimasi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agar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hasilnya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sesuai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dengan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persyaratan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2286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n&amp;abreve;ng lực quản lý dự á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1285860"/>
            <a:ext cx="6215107" cy="4786346"/>
          </a:xfrm>
          <a:prstGeom prst="rect">
            <a:avLst/>
          </a:prstGeom>
          <a:noFill/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 rot="19811077">
            <a:off x="6878200" y="2081449"/>
            <a:ext cx="1870075" cy="863600"/>
          </a:xfrm>
          <a:prstGeom prst="leftArrow">
            <a:avLst>
              <a:gd name="adj1" fmla="val 50000"/>
              <a:gd name="adj2" fmla="val 5413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BAHASAN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228600"/>
            <a:ext cx="70993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asil dari proses</a:t>
            </a:r>
            <a:r>
              <a:rPr lang="en-US" sz="3600" dirty="0" smtClean="0"/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smtClean="0"/>
              <a:t>MENGESTIMASI </a:t>
            </a:r>
            <a:r>
              <a:rPr lang="en-US" sz="3600" dirty="0"/>
              <a:t>BIAYA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82000" cy="5562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id-ID" sz="3000" b="1" dirty="0" smtClean="0"/>
              <a:t>1. </a:t>
            </a:r>
            <a:r>
              <a:rPr lang="en-US" sz="3000" b="1" dirty="0" err="1" smtClean="0"/>
              <a:t>Estimasi</a:t>
            </a:r>
            <a:r>
              <a:rPr lang="en-US" sz="3000" b="1" dirty="0" smtClean="0"/>
              <a:t> </a:t>
            </a:r>
            <a:r>
              <a:rPr lang="en-US" sz="3000" b="1" dirty="0" err="1"/>
              <a:t>biaya</a:t>
            </a:r>
            <a:r>
              <a:rPr lang="en-US" sz="3000" b="1" dirty="0"/>
              <a:t> </a:t>
            </a:r>
            <a:r>
              <a:rPr lang="en-US" sz="3000" b="1" dirty="0" err="1"/>
              <a:t>kegiatan</a:t>
            </a:r>
            <a:endParaRPr lang="en-US" sz="3000" b="1" dirty="0"/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Perkiraan</a:t>
            </a:r>
            <a:r>
              <a:rPr lang="en-US" sz="3000" dirty="0"/>
              <a:t> </a:t>
            </a:r>
            <a:r>
              <a:rPr lang="en-US" sz="3000" dirty="0" err="1"/>
              <a:t>kuantitatif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menyelesaikan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.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Memuat</a:t>
            </a:r>
            <a:r>
              <a:rPr lang="en-US" sz="3000" dirty="0"/>
              <a:t> </a:t>
            </a:r>
            <a:r>
              <a:rPr lang="en-US" sz="3000" dirty="0" err="1"/>
              <a:t>ikhtisar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jabarannya</a:t>
            </a:r>
            <a:endParaRPr lang="en-US" sz="30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id-ID" sz="3000" b="1" dirty="0" smtClean="0"/>
              <a:t>2. </a:t>
            </a:r>
            <a:r>
              <a:rPr lang="en-US" sz="3000" b="1" dirty="0" err="1" smtClean="0"/>
              <a:t>Detil</a:t>
            </a:r>
            <a:r>
              <a:rPr lang="en-US" sz="3000" b="1" dirty="0" smtClean="0"/>
              <a:t> </a:t>
            </a:r>
            <a:r>
              <a:rPr lang="en-US" sz="3000" b="1" dirty="0" err="1"/>
              <a:t>pendukung</a:t>
            </a:r>
            <a:r>
              <a:rPr lang="en-US" sz="3000" dirty="0"/>
              <a:t>, </a:t>
            </a:r>
            <a:r>
              <a:rPr lang="en-US" sz="3000" dirty="0" err="1"/>
              <a:t>memuat</a:t>
            </a:r>
            <a:endParaRPr lang="en-US" sz="3000" dirty="0"/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Cakupan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penjelasannya</a:t>
            </a:r>
            <a:r>
              <a:rPr lang="en-US" sz="3000" dirty="0"/>
              <a:t>; 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Dasar-dasar</a:t>
            </a:r>
            <a:r>
              <a:rPr lang="en-US" sz="3000" dirty="0"/>
              <a:t> </a:t>
            </a:r>
            <a:r>
              <a:rPr lang="en-US" sz="3000" dirty="0" err="1"/>
              <a:t>estimasi</a:t>
            </a:r>
            <a:r>
              <a:rPr lang="en-US" sz="3000" dirty="0"/>
              <a:t>; 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Dokumentasi</a:t>
            </a:r>
            <a:r>
              <a:rPr lang="en-US" sz="3000" dirty="0"/>
              <a:t> </a:t>
            </a:r>
            <a:r>
              <a:rPr lang="en-US" sz="3000" dirty="0" err="1"/>
              <a:t>asumsi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kendala</a:t>
            </a:r>
            <a:r>
              <a:rPr lang="en-US" sz="3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3000" b="1" dirty="0"/>
              <a:t>3. </a:t>
            </a:r>
            <a:r>
              <a:rPr lang="en-US" sz="3000" b="1" dirty="0" err="1"/>
              <a:t>Rencana</a:t>
            </a:r>
            <a:r>
              <a:rPr lang="en-US" sz="3000" b="1" dirty="0"/>
              <a:t> </a:t>
            </a:r>
            <a:r>
              <a:rPr lang="en-US" sz="3000" b="1" dirty="0" err="1"/>
              <a:t>manajemen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endParaRPr lang="en-US" sz="3000" b="1" dirty="0"/>
          </a:p>
          <a:p>
            <a:pPr marL="400050" lvl="2" indent="-277813">
              <a:spcBef>
                <a:spcPts val="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Menyatakan</a:t>
            </a:r>
            <a:r>
              <a:rPr lang="en-US" sz="3000" dirty="0" smtClean="0"/>
              <a:t> </a:t>
            </a:r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rencana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dikelola</a:t>
            </a:r>
            <a:r>
              <a:rPr lang="en-US" sz="3000" dirty="0"/>
              <a:t>. (</a:t>
            </a:r>
            <a:r>
              <a:rPr lang="en-US" sz="3000" dirty="0" err="1"/>
              <a:t>prosedur</a:t>
            </a:r>
            <a:r>
              <a:rPr lang="en-US" sz="3000" dirty="0"/>
              <a:t> </a:t>
            </a:r>
            <a:r>
              <a:rPr lang="en-US" sz="3000" dirty="0" err="1"/>
              <a:t>perubahan</a:t>
            </a:r>
            <a:r>
              <a:rPr lang="en-US" sz="3000" dirty="0"/>
              <a:t>, </a:t>
            </a:r>
            <a:r>
              <a:rPr lang="en-US" sz="3000" dirty="0" err="1"/>
              <a:t>dll</a:t>
            </a:r>
            <a:r>
              <a:rPr lang="en-US" sz="3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3000" b="1" dirty="0"/>
              <a:t>4. </a:t>
            </a:r>
            <a:r>
              <a:rPr lang="en-US" sz="3000" b="1" dirty="0" err="1"/>
              <a:t>Berbagai</a:t>
            </a:r>
            <a:r>
              <a:rPr lang="en-US" sz="3000" b="1" dirty="0"/>
              <a:t> </a:t>
            </a:r>
            <a:r>
              <a:rPr lang="en-US" sz="3000" b="1" dirty="0" err="1"/>
              <a:t>perubahan</a:t>
            </a:r>
            <a:r>
              <a:rPr lang="en-US" sz="3000" b="1" dirty="0"/>
              <a:t> yang </a:t>
            </a:r>
            <a:r>
              <a:rPr lang="en-US" sz="3000" b="1" dirty="0" err="1"/>
              <a:t>diminta</a:t>
            </a:r>
            <a:endParaRPr lang="en-US" sz="3000" b="1" dirty="0"/>
          </a:p>
          <a:p>
            <a:pPr marL="0" indent="-44450">
              <a:spcBef>
                <a:spcPts val="0"/>
              </a:spcBef>
              <a:buNone/>
            </a:pPr>
            <a:endParaRPr lang="en-US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/>
              <a:t>PROSES </a:t>
            </a:r>
            <a:r>
              <a:rPr lang="id-ID" sz="3600" dirty="0" smtClean="0"/>
              <a:t>3</a:t>
            </a:r>
            <a:r>
              <a:rPr lang="en-US" sz="3600" dirty="0" smtClean="0"/>
              <a:t>: 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smtClean="0"/>
              <a:t>MENYUSUN </a:t>
            </a:r>
            <a:r>
              <a:rPr lang="en-US" sz="3600" dirty="0"/>
              <a:t>ANGGARAN BIAYA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495300" y="1524000"/>
            <a:ext cx="8496300" cy="49244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13700" cy="8382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Masukan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untuk</a:t>
            </a:r>
            <a:b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/>
              <a:t>MENYUSUN </a:t>
            </a:r>
            <a:r>
              <a:rPr lang="en-US" sz="3600" dirty="0"/>
              <a:t>ANGGARAN BIAYA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86800" cy="52578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/>
              <a:t>cakupan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/>
              <a:t>WBS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penjelasannya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Estimasi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rincian</a:t>
            </a:r>
            <a:r>
              <a:rPr lang="en-US" sz="3000" dirty="0"/>
              <a:t> </a:t>
            </a:r>
            <a:r>
              <a:rPr lang="en-US" sz="3000" dirty="0" err="1"/>
              <a:t>pendukungnya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Jadwal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: </a:t>
            </a:r>
            <a:r>
              <a:rPr lang="id-ID" sz="3000" dirty="0" err="1" smtClean="0"/>
              <a:t>d</a:t>
            </a:r>
            <a:r>
              <a:rPr lang="en-US" sz="3000" dirty="0" err="1" smtClean="0"/>
              <a:t>igunakan</a:t>
            </a:r>
            <a:r>
              <a:rPr lang="en-US" sz="3000" dirty="0" smtClean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agregasi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setiap</a:t>
            </a:r>
            <a:r>
              <a:rPr lang="en-US" sz="3000" dirty="0"/>
              <a:t> </a:t>
            </a:r>
            <a:r>
              <a:rPr lang="en-US" sz="3000" dirty="0" err="1"/>
              <a:t>periode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Kalender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Kontrak</a:t>
            </a:r>
            <a:r>
              <a:rPr lang="en-US" sz="3000" dirty="0"/>
              <a:t>: </a:t>
            </a:r>
            <a:r>
              <a:rPr lang="en-US" sz="3000" dirty="0" err="1"/>
              <a:t>Berkaitan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hasil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</a:t>
            </a:r>
            <a:r>
              <a:rPr lang="en-US" sz="3000" dirty="0" err="1"/>
              <a:t>saja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dibeli</a:t>
            </a:r>
            <a:r>
              <a:rPr lang="en-US" sz="3000" dirty="0"/>
              <a:t>.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berapa</a:t>
            </a:r>
            <a:r>
              <a:rPr lang="en-US" sz="3000" dirty="0"/>
              <a:t> </a:t>
            </a:r>
            <a:r>
              <a:rPr lang="en-US" sz="3000" dirty="0" err="1"/>
              <a:t>biayanya</a:t>
            </a:r>
            <a:r>
              <a:rPr lang="en-US" sz="3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3700" cy="809625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b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/>
              <a:t>MENYUSUN ANGGARAN BIAYA</a:t>
            </a:r>
            <a:endParaRPr lang="en-US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40713" cy="4876800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id-ID" dirty="0" smtClean="0"/>
              <a:t>Menggunakan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Agregasi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endParaRPr lang="en-US" sz="3200" dirty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cadangan</a:t>
            </a:r>
            <a:endParaRPr lang="en-US" sz="3200" dirty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 smtClean="0"/>
              <a:t>Estimasi</a:t>
            </a:r>
            <a:r>
              <a:rPr lang="en-US" sz="3200" dirty="0" smtClean="0"/>
              <a:t> </a:t>
            </a:r>
            <a:r>
              <a:rPr lang="en-US" sz="3200" dirty="0" err="1"/>
              <a:t>parametrik</a:t>
            </a:r>
            <a:r>
              <a:rPr lang="en-US" sz="3200" dirty="0"/>
              <a:t>, </a:t>
            </a:r>
            <a:r>
              <a:rPr lang="en-US" sz="3200" dirty="0" err="1"/>
              <a:t>menggunakan</a:t>
            </a:r>
            <a:r>
              <a:rPr lang="en-US" sz="3200" dirty="0"/>
              <a:t> model </a:t>
            </a:r>
            <a:r>
              <a:rPr lang="en-US" sz="3200" dirty="0" err="1"/>
              <a:t>matematik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memprediksi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total; 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Rekonsiliasi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pendanaan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dari proses</a:t>
            </a:r>
            <a:r>
              <a:rPr lang="id-ID" dirty="0" smtClean="0">
                <a:solidFill>
                  <a:srgbClr val="FFFF00"/>
                </a:solidFill>
              </a:rPr>
              <a:t/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en-US" dirty="0" smtClean="0"/>
              <a:t>PENYUSUNAN ANGGARAN</a:t>
            </a:r>
            <a:endParaRPr lang="id-ID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19151" y="1219200"/>
            <a:ext cx="7410449" cy="5334000"/>
          </a:xfrm>
        </p:spPr>
        <p:txBody>
          <a:bodyPr/>
          <a:lstStyle/>
          <a:p>
            <a:pPr marL="533400" indent="-533400">
              <a:spcBef>
                <a:spcPct val="40000"/>
              </a:spcBef>
              <a:buFont typeface="Wingdings" pitchFamily="2" charset="2"/>
              <a:buNone/>
            </a:pPr>
            <a:endParaRPr lang="en-US" dirty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 smtClean="0"/>
              <a:t>Patokan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i="1" dirty="0"/>
              <a:t>cost baseline</a:t>
            </a:r>
            <a:r>
              <a:rPr lang="en-US" dirty="0"/>
              <a:t>)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mutakhirkan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763000" cy="5105400"/>
          </a:xfrm>
        </p:spPr>
        <p:txBody>
          <a:bodyPr>
            <a:noAutofit/>
          </a:bodyPr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en-US" sz="3000" b="1" dirty="0" err="1"/>
              <a:t>Patokan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r>
              <a:rPr lang="en-US" sz="3000" dirty="0"/>
              <a:t> (</a:t>
            </a:r>
            <a:r>
              <a:rPr lang="en-US" sz="3000" i="1" dirty="0"/>
              <a:t>cost baseline</a:t>
            </a:r>
            <a:r>
              <a:rPr lang="en-US" sz="3000" dirty="0"/>
              <a:t>), </a:t>
            </a:r>
            <a:r>
              <a:rPr lang="id-ID" sz="3000" dirty="0" smtClean="0"/>
              <a:t>yaitu</a:t>
            </a:r>
            <a:r>
              <a:rPr lang="en-US" sz="3000" dirty="0" smtClean="0"/>
              <a:t> </a:t>
            </a:r>
            <a:r>
              <a:rPr lang="en-US" sz="3000" dirty="0" err="1"/>
              <a:t>anggaran</a:t>
            </a:r>
            <a:r>
              <a:rPr lang="en-US" sz="3000" dirty="0"/>
              <a:t> yang </a:t>
            </a:r>
            <a:r>
              <a:rPr lang="en-US" sz="3000" dirty="0" err="1"/>
              <a:t>dinyatakan</a:t>
            </a:r>
            <a:r>
              <a:rPr lang="en-US" sz="3000" dirty="0"/>
              <a:t> </a:t>
            </a:r>
            <a:r>
              <a:rPr lang="en-US" sz="3000" dirty="0" err="1"/>
              <a:t>menurut</a:t>
            </a:r>
            <a:r>
              <a:rPr lang="en-US" sz="3000" dirty="0"/>
              <a:t> </a:t>
            </a:r>
            <a:r>
              <a:rPr lang="en-US" sz="3000" dirty="0" err="1"/>
              <a:t>rencana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penggunaannya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Disusun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menjumlahkan</a:t>
            </a:r>
            <a:r>
              <a:rPr lang="en-US" sz="3000" dirty="0"/>
              <a:t> </a:t>
            </a:r>
            <a:r>
              <a:rPr lang="en-US" sz="3000" dirty="0" err="1"/>
              <a:t>semua</a:t>
            </a:r>
            <a:r>
              <a:rPr lang="en-US" sz="3000" dirty="0"/>
              <a:t> </a:t>
            </a:r>
            <a:r>
              <a:rPr lang="en-US" sz="3000" dirty="0" err="1"/>
              <a:t>estimasi</a:t>
            </a:r>
            <a:r>
              <a:rPr lang="en-US" sz="3000" dirty="0"/>
              <a:t>  </a:t>
            </a:r>
            <a:r>
              <a:rPr lang="en-US" sz="3000" dirty="0" err="1"/>
              <a:t>biaya</a:t>
            </a:r>
            <a:r>
              <a:rPr lang="en-US" sz="3000" dirty="0"/>
              <a:t> yang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dipakai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periode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Umumnya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bentuk</a:t>
            </a:r>
            <a:r>
              <a:rPr lang="en-US" sz="3000" dirty="0"/>
              <a:t> </a:t>
            </a:r>
            <a:r>
              <a:rPr lang="en-US" sz="3000" dirty="0" err="1"/>
              <a:t>kurva</a:t>
            </a:r>
            <a:r>
              <a:rPr lang="en-US" sz="3000" dirty="0"/>
              <a:t> S</a:t>
            </a:r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Anggaran</a:t>
            </a:r>
            <a:r>
              <a:rPr lang="en-US" sz="3000" dirty="0"/>
              <a:t> yang </a:t>
            </a:r>
            <a:r>
              <a:rPr lang="en-US" sz="3000" dirty="0" err="1"/>
              <a:t>dinyatakan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rentang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,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mengukur</a:t>
            </a:r>
            <a:r>
              <a:rPr lang="en-US" sz="3000" dirty="0"/>
              <a:t> </a:t>
            </a:r>
            <a:r>
              <a:rPr lang="en-US" sz="3000" dirty="0" err="1"/>
              <a:t>kinerja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Proyek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cost baseline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Hasil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dari proses</a:t>
            </a:r>
            <a:r>
              <a:rPr lang="id-ID" sz="3200" dirty="0" smtClean="0">
                <a:solidFill>
                  <a:srgbClr val="FFFF00"/>
                </a:solidFill>
              </a:rPr>
              <a:t/>
            </a:r>
            <a:br>
              <a:rPr lang="id-ID" sz="3200" dirty="0" smtClean="0">
                <a:solidFill>
                  <a:srgbClr val="FFFF00"/>
                </a:solidFill>
              </a:rPr>
            </a:br>
            <a:r>
              <a:rPr lang="en-US" sz="3200" dirty="0" smtClean="0"/>
              <a:t>PENYUSUNAN ANGGARAN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8013700" cy="581025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Contoh</a:t>
            </a:r>
            <a:r>
              <a:rPr lang="en-US" sz="2800" dirty="0">
                <a:solidFill>
                  <a:srgbClr val="C00000"/>
                </a:solidFill>
              </a:rPr>
              <a:t> Format </a:t>
            </a:r>
            <a:r>
              <a:rPr lang="en-US" sz="2800" dirty="0" err="1">
                <a:solidFill>
                  <a:srgbClr val="C00000"/>
                </a:solidFill>
              </a:rPr>
              <a:t>Rencana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Biaya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Proyek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12806" name="Group 166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839200" cy="5334001"/>
        </p:xfrm>
        <a:graphic>
          <a:graphicData uri="http://schemas.openxmlformats.org/drawingml/2006/table">
            <a:tbl>
              <a:tblPr/>
              <a:tblGrid>
                <a:gridCol w="1344613"/>
                <a:gridCol w="1028700"/>
                <a:gridCol w="1028700"/>
                <a:gridCol w="1028700"/>
                <a:gridCol w="1028700"/>
                <a:gridCol w="1028700"/>
                <a:gridCol w="979487"/>
                <a:gridCol w="13716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Jam kerja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Upah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bahan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perjln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lain2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kegiatan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Tuliskan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asumsi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id-ID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digunakan dalam perhitungan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bagian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19713" y="6492875"/>
            <a:ext cx="3824287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6504801"/>
            <a:ext cx="1637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F7E67BF5-69FA-4C0C-8B88-5B4405821554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pPr algn="r"/>
              <a:t>36</a:t>
            </a:fld>
            <a:endParaRPr lang="id-ID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>
            <a:noAutofit/>
          </a:bodyPr>
          <a:lstStyle/>
          <a:p>
            <a:pPr algn="ctr"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b="1" dirty="0" err="1"/>
              <a:t>Kurva</a:t>
            </a:r>
            <a:r>
              <a:rPr lang="en-US" b="1" dirty="0"/>
              <a:t> S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planned value</a:t>
            </a:r>
            <a:r>
              <a:rPr lang="en-US" dirty="0"/>
              <a:t> = PV)</a:t>
            </a:r>
          </a:p>
          <a:p>
            <a:pPr algn="ctr">
              <a:spcBef>
                <a:spcPct val="10000"/>
              </a:spcBef>
              <a:buFont typeface="Wingdings" pitchFamily="2" charset="2"/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568575"/>
            <a:ext cx="7391400" cy="3908425"/>
            <a:chOff x="624" y="1536"/>
            <a:chExt cx="4560" cy="222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1344" y="1728"/>
              <a:ext cx="316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1296" y="2144"/>
              <a:ext cx="3240" cy="1360"/>
            </a:xfrm>
            <a:custGeom>
              <a:avLst/>
              <a:gdLst/>
              <a:ahLst/>
              <a:cxnLst>
                <a:cxn ang="0">
                  <a:pos x="0" y="1264"/>
                </a:cxn>
                <a:cxn ang="0">
                  <a:pos x="288" y="1216"/>
                </a:cxn>
                <a:cxn ang="0">
                  <a:pos x="624" y="1120"/>
                </a:cxn>
                <a:cxn ang="0">
                  <a:pos x="1008" y="928"/>
                </a:cxn>
                <a:cxn ang="0">
                  <a:pos x="1440" y="640"/>
                </a:cxn>
                <a:cxn ang="0">
                  <a:pos x="1872" y="352"/>
                </a:cxn>
                <a:cxn ang="0">
                  <a:pos x="2256" y="208"/>
                </a:cxn>
                <a:cxn ang="0">
                  <a:pos x="2736" y="112"/>
                </a:cxn>
                <a:cxn ang="0">
                  <a:pos x="3168" y="16"/>
                </a:cxn>
              </a:cxnLst>
              <a:rect l="0" t="0" r="r" b="b"/>
              <a:pathLst>
                <a:path w="3192" h="1264">
                  <a:moveTo>
                    <a:pt x="0" y="1264"/>
                  </a:moveTo>
                  <a:cubicBezTo>
                    <a:pt x="92" y="1252"/>
                    <a:pt x="184" y="1240"/>
                    <a:pt x="288" y="1216"/>
                  </a:cubicBezTo>
                  <a:cubicBezTo>
                    <a:pt x="392" y="1192"/>
                    <a:pt x="504" y="1168"/>
                    <a:pt x="624" y="1120"/>
                  </a:cubicBezTo>
                  <a:cubicBezTo>
                    <a:pt x="744" y="1072"/>
                    <a:pt x="872" y="1008"/>
                    <a:pt x="1008" y="928"/>
                  </a:cubicBezTo>
                  <a:cubicBezTo>
                    <a:pt x="1144" y="848"/>
                    <a:pt x="1296" y="736"/>
                    <a:pt x="1440" y="640"/>
                  </a:cubicBezTo>
                  <a:cubicBezTo>
                    <a:pt x="1584" y="544"/>
                    <a:pt x="1736" y="424"/>
                    <a:pt x="1872" y="352"/>
                  </a:cubicBezTo>
                  <a:cubicBezTo>
                    <a:pt x="2008" y="280"/>
                    <a:pt x="2112" y="248"/>
                    <a:pt x="2256" y="208"/>
                  </a:cubicBezTo>
                  <a:cubicBezTo>
                    <a:pt x="2400" y="168"/>
                    <a:pt x="2584" y="144"/>
                    <a:pt x="2736" y="112"/>
                  </a:cubicBezTo>
                  <a:cubicBezTo>
                    <a:pt x="2888" y="80"/>
                    <a:pt x="3192" y="0"/>
                    <a:pt x="3168" y="1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V="1">
              <a:off x="2592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V="1">
              <a:off x="3264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388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Juli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064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Agus</a:t>
              </a:r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2688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Sept</a:t>
              </a: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3456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Okt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4032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Nov</a:t>
              </a: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H="1">
              <a:off x="1344" y="2160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 flipH="1">
              <a:off x="1344" y="2304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H="1">
              <a:off x="1344" y="244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H="1">
              <a:off x="1344" y="292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 flipH="1">
              <a:off x="1344" y="3312"/>
              <a:ext cx="3408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 flipH="1">
              <a:off x="115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 flipH="1">
              <a:off x="115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 flipH="1">
              <a:off x="1152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 flipH="1">
              <a:off x="1152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 flipH="1">
              <a:off x="115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 flipH="1">
              <a:off x="115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960" y="3408"/>
              <a:ext cx="33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0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100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816" y="288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200</a:t>
              </a:r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816" y="2592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300</a:t>
              </a:r>
            </a:p>
          </p:txBody>
        </p:sp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400</a:t>
              </a:r>
            </a:p>
          </p:txBody>
        </p:sp>
        <p:sp>
          <p:nvSpPr>
            <p:cNvPr id="43040" name="Text Box 32"/>
            <p:cNvSpPr txBox="1">
              <a:spLocks noChangeArrowheads="1"/>
            </p:cNvSpPr>
            <p:nvPr/>
          </p:nvSpPr>
          <p:spPr bwMode="auto">
            <a:xfrm>
              <a:off x="816" y="2016"/>
              <a:ext cx="38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500</a:t>
              </a:r>
            </a:p>
          </p:txBody>
        </p:sp>
        <p:sp>
          <p:nvSpPr>
            <p:cNvPr id="43041" name="Text Box 33"/>
            <p:cNvSpPr txBox="1">
              <a:spLocks noChangeArrowheads="1"/>
            </p:cNvSpPr>
            <p:nvPr/>
          </p:nvSpPr>
          <p:spPr bwMode="auto">
            <a:xfrm>
              <a:off x="624" y="1536"/>
              <a:ext cx="67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Juta Rp</a:t>
              </a:r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 flipH="1">
              <a:off x="45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43" name="Text Box 35"/>
            <p:cNvSpPr txBox="1">
              <a:spLocks noChangeArrowheads="1"/>
            </p:cNvSpPr>
            <p:nvPr/>
          </p:nvSpPr>
          <p:spPr bwMode="auto">
            <a:xfrm>
              <a:off x="4752" y="3417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0 %</a:t>
              </a:r>
            </a:p>
          </p:txBody>
        </p:sp>
        <p:sp>
          <p:nvSpPr>
            <p:cNvPr id="43044" name="Text Box 36"/>
            <p:cNvSpPr txBox="1">
              <a:spLocks noChangeArrowheads="1"/>
            </p:cNvSpPr>
            <p:nvPr/>
          </p:nvSpPr>
          <p:spPr bwMode="auto">
            <a:xfrm>
              <a:off x="4752" y="3177"/>
              <a:ext cx="43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16%</a:t>
              </a:r>
            </a:p>
          </p:txBody>
        </p:sp>
        <p:sp>
          <p:nvSpPr>
            <p:cNvPr id="43045" name="Text Box 37"/>
            <p:cNvSpPr txBox="1">
              <a:spLocks noChangeArrowheads="1"/>
            </p:cNvSpPr>
            <p:nvPr/>
          </p:nvSpPr>
          <p:spPr bwMode="auto">
            <a:xfrm>
              <a:off x="4752" y="2784"/>
              <a:ext cx="43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48%</a:t>
              </a:r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4752" y="2304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80%</a:t>
              </a:r>
            </a:p>
          </p:txBody>
        </p:sp>
        <p:sp>
          <p:nvSpPr>
            <p:cNvPr id="43047" name="Text Box 39"/>
            <p:cNvSpPr txBox="1">
              <a:spLocks noChangeArrowheads="1"/>
            </p:cNvSpPr>
            <p:nvPr/>
          </p:nvSpPr>
          <p:spPr bwMode="auto">
            <a:xfrm>
              <a:off x="4752" y="216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90%</a:t>
              </a:r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4656" y="1968"/>
              <a:ext cx="528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100%</a:t>
              </a: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4752" y="1545"/>
              <a:ext cx="288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%</a:t>
              </a: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d-ID" dirty="0" smtClean="0"/>
              <a:t>Cost baseline, expenditure, and funding requirement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76917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d-ID" dirty="0" smtClean="0"/>
              <a:t>Pada file project anda,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Pilih view Resource Sheet, dan entrikan semua sumberdaya proyek: personil maupun yang bukan.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Isikan besaran biayanya. Waspadai apakah itu per satuan waktu atau sekaligus.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gantt chart. </a:t>
            </a:r>
            <a:r>
              <a:rPr lang="id-ID" smtClean="0"/>
              <a:t>Untuk setiap kegiatan, isikan sumberdaya yang dibutuhkan.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type="title"/>
          </p:nvPr>
        </p:nvSpPr>
        <p:spPr>
          <a:xfrm>
            <a:off x="590550" y="142852"/>
            <a:ext cx="8013700" cy="9271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KELOMPOK PROSES </a:t>
            </a:r>
            <a:r>
              <a:rPr lang="id-ID" sz="3600" dirty="0" smtClean="0">
                <a:solidFill>
                  <a:schemeClr val="tx1"/>
                </a:solidFill>
              </a:rPr>
              <a:t/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DALAM </a:t>
            </a:r>
            <a:r>
              <a:rPr lang="en-US" sz="3600" dirty="0">
                <a:solidFill>
                  <a:schemeClr val="tx1"/>
                </a:solidFill>
              </a:rPr>
              <a:t>MANAJEMEN PROYEK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17"/>
          <p:cNvGrpSpPr/>
          <p:nvPr/>
        </p:nvGrpSpPr>
        <p:grpSpPr>
          <a:xfrm>
            <a:off x="166718" y="1309648"/>
            <a:ext cx="8763000" cy="5176837"/>
            <a:chOff x="228600" y="1309648"/>
            <a:chExt cx="8763000" cy="5176837"/>
          </a:xfrm>
        </p:grpSpPr>
        <p:sp>
          <p:nvSpPr>
            <p:cNvPr id="393218" name="Rectangle 2" descr="Dotted grid"/>
            <p:cNvSpPr>
              <a:spLocks noChangeArrowheads="1"/>
            </p:cNvSpPr>
            <p:nvPr/>
          </p:nvSpPr>
          <p:spPr bwMode="auto">
            <a:xfrm>
              <a:off x="228600" y="1428736"/>
              <a:ext cx="8763000" cy="5000621"/>
            </a:xfrm>
            <a:prstGeom prst="rect">
              <a:avLst/>
            </a:prstGeom>
            <a:pattFill prst="dotGrid">
              <a:fgClr>
                <a:srgbClr val="DDDDDD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93220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5800" y="5267285"/>
              <a:ext cx="1862138" cy="7762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6600"/>
                </a:gs>
                <a:gs pos="50000">
                  <a:srgbClr val="006600">
                    <a:gamma/>
                    <a:tint val="66667"/>
                    <a:invGamma/>
                  </a:srgbClr>
                </a:gs>
                <a:gs pos="100000">
                  <a:srgbClr val="006600"/>
                </a:gs>
              </a:gsLst>
              <a:lin ang="5400000" scaled="1"/>
            </a:gradFill>
            <a:ln w="9525">
              <a:solidFill>
                <a:srgbClr val="99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99FF66"/>
                  </a:solidFill>
                  <a:latin typeface="Arial" charset="0"/>
                </a:rPr>
                <a:t>LAHIRNYA</a:t>
              </a:r>
            </a:p>
            <a:p>
              <a:pPr algn="ctr"/>
              <a:r>
                <a:rPr lang="en-US" sz="2000" b="1">
                  <a:solidFill>
                    <a:srgbClr val="99FF66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1" name="AutoShape 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74913" y="4492312"/>
              <a:ext cx="1563687" cy="7762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tint val="82353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MEMULAI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2" name="AutoShape 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41613" y="3662050"/>
              <a:ext cx="3725862" cy="7635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500000"/>
                </a:gs>
                <a:gs pos="50000">
                  <a:srgbClr val="500000">
                    <a:gamma/>
                    <a:tint val="79216"/>
                    <a:invGamma/>
                  </a:srgbClr>
                </a:gs>
                <a:gs pos="100000">
                  <a:srgbClr val="500000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PERENCANAAN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3" name="AutoShape 7"/>
            <p:cNvSpPr>
              <a:spLocks noChangeArrowheads="1"/>
            </p:cNvSpPr>
            <p:nvPr/>
          </p:nvSpPr>
          <p:spPr bwMode="auto">
            <a:xfrm>
              <a:off x="2928938" y="2305046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333333"/>
                </a:gs>
                <a:gs pos="50000">
                  <a:srgbClr val="333333">
                    <a:gamma/>
                    <a:tint val="82353"/>
                    <a:invGamma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PENGAWASAN PROYEK</a:t>
              </a:r>
            </a:p>
          </p:txBody>
        </p:sp>
        <p:sp>
          <p:nvSpPr>
            <p:cNvPr id="393224" name="AutoShape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57950" y="1503354"/>
              <a:ext cx="2078037" cy="78263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BC0000"/>
                </a:gs>
                <a:gs pos="50000">
                  <a:srgbClr val="BC0000">
                    <a:gamma/>
                    <a:tint val="69804"/>
                    <a:invGamma/>
                  </a:srgbClr>
                </a:gs>
                <a:gs pos="100000">
                  <a:srgbClr val="BC0000"/>
                </a:gs>
              </a:gsLst>
              <a:lin ang="5400000" scaled="1"/>
            </a:gradFill>
            <a:ln w="9525">
              <a:solidFill>
                <a:srgbClr val="FF825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PENUTUPAN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5" name="Line 9"/>
            <p:cNvSpPr>
              <a:spLocks noChangeShapeType="1"/>
            </p:cNvSpPr>
            <p:nvPr/>
          </p:nvSpPr>
          <p:spPr bwMode="auto">
            <a:xfrm flipV="1">
              <a:off x="685800" y="6181685"/>
              <a:ext cx="8077200" cy="14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6" name="Text Box 10"/>
            <p:cNvSpPr txBox="1">
              <a:spLocks noChangeArrowheads="1"/>
            </p:cNvSpPr>
            <p:nvPr/>
          </p:nvSpPr>
          <p:spPr bwMode="auto">
            <a:xfrm>
              <a:off x="4745038" y="6149935"/>
              <a:ext cx="14271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WAKTU</a:t>
              </a:r>
            </a:p>
          </p:txBody>
        </p:sp>
        <p:sp>
          <p:nvSpPr>
            <p:cNvPr id="393227" name="Line 11"/>
            <p:cNvSpPr>
              <a:spLocks noChangeShapeType="1"/>
            </p:cNvSpPr>
            <p:nvPr/>
          </p:nvSpPr>
          <p:spPr bwMode="auto">
            <a:xfrm>
              <a:off x="25908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8" name="Line 12"/>
            <p:cNvSpPr>
              <a:spLocks noChangeShapeType="1"/>
            </p:cNvSpPr>
            <p:nvPr/>
          </p:nvSpPr>
          <p:spPr bwMode="auto">
            <a:xfrm>
              <a:off x="84582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9" name="AutoShape 13"/>
            <p:cNvSpPr>
              <a:spLocks noChangeArrowheads="1"/>
            </p:cNvSpPr>
            <p:nvPr/>
          </p:nvSpPr>
          <p:spPr bwMode="auto">
            <a:xfrm>
              <a:off x="2895600" y="3000372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00D6"/>
                </a:gs>
                <a:gs pos="50000">
                  <a:srgbClr val="0000D6">
                    <a:gamma/>
                    <a:tint val="79216"/>
                    <a:invGamma/>
                  </a:srgbClr>
                </a:gs>
                <a:gs pos="100000">
                  <a:srgbClr val="0000D6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PELAKSANAAN PROYEK</a:t>
              </a:r>
            </a:p>
          </p:txBody>
        </p:sp>
        <p:sp>
          <p:nvSpPr>
            <p:cNvPr id="393231" name="AutoShape 15"/>
            <p:cNvSpPr>
              <a:spLocks noChangeArrowheads="1"/>
            </p:cNvSpPr>
            <p:nvPr/>
          </p:nvSpPr>
          <p:spPr bwMode="auto">
            <a:xfrm rot="2214500">
              <a:off x="5818188" y="4304987"/>
              <a:ext cx="1870075" cy="863600"/>
            </a:xfrm>
            <a:prstGeom prst="leftArrow">
              <a:avLst>
                <a:gd name="adj1" fmla="val 50000"/>
                <a:gd name="adj2" fmla="val 5413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BAHASAN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213" y="2971800"/>
            <a:ext cx="8013700" cy="9271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BAHASAN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447800"/>
            <a:ext cx="8496300" cy="5029200"/>
          </a:xfrm>
          <a:noFill/>
          <a:ln/>
        </p:spPr>
        <p:txBody>
          <a:bodyPr/>
          <a:lstStyle/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PENGERTIAN DASAR BIAYA PROYEK</a:t>
            </a:r>
          </a:p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ESTIMASI BIAYA</a:t>
            </a:r>
          </a:p>
          <a:p>
            <a:pPr marL="1162050" lvl="1" indent="-533400">
              <a:spcBef>
                <a:spcPct val="0"/>
              </a:spcBef>
              <a:buClr>
                <a:srgbClr val="A40000"/>
              </a:buCl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MENYUSUN ANGGARAN</a:t>
            </a:r>
          </a:p>
          <a:p>
            <a:pPr marL="1162050" lvl="1" indent="-533400">
              <a:spcBef>
                <a:spcPct val="10000"/>
              </a:spcBef>
              <a:buClr>
                <a:srgbClr val="A40000"/>
              </a:buCl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PENGERTIAN DASAR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8077200" cy="51117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 smtClean="0"/>
              <a:t>Hongren</a:t>
            </a:r>
            <a:r>
              <a:rPr lang="en-US" dirty="0" smtClean="0"/>
              <a:t>, Foster, &amp;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1994</a:t>
            </a:r>
            <a:r>
              <a:rPr lang="id-ID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 smtClean="0"/>
              <a:t>akuntan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b="1" dirty="0" err="1"/>
              <a:t>Sumberdaya</a:t>
            </a:r>
            <a:r>
              <a:rPr lang="en-US" b="1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3200" dirty="0" err="1"/>
              <a:t>Orang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dirty="0" err="1"/>
              <a:t>Peralatan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dirty="0"/>
              <a:t>Material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($; </a:t>
            </a:r>
            <a:r>
              <a:rPr lang="en-US" dirty="0" err="1"/>
              <a:t>Rp</a:t>
            </a:r>
            <a:r>
              <a:rPr lang="en-US" dirty="0"/>
              <a:t>;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16787" cy="449263"/>
          </a:xfrm>
          <a:noFill/>
          <a:ln/>
        </p:spPr>
        <p:txBody>
          <a:bodyPr/>
          <a:lstStyle/>
          <a:p>
            <a:pPr algn="r"/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71575"/>
            <a:ext cx="8610600" cy="96202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 smtClean="0"/>
              <a:t>proyek</a:t>
            </a:r>
            <a:r>
              <a:rPr lang="id-ID" b="1" dirty="0" smtClean="0"/>
              <a:t>:</a:t>
            </a:r>
            <a:endParaRPr lang="en-US" b="1" dirty="0"/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Terbatas</a:t>
            </a:r>
            <a:r>
              <a:rPr lang="en-US" dirty="0"/>
              <a:t> </a:t>
            </a:r>
            <a:r>
              <a:rPr lang="id-ID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355C"/>
                </a:solidFill>
              </a:rPr>
              <a:t>dikelola</a:t>
            </a:r>
            <a:r>
              <a:rPr lang="en-US" dirty="0"/>
              <a:t> </a:t>
            </a:r>
            <a:r>
              <a:rPr lang="id-ID" dirty="0" smtClean="0"/>
              <a:t>dengan baik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066800" y="2971800"/>
            <a:ext cx="1828800" cy="1676400"/>
          </a:xfrm>
          <a:prstGeom prst="ellipse">
            <a:avLst/>
          </a:prstGeom>
          <a:gradFill flip="none" rotWithShape="1">
            <a:gsLst>
              <a:gs pos="38000">
                <a:srgbClr val="DDDDDD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en-US" sz="3200" b="1" dirty="0" err="1">
                <a:solidFill>
                  <a:srgbClr val="C00000"/>
                </a:solidFill>
                <a:cs typeface="Arial" charset="0"/>
              </a:rPr>
              <a:t>Anggaran</a:t>
            </a:r>
            <a:r>
              <a:rPr lang="en-US" sz="3200" b="1" dirty="0">
                <a:solidFill>
                  <a:srgbClr val="C00000"/>
                </a:solidFill>
                <a:cs typeface="Arial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3200" b="1" dirty="0" err="1">
                <a:solidFill>
                  <a:srgbClr val="C00000"/>
                </a:solidFill>
                <a:cs typeface="Arial" charset="0"/>
              </a:rPr>
              <a:t>Proyek</a:t>
            </a:r>
            <a:r>
              <a:rPr lang="en-US" sz="32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1000" y="483114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tabLst>
                <a:tab pos="0" algn="l"/>
              </a:tabLst>
            </a:pPr>
            <a:r>
              <a:rPr lang="en-US" sz="3200" dirty="0" err="1">
                <a:latin typeface="+mn-lt"/>
              </a:rPr>
              <a:t>Perhatian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utama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dalam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manajemen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biaya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proyek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adalah</a:t>
            </a:r>
            <a:r>
              <a:rPr lang="en-US" sz="3200" dirty="0">
                <a:latin typeface="+mn-lt"/>
              </a:rPr>
              <a:t> </a:t>
            </a:r>
            <a:r>
              <a:rPr lang="id-ID" sz="3200" dirty="0" smtClean="0">
                <a:latin typeface="+mn-lt"/>
              </a:rPr>
              <a:t>pada </a:t>
            </a:r>
            <a:r>
              <a:rPr lang="en-US" sz="3200" b="1" dirty="0" err="1" smtClean="0">
                <a:solidFill>
                  <a:srgbClr val="FF0000"/>
                </a:solidFill>
                <a:latin typeface="+mn-lt"/>
              </a:rPr>
              <a:t>biaya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sumberdaya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digunakan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utk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menyelesaikan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kegiatan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dalam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jadwal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proyek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5400000" flipV="1">
            <a:off x="5067300" y="2324100"/>
            <a:ext cx="609600" cy="533400"/>
          </a:xfrm>
          <a:custGeom>
            <a:avLst/>
            <a:gdLst>
              <a:gd name="G0" fmla="+- 15660 0 0"/>
              <a:gd name="G1" fmla="+- 4178 0 0"/>
              <a:gd name="G2" fmla="+- 21600 0 4178"/>
              <a:gd name="G3" fmla="+- 10800 0 4178"/>
              <a:gd name="G4" fmla="+- 21600 0 15660"/>
              <a:gd name="G5" fmla="*/ G4 G3 10800"/>
              <a:gd name="G6" fmla="+- 21600 0 G5"/>
              <a:gd name="T0" fmla="*/ 15660 w 21600"/>
              <a:gd name="T1" fmla="*/ 0 h 21600"/>
              <a:gd name="T2" fmla="*/ 0 w 21600"/>
              <a:gd name="T3" fmla="*/ 10800 h 21600"/>
              <a:gd name="T4" fmla="*/ 1566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60" y="0"/>
                </a:moveTo>
                <a:lnTo>
                  <a:pt x="15660" y="4178"/>
                </a:lnTo>
                <a:lnTo>
                  <a:pt x="3375" y="4178"/>
                </a:lnTo>
                <a:lnTo>
                  <a:pt x="3375" y="17422"/>
                </a:lnTo>
                <a:lnTo>
                  <a:pt x="15660" y="17422"/>
                </a:lnTo>
                <a:lnTo>
                  <a:pt x="1566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178"/>
                </a:moveTo>
                <a:lnTo>
                  <a:pt x="1350" y="17422"/>
                </a:lnTo>
                <a:lnTo>
                  <a:pt x="2700" y="17422"/>
                </a:lnTo>
                <a:lnTo>
                  <a:pt x="2700" y="4178"/>
                </a:lnTo>
                <a:close/>
              </a:path>
              <a:path w="21600" h="21600">
                <a:moveTo>
                  <a:pt x="0" y="4178"/>
                </a:moveTo>
                <a:lnTo>
                  <a:pt x="0" y="17422"/>
                </a:lnTo>
                <a:lnTo>
                  <a:pt x="675" y="17422"/>
                </a:lnTo>
                <a:lnTo>
                  <a:pt x="675" y="417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6660000" flipV="1">
            <a:off x="2095500" y="2324100"/>
            <a:ext cx="609600" cy="533400"/>
          </a:xfrm>
          <a:custGeom>
            <a:avLst/>
            <a:gdLst>
              <a:gd name="G0" fmla="+- 15660 0 0"/>
              <a:gd name="G1" fmla="+- 4178 0 0"/>
              <a:gd name="G2" fmla="+- 21600 0 4178"/>
              <a:gd name="G3" fmla="+- 10800 0 4178"/>
              <a:gd name="G4" fmla="+- 21600 0 15660"/>
              <a:gd name="G5" fmla="*/ G4 G3 10800"/>
              <a:gd name="G6" fmla="+- 21600 0 G5"/>
              <a:gd name="T0" fmla="*/ 15660 w 21600"/>
              <a:gd name="T1" fmla="*/ 0 h 21600"/>
              <a:gd name="T2" fmla="*/ 0 w 21600"/>
              <a:gd name="T3" fmla="*/ 10800 h 21600"/>
              <a:gd name="T4" fmla="*/ 1566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60" y="0"/>
                </a:moveTo>
                <a:lnTo>
                  <a:pt x="15660" y="4178"/>
                </a:lnTo>
                <a:lnTo>
                  <a:pt x="3375" y="4178"/>
                </a:lnTo>
                <a:lnTo>
                  <a:pt x="3375" y="17422"/>
                </a:lnTo>
                <a:lnTo>
                  <a:pt x="15660" y="17422"/>
                </a:lnTo>
                <a:lnTo>
                  <a:pt x="1566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178"/>
                </a:moveTo>
                <a:lnTo>
                  <a:pt x="1350" y="17422"/>
                </a:lnTo>
                <a:lnTo>
                  <a:pt x="2700" y="17422"/>
                </a:lnTo>
                <a:lnTo>
                  <a:pt x="2700" y="4178"/>
                </a:lnTo>
                <a:close/>
              </a:path>
              <a:path w="21600" h="21600">
                <a:moveTo>
                  <a:pt x="0" y="4178"/>
                </a:moveTo>
                <a:lnTo>
                  <a:pt x="0" y="17422"/>
                </a:lnTo>
                <a:lnTo>
                  <a:pt x="675" y="17422"/>
                </a:lnTo>
                <a:lnTo>
                  <a:pt x="675" y="4178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57600" y="3048000"/>
            <a:ext cx="5029200" cy="1600200"/>
          </a:xfrm>
          <a:prstGeom prst="roundRect">
            <a:avLst/>
          </a:prstGeom>
          <a:solidFill>
            <a:srgbClr val="005A9E"/>
          </a:solidFill>
          <a:ln w="76200">
            <a:solidFill>
              <a:schemeClr val="tx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diperkirakan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/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diestimasi</a:t>
            </a:r>
            <a:endParaRPr lang="en-US" sz="3200" b="1" dirty="0" smtClean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dianggarkan</a:t>
            </a:r>
            <a:endParaRPr lang="en-US" sz="3200" b="1" dirty="0" smtClean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diawasi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penggunaannya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929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044824"/>
            <a:ext cx="8229600" cy="31273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1C5438"/>
                </a:solidFill>
              </a:rPr>
              <a:t>Manajemen</a:t>
            </a:r>
            <a:r>
              <a:rPr lang="en-US" dirty="0">
                <a:solidFill>
                  <a:srgbClr val="1C5438"/>
                </a:solidFill>
              </a:rPr>
              <a:t> </a:t>
            </a:r>
            <a:r>
              <a:rPr lang="en-US" dirty="0" err="1">
                <a:solidFill>
                  <a:srgbClr val="1C5438"/>
                </a:solidFill>
              </a:rPr>
              <a:t>biaya</a:t>
            </a:r>
            <a:r>
              <a:rPr lang="en-US" dirty="0">
                <a:solidFill>
                  <a:srgbClr val="1C5438"/>
                </a:solidFill>
              </a:rPr>
              <a:t> </a:t>
            </a:r>
            <a:r>
              <a:rPr lang="en-US" dirty="0" err="1">
                <a:solidFill>
                  <a:srgbClr val="1C5438"/>
                </a:solidFill>
              </a:rPr>
              <a:t>proyek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proses-proses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agar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810000" y="1447800"/>
            <a:ext cx="4648200" cy="1447800"/>
          </a:xfrm>
          <a:prstGeom prst="wedgeRectCallout">
            <a:avLst>
              <a:gd name="adj1" fmla="val 16709"/>
              <a:gd name="adj2" fmla="val 7207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Penyusunan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perkiraan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id-ID" sz="2600" dirty="0" smtClean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Penyusunan</a:t>
            </a:r>
            <a:r>
              <a:rPr lang="en-US" sz="2600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anggaran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id-ID" sz="2600" dirty="0" smtClean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Pengawasan</a:t>
            </a:r>
            <a:r>
              <a:rPr lang="en-US" sz="2600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en-US" sz="2600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4691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Profit</a:t>
            </a:r>
            <a:r>
              <a:rPr lang="en-US" dirty="0"/>
              <a:t> (</a:t>
            </a:r>
            <a:r>
              <a:rPr lang="en-US" dirty="0" err="1"/>
              <a:t>laba</a:t>
            </a:r>
            <a:r>
              <a:rPr lang="en-US" dirty="0"/>
              <a:t>; </a:t>
            </a:r>
            <a:r>
              <a:rPr lang="en-US" dirty="0" err="1"/>
              <a:t>keuntungan</a:t>
            </a:r>
            <a:r>
              <a:rPr lang="en-US" dirty="0"/>
              <a:t>)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/>
              <a:t>= </a:t>
            </a:r>
            <a:r>
              <a:rPr lang="en-US" sz="3200" dirty="0" err="1"/>
              <a:t>Penerimaan</a:t>
            </a:r>
            <a:r>
              <a:rPr lang="en-US" sz="3200" dirty="0"/>
              <a:t> – </a:t>
            </a:r>
            <a:r>
              <a:rPr lang="en-US" sz="3200" dirty="0" err="1"/>
              <a:t>pengeluaran</a:t>
            </a:r>
            <a:endParaRPr lang="en-US" sz="32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b="1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Life cycle costing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err="1"/>
              <a:t>Estimasi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siklus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proyek</a:t>
            </a:r>
            <a:r>
              <a:rPr lang="en-US" sz="3200" dirty="0"/>
              <a:t> :</a:t>
            </a:r>
          </a:p>
          <a:p>
            <a:pPr lvl="1">
              <a:spcBef>
                <a:spcPts val="1200"/>
              </a:spcBef>
            </a:pP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 smtClean="0"/>
              <a:t>pengembangan</a:t>
            </a:r>
            <a:r>
              <a:rPr lang="id-ID" sz="3200" dirty="0" smtClean="0"/>
              <a:t> (pembuatan) sistem</a:t>
            </a:r>
            <a:endParaRPr lang="en-US" sz="3200" dirty="0"/>
          </a:p>
          <a:p>
            <a:pPr lvl="1">
              <a:spcBef>
                <a:spcPts val="1200"/>
              </a:spcBef>
            </a:pP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dukungan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selama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hasil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proyek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dimanfaatkan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ti_blu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1551</Words>
  <Application>Microsoft Office PowerPoint</Application>
  <PresentationFormat>On-screen Show (4:3)</PresentationFormat>
  <Paragraphs>468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2_fti_blue</vt:lpstr>
      <vt:lpstr>Slide 1</vt:lpstr>
      <vt:lpstr>PERENCANAAN  dalam MANAJEMEN BIAYA proyek</vt:lpstr>
      <vt:lpstr>Slide 3</vt:lpstr>
      <vt:lpstr>KELOMPOK PROSES  DALAM MANAJEMEN PROYEK</vt:lpstr>
      <vt:lpstr>BAHASAN</vt:lpstr>
      <vt:lpstr>PENGERTIAN DASAR</vt:lpstr>
      <vt:lpstr>Slide 7</vt:lpstr>
      <vt:lpstr>Slide 8</vt:lpstr>
      <vt:lpstr>Slide 9</vt:lpstr>
      <vt:lpstr>Slide 10</vt:lpstr>
      <vt:lpstr>Slide 11</vt:lpstr>
      <vt:lpstr>Slide 12</vt:lpstr>
      <vt:lpstr>Slide 13</vt:lpstr>
      <vt:lpstr>Contoh penggunaan NPV:ARUS KAS PROYEK PENGGANTIAN S.I.</vt:lpstr>
      <vt:lpstr>Slide 15</vt:lpstr>
      <vt:lpstr>SOAL</vt:lpstr>
      <vt:lpstr>Keinginan untuk mendapat manfaat total 100 pada tahun ke-3 terpenuhi (hasil= 200) BEP setelah sistem digunakan selama 2 tahun + (100/300)x 12 bln = 2 tahun 4 bulan </vt:lpstr>
      <vt:lpstr>PROSES-PROSES DALAM  MANAJEMEN BIAYA PROYEK</vt:lpstr>
      <vt:lpstr>PROSES 1: MERENCANAKAN MANAJEMEN BIAYA</vt:lpstr>
      <vt:lpstr>PROSES 2: MENGESTIMASI BIAYA</vt:lpstr>
      <vt:lpstr>Slide 21</vt:lpstr>
      <vt:lpstr>Slide 22</vt:lpstr>
      <vt:lpstr>Masukan untuk  MENGESTIMASI BIAYA </vt:lpstr>
      <vt:lpstr>Masukan untuk   MENGESTIMASI BIAYA</vt:lpstr>
      <vt:lpstr>Masukan untuk   MENGESTIMASI BIAYA</vt:lpstr>
      <vt:lpstr>Piranti  &amp; Teknik untuk MENGESTIMASI BIAYA</vt:lpstr>
      <vt:lpstr>Piranti &amp; Teknik untuk  MENGESTIMASI BIAYA</vt:lpstr>
      <vt:lpstr>Piranti &amp; Teknik untuk  MENGESTIMASI BIAYA</vt:lpstr>
      <vt:lpstr>Piranti &amp; Teknik untuk  MENGESTIMASI BIAYA</vt:lpstr>
      <vt:lpstr>Hasil dari proses  MENGESTIMASI BIAYA</vt:lpstr>
      <vt:lpstr>PROSES 3:   MENYUSUN ANGGARAN BIAYA</vt:lpstr>
      <vt:lpstr>Masukan untuk MENYUSUN ANGGARAN BIAYA</vt:lpstr>
      <vt:lpstr>Piranti &amp; Teknik untuk MENYUSUN ANGGARAN BIAYA</vt:lpstr>
      <vt:lpstr>Hasil dari proses PENYUSUNAN ANGGARAN</vt:lpstr>
      <vt:lpstr>Hasil dari proses PENYUSUNAN ANGGARAN</vt:lpstr>
      <vt:lpstr>Contoh Format Rencana Biaya Proyek</vt:lpstr>
      <vt:lpstr>Slide 37</vt:lpstr>
      <vt:lpstr>Slide 38</vt:lpstr>
      <vt:lpstr>TUGAS</vt:lpstr>
      <vt:lpstr>Terima Kasih</vt:lpstr>
    </vt:vector>
  </TitlesOfParts>
  <Company>UNIVERSITAS BUDI LUHUR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PROYEK  SISTEM INFORMASI &amp; MANAJEMEN PROYEK PERANGKAT LUNAK</dc:title>
  <dc:creator>RATNA</dc:creator>
  <cp:lastModifiedBy>David1</cp:lastModifiedBy>
  <cp:revision>125</cp:revision>
  <dcterms:created xsi:type="dcterms:W3CDTF">2006-10-03T22:47:28Z</dcterms:created>
  <dcterms:modified xsi:type="dcterms:W3CDTF">2018-03-27T01:18:06Z</dcterms:modified>
</cp:coreProperties>
</file>