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8" r:id="rId1"/>
  </p:sldMasterIdLst>
  <p:sldIdLst>
    <p:sldId id="256" r:id="rId2"/>
    <p:sldId id="266" r:id="rId3"/>
    <p:sldId id="267" r:id="rId4"/>
    <p:sldId id="268" r:id="rId5"/>
    <p:sldId id="257" r:id="rId6"/>
    <p:sldId id="264" r:id="rId7"/>
    <p:sldId id="265" r:id="rId8"/>
    <p:sldId id="258" r:id="rId9"/>
    <p:sldId id="260" r:id="rId10"/>
    <p:sldId id="261" r:id="rId11"/>
    <p:sldId id="262" r:id="rId12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6C38"/>
    <a:srgbClr val="842C7E"/>
    <a:srgbClr val="961433"/>
    <a:srgbClr val="29EB4E"/>
    <a:srgbClr val="66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6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87" name="Object 15"/>
          <p:cNvGraphicFramePr>
            <a:graphicFrameLocks noChangeAspect="1"/>
          </p:cNvGraphicFramePr>
          <p:nvPr/>
        </p:nvGraphicFramePr>
        <p:xfrm>
          <a:off x="44450" y="2393950"/>
          <a:ext cx="9077325" cy="1819275"/>
        </p:xfrm>
        <a:graphic>
          <a:graphicData uri="http://schemas.openxmlformats.org/presentationml/2006/ole">
            <p:oleObj spid="_x0000_s20482" name="Image" r:id="rId3" imgW="10209524" imgH="1815873" progId="">
              <p:embed/>
            </p:oleObj>
          </a:graphicData>
        </a:graphic>
      </p:graphicFrame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34925" y="4292600"/>
            <a:ext cx="9074150" cy="2520950"/>
            <a:chOff x="0" y="2640"/>
            <a:chExt cx="5760" cy="1680"/>
          </a:xfrm>
        </p:grpSpPr>
        <p:sp>
          <p:nvSpPr>
            <p:cNvPr id="3089" name="Rectangle 17"/>
            <p:cNvSpPr>
              <a:spLocks noChangeArrowheads="1"/>
            </p:cNvSpPr>
            <p:nvPr userDrawn="1"/>
          </p:nvSpPr>
          <p:spPr bwMode="gray">
            <a:xfrm>
              <a:off x="0" y="2640"/>
              <a:ext cx="5760" cy="168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3090" name="Rectangle 18"/>
            <p:cNvSpPr>
              <a:spLocks noChangeArrowheads="1"/>
            </p:cNvSpPr>
            <p:nvPr userDrawn="1"/>
          </p:nvSpPr>
          <p:spPr bwMode="gray">
            <a:xfrm>
              <a:off x="0" y="2640"/>
              <a:ext cx="5760" cy="96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46275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</p:grpSp>
      <p:sp>
        <p:nvSpPr>
          <p:cNvPr id="3091" name="Rectangle 19"/>
          <p:cNvSpPr>
            <a:spLocks noChangeArrowheads="1"/>
          </p:cNvSpPr>
          <p:nvPr/>
        </p:nvSpPr>
        <p:spPr bwMode="gray">
          <a:xfrm>
            <a:off x="34925" y="44450"/>
            <a:ext cx="9074150" cy="2282825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tx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-4763" y="0"/>
            <a:ext cx="9148763" cy="6856413"/>
            <a:chOff x="-3" y="0"/>
            <a:chExt cx="5763" cy="4319"/>
          </a:xfrm>
        </p:grpSpPr>
        <p:sp>
          <p:nvSpPr>
            <p:cNvPr id="3093" name="AutoShape 21"/>
            <p:cNvSpPr>
              <a:spLocks noChangeArrowheads="1"/>
            </p:cNvSpPr>
            <p:nvPr userDrawn="1"/>
          </p:nvSpPr>
          <p:spPr bwMode="gray">
            <a:xfrm>
              <a:off x="24" y="24"/>
              <a:ext cx="5712" cy="4272"/>
            </a:xfrm>
            <a:prstGeom prst="roundRect">
              <a:avLst>
                <a:gd name="adj" fmla="val 6227"/>
              </a:avLst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3094" name="Freeform 22"/>
            <p:cNvSpPr>
              <a:spLocks/>
            </p:cNvSpPr>
            <p:nvPr userDrawn="1"/>
          </p:nvSpPr>
          <p:spPr bwMode="gray">
            <a:xfrm>
              <a:off x="0" y="0"/>
              <a:ext cx="288" cy="288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0" y="384"/>
                </a:cxn>
                <a:cxn ang="0">
                  <a:pos x="96" y="192"/>
                </a:cxn>
                <a:cxn ang="0">
                  <a:pos x="192" y="48"/>
                </a:cxn>
                <a:cxn ang="0">
                  <a:pos x="336" y="0"/>
                </a:cxn>
                <a:cxn ang="0">
                  <a:pos x="0" y="0"/>
                </a:cxn>
              </a:cxnLst>
              <a:rect l="0" t="0" r="r" b="b"/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d-ID"/>
            </a:p>
          </p:txBody>
        </p:sp>
        <p:sp>
          <p:nvSpPr>
            <p:cNvPr id="3095" name="Freeform 23"/>
            <p:cNvSpPr>
              <a:spLocks/>
            </p:cNvSpPr>
            <p:nvPr userDrawn="1"/>
          </p:nvSpPr>
          <p:spPr bwMode="gray">
            <a:xfrm rot="-5408600">
              <a:off x="-50" y="4030"/>
              <a:ext cx="336" cy="242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0" y="384"/>
                </a:cxn>
                <a:cxn ang="0">
                  <a:pos x="96" y="192"/>
                </a:cxn>
                <a:cxn ang="0">
                  <a:pos x="192" y="48"/>
                </a:cxn>
                <a:cxn ang="0">
                  <a:pos x="336" y="0"/>
                </a:cxn>
                <a:cxn ang="0">
                  <a:pos x="0" y="0"/>
                </a:cxn>
              </a:cxnLst>
              <a:rect l="0" t="0" r="r" b="b"/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d-ID"/>
            </a:p>
          </p:txBody>
        </p:sp>
        <p:sp>
          <p:nvSpPr>
            <p:cNvPr id="3096" name="Freeform 24"/>
            <p:cNvSpPr>
              <a:spLocks/>
            </p:cNvSpPr>
            <p:nvPr userDrawn="1"/>
          </p:nvSpPr>
          <p:spPr bwMode="gray">
            <a:xfrm rot="10769190">
              <a:off x="5519" y="4031"/>
              <a:ext cx="232" cy="287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0" y="384"/>
                </a:cxn>
                <a:cxn ang="0">
                  <a:pos x="96" y="192"/>
                </a:cxn>
                <a:cxn ang="0">
                  <a:pos x="192" y="48"/>
                </a:cxn>
                <a:cxn ang="0">
                  <a:pos x="336" y="0"/>
                </a:cxn>
                <a:cxn ang="0">
                  <a:pos x="0" y="0"/>
                </a:cxn>
              </a:cxnLst>
              <a:rect l="0" t="0" r="r" b="b"/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d-ID"/>
            </a:p>
          </p:txBody>
        </p:sp>
        <p:sp>
          <p:nvSpPr>
            <p:cNvPr id="3097" name="Freeform 25"/>
            <p:cNvSpPr>
              <a:spLocks/>
            </p:cNvSpPr>
            <p:nvPr userDrawn="1"/>
          </p:nvSpPr>
          <p:spPr bwMode="gray">
            <a:xfrm rot="5400000">
              <a:off x="5472" y="0"/>
              <a:ext cx="288" cy="288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0" y="384"/>
                </a:cxn>
                <a:cxn ang="0">
                  <a:pos x="96" y="192"/>
                </a:cxn>
                <a:cxn ang="0">
                  <a:pos x="192" y="48"/>
                </a:cxn>
                <a:cxn ang="0">
                  <a:pos x="336" y="0"/>
                </a:cxn>
                <a:cxn ang="0">
                  <a:pos x="0" y="0"/>
                </a:cxn>
              </a:cxnLst>
              <a:rect l="0" t="0" r="r" b="b"/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d-ID"/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ltGray">
          <a:xfrm>
            <a:off x="762000" y="990600"/>
            <a:ext cx="7772400" cy="1066800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953000"/>
            <a:ext cx="6400800" cy="533400"/>
          </a:xfrm>
        </p:spPr>
        <p:txBody>
          <a:bodyPr/>
          <a:lstStyle>
            <a:lvl1pPr marL="0" indent="0" algn="ctr">
              <a:buFontTx/>
              <a:buNone/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B65B4BD-5E77-484C-B0E3-FF526D8E1E9E}" type="datetimeFigureOut">
              <a:rPr lang="id-ID" smtClean="0"/>
              <a:pPr/>
              <a:t>15/09/2015</a:t>
            </a:fld>
            <a:endParaRPr lang="id-ID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CA11AA3-9FF7-4E83-9188-51C58FEA2757}" type="slidenum">
              <a:rPr lang="id-ID" smtClean="0"/>
              <a:pPr/>
              <a:t>‹#›</a:t>
            </a:fld>
            <a:endParaRPr lang="id-ID"/>
          </a:p>
        </p:txBody>
      </p: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2482850" y="2895600"/>
            <a:ext cx="2698750" cy="1041400"/>
            <a:chOff x="1610" y="1965"/>
            <a:chExt cx="1700" cy="656"/>
          </a:xfrm>
        </p:grpSpPr>
        <p:pic>
          <p:nvPicPr>
            <p:cNvPr id="3099" name="Picture 27" descr="Untitled-1 copy"/>
            <p:cNvPicPr>
              <a:picLocks noChangeAspect="1" noChangeArrowheads="1"/>
            </p:cNvPicPr>
            <p:nvPr userDrawn="1"/>
          </p:nvPicPr>
          <p:blipFill>
            <a:blip r:embed="rId4"/>
            <a:srcRect/>
            <a:stretch>
              <a:fillRect/>
            </a:stretch>
          </p:blipFill>
          <p:spPr bwMode="gray">
            <a:xfrm>
              <a:off x="2426" y="1965"/>
              <a:ext cx="590" cy="590"/>
            </a:xfrm>
            <a:prstGeom prst="rect">
              <a:avLst/>
            </a:prstGeom>
            <a:noFill/>
          </p:spPr>
        </p:pic>
        <p:pic>
          <p:nvPicPr>
            <p:cNvPr id="3100" name="Picture 28" descr="Untitled-1 copy"/>
            <p:cNvPicPr>
              <a:picLocks noChangeAspect="1" noChangeArrowheads="1"/>
            </p:cNvPicPr>
            <p:nvPr userDrawn="1"/>
          </p:nvPicPr>
          <p:blipFill>
            <a:blip r:embed="rId5"/>
            <a:srcRect/>
            <a:stretch>
              <a:fillRect/>
            </a:stretch>
          </p:blipFill>
          <p:spPr bwMode="gray">
            <a:xfrm>
              <a:off x="3061" y="2372"/>
              <a:ext cx="249" cy="249"/>
            </a:xfrm>
            <a:prstGeom prst="rect">
              <a:avLst/>
            </a:prstGeom>
            <a:noFill/>
          </p:spPr>
        </p:pic>
        <p:pic>
          <p:nvPicPr>
            <p:cNvPr id="3101" name="Picture 29" descr="Untitled-1 copy"/>
            <p:cNvPicPr>
              <a:picLocks noChangeAspect="1" noChangeArrowheads="1"/>
            </p:cNvPicPr>
            <p:nvPr userDrawn="1"/>
          </p:nvPicPr>
          <p:blipFill>
            <a:blip r:embed="rId4"/>
            <a:srcRect/>
            <a:stretch>
              <a:fillRect/>
            </a:stretch>
          </p:blipFill>
          <p:spPr bwMode="gray">
            <a:xfrm>
              <a:off x="1610" y="2237"/>
              <a:ext cx="363" cy="36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65B4BD-5E77-484C-B0E3-FF526D8E1E9E}" type="datetimeFigureOut">
              <a:rPr lang="id-ID" smtClean="0"/>
              <a:pPr/>
              <a:t>15/09/2015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A11AA3-9FF7-4E83-9188-51C58FEA275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1229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1229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65B4BD-5E77-484C-B0E3-FF526D8E1E9E}" type="datetimeFigureOut">
              <a:rPr lang="id-ID" smtClean="0"/>
              <a:pPr/>
              <a:t>15/09/2015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A11AA3-9FF7-4E83-9188-51C58FEA275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6629400" cy="8683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447800"/>
            <a:ext cx="8229600" cy="4949825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1B65B4BD-5E77-484C-B0E3-FF526D8E1E9E}" type="datetimeFigureOut">
              <a:rPr lang="id-ID" smtClean="0"/>
              <a:pPr/>
              <a:t>15/09/2015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9CA11AA3-9FF7-4E83-9188-51C58FEA275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65B4BD-5E77-484C-B0E3-FF526D8E1E9E}" type="datetimeFigureOut">
              <a:rPr lang="id-ID" smtClean="0"/>
              <a:pPr/>
              <a:t>15/09/2015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A11AA3-9FF7-4E83-9188-51C58FEA275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65B4BD-5E77-484C-B0E3-FF526D8E1E9E}" type="datetimeFigureOut">
              <a:rPr lang="id-ID" smtClean="0"/>
              <a:pPr/>
              <a:t>15/09/2015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A11AA3-9FF7-4E83-9188-51C58FEA275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94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94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65B4BD-5E77-484C-B0E3-FF526D8E1E9E}" type="datetimeFigureOut">
              <a:rPr lang="id-ID" smtClean="0"/>
              <a:pPr/>
              <a:t>15/09/2015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A11AA3-9FF7-4E83-9188-51C58FEA275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65B4BD-5E77-484C-B0E3-FF526D8E1E9E}" type="datetimeFigureOut">
              <a:rPr lang="id-ID" smtClean="0"/>
              <a:pPr/>
              <a:t>15/09/2015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A11AA3-9FF7-4E83-9188-51C58FEA275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65B4BD-5E77-484C-B0E3-FF526D8E1E9E}" type="datetimeFigureOut">
              <a:rPr lang="id-ID" smtClean="0"/>
              <a:pPr/>
              <a:t>15/09/2015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A11AA3-9FF7-4E83-9188-51C58FEA275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65B4BD-5E77-484C-B0E3-FF526D8E1E9E}" type="datetimeFigureOut">
              <a:rPr lang="id-ID" smtClean="0"/>
              <a:pPr/>
              <a:t>15/09/2015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A11AA3-9FF7-4E83-9188-51C58FEA275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65B4BD-5E77-484C-B0E3-FF526D8E1E9E}" type="datetimeFigureOut">
              <a:rPr lang="id-ID" smtClean="0"/>
              <a:pPr/>
              <a:t>15/09/2015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A11AA3-9FF7-4E83-9188-51C58FEA275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65B4BD-5E77-484C-B0E3-FF526D8E1E9E}" type="datetimeFigureOut">
              <a:rPr lang="id-ID" smtClean="0"/>
              <a:pPr/>
              <a:t>15/09/2015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A11AA3-9FF7-4E83-9188-51C58FEA275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0" y="285750"/>
            <a:ext cx="9156700" cy="911225"/>
            <a:chOff x="-1" y="196"/>
            <a:chExt cx="5768" cy="635"/>
          </a:xfrm>
        </p:grpSpPr>
        <p:sp>
          <p:nvSpPr>
            <p:cNvPr id="1036" name="Rectangle 12"/>
            <p:cNvSpPr>
              <a:spLocks noChangeArrowheads="1"/>
            </p:cNvSpPr>
            <p:nvPr userDrawn="1"/>
          </p:nvSpPr>
          <p:spPr bwMode="gray">
            <a:xfrm>
              <a:off x="1" y="196"/>
              <a:ext cx="5766" cy="635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tx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037" name="Freeform 13"/>
            <p:cNvSpPr>
              <a:spLocks/>
            </p:cNvSpPr>
            <p:nvPr userDrawn="1"/>
          </p:nvSpPr>
          <p:spPr bwMode="gray">
            <a:xfrm flipH="1" flipV="1">
              <a:off x="2265" y="196"/>
              <a:ext cx="3497" cy="226"/>
            </a:xfrm>
            <a:custGeom>
              <a:avLst/>
              <a:gdLst/>
              <a:ahLst/>
              <a:cxnLst>
                <a:cxn ang="0">
                  <a:pos x="45" y="590"/>
                </a:cxn>
                <a:cxn ang="0">
                  <a:pos x="1497" y="590"/>
                </a:cxn>
                <a:cxn ang="0">
                  <a:pos x="0" y="0"/>
                </a:cxn>
                <a:cxn ang="0">
                  <a:pos x="0" y="590"/>
                </a:cxn>
              </a:cxnLst>
              <a:rect l="0" t="0" r="r" b="b"/>
              <a:pathLst>
                <a:path w="1497" h="590">
                  <a:moveTo>
                    <a:pt x="45" y="590"/>
                  </a:moveTo>
                  <a:lnTo>
                    <a:pt x="1497" y="590"/>
                  </a:lnTo>
                  <a:lnTo>
                    <a:pt x="0" y="0"/>
                  </a:lnTo>
                  <a:lnTo>
                    <a:pt x="0" y="590"/>
                  </a:lnTo>
                </a:path>
              </a:pathLst>
            </a:cu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shade val="46275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d-ID"/>
            </a:p>
          </p:txBody>
        </p:sp>
        <p:sp>
          <p:nvSpPr>
            <p:cNvPr id="1038" name="Freeform 14"/>
            <p:cNvSpPr>
              <a:spLocks/>
            </p:cNvSpPr>
            <p:nvPr userDrawn="1"/>
          </p:nvSpPr>
          <p:spPr bwMode="gray">
            <a:xfrm>
              <a:off x="-1" y="513"/>
              <a:ext cx="3702" cy="311"/>
            </a:xfrm>
            <a:custGeom>
              <a:avLst/>
              <a:gdLst/>
              <a:ahLst/>
              <a:cxnLst>
                <a:cxn ang="0">
                  <a:pos x="45" y="590"/>
                </a:cxn>
                <a:cxn ang="0">
                  <a:pos x="1497" y="590"/>
                </a:cxn>
                <a:cxn ang="0">
                  <a:pos x="0" y="0"/>
                </a:cxn>
                <a:cxn ang="0">
                  <a:pos x="0" y="590"/>
                </a:cxn>
              </a:cxnLst>
              <a:rect l="0" t="0" r="r" b="b"/>
              <a:pathLst>
                <a:path w="1497" h="590">
                  <a:moveTo>
                    <a:pt x="45" y="590"/>
                  </a:moveTo>
                  <a:lnTo>
                    <a:pt x="1497" y="590"/>
                  </a:lnTo>
                  <a:lnTo>
                    <a:pt x="0" y="0"/>
                  </a:lnTo>
                  <a:lnTo>
                    <a:pt x="0" y="590"/>
                  </a:lnTo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d-ID"/>
            </a:p>
          </p:txBody>
        </p:sp>
      </p:grpSp>
      <p:sp>
        <p:nvSpPr>
          <p:cNvPr id="1039" name="Rectangle 15"/>
          <p:cNvSpPr>
            <a:spLocks noChangeArrowheads="1"/>
          </p:cNvSpPr>
          <p:nvPr/>
        </p:nvSpPr>
        <p:spPr bwMode="gray">
          <a:xfrm>
            <a:off x="1588" y="0"/>
            <a:ext cx="9144000" cy="24130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tx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gray">
          <a:xfrm>
            <a:off x="12700" y="1235075"/>
            <a:ext cx="9132888" cy="158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pic>
        <p:nvPicPr>
          <p:cNvPr id="1041" name="Picture 17" descr="Untitled-1 copy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gray">
          <a:xfrm>
            <a:off x="252413" y="382588"/>
            <a:ext cx="720725" cy="720725"/>
          </a:xfrm>
          <a:prstGeom prst="rect">
            <a:avLst/>
          </a:prstGeom>
          <a:noFill/>
        </p:spPr>
      </p:pic>
      <p:pic>
        <p:nvPicPr>
          <p:cNvPr id="1042" name="Picture 18" descr="Untitled-1 copy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gray">
          <a:xfrm>
            <a:off x="973138" y="765175"/>
            <a:ext cx="358775" cy="358775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676400" y="274638"/>
            <a:ext cx="6629400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229600" cy="494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1B65B4BD-5E77-484C-B0E3-FF526D8E1E9E}" type="datetimeFigureOut">
              <a:rPr lang="id-ID" smtClean="0"/>
              <a:pPr/>
              <a:t>15/09/2015</a:t>
            </a:fld>
            <a:endParaRPr lang="id-ID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id-ID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CA11AA3-9FF7-4E83-9188-51C58FEA2757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57166"/>
            <a:ext cx="7772400" cy="1700234"/>
          </a:xfrm>
        </p:spPr>
        <p:txBody>
          <a:bodyPr>
            <a:normAutofit fontScale="90000"/>
          </a:bodyPr>
          <a:lstStyle/>
          <a:p>
            <a:r>
              <a:rPr lang="id-ID" sz="5400" dirty="0" smtClean="0">
                <a:solidFill>
                  <a:srgbClr val="FFFF00"/>
                </a:solidFill>
              </a:rPr>
              <a:t>Pemrograman Web</a:t>
            </a:r>
            <a:r>
              <a:rPr lang="id-ID" dirty="0" smtClean="0"/>
              <a:t/>
            </a:r>
            <a:br>
              <a:rPr lang="id-ID" dirty="0" smtClean="0"/>
            </a:br>
            <a:r>
              <a:rPr lang="id-ID" sz="2800" dirty="0" smtClean="0"/>
              <a:t>(</a:t>
            </a:r>
            <a:r>
              <a:rPr lang="id-ID" sz="2800" i="1" dirty="0" smtClean="0"/>
              <a:t>Dulu Pemrograman Web Dasar</a:t>
            </a:r>
            <a:r>
              <a:rPr lang="id-ID" sz="2800" dirty="0" smtClean="0"/>
              <a:t>)</a:t>
            </a:r>
            <a:br>
              <a:rPr lang="id-ID" sz="2800" dirty="0" smtClean="0"/>
            </a:br>
            <a:r>
              <a:rPr lang="id-ID" sz="2800" dirty="0" smtClean="0">
                <a:solidFill>
                  <a:srgbClr val="FFFF00"/>
                </a:solidFill>
              </a:rPr>
              <a:t>4 SKS / Teori dan Praktek</a:t>
            </a:r>
            <a:endParaRPr lang="id-ID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8" y="5929330"/>
            <a:ext cx="2843210" cy="547702"/>
          </a:xfrm>
        </p:spPr>
        <p:txBody>
          <a:bodyPr/>
          <a:lstStyle/>
          <a:p>
            <a:r>
              <a:rPr lang="id-ID" sz="2000" dirty="0" smtClean="0"/>
              <a:t>Dosen: L. Erawan</a:t>
            </a:r>
            <a:endParaRPr lang="id-ID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E-Book Referensi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71744"/>
            <a:ext cx="8229600" cy="3857652"/>
          </a:xfrm>
        </p:spPr>
        <p:txBody>
          <a:bodyPr/>
          <a:lstStyle/>
          <a:p>
            <a:r>
              <a:rPr lang="id-ID" sz="2400" b="1" i="1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Designing </a:t>
            </a:r>
            <a:r>
              <a:rPr lang="id-ID" sz="2400" b="1" i="1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with Web </a:t>
            </a:r>
            <a:r>
              <a:rPr lang="id-ID" sz="2400" b="1" i="1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Standa</a:t>
            </a:r>
            <a:r>
              <a:rPr lang="id-ID" sz="2400" i="1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r</a:t>
            </a:r>
            <a:r>
              <a:rPr lang="id-ID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Jeffrey Zeldman, </a:t>
            </a:r>
            <a:r>
              <a:rPr lang="id-ID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2009</a:t>
            </a:r>
          </a:p>
          <a:p>
            <a:r>
              <a:rPr lang="id-ID" sz="2400" b="1" i="1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Designing </a:t>
            </a:r>
            <a:r>
              <a:rPr lang="id-ID" sz="2400" b="1" i="1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Interfaces, 2nd </a:t>
            </a:r>
            <a:r>
              <a:rPr lang="id-ID" sz="2400" b="1" i="1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Edition</a:t>
            </a:r>
            <a:r>
              <a:rPr lang="id-ID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Jenifer Tidwell, 2011</a:t>
            </a:r>
            <a:endParaRPr lang="id-ID" sz="24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d-ID" sz="2400" b="1" i="1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Information </a:t>
            </a:r>
            <a:r>
              <a:rPr lang="id-ID" sz="2400" b="1" i="1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Architecture for the </a:t>
            </a:r>
            <a:r>
              <a:rPr lang="id-ID" sz="2400" b="1" i="1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WWW</a:t>
            </a:r>
            <a:r>
              <a:rPr lang="id-ID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Peter Morville dan Louis Rosenfield, 2007</a:t>
            </a:r>
            <a:endParaRPr lang="id-ID" sz="24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d-ID" sz="2400" b="1" i="1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id-ID" sz="2400" b="1" i="1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Principles of Beautiful Web </a:t>
            </a:r>
            <a:r>
              <a:rPr lang="id-ID" sz="2400" b="1" i="1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De</a:t>
            </a:r>
            <a:r>
              <a:rPr lang="id-ID" sz="2400" b="1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sign</a:t>
            </a:r>
            <a:r>
              <a:rPr lang="id-ID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Jason Beaird,  2010</a:t>
            </a:r>
          </a:p>
          <a:p>
            <a:r>
              <a:rPr lang="id-ID" sz="2400" b="1" i="1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Web </a:t>
            </a:r>
            <a:r>
              <a:rPr lang="id-ID" sz="2400" b="1" i="1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Accessibility: Web Standards and Regulatory </a:t>
            </a:r>
            <a:r>
              <a:rPr lang="id-ID" sz="2400" b="1" i="1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Compliance</a:t>
            </a:r>
            <a:r>
              <a:rPr lang="id-ID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Jim Thatcher dkk, </a:t>
            </a:r>
            <a:r>
              <a:rPr lang="id-ID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2006</a:t>
            </a:r>
          </a:p>
          <a:p>
            <a:r>
              <a:rPr lang="id-ID" sz="2400" dirty="0" smtClean="0"/>
              <a:t>Modul Praktikum 2015</a:t>
            </a:r>
            <a:endParaRPr lang="id-ID" sz="2400" dirty="0"/>
          </a:p>
        </p:txBody>
      </p:sp>
      <p:pic>
        <p:nvPicPr>
          <p:cNvPr id="23554" name="Picture 2" descr="http://pngimg.com/upload/book_PNG211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0"/>
            <a:ext cx="2857520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http://helmikuu.net/sites/default/files/images/a-list-apart_redesigned_jan2013_the-tasselflower-blog.preview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8788" y="1214422"/>
            <a:ext cx="3905244" cy="219474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Situs Referensi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4686304" cy="5500702"/>
          </a:xfrm>
        </p:spPr>
        <p:txBody>
          <a:bodyPr/>
          <a:lstStyle/>
          <a:p>
            <a:r>
              <a:rPr lang="id-ID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Situs tentang </a:t>
            </a:r>
            <a:r>
              <a:rPr lang="id-ID" sz="2800" b="1" dirty="0" smtClean="0">
                <a:solidFill>
                  <a:srgbClr val="FFC000"/>
                </a:solidFill>
                <a:latin typeface="+mn-lt"/>
                <a:ea typeface="+mn-ea"/>
                <a:cs typeface="+mn-cs"/>
              </a:rPr>
              <a:t>standar web</a:t>
            </a:r>
            <a:r>
              <a:rPr lang="id-ID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</a:p>
          <a:p>
            <a:pPr indent="17463">
              <a:buNone/>
            </a:pPr>
            <a:r>
              <a:rPr lang="id-ID" sz="2400" b="1" i="1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http</a:t>
            </a:r>
            <a:r>
              <a:rPr lang="id-ID" sz="2400" b="1" i="1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://www.w3.org/community/webed/wiki/Main_Page</a:t>
            </a:r>
            <a:endParaRPr lang="id-ID" sz="2400" b="1" i="1" dirty="0" smtClean="0">
              <a:solidFill>
                <a:srgbClr val="C00000"/>
              </a:solidFill>
            </a:endParaRPr>
          </a:p>
          <a:p>
            <a:r>
              <a:rPr lang="id-ID" sz="2800" dirty="0" smtClean="0"/>
              <a:t>Situs </a:t>
            </a:r>
            <a:r>
              <a:rPr lang="id-ID" sz="2800" b="1" dirty="0" smtClean="0">
                <a:solidFill>
                  <a:srgbClr val="FFC000"/>
                </a:solidFill>
              </a:rPr>
              <a:t>pengembangan web</a:t>
            </a:r>
            <a:r>
              <a:rPr lang="id-ID" sz="2800" dirty="0" smtClean="0"/>
              <a:t>:</a:t>
            </a:r>
          </a:p>
          <a:p>
            <a:pPr indent="17463">
              <a:buNone/>
            </a:pPr>
            <a:r>
              <a:rPr lang="id-ID" sz="2400" b="1" i="1" dirty="0">
                <a:solidFill>
                  <a:srgbClr val="C00000"/>
                </a:solidFill>
              </a:rPr>
              <a:t>w3schools.com</a:t>
            </a:r>
          </a:p>
          <a:p>
            <a:r>
              <a:rPr lang="id-ID" sz="2800" dirty="0" smtClean="0"/>
              <a:t>Situs perihal </a:t>
            </a:r>
            <a:r>
              <a:rPr lang="id-ID" sz="2800" b="1" dirty="0" smtClean="0">
                <a:solidFill>
                  <a:srgbClr val="FFC000"/>
                </a:solidFill>
              </a:rPr>
              <a:t>pembuatan situs</a:t>
            </a:r>
            <a:r>
              <a:rPr lang="id-ID" sz="2800" dirty="0" smtClean="0"/>
              <a:t>:</a:t>
            </a:r>
          </a:p>
          <a:p>
            <a:pPr indent="17463">
              <a:buNone/>
            </a:pPr>
            <a:r>
              <a:rPr lang="id-ID" sz="2400" b="1" i="1" dirty="0">
                <a:solidFill>
                  <a:srgbClr val="C00000"/>
                </a:solidFill>
              </a:rPr>
              <a:t>Alistapart.com</a:t>
            </a:r>
          </a:p>
        </p:txBody>
      </p:sp>
      <p:pic>
        <p:nvPicPr>
          <p:cNvPr id="22530" name="Picture 2" descr="http://img1.imagesbn.com/p/9780470611920_p0_v1_s260x4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80419">
            <a:off x="5990639" y="3300593"/>
            <a:ext cx="2476500" cy="3105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What did you know?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Apa itu internet?</a:t>
            </a:r>
          </a:p>
          <a:p>
            <a:endParaRPr lang="id-ID" dirty="0" smtClean="0"/>
          </a:p>
          <a:p>
            <a:r>
              <a:rPr lang="id-ID" dirty="0" smtClean="0"/>
              <a:t>Apa itu web?</a:t>
            </a:r>
          </a:p>
          <a:p>
            <a:endParaRPr lang="id-ID" dirty="0" smtClean="0"/>
          </a:p>
          <a:p>
            <a:r>
              <a:rPr lang="id-ID" dirty="0" smtClean="0"/>
              <a:t>Apa saja teknologi web? Yang utama?</a:t>
            </a:r>
          </a:p>
          <a:p>
            <a:endParaRPr lang="id-ID" dirty="0" smtClean="0"/>
          </a:p>
          <a:p>
            <a:r>
              <a:rPr lang="id-ID" dirty="0" smtClean="0"/>
              <a:t>Apakah internet dan web sama?</a:t>
            </a:r>
          </a:p>
          <a:p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image3.mouthshut.com/images/CategoryImages/1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4000500"/>
            <a:ext cx="3810000" cy="28575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Internet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sz="2400" dirty="0" smtClean="0"/>
              <a:t>Internet adalah suatu </a:t>
            </a:r>
            <a:r>
              <a:rPr lang="id-ID" sz="2400" b="1" dirty="0" smtClean="0">
                <a:solidFill>
                  <a:srgbClr val="C00000"/>
                </a:solidFill>
              </a:rPr>
              <a:t>sistem global </a:t>
            </a:r>
            <a:r>
              <a:rPr lang="id-ID" sz="2400" dirty="0" smtClean="0"/>
              <a:t>yang tersusun dari berbagai jaringan komputer yang saling berhubungan yang menggunakan protokol standar </a:t>
            </a:r>
            <a:r>
              <a:rPr lang="id-ID" sz="2400" b="1" i="1" dirty="0" smtClean="0">
                <a:solidFill>
                  <a:srgbClr val="C00000"/>
                </a:solidFill>
              </a:rPr>
              <a:t>Internet Protocol Suite (TCP/IP)</a:t>
            </a:r>
            <a:r>
              <a:rPr lang="id-ID" sz="2400" dirty="0" smtClean="0"/>
              <a:t> yang menghubungkan miliaran perangkat komputer di seluruh dunia. Internet menawarkan berbagai pilihan sumber daya informasi dan layanan, seperti </a:t>
            </a:r>
            <a:r>
              <a:rPr lang="id-ID" sz="2400" dirty="0" smtClean="0">
                <a:solidFill>
                  <a:srgbClr val="C00000"/>
                </a:solidFill>
              </a:rPr>
              <a:t>web</a:t>
            </a:r>
            <a:r>
              <a:rPr lang="id-ID" sz="2400" dirty="0" smtClean="0"/>
              <a:t>, </a:t>
            </a:r>
            <a:r>
              <a:rPr lang="id-ID" sz="2400" dirty="0" smtClean="0">
                <a:solidFill>
                  <a:srgbClr val="C00000"/>
                </a:solidFill>
              </a:rPr>
              <a:t>email</a:t>
            </a:r>
            <a:r>
              <a:rPr lang="id-ID" sz="2400" dirty="0" smtClean="0"/>
              <a:t>, </a:t>
            </a:r>
            <a:r>
              <a:rPr lang="id-ID" sz="2400" dirty="0" smtClean="0">
                <a:solidFill>
                  <a:srgbClr val="C00000"/>
                </a:solidFill>
              </a:rPr>
              <a:t>berbagi file dan telepon</a:t>
            </a:r>
            <a:r>
              <a:rPr lang="id-ID" sz="2400" dirty="0" smtClean="0"/>
              <a:t>.</a:t>
            </a:r>
            <a:endParaRPr lang="id-ID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Web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1"/>
            <a:ext cx="8229600" cy="2552703"/>
          </a:xfrm>
        </p:spPr>
        <p:txBody>
          <a:bodyPr/>
          <a:lstStyle/>
          <a:p>
            <a:pPr marL="0" indent="0">
              <a:buNone/>
            </a:pPr>
            <a:r>
              <a:rPr lang="id-ID" sz="2000" dirty="0" smtClean="0"/>
              <a:t>World Wide Web atau Web adalah salah satu dari ratusan layanan dari Internet. Web adalah kumpulan global dari dokumen, gambar dan sumber daya lainnya, yang saling terkait oleh </a:t>
            </a:r>
            <a:r>
              <a:rPr lang="id-ID" sz="2000" b="1" i="1" dirty="0" smtClean="0">
                <a:solidFill>
                  <a:srgbClr val="C00000"/>
                </a:solidFill>
              </a:rPr>
              <a:t>hyperlink</a:t>
            </a:r>
            <a:r>
              <a:rPr lang="id-ID" sz="2000" dirty="0" smtClean="0"/>
              <a:t> dan direferensikan dengan </a:t>
            </a:r>
            <a:r>
              <a:rPr lang="id-ID" sz="2000" b="1" i="1" dirty="0" smtClean="0">
                <a:solidFill>
                  <a:srgbClr val="C00000"/>
                </a:solidFill>
              </a:rPr>
              <a:t>Uniform Resource Identifier (URI)</a:t>
            </a:r>
            <a:r>
              <a:rPr lang="id-ID" sz="2000" b="1" dirty="0" smtClean="0">
                <a:solidFill>
                  <a:srgbClr val="C00000"/>
                </a:solidFill>
              </a:rPr>
              <a:t>. </a:t>
            </a:r>
            <a:r>
              <a:rPr lang="id-ID" sz="2000" b="1" i="1" dirty="0" smtClean="0">
                <a:solidFill>
                  <a:srgbClr val="C00000"/>
                </a:solidFill>
              </a:rPr>
              <a:t>Hypertext Transfer Protocol (HTTP)</a:t>
            </a:r>
            <a:r>
              <a:rPr lang="id-ID" sz="2000" dirty="0" smtClean="0"/>
              <a:t> adalah protokol akses utama dari Web yang membuat sistem perangkat lunak dapat saling berkomunikasi untuk berbagi dan bertukar data.</a:t>
            </a:r>
            <a:endParaRPr lang="id-ID" sz="2000" dirty="0"/>
          </a:p>
        </p:txBody>
      </p:sp>
      <p:pic>
        <p:nvPicPr>
          <p:cNvPr id="41986" name="Picture 2" descr="http://www.isglobal.org/documents/10179/53467/web2.0.png/2766303b-87c1-4218-ba6f-56b2f418496e?t=1359719503937&amp;imagePreview=1&amp;imageThumbnail=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32" y="3809999"/>
            <a:ext cx="6477000" cy="304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Deskripsi Mata Kuliah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id-ID" sz="2400" dirty="0"/>
              <a:t>Didalam mata kuliah ini dipelajari pengetahuan tentang web beserta teknologinya serta keahlian untuk mengembangkan situs web menggunakan </a:t>
            </a:r>
            <a:r>
              <a:rPr lang="id-ID" sz="2400" dirty="0">
                <a:solidFill>
                  <a:srgbClr val="FFC000"/>
                </a:solidFill>
              </a:rPr>
              <a:t>metode</a:t>
            </a:r>
            <a:r>
              <a:rPr lang="id-ID" sz="2400" dirty="0"/>
              <a:t> dan </a:t>
            </a:r>
            <a:r>
              <a:rPr lang="id-ID" sz="2400" dirty="0">
                <a:solidFill>
                  <a:srgbClr val="FFC000"/>
                </a:solidFill>
              </a:rPr>
              <a:t>cara</a:t>
            </a:r>
            <a:r>
              <a:rPr lang="id-ID" sz="2400" dirty="0"/>
              <a:t> yang tepat. Pengetahuan dan teknologi web yang akan dipelajari termasuk didalamnya </a:t>
            </a:r>
            <a:r>
              <a:rPr lang="id-ID" sz="2400" dirty="0">
                <a:solidFill>
                  <a:srgbClr val="C00000"/>
                </a:solidFill>
              </a:rPr>
              <a:t>teknologi jaringan internet</a:t>
            </a:r>
            <a:r>
              <a:rPr lang="id-ID" sz="2400" dirty="0"/>
              <a:t>, </a:t>
            </a:r>
            <a:r>
              <a:rPr lang="id-ID" sz="2400" dirty="0">
                <a:solidFill>
                  <a:srgbClr val="00B050"/>
                </a:solidFill>
              </a:rPr>
              <a:t>terminologi web</a:t>
            </a:r>
            <a:r>
              <a:rPr lang="id-ID" sz="2400" dirty="0" smtClean="0"/>
              <a:t>, </a:t>
            </a:r>
            <a:r>
              <a:rPr lang="id-ID" sz="2400" dirty="0" smtClean="0">
                <a:solidFill>
                  <a:srgbClr val="7030A0"/>
                </a:solidFill>
              </a:rPr>
              <a:t>bahasa </a:t>
            </a:r>
            <a:r>
              <a:rPr lang="id-ID" sz="2400" dirty="0">
                <a:solidFill>
                  <a:srgbClr val="7030A0"/>
                </a:solidFill>
              </a:rPr>
              <a:t>standar web (X)HTML</a:t>
            </a:r>
            <a:r>
              <a:rPr lang="id-ID" sz="2400" dirty="0" smtClean="0"/>
              <a:t>,</a:t>
            </a:r>
          </a:p>
          <a:p>
            <a:pPr marL="0" indent="0">
              <a:buNone/>
            </a:pPr>
            <a:r>
              <a:rPr lang="id-ID" sz="2400" dirty="0" smtClean="0">
                <a:solidFill>
                  <a:schemeClr val="accent6">
                    <a:lumMod val="75000"/>
                  </a:schemeClr>
                </a:solidFill>
              </a:rPr>
              <a:t>CSS</a:t>
            </a:r>
            <a:r>
              <a:rPr lang="id-ID" sz="2400" dirty="0"/>
              <a:t>, </a:t>
            </a:r>
            <a:r>
              <a:rPr lang="id-ID" sz="2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Javascript</a:t>
            </a:r>
            <a:r>
              <a:rPr lang="id-ID" sz="2400" dirty="0"/>
              <a:t>, </a:t>
            </a:r>
            <a:r>
              <a:rPr lang="id-ID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DOM</a:t>
            </a:r>
            <a:r>
              <a:rPr lang="id-ID" sz="2400" dirty="0" smtClean="0"/>
              <a:t>, </a:t>
            </a:r>
            <a:r>
              <a:rPr lang="id-ID" sz="2400" dirty="0" smtClean="0">
                <a:solidFill>
                  <a:srgbClr val="842C7E"/>
                </a:solidFill>
              </a:rPr>
              <a:t>bahasa </a:t>
            </a:r>
            <a:r>
              <a:rPr lang="id-ID" sz="2400" dirty="0">
                <a:solidFill>
                  <a:srgbClr val="842C7E"/>
                </a:solidFill>
              </a:rPr>
              <a:t>PHP</a:t>
            </a:r>
            <a:r>
              <a:rPr lang="id-ID" sz="2400" dirty="0" smtClean="0"/>
              <a:t>, </a:t>
            </a:r>
            <a:r>
              <a:rPr lang="id-ID" sz="2400" dirty="0" smtClean="0">
                <a:solidFill>
                  <a:srgbClr val="2E6C38"/>
                </a:solidFill>
              </a:rPr>
              <a:t>prinsip-prinsip desain</a:t>
            </a:r>
          </a:p>
          <a:p>
            <a:pPr marL="0" indent="0">
              <a:buNone/>
            </a:pPr>
            <a:r>
              <a:rPr lang="id-ID" sz="2400" dirty="0" smtClean="0"/>
              <a:t>dan </a:t>
            </a:r>
            <a:r>
              <a:rPr lang="id-ID" sz="2400" dirty="0">
                <a:solidFill>
                  <a:srgbClr val="961433"/>
                </a:solidFill>
              </a:rPr>
              <a:t>interaksi web</a:t>
            </a:r>
            <a:r>
              <a:rPr lang="id-ID" sz="2400" dirty="0" smtClean="0"/>
              <a:t>, </a:t>
            </a:r>
            <a:r>
              <a:rPr lang="id-ID" sz="2400" dirty="0" smtClean="0">
                <a:solidFill>
                  <a:srgbClr val="FF0000"/>
                </a:solidFill>
              </a:rPr>
              <a:t>konsep </a:t>
            </a:r>
            <a:r>
              <a:rPr lang="id-ID" sz="2400" dirty="0">
                <a:solidFill>
                  <a:srgbClr val="FF0000"/>
                </a:solidFill>
              </a:rPr>
              <a:t>arsitektur </a:t>
            </a:r>
            <a:endParaRPr lang="id-ID" sz="2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id-ID" sz="2400" dirty="0" smtClean="0">
                <a:solidFill>
                  <a:srgbClr val="FF0000"/>
                </a:solidFill>
              </a:rPr>
              <a:t>informasi</a:t>
            </a:r>
            <a:r>
              <a:rPr lang="id-ID" sz="2400" dirty="0" smtClean="0"/>
              <a:t>, </a:t>
            </a:r>
            <a:r>
              <a:rPr lang="id-ID" sz="24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aksesibilitas</a:t>
            </a:r>
            <a:r>
              <a:rPr lang="id-ID" sz="2400" dirty="0"/>
              <a:t>, </a:t>
            </a:r>
            <a:r>
              <a:rPr lang="id-ID" sz="2400" dirty="0">
                <a:solidFill>
                  <a:schemeClr val="accent2">
                    <a:lumMod val="50000"/>
                  </a:schemeClr>
                </a:solidFill>
              </a:rPr>
              <a:t>usabilitas</a:t>
            </a:r>
            <a:r>
              <a:rPr lang="id-ID" sz="2400" dirty="0"/>
              <a:t>, </a:t>
            </a:r>
            <a:endParaRPr lang="id-ID" sz="2400" dirty="0" smtClean="0"/>
          </a:p>
          <a:p>
            <a:pPr marL="0" indent="0">
              <a:buNone/>
            </a:pPr>
            <a:r>
              <a:rPr lang="id-ID" sz="2400" dirty="0" smtClean="0"/>
              <a:t>dan </a:t>
            </a:r>
            <a:r>
              <a:rPr lang="id-ID" sz="2400" dirty="0">
                <a:solidFill>
                  <a:schemeClr val="accent2">
                    <a:lumMod val="50000"/>
                  </a:schemeClr>
                </a:solidFill>
              </a:rPr>
              <a:t>findabilitas</a:t>
            </a:r>
            <a:r>
              <a:rPr lang="id-ID" sz="2400" dirty="0"/>
              <a:t>, </a:t>
            </a:r>
            <a:r>
              <a:rPr lang="id-ID" sz="2400" dirty="0" smtClean="0"/>
              <a:t>serta </a:t>
            </a:r>
            <a:r>
              <a:rPr lang="id-ID" sz="2400" dirty="0">
                <a:solidFill>
                  <a:srgbClr val="842C7E"/>
                </a:solidFill>
              </a:rPr>
              <a:t>proses </a:t>
            </a:r>
            <a:r>
              <a:rPr lang="id-ID" sz="2400" dirty="0" smtClean="0">
                <a:solidFill>
                  <a:srgbClr val="842C7E"/>
                </a:solidFill>
              </a:rPr>
              <a:t>hosting</a:t>
            </a:r>
          </a:p>
          <a:p>
            <a:pPr marL="0" indent="0">
              <a:buNone/>
            </a:pPr>
            <a:r>
              <a:rPr lang="id-ID" sz="2400" dirty="0" smtClean="0"/>
              <a:t>dan </a:t>
            </a:r>
            <a:r>
              <a:rPr lang="id-ID" sz="2400" dirty="0">
                <a:solidFill>
                  <a:srgbClr val="2E6C38"/>
                </a:solidFill>
              </a:rPr>
              <a:t>manajemen situs secara online</a:t>
            </a:r>
            <a:r>
              <a:rPr lang="id-ID" sz="2400" dirty="0"/>
              <a:t>.</a:t>
            </a:r>
          </a:p>
        </p:txBody>
      </p:sp>
      <p:pic>
        <p:nvPicPr>
          <p:cNvPr id="28674" name="Picture 2" descr="http://www.ic-results.ca/images/developme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28331" y="4286256"/>
            <a:ext cx="3591854" cy="257176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Deskripsi....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6092" y="1357298"/>
            <a:ext cx="6329378" cy="1338258"/>
          </a:xfrm>
        </p:spPr>
        <p:txBody>
          <a:bodyPr/>
          <a:lstStyle/>
          <a:p>
            <a:pPr marL="0" indent="0">
              <a:buNone/>
            </a:pPr>
            <a:r>
              <a:rPr lang="id-ID" sz="2800" dirty="0" smtClean="0"/>
              <a:t>Mata kuliah ini mata kuliah pertama dari kelompok mata kuliah web:</a:t>
            </a:r>
          </a:p>
        </p:txBody>
      </p:sp>
      <p:sp>
        <p:nvSpPr>
          <p:cNvPr id="5" name="Round Diagonal Corner Rectangle 4"/>
          <p:cNvSpPr/>
          <p:nvPr/>
        </p:nvSpPr>
        <p:spPr>
          <a:xfrm>
            <a:off x="428596" y="4000504"/>
            <a:ext cx="2071702" cy="1214446"/>
          </a:xfrm>
          <a:prstGeom prst="round2DiagRect">
            <a:avLst/>
          </a:prstGeom>
          <a:solidFill>
            <a:srgbClr val="FFC000"/>
          </a:solidFill>
          <a:ln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2000" b="1" dirty="0" smtClean="0">
                <a:solidFill>
                  <a:schemeClr val="tx2"/>
                </a:solidFill>
              </a:rPr>
              <a:t>Pemrograman Web</a:t>
            </a:r>
          </a:p>
          <a:p>
            <a:pPr algn="ctr"/>
            <a:r>
              <a:rPr lang="id-ID" sz="1400" dirty="0" smtClean="0">
                <a:solidFill>
                  <a:schemeClr val="tx2"/>
                </a:solidFill>
              </a:rPr>
              <a:t>4 SKS (2T/2P)</a:t>
            </a:r>
            <a:endParaRPr lang="id-ID" sz="1400" dirty="0">
              <a:solidFill>
                <a:schemeClr val="tx2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000364" y="3857628"/>
            <a:ext cx="2786082" cy="1714512"/>
          </a:xfrm>
          <a:prstGeom prst="ellipse">
            <a:avLst/>
          </a:prstGeom>
          <a:solidFill>
            <a:srgbClr val="66FF33"/>
          </a:solidFill>
          <a:ln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2000" b="1" dirty="0" smtClean="0">
                <a:solidFill>
                  <a:schemeClr val="tx2"/>
                </a:solidFill>
              </a:rPr>
              <a:t>Pemrograman Web Lanjut</a:t>
            </a:r>
          </a:p>
          <a:p>
            <a:pPr algn="ctr"/>
            <a:r>
              <a:rPr lang="id-ID" sz="1400" dirty="0" smtClean="0">
                <a:solidFill>
                  <a:schemeClr val="tx2"/>
                </a:solidFill>
              </a:rPr>
              <a:t>2 SKS Praktek</a:t>
            </a:r>
            <a:endParaRPr lang="id-ID" sz="1400" dirty="0">
              <a:solidFill>
                <a:schemeClr val="tx2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715140" y="2643182"/>
            <a:ext cx="2143140" cy="185738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2000" b="1" dirty="0" smtClean="0">
                <a:solidFill>
                  <a:schemeClr val="tx2"/>
                </a:solidFill>
              </a:rPr>
              <a:t>Aplikasi</a:t>
            </a:r>
          </a:p>
          <a:p>
            <a:pPr algn="ctr"/>
            <a:r>
              <a:rPr lang="id-ID" sz="2000" b="1" dirty="0" smtClean="0">
                <a:solidFill>
                  <a:schemeClr val="tx2"/>
                </a:solidFill>
              </a:rPr>
              <a:t>e-Bisnis</a:t>
            </a:r>
          </a:p>
          <a:p>
            <a:pPr algn="ctr"/>
            <a:r>
              <a:rPr lang="id-ID" sz="1400" dirty="0" smtClean="0">
                <a:solidFill>
                  <a:schemeClr val="tx2"/>
                </a:solidFill>
              </a:rPr>
              <a:t>4 SKS Teori</a:t>
            </a:r>
            <a:endParaRPr lang="id-ID" sz="1400" dirty="0">
              <a:solidFill>
                <a:schemeClr val="tx2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786578" y="4929198"/>
            <a:ext cx="2071702" cy="185738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2000" b="1" dirty="0" smtClean="0">
                <a:solidFill>
                  <a:schemeClr val="tx2"/>
                </a:solidFill>
              </a:rPr>
              <a:t>Teknologi Bergerak</a:t>
            </a:r>
          </a:p>
          <a:p>
            <a:pPr algn="ctr"/>
            <a:r>
              <a:rPr lang="id-ID" sz="1400" dirty="0" smtClean="0">
                <a:solidFill>
                  <a:schemeClr val="tx2"/>
                </a:solidFill>
              </a:rPr>
              <a:t>2 SKS Teori</a:t>
            </a:r>
            <a:endParaRPr lang="id-ID" sz="1400" dirty="0">
              <a:solidFill>
                <a:schemeClr val="tx2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500298" y="4679165"/>
            <a:ext cx="428628" cy="1588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 flipH="1" flipV="1">
            <a:off x="5786446" y="3821909"/>
            <a:ext cx="928694" cy="785818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6200000" flipH="1">
            <a:off x="5786446" y="4750603"/>
            <a:ext cx="1000132" cy="857256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nip Single Corner Rectangle 17"/>
          <p:cNvSpPr/>
          <p:nvPr/>
        </p:nvSpPr>
        <p:spPr>
          <a:xfrm>
            <a:off x="357158" y="1571612"/>
            <a:ext cx="2214578" cy="714380"/>
          </a:xfrm>
          <a:prstGeom prst="snip1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b="1" dirty="0" smtClean="0"/>
              <a:t>Kurikulum SI</a:t>
            </a:r>
            <a:endParaRPr lang="id-ID" sz="2400" b="1" dirty="0"/>
          </a:p>
        </p:txBody>
      </p:sp>
      <p:sp>
        <p:nvSpPr>
          <p:cNvPr id="21" name="Freeform 20"/>
          <p:cNvSpPr/>
          <p:nvPr/>
        </p:nvSpPr>
        <p:spPr>
          <a:xfrm rot="20101573">
            <a:off x="1686448" y="2306398"/>
            <a:ext cx="1472586" cy="1628812"/>
          </a:xfrm>
          <a:custGeom>
            <a:avLst/>
            <a:gdLst>
              <a:gd name="connsiteX0" fmla="*/ 0 w 785818"/>
              <a:gd name="connsiteY0" fmla="*/ 750099 h 1143008"/>
              <a:gd name="connsiteX1" fmla="*/ 196455 w 785818"/>
              <a:gd name="connsiteY1" fmla="*/ 750099 h 1143008"/>
              <a:gd name="connsiteX2" fmla="*/ 196455 w 785818"/>
              <a:gd name="connsiteY2" fmla="*/ 0 h 1143008"/>
              <a:gd name="connsiteX3" fmla="*/ 589364 w 785818"/>
              <a:gd name="connsiteY3" fmla="*/ 0 h 1143008"/>
              <a:gd name="connsiteX4" fmla="*/ 589364 w 785818"/>
              <a:gd name="connsiteY4" fmla="*/ 750099 h 1143008"/>
              <a:gd name="connsiteX5" fmla="*/ 785818 w 785818"/>
              <a:gd name="connsiteY5" fmla="*/ 750099 h 1143008"/>
              <a:gd name="connsiteX6" fmla="*/ 392909 w 785818"/>
              <a:gd name="connsiteY6" fmla="*/ 1143008 h 1143008"/>
              <a:gd name="connsiteX7" fmla="*/ 0 w 785818"/>
              <a:gd name="connsiteY7" fmla="*/ 750099 h 1143008"/>
              <a:gd name="connsiteX0" fmla="*/ 0 w 785818"/>
              <a:gd name="connsiteY0" fmla="*/ 771518 h 1164427"/>
              <a:gd name="connsiteX1" fmla="*/ 196455 w 785818"/>
              <a:gd name="connsiteY1" fmla="*/ 771518 h 1164427"/>
              <a:gd name="connsiteX2" fmla="*/ 252066 w 785818"/>
              <a:gd name="connsiteY2" fmla="*/ 0 h 1164427"/>
              <a:gd name="connsiteX3" fmla="*/ 589364 w 785818"/>
              <a:gd name="connsiteY3" fmla="*/ 21419 h 1164427"/>
              <a:gd name="connsiteX4" fmla="*/ 589364 w 785818"/>
              <a:gd name="connsiteY4" fmla="*/ 771518 h 1164427"/>
              <a:gd name="connsiteX5" fmla="*/ 785818 w 785818"/>
              <a:gd name="connsiteY5" fmla="*/ 771518 h 1164427"/>
              <a:gd name="connsiteX6" fmla="*/ 392909 w 785818"/>
              <a:gd name="connsiteY6" fmla="*/ 1164427 h 1164427"/>
              <a:gd name="connsiteX7" fmla="*/ 0 w 785818"/>
              <a:gd name="connsiteY7" fmla="*/ 771518 h 1164427"/>
              <a:gd name="connsiteX0" fmla="*/ 0 w 785818"/>
              <a:gd name="connsiteY0" fmla="*/ 771518 h 1164427"/>
              <a:gd name="connsiteX1" fmla="*/ 196455 w 785818"/>
              <a:gd name="connsiteY1" fmla="*/ 771518 h 1164427"/>
              <a:gd name="connsiteX2" fmla="*/ 252066 w 785818"/>
              <a:gd name="connsiteY2" fmla="*/ 0 h 1164427"/>
              <a:gd name="connsiteX3" fmla="*/ 589364 w 785818"/>
              <a:gd name="connsiteY3" fmla="*/ 21419 h 1164427"/>
              <a:gd name="connsiteX4" fmla="*/ 440501 w 785818"/>
              <a:gd name="connsiteY4" fmla="*/ 67647 h 1164427"/>
              <a:gd name="connsiteX5" fmla="*/ 589364 w 785818"/>
              <a:gd name="connsiteY5" fmla="*/ 771518 h 1164427"/>
              <a:gd name="connsiteX6" fmla="*/ 785818 w 785818"/>
              <a:gd name="connsiteY6" fmla="*/ 771518 h 1164427"/>
              <a:gd name="connsiteX7" fmla="*/ 392909 w 785818"/>
              <a:gd name="connsiteY7" fmla="*/ 1164427 h 1164427"/>
              <a:gd name="connsiteX8" fmla="*/ 0 w 785818"/>
              <a:gd name="connsiteY8" fmla="*/ 771518 h 1164427"/>
              <a:gd name="connsiteX0" fmla="*/ 0 w 785818"/>
              <a:gd name="connsiteY0" fmla="*/ 771518 h 1620642"/>
              <a:gd name="connsiteX1" fmla="*/ 196455 w 785818"/>
              <a:gd name="connsiteY1" fmla="*/ 771518 h 1620642"/>
              <a:gd name="connsiteX2" fmla="*/ 252066 w 785818"/>
              <a:gd name="connsiteY2" fmla="*/ 0 h 1620642"/>
              <a:gd name="connsiteX3" fmla="*/ 589364 w 785818"/>
              <a:gd name="connsiteY3" fmla="*/ 21419 h 1620642"/>
              <a:gd name="connsiteX4" fmla="*/ 440501 w 785818"/>
              <a:gd name="connsiteY4" fmla="*/ 67647 h 1620642"/>
              <a:gd name="connsiteX5" fmla="*/ 589364 w 785818"/>
              <a:gd name="connsiteY5" fmla="*/ 771518 h 1620642"/>
              <a:gd name="connsiteX6" fmla="*/ 785818 w 785818"/>
              <a:gd name="connsiteY6" fmla="*/ 771518 h 1620642"/>
              <a:gd name="connsiteX7" fmla="*/ 456314 w 785818"/>
              <a:gd name="connsiteY7" fmla="*/ 1620642 h 1620642"/>
              <a:gd name="connsiteX8" fmla="*/ 0 w 785818"/>
              <a:gd name="connsiteY8" fmla="*/ 771518 h 1620642"/>
              <a:gd name="connsiteX0" fmla="*/ 0 w 1074241"/>
              <a:gd name="connsiteY0" fmla="*/ 743012 h 1620642"/>
              <a:gd name="connsiteX1" fmla="*/ 484878 w 1074241"/>
              <a:gd name="connsiteY1" fmla="*/ 771518 h 1620642"/>
              <a:gd name="connsiteX2" fmla="*/ 540489 w 1074241"/>
              <a:gd name="connsiteY2" fmla="*/ 0 h 1620642"/>
              <a:gd name="connsiteX3" fmla="*/ 877787 w 1074241"/>
              <a:gd name="connsiteY3" fmla="*/ 21419 h 1620642"/>
              <a:gd name="connsiteX4" fmla="*/ 728924 w 1074241"/>
              <a:gd name="connsiteY4" fmla="*/ 67647 h 1620642"/>
              <a:gd name="connsiteX5" fmla="*/ 877787 w 1074241"/>
              <a:gd name="connsiteY5" fmla="*/ 771518 h 1620642"/>
              <a:gd name="connsiteX6" fmla="*/ 1074241 w 1074241"/>
              <a:gd name="connsiteY6" fmla="*/ 771518 h 1620642"/>
              <a:gd name="connsiteX7" fmla="*/ 744737 w 1074241"/>
              <a:gd name="connsiteY7" fmla="*/ 1620642 h 1620642"/>
              <a:gd name="connsiteX8" fmla="*/ 0 w 1074241"/>
              <a:gd name="connsiteY8" fmla="*/ 743012 h 1620642"/>
              <a:gd name="connsiteX0" fmla="*/ 0 w 1309815"/>
              <a:gd name="connsiteY0" fmla="*/ 743012 h 1620642"/>
              <a:gd name="connsiteX1" fmla="*/ 484878 w 1309815"/>
              <a:gd name="connsiteY1" fmla="*/ 771518 h 1620642"/>
              <a:gd name="connsiteX2" fmla="*/ 540489 w 1309815"/>
              <a:gd name="connsiteY2" fmla="*/ 0 h 1620642"/>
              <a:gd name="connsiteX3" fmla="*/ 877787 w 1309815"/>
              <a:gd name="connsiteY3" fmla="*/ 21419 h 1620642"/>
              <a:gd name="connsiteX4" fmla="*/ 728924 w 1309815"/>
              <a:gd name="connsiteY4" fmla="*/ 67647 h 1620642"/>
              <a:gd name="connsiteX5" fmla="*/ 877787 w 1309815"/>
              <a:gd name="connsiteY5" fmla="*/ 771518 h 1620642"/>
              <a:gd name="connsiteX6" fmla="*/ 1309815 w 1309815"/>
              <a:gd name="connsiteY6" fmla="*/ 763458 h 1620642"/>
              <a:gd name="connsiteX7" fmla="*/ 744737 w 1309815"/>
              <a:gd name="connsiteY7" fmla="*/ 1620642 h 1620642"/>
              <a:gd name="connsiteX8" fmla="*/ 0 w 1309815"/>
              <a:gd name="connsiteY8" fmla="*/ 743012 h 1620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09815" h="1620642">
                <a:moveTo>
                  <a:pt x="0" y="743012"/>
                </a:moveTo>
                <a:lnTo>
                  <a:pt x="484878" y="771518"/>
                </a:lnTo>
                <a:lnTo>
                  <a:pt x="540489" y="0"/>
                </a:lnTo>
                <a:lnTo>
                  <a:pt x="877787" y="21419"/>
                </a:lnTo>
                <a:lnTo>
                  <a:pt x="728924" y="67647"/>
                </a:lnTo>
                <a:lnTo>
                  <a:pt x="877787" y="771518"/>
                </a:lnTo>
                <a:lnTo>
                  <a:pt x="1309815" y="763458"/>
                </a:lnTo>
                <a:lnTo>
                  <a:pt x="744737" y="1620642"/>
                </a:lnTo>
                <a:lnTo>
                  <a:pt x="0" y="743012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Relevansi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1"/>
            <a:ext cx="8229600" cy="1624010"/>
          </a:xfrm>
        </p:spPr>
        <p:txBody>
          <a:bodyPr/>
          <a:lstStyle/>
          <a:p>
            <a:pPr marL="0" indent="0">
              <a:buNone/>
            </a:pPr>
            <a:r>
              <a:rPr lang="id-ID" sz="2800" dirty="0" smtClean="0"/>
              <a:t>Sebagai mahasiswa SI, Anda dituntut untuk dapat </a:t>
            </a:r>
            <a:r>
              <a:rPr lang="id-ID" sz="2800" dirty="0" smtClean="0">
                <a:solidFill>
                  <a:schemeClr val="accent2">
                    <a:lumMod val="75000"/>
                  </a:schemeClr>
                </a:solidFill>
              </a:rPr>
              <a:t>membangun dan/atau mengelola </a:t>
            </a:r>
            <a:r>
              <a:rPr lang="id-ID" sz="2800" dirty="0" smtClean="0"/>
              <a:t>sistem informasi berbasis TI pada suatu organisasi.</a:t>
            </a:r>
          </a:p>
        </p:txBody>
      </p:sp>
      <p:pic>
        <p:nvPicPr>
          <p:cNvPr id="26628" name="Picture 4" descr="http://cdn.skyje.com/wp-content/uploads/2014/02/attention.jpg"/>
          <p:cNvPicPr>
            <a:picLocks noChangeAspect="1" noChangeArrowheads="1"/>
          </p:cNvPicPr>
          <p:nvPr/>
        </p:nvPicPr>
        <p:blipFill>
          <a:blip r:embed="rId2"/>
          <a:srcRect l="15278" r="11111"/>
          <a:stretch>
            <a:fillRect/>
          </a:stretch>
        </p:blipFill>
        <p:spPr bwMode="auto">
          <a:xfrm>
            <a:off x="5357818" y="3429024"/>
            <a:ext cx="3786214" cy="3429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57158" y="2928935"/>
            <a:ext cx="514353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800" dirty="0" smtClean="0"/>
              <a:t>Sementara itu, sebagian besar sistem informasi yang dikembangkan saat ini </a:t>
            </a:r>
            <a:r>
              <a:rPr lang="id-ID" sz="2800" dirty="0" smtClean="0">
                <a:solidFill>
                  <a:srgbClr val="FFC000"/>
                </a:solidFill>
              </a:rPr>
              <a:t>berplatform web, </a:t>
            </a:r>
            <a:r>
              <a:rPr lang="id-ID" sz="2800" dirty="0" smtClean="0"/>
              <a:t>maka dibutuhkan </a:t>
            </a:r>
            <a:r>
              <a:rPr lang="id-ID" sz="2800" dirty="0" smtClean="0">
                <a:solidFill>
                  <a:srgbClr val="00B050"/>
                </a:solidFill>
              </a:rPr>
              <a:t>pengetahuan teknologi web yang memadai</a:t>
            </a:r>
            <a:r>
              <a:rPr lang="id-ID" sz="2800" dirty="0" smtClean="0"/>
              <a:t> agar dapat melakukan peranan Anda dalam organisasi dengan baik</a:t>
            </a:r>
          </a:p>
          <a:p>
            <a:endParaRPr lang="id-ID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Kompetensi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id-ID" dirty="0"/>
              <a:t>Mahasiswa </a:t>
            </a:r>
            <a:r>
              <a:rPr lang="id-ID" dirty="0" smtClean="0"/>
              <a:t>diharapkan akan dapat:</a:t>
            </a:r>
          </a:p>
          <a:p>
            <a:pPr marL="360363" indent="-360363"/>
            <a:r>
              <a:rPr lang="id-ID" dirty="0" smtClean="0"/>
              <a:t>mengembangkan </a:t>
            </a:r>
            <a:r>
              <a:rPr lang="id-ID" dirty="0"/>
              <a:t>situs web </a:t>
            </a:r>
            <a:r>
              <a:rPr lang="id-ID" dirty="0" smtClean="0"/>
              <a:t>menggunakan konsep  </a:t>
            </a:r>
            <a:r>
              <a:rPr lang="id-ID" b="1" dirty="0" smtClean="0">
                <a:solidFill>
                  <a:srgbClr val="C00000"/>
                </a:solidFill>
              </a:rPr>
              <a:t>Arsitektur Informasi</a:t>
            </a:r>
          </a:p>
          <a:p>
            <a:pPr marL="360363" indent="-360363"/>
            <a:r>
              <a:rPr lang="id-ID" dirty="0" smtClean="0"/>
              <a:t>Use </a:t>
            </a:r>
            <a:r>
              <a:rPr lang="id-ID" dirty="0" smtClean="0">
                <a:solidFill>
                  <a:srgbClr val="C00000"/>
                </a:solidFill>
              </a:rPr>
              <a:t>prinsip-prinsip dasar </a:t>
            </a:r>
            <a:r>
              <a:rPr lang="id-ID" b="1" dirty="0" smtClean="0">
                <a:solidFill>
                  <a:srgbClr val="C00000"/>
                </a:solidFill>
              </a:rPr>
              <a:t>desain </a:t>
            </a:r>
            <a:r>
              <a:rPr lang="id-ID" b="1" dirty="0">
                <a:solidFill>
                  <a:srgbClr val="C00000"/>
                </a:solidFill>
              </a:rPr>
              <a:t>web </a:t>
            </a:r>
            <a:r>
              <a:rPr lang="id-ID" dirty="0" smtClean="0"/>
              <a:t>dan </a:t>
            </a:r>
            <a:r>
              <a:rPr lang="id-ID" b="1" dirty="0" smtClean="0">
                <a:solidFill>
                  <a:srgbClr val="C00000"/>
                </a:solidFill>
              </a:rPr>
              <a:t>desain interaksi</a:t>
            </a:r>
            <a:r>
              <a:rPr lang="id-ID" b="1" dirty="0" smtClean="0">
                <a:solidFill>
                  <a:srgbClr val="00B050"/>
                </a:solidFill>
              </a:rPr>
              <a:t> </a:t>
            </a:r>
            <a:r>
              <a:rPr lang="id-ID" dirty="0"/>
              <a:t>yang </a:t>
            </a:r>
            <a:r>
              <a:rPr lang="id-ID" dirty="0" smtClean="0"/>
              <a:t>benar</a:t>
            </a:r>
          </a:p>
          <a:p>
            <a:pPr marL="360363" indent="-360363"/>
            <a:r>
              <a:rPr lang="id-ID" dirty="0" smtClean="0"/>
              <a:t>Use bahasa </a:t>
            </a:r>
            <a:r>
              <a:rPr lang="id-ID" dirty="0"/>
              <a:t>standar </a:t>
            </a:r>
            <a:r>
              <a:rPr lang="id-ID" b="1" dirty="0" smtClean="0">
                <a:solidFill>
                  <a:srgbClr val="C00000"/>
                </a:solidFill>
              </a:rPr>
              <a:t>HTML</a:t>
            </a:r>
            <a:r>
              <a:rPr lang="id-ID" dirty="0" smtClean="0"/>
              <a:t> </a:t>
            </a:r>
            <a:r>
              <a:rPr lang="id-ID" dirty="0"/>
              <a:t>untuk menyusun </a:t>
            </a:r>
            <a:r>
              <a:rPr lang="id-ID" dirty="0">
                <a:solidFill>
                  <a:srgbClr val="C00000"/>
                </a:solidFill>
              </a:rPr>
              <a:t>struktur</a:t>
            </a:r>
            <a:r>
              <a:rPr lang="id-ID" dirty="0"/>
              <a:t> halaman </a:t>
            </a:r>
            <a:r>
              <a:rPr lang="id-ID" dirty="0" smtClean="0"/>
              <a:t>web</a:t>
            </a:r>
          </a:p>
          <a:p>
            <a:pPr marL="360363" indent="-360363"/>
            <a:r>
              <a:rPr lang="id-ID" dirty="0" smtClean="0"/>
              <a:t>Use </a:t>
            </a:r>
            <a:r>
              <a:rPr lang="id-ID" b="1" dirty="0" smtClean="0">
                <a:solidFill>
                  <a:srgbClr val="C00000"/>
                </a:solidFill>
              </a:rPr>
              <a:t>CSS</a:t>
            </a:r>
            <a:r>
              <a:rPr lang="id-ID" dirty="0" smtClean="0"/>
              <a:t> </a:t>
            </a:r>
            <a:r>
              <a:rPr lang="id-ID" dirty="0"/>
              <a:t>untuk </a:t>
            </a:r>
            <a:r>
              <a:rPr lang="id-ID" dirty="0">
                <a:solidFill>
                  <a:srgbClr val="C00000"/>
                </a:solidFill>
              </a:rPr>
              <a:t>mengatur tampilan </a:t>
            </a:r>
            <a:r>
              <a:rPr lang="id-ID" dirty="0" smtClean="0"/>
              <a:t>halaman</a:t>
            </a:r>
          </a:p>
          <a:p>
            <a:pPr marL="360363" indent="-360363"/>
            <a:r>
              <a:rPr lang="id-ID" dirty="0" smtClean="0"/>
              <a:t>Use </a:t>
            </a:r>
            <a:r>
              <a:rPr lang="id-ID" b="1" dirty="0" smtClean="0">
                <a:solidFill>
                  <a:srgbClr val="C00000"/>
                </a:solidFill>
              </a:rPr>
              <a:t>Javascript</a:t>
            </a:r>
            <a:r>
              <a:rPr lang="id-ID" dirty="0" smtClean="0"/>
              <a:t> untuk  menambah </a:t>
            </a:r>
            <a:r>
              <a:rPr lang="id-ID" dirty="0" smtClean="0">
                <a:solidFill>
                  <a:srgbClr val="C00000"/>
                </a:solidFill>
              </a:rPr>
              <a:t>unsur interaktif </a:t>
            </a:r>
            <a:r>
              <a:rPr lang="id-ID" dirty="0"/>
              <a:t>dan </a:t>
            </a:r>
            <a:r>
              <a:rPr lang="id-ID" dirty="0" smtClean="0">
                <a:solidFill>
                  <a:srgbClr val="C00000"/>
                </a:solidFill>
              </a:rPr>
              <a:t>dinamis</a:t>
            </a:r>
          </a:p>
          <a:p>
            <a:pPr marL="360363" indent="-360363"/>
            <a:r>
              <a:rPr lang="id-ID" dirty="0" smtClean="0"/>
              <a:t>Use </a:t>
            </a:r>
            <a:r>
              <a:rPr lang="id-ID" b="1" dirty="0" smtClean="0">
                <a:solidFill>
                  <a:srgbClr val="C00000"/>
                </a:solidFill>
              </a:rPr>
              <a:t>PHP</a:t>
            </a:r>
            <a:r>
              <a:rPr lang="id-ID" dirty="0" smtClean="0">
                <a:solidFill>
                  <a:srgbClr val="C00000"/>
                </a:solidFill>
              </a:rPr>
              <a:t> </a:t>
            </a:r>
            <a:r>
              <a:rPr lang="id-ID" dirty="0"/>
              <a:t>untuk </a:t>
            </a:r>
            <a:r>
              <a:rPr lang="id-ID" dirty="0">
                <a:solidFill>
                  <a:srgbClr val="C00000"/>
                </a:solidFill>
              </a:rPr>
              <a:t>memperluas fungsional </a:t>
            </a:r>
            <a:r>
              <a:rPr lang="id-ID" dirty="0"/>
              <a:t>situs </a:t>
            </a:r>
            <a:r>
              <a:rPr lang="id-ID" dirty="0" smtClean="0"/>
              <a:t>web</a:t>
            </a:r>
          </a:p>
          <a:p>
            <a:pPr marL="360363" indent="-360363"/>
            <a:r>
              <a:rPr lang="id-ID" dirty="0" smtClean="0"/>
              <a:t>Membuat situs yang </a:t>
            </a:r>
            <a:r>
              <a:rPr lang="id-ID" dirty="0" smtClean="0">
                <a:solidFill>
                  <a:srgbClr val="C00000"/>
                </a:solidFill>
              </a:rPr>
              <a:t>aksesibel</a:t>
            </a:r>
            <a:r>
              <a:rPr lang="id-ID" dirty="0" smtClean="0"/>
              <a:t>, </a:t>
            </a:r>
            <a:r>
              <a:rPr lang="id-ID" dirty="0" smtClean="0">
                <a:solidFill>
                  <a:srgbClr val="C00000"/>
                </a:solidFill>
              </a:rPr>
              <a:t>usabel</a:t>
            </a:r>
            <a:r>
              <a:rPr lang="id-ID" dirty="0" smtClean="0"/>
              <a:t>, </a:t>
            </a:r>
            <a:r>
              <a:rPr lang="id-ID" dirty="0"/>
              <a:t>dan </a:t>
            </a:r>
            <a:r>
              <a:rPr lang="id-ID" dirty="0" smtClean="0">
                <a:solidFill>
                  <a:srgbClr val="C00000"/>
                </a:solidFill>
              </a:rPr>
              <a:t>findabel</a:t>
            </a:r>
            <a:endParaRPr lang="id-ID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http://image.shutterstock.com/display_pic_with_logo/381007/118946830/stock-photo-orange-cartoon-characters-have-training-with-notebooks-white-background-1189468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0" y="1166827"/>
            <a:ext cx="4286250" cy="4476751"/>
          </a:xfrm>
          <a:prstGeom prst="rect">
            <a:avLst/>
          </a:prstGeom>
          <a:noFill/>
        </p:spPr>
      </p:pic>
      <p:pic>
        <p:nvPicPr>
          <p:cNvPr id="17410" name="Picture 2" descr="http://www.90secondwebsitebuilder.com/images/FoldedPaper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000108"/>
            <a:ext cx="5143536" cy="435771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Materi</a:t>
            </a:r>
            <a:endParaRPr lang="id-ID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14348" y="1500174"/>
            <a:ext cx="4757742" cy="3571900"/>
          </a:xfrm>
        </p:spPr>
        <p:txBody>
          <a:bodyPr>
            <a:noAutofit/>
          </a:bodyPr>
          <a:lstStyle/>
          <a:p>
            <a:r>
              <a:rPr lang="id-ID" sz="2800" dirty="0" smtClean="0">
                <a:solidFill>
                  <a:srgbClr val="C00000"/>
                </a:solidFill>
                <a:latin typeface="Gill Sans MT Condensed" pitchFamily="34" charset="0"/>
              </a:rPr>
              <a:t>Sejarah, teknologi, dan organisasi Internet</a:t>
            </a:r>
          </a:p>
          <a:p>
            <a:r>
              <a:rPr lang="id-ID" sz="2800" dirty="0" smtClean="0">
                <a:solidFill>
                  <a:srgbClr val="C00000"/>
                </a:solidFill>
                <a:latin typeface="Gill Sans MT Condensed" pitchFamily="34" charset="0"/>
              </a:rPr>
              <a:t>Teknologi-teknologi Internet</a:t>
            </a:r>
          </a:p>
          <a:p>
            <a:r>
              <a:rPr lang="id-ID" sz="2800" dirty="0" smtClean="0">
                <a:solidFill>
                  <a:srgbClr val="C00000"/>
                </a:solidFill>
                <a:latin typeface="Gill Sans MT Condensed" pitchFamily="34" charset="0"/>
              </a:rPr>
              <a:t>(X)HTML</a:t>
            </a:r>
          </a:p>
          <a:p>
            <a:r>
              <a:rPr lang="id-ID" sz="2800" dirty="0" smtClean="0">
                <a:solidFill>
                  <a:srgbClr val="C00000"/>
                </a:solidFill>
                <a:latin typeface="Gill Sans MT Condensed" pitchFamily="34" charset="0"/>
              </a:rPr>
              <a:t>CSS</a:t>
            </a:r>
          </a:p>
          <a:p>
            <a:r>
              <a:rPr lang="id-ID" sz="2800" dirty="0" smtClean="0">
                <a:solidFill>
                  <a:srgbClr val="C00000"/>
                </a:solidFill>
                <a:latin typeface="Gill Sans MT Condensed" pitchFamily="34" charset="0"/>
              </a:rPr>
              <a:t>Javascript</a:t>
            </a:r>
          </a:p>
          <a:p>
            <a:r>
              <a:rPr lang="id-ID" sz="2800" dirty="0" smtClean="0">
                <a:solidFill>
                  <a:srgbClr val="C00000"/>
                </a:solidFill>
                <a:latin typeface="Gill Sans MT Condensed" pitchFamily="34" charset="0"/>
              </a:rPr>
              <a:t>DOM</a:t>
            </a:r>
            <a:endParaRPr lang="id-ID" sz="2800" dirty="0">
              <a:solidFill>
                <a:srgbClr val="C00000"/>
              </a:solidFill>
              <a:latin typeface="Gill Sans MT Condensed" pitchFamily="34" charset="0"/>
            </a:endParaRPr>
          </a:p>
        </p:txBody>
      </p:sp>
      <p:pic>
        <p:nvPicPr>
          <p:cNvPr id="7" name="Picture 2" descr="http://www.90secondwebsitebuilder.com/images/FoldedPaper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3214662"/>
            <a:ext cx="5000660" cy="3643338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786050" y="3714752"/>
            <a:ext cx="38576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indent="-269875">
              <a:buFont typeface="Arial" pitchFamily="34" charset="0"/>
              <a:buChar char="•"/>
            </a:pPr>
            <a:r>
              <a:rPr lang="id-ID" sz="2800" dirty="0" smtClean="0">
                <a:solidFill>
                  <a:srgbClr val="C00000"/>
                </a:solidFill>
                <a:latin typeface="Gill Sans MT Condensed" pitchFamily="34" charset="0"/>
              </a:rPr>
              <a:t>PHP</a:t>
            </a:r>
          </a:p>
          <a:p>
            <a:pPr marL="269875" indent="-269875">
              <a:buFont typeface="Arial" pitchFamily="34" charset="0"/>
              <a:buChar char="•"/>
            </a:pPr>
            <a:r>
              <a:rPr lang="id-ID" sz="2800" dirty="0" smtClean="0">
                <a:solidFill>
                  <a:srgbClr val="C00000"/>
                </a:solidFill>
                <a:latin typeface="Gill Sans MT Condensed" pitchFamily="34" charset="0"/>
              </a:rPr>
              <a:t>Konsep Arsitektur Informasi</a:t>
            </a:r>
          </a:p>
          <a:p>
            <a:pPr marL="269875" indent="-269875">
              <a:buFont typeface="Arial" pitchFamily="34" charset="0"/>
              <a:buChar char="•"/>
            </a:pPr>
            <a:r>
              <a:rPr lang="id-ID" sz="2800" dirty="0" smtClean="0">
                <a:solidFill>
                  <a:srgbClr val="C00000"/>
                </a:solidFill>
                <a:latin typeface="Gill Sans MT Condensed" pitchFamily="34" charset="0"/>
              </a:rPr>
              <a:t>Prinsip dasar desain web</a:t>
            </a:r>
          </a:p>
          <a:p>
            <a:pPr marL="269875" indent="-269875">
              <a:buFont typeface="Arial" pitchFamily="34" charset="0"/>
              <a:buChar char="•"/>
            </a:pPr>
            <a:r>
              <a:rPr lang="id-ID" sz="2800" dirty="0" smtClean="0">
                <a:solidFill>
                  <a:srgbClr val="C00000"/>
                </a:solidFill>
                <a:latin typeface="Gill Sans MT Condensed" pitchFamily="34" charset="0"/>
              </a:rPr>
              <a:t>Aksesibilitas dan usabilitas</a:t>
            </a:r>
          </a:p>
          <a:p>
            <a:pPr marL="269875" indent="-269875">
              <a:buFont typeface="Arial" pitchFamily="34" charset="0"/>
              <a:buChar char="•"/>
            </a:pPr>
            <a:r>
              <a:rPr lang="id-ID" sz="2800" dirty="0" smtClean="0">
                <a:solidFill>
                  <a:srgbClr val="C00000"/>
                </a:solidFill>
                <a:latin typeface="Gill Sans MT Condensed" pitchFamily="34" charset="0"/>
              </a:rPr>
              <a:t>Findabilitas</a:t>
            </a:r>
          </a:p>
          <a:p>
            <a:pPr marL="269875" indent="-269875">
              <a:buFont typeface="Arial" pitchFamily="34" charset="0"/>
              <a:buChar char="•"/>
            </a:pPr>
            <a:r>
              <a:rPr lang="id-ID" sz="2800" dirty="0" smtClean="0">
                <a:solidFill>
                  <a:srgbClr val="C00000"/>
                </a:solidFill>
                <a:latin typeface="Gill Sans MT Condensed" pitchFamily="34" charset="0"/>
              </a:rPr>
              <a:t>Hosting</a:t>
            </a:r>
          </a:p>
        </p:txBody>
      </p:sp>
      <p:sp>
        <p:nvSpPr>
          <p:cNvPr id="24578" name="AutoShape 2" descr="http://login.eelu.edu.eg/wps/wcm/connect/abd5770040228b8a8d6bbf72a234b129/16614791-orange-cartoon-characters-sit-in-on-a-lecture.jpg?MOD=AJPERES&amp;CACHEID=abd5770040228b8a8d6bbf72a234b129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s01_1">
  <a:themeElements>
    <a:clrScheme name="ms01_1 1">
      <a:dk1>
        <a:srgbClr val="1D528D"/>
      </a:dk1>
      <a:lt1>
        <a:srgbClr val="FFFFFF"/>
      </a:lt1>
      <a:dk2>
        <a:srgbClr val="000000"/>
      </a:dk2>
      <a:lt2>
        <a:srgbClr val="CACACA"/>
      </a:lt2>
      <a:accent1>
        <a:srgbClr val="0099CC"/>
      </a:accent1>
      <a:accent2>
        <a:srgbClr val="BFA907"/>
      </a:accent2>
      <a:accent3>
        <a:srgbClr val="FFFFFF"/>
      </a:accent3>
      <a:accent4>
        <a:srgbClr val="174578"/>
      </a:accent4>
      <a:accent5>
        <a:srgbClr val="AACAE2"/>
      </a:accent5>
      <a:accent6>
        <a:srgbClr val="AD9906"/>
      </a:accent6>
      <a:hlink>
        <a:srgbClr val="6E81E0"/>
      </a:hlink>
      <a:folHlink>
        <a:srgbClr val="009999"/>
      </a:folHlink>
    </a:clrScheme>
    <a:fontScheme name="ms01_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s01_1 1">
        <a:dk1>
          <a:srgbClr val="1D528D"/>
        </a:dk1>
        <a:lt1>
          <a:srgbClr val="FFFFFF"/>
        </a:lt1>
        <a:dk2>
          <a:srgbClr val="000000"/>
        </a:dk2>
        <a:lt2>
          <a:srgbClr val="CACACA"/>
        </a:lt2>
        <a:accent1>
          <a:srgbClr val="0099CC"/>
        </a:accent1>
        <a:accent2>
          <a:srgbClr val="BFA907"/>
        </a:accent2>
        <a:accent3>
          <a:srgbClr val="FFFFFF"/>
        </a:accent3>
        <a:accent4>
          <a:srgbClr val="174578"/>
        </a:accent4>
        <a:accent5>
          <a:srgbClr val="AACAE2"/>
        </a:accent5>
        <a:accent6>
          <a:srgbClr val="AD9906"/>
        </a:accent6>
        <a:hlink>
          <a:srgbClr val="6E81E0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01_1 2">
        <a:dk1>
          <a:srgbClr val="4E40A4"/>
        </a:dk1>
        <a:lt1>
          <a:srgbClr val="FFFFFF"/>
        </a:lt1>
        <a:dk2>
          <a:srgbClr val="000000"/>
        </a:dk2>
        <a:lt2>
          <a:srgbClr val="CACACA"/>
        </a:lt2>
        <a:accent1>
          <a:srgbClr val="8B65E9"/>
        </a:accent1>
        <a:accent2>
          <a:srgbClr val="008080"/>
        </a:accent2>
        <a:accent3>
          <a:srgbClr val="FFFFFF"/>
        </a:accent3>
        <a:accent4>
          <a:srgbClr val="41358B"/>
        </a:accent4>
        <a:accent5>
          <a:srgbClr val="C4B8F2"/>
        </a:accent5>
        <a:accent6>
          <a:srgbClr val="007373"/>
        </a:accent6>
        <a:hlink>
          <a:srgbClr val="0066CC"/>
        </a:hlink>
        <a:folHlink>
          <a:srgbClr val="8AB15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01_1 3">
        <a:dk1>
          <a:srgbClr val="666699"/>
        </a:dk1>
        <a:lt1>
          <a:srgbClr val="FFFFFF"/>
        </a:lt1>
        <a:dk2>
          <a:srgbClr val="000000"/>
        </a:dk2>
        <a:lt2>
          <a:srgbClr val="CACACA"/>
        </a:lt2>
        <a:accent1>
          <a:srgbClr val="72B88E"/>
        </a:accent1>
        <a:accent2>
          <a:srgbClr val="C78DD7"/>
        </a:accent2>
        <a:accent3>
          <a:srgbClr val="FFFFFF"/>
        </a:accent3>
        <a:accent4>
          <a:srgbClr val="565682"/>
        </a:accent4>
        <a:accent5>
          <a:srgbClr val="BCD8C6"/>
        </a:accent5>
        <a:accent6>
          <a:srgbClr val="B47FC3"/>
        </a:accent6>
        <a:hlink>
          <a:srgbClr val="3197BB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Sample presentation slides(2)</Template>
  <TotalTime>745</TotalTime>
  <Words>501</Words>
  <Application>Microsoft Office PowerPoint</Application>
  <PresentationFormat>On-screen Show (4:3)</PresentationFormat>
  <Paragraphs>72</Paragraphs>
  <Slides>11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ms01_1</vt:lpstr>
      <vt:lpstr>Image</vt:lpstr>
      <vt:lpstr>Pemrograman Web (Dulu Pemrograman Web Dasar) 4 SKS / Teori dan Praktek</vt:lpstr>
      <vt:lpstr>What did you know?</vt:lpstr>
      <vt:lpstr>Internet</vt:lpstr>
      <vt:lpstr>Web</vt:lpstr>
      <vt:lpstr>Deskripsi Mata Kuliah</vt:lpstr>
      <vt:lpstr>Deskripsi....</vt:lpstr>
      <vt:lpstr>Relevansi</vt:lpstr>
      <vt:lpstr>Kompetensi</vt:lpstr>
      <vt:lpstr>Materi</vt:lpstr>
      <vt:lpstr>E-Book Referensi</vt:lpstr>
      <vt:lpstr>Situs Referensi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Pemrograman Web (Dulu Pemrograman Web Dasar) 4 SKS / Teori dan Praktek</dc:title>
  <dc:creator>L. Erawan</dc:creator>
  <cp:lastModifiedBy>lerawan</cp:lastModifiedBy>
  <cp:revision>11</cp:revision>
  <dcterms:created xsi:type="dcterms:W3CDTF">2014-09-08T01:51:22Z</dcterms:created>
  <dcterms:modified xsi:type="dcterms:W3CDTF">2015-09-15T04:36:10Z</dcterms:modified>
</cp:coreProperties>
</file>