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sldIdLst>
    <p:sldId id="256" r:id="rId2"/>
    <p:sldId id="284" r:id="rId3"/>
    <p:sldId id="273" r:id="rId4"/>
    <p:sldId id="257" r:id="rId5"/>
    <p:sldId id="258" r:id="rId6"/>
    <p:sldId id="262" r:id="rId7"/>
    <p:sldId id="264" r:id="rId8"/>
    <p:sldId id="259" r:id="rId9"/>
    <p:sldId id="277" r:id="rId10"/>
    <p:sldId id="278" r:id="rId11"/>
    <p:sldId id="266" r:id="rId12"/>
    <p:sldId id="267" r:id="rId13"/>
    <p:sldId id="268" r:id="rId14"/>
    <p:sldId id="269" r:id="rId15"/>
    <p:sldId id="279" r:id="rId16"/>
    <p:sldId id="280" r:id="rId17"/>
    <p:sldId id="281" r:id="rId18"/>
    <p:sldId id="272" r:id="rId19"/>
    <p:sldId id="282" r:id="rId20"/>
    <p:sldId id="28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. Erawan" initials="L.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56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05D5-EB6E-43A8-934B-EA4A6D4B485B}" type="datetimeFigureOut">
              <a:rPr lang="id-ID" smtClean="0"/>
              <a:pPr/>
              <a:t>15/09/2014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E6786-96FE-4EC5-A5C3-67B054CCEAF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Beri contoh RFC, misalnya RFC HTML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E6786-96FE-4EC5-A5C3-67B054CCEAF5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7" name="Object 15"/>
          <p:cNvGraphicFramePr>
            <a:graphicFrameLocks noChangeAspect="1"/>
          </p:cNvGraphicFramePr>
          <p:nvPr/>
        </p:nvGraphicFramePr>
        <p:xfrm>
          <a:off x="44450" y="2393950"/>
          <a:ext cx="9077325" cy="1819275"/>
        </p:xfrm>
        <a:graphic>
          <a:graphicData uri="http://schemas.openxmlformats.org/presentationml/2006/ole">
            <p:oleObj spid="_x0000_s46082" name="Image" r:id="rId3" imgW="10209524" imgH="1815873" progId="Photoshop.Image.6">
              <p:embed/>
            </p:oleObj>
          </a:graphicData>
        </a:graphic>
      </p:graphicFrame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4925" y="4292600"/>
            <a:ext cx="9074150" cy="2520950"/>
            <a:chOff x="0" y="2640"/>
            <a:chExt cx="5760" cy="1680"/>
          </a:xfrm>
        </p:grpSpPr>
        <p:sp>
          <p:nvSpPr>
            <p:cNvPr id="3089" name="Rectangle 17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168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090" name="Rectangle 18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34925" y="44450"/>
            <a:ext cx="9074150" cy="2282825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-4763" y="0"/>
            <a:ext cx="9148763" cy="6856413"/>
            <a:chOff x="-3" y="0"/>
            <a:chExt cx="5763" cy="4319"/>
          </a:xfrm>
        </p:grpSpPr>
        <p:sp>
          <p:nvSpPr>
            <p:cNvPr id="3093" name="AutoShape 21"/>
            <p:cNvSpPr>
              <a:spLocks noChangeArrowheads="1"/>
            </p:cNvSpPr>
            <p:nvPr userDrawn="1"/>
          </p:nvSpPr>
          <p:spPr bwMode="gray">
            <a:xfrm>
              <a:off x="24" y="24"/>
              <a:ext cx="5712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094" name="Freeform 22"/>
            <p:cNvSpPr>
              <a:spLocks/>
            </p:cNvSpPr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095" name="Freeform 23"/>
            <p:cNvSpPr>
              <a:spLocks/>
            </p:cNvSpPr>
            <p:nvPr userDrawn="1"/>
          </p:nvSpPr>
          <p:spPr bwMode="gray">
            <a:xfrm rot="-5408600">
              <a:off x="-50" y="4030"/>
              <a:ext cx="336" cy="24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096" name="Freeform 24"/>
            <p:cNvSpPr>
              <a:spLocks/>
            </p:cNvSpPr>
            <p:nvPr userDrawn="1"/>
          </p:nvSpPr>
          <p:spPr bwMode="gray">
            <a:xfrm rot="10769190">
              <a:off x="5519" y="4031"/>
              <a:ext cx="232" cy="287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097" name="Freeform 25"/>
            <p:cNvSpPr>
              <a:spLocks/>
            </p:cNvSpPr>
            <p:nvPr userDrawn="1"/>
          </p:nvSpPr>
          <p:spPr bwMode="gray">
            <a:xfrm rot="5400000">
              <a:off x="5472" y="0"/>
              <a:ext cx="288" cy="2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ltGray">
          <a:xfrm>
            <a:off x="762000" y="990600"/>
            <a:ext cx="7772400" cy="10668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F61C36B-C962-4188-AB3E-205B5829F791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3727C27-82B6-4698-96CB-D7B76202054F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2482850" y="2895600"/>
            <a:ext cx="2698750" cy="1041400"/>
            <a:chOff x="1610" y="1965"/>
            <a:chExt cx="1700" cy="656"/>
          </a:xfrm>
        </p:grpSpPr>
        <p:pic>
          <p:nvPicPr>
            <p:cNvPr id="3099" name="Picture 27" descr="Untitled-1 copy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gray">
            <a:xfrm>
              <a:off x="2426" y="1965"/>
              <a:ext cx="590" cy="590"/>
            </a:xfrm>
            <a:prstGeom prst="rect">
              <a:avLst/>
            </a:prstGeom>
            <a:noFill/>
          </p:spPr>
        </p:pic>
        <p:pic>
          <p:nvPicPr>
            <p:cNvPr id="3100" name="Picture 28" descr="Untitled-1 copy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gray">
            <a:xfrm>
              <a:off x="3061" y="2372"/>
              <a:ext cx="249" cy="249"/>
            </a:xfrm>
            <a:prstGeom prst="rect">
              <a:avLst/>
            </a:prstGeom>
            <a:noFill/>
          </p:spPr>
        </p:pic>
        <p:pic>
          <p:nvPicPr>
            <p:cNvPr id="3101" name="Picture 29" descr="Untitled-1 copy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gray">
            <a:xfrm>
              <a:off x="1610" y="2237"/>
              <a:ext cx="363" cy="36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7C01F-D243-456E-99FA-EA53546935F4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27C27-82B6-4698-96CB-D7B76202054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2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2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07306D-E070-42B4-B8F9-8BC7B97902A4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27C27-82B6-4698-96CB-D7B76202054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6294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9498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ACEE2F7B-6B2D-41EA-8CB0-1BA40A5683D1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D3727C27-82B6-4698-96CB-D7B76202054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29E7B1-BB2F-433F-BF8C-0AD98ED09F3A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27C27-82B6-4698-96CB-D7B76202054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8CBDCA-1C50-429C-ADA6-5C8E5381C6C1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27C27-82B6-4698-96CB-D7B76202054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FAC7D9-EC91-403A-BE08-63E611C41B72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27C27-82B6-4698-96CB-D7B76202054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7CE621-9AF0-4428-83A6-CA6983B0D967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27C27-82B6-4698-96CB-D7B76202054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92E12B-BB53-42D0-891E-2359A0C1A3B8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27C27-82B6-4698-96CB-D7B76202054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98835C-1EA6-4493-B09B-4DE1EBF43085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27C27-82B6-4698-96CB-D7B76202054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D26643-234A-4827-A9E5-CAB7AA9B8D5F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27C27-82B6-4698-96CB-D7B76202054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99F29C-6CD2-4702-9C89-37992CC0888A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27C27-82B6-4698-96CB-D7B76202054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285750"/>
            <a:ext cx="9156700" cy="911225"/>
            <a:chOff x="-1" y="196"/>
            <a:chExt cx="5768" cy="635"/>
          </a:xfrm>
        </p:grpSpPr>
        <p:sp>
          <p:nvSpPr>
            <p:cNvPr id="1036" name="Rectangle 12"/>
            <p:cNvSpPr>
              <a:spLocks noChangeArrowheads="1"/>
            </p:cNvSpPr>
            <p:nvPr userDrawn="1"/>
          </p:nvSpPr>
          <p:spPr bwMode="gray">
            <a:xfrm>
              <a:off x="1" y="196"/>
              <a:ext cx="5766" cy="635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37" name="Freeform 13"/>
            <p:cNvSpPr>
              <a:spLocks/>
            </p:cNvSpPr>
            <p:nvPr userDrawn="1"/>
          </p:nvSpPr>
          <p:spPr bwMode="gray">
            <a:xfrm flipH="1" flipV="1">
              <a:off x="2265" y="196"/>
              <a:ext cx="3497" cy="226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038" name="Freeform 14"/>
            <p:cNvSpPr>
              <a:spLocks/>
            </p:cNvSpPr>
            <p:nvPr userDrawn="1"/>
          </p:nvSpPr>
          <p:spPr bwMode="gray">
            <a:xfrm>
              <a:off x="-1" y="513"/>
              <a:ext cx="3702" cy="311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0"/>
            <a:ext cx="9144000" cy="2413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gray">
          <a:xfrm>
            <a:off x="12700" y="1235075"/>
            <a:ext cx="9132888" cy="158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pic>
        <p:nvPicPr>
          <p:cNvPr id="1041" name="Picture 17" descr="Untitled-1 copy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>
            <a:off x="252413" y="382588"/>
            <a:ext cx="720725" cy="720725"/>
          </a:xfrm>
          <a:prstGeom prst="rect">
            <a:avLst/>
          </a:prstGeom>
          <a:noFill/>
        </p:spPr>
      </p:pic>
      <p:pic>
        <p:nvPicPr>
          <p:cNvPr id="1042" name="Picture 18" descr="Untitled-1 copy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gray">
          <a:xfrm>
            <a:off x="973138" y="765175"/>
            <a:ext cx="358775" cy="358775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6764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CEE2F7B-6B2D-41EA-8CB0-1BA40A5683D1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727C27-82B6-4698-96CB-D7B76202054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6000" dirty="0" smtClean="0"/>
              <a:t>Sejarah, Organisasi, dan Teknologi Internet</a:t>
            </a:r>
            <a:endParaRPr lang="id-ID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L.Erawan</a:t>
            </a: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ltGray">
          <a:xfrm>
            <a:off x="857224" y="0"/>
            <a:ext cx="77724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Pokok Bahasan 1</a:t>
            </a:r>
            <a:endParaRPr kumimoji="0" lang="id-ID" sz="3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Network Uninterconnection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d-ID" dirty="0" smtClean="0"/>
              <a:t>Setelah jaringan ARPANET terbentuk, jaringan-jaringan yang lain bermunculan</a:t>
            </a:r>
          </a:p>
          <a:p>
            <a:r>
              <a:rPr lang="id-ID" dirty="0" smtClean="0"/>
              <a:t>T</a:t>
            </a:r>
            <a:r>
              <a:rPr lang="en-US" dirty="0" err="1" smtClean="0"/>
              <a:t>ahun</a:t>
            </a:r>
            <a:r>
              <a:rPr lang="en-US" dirty="0" smtClean="0"/>
              <a:t> 19</a:t>
            </a:r>
            <a:r>
              <a:rPr lang="id-ID" dirty="0" smtClean="0"/>
              <a:t>70</a:t>
            </a:r>
            <a:r>
              <a:rPr lang="en-US" dirty="0" smtClean="0"/>
              <a:t>, </a:t>
            </a:r>
            <a:r>
              <a:rPr lang="en-US" b="1" i="1" dirty="0" smtClean="0">
                <a:solidFill>
                  <a:srgbClr val="FF0000"/>
                </a:solidFill>
              </a:rPr>
              <a:t>Donald Davies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National Physical Laboratory (United Kingdom)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packet-switched Mark I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 </a:t>
            </a:r>
            <a:r>
              <a:rPr lang="en-US" dirty="0" err="1" smtClean="0"/>
              <a:t>multidisiplin</a:t>
            </a:r>
            <a:endParaRPr lang="id-ID" dirty="0" smtClean="0"/>
          </a:p>
          <a:p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Merit </a:t>
            </a:r>
            <a:r>
              <a:rPr lang="id-ID" b="1" i="1" dirty="0" smtClean="0">
                <a:solidFill>
                  <a:srgbClr val="FF0000"/>
                </a:solidFill>
              </a:rPr>
              <a:t>(</a:t>
            </a:r>
            <a:r>
              <a:rPr lang="en-US" b="1" i="1" dirty="0" smtClean="0">
                <a:solidFill>
                  <a:srgbClr val="FF0000"/>
                </a:solidFill>
              </a:rPr>
              <a:t>Michigan Educational Research Information Triad</a:t>
            </a:r>
            <a:r>
              <a:rPr lang="id-ID" b="1" i="1" dirty="0" smtClean="0">
                <a:solidFill>
                  <a:srgbClr val="FF0000"/>
                </a:solidFill>
              </a:rPr>
              <a:t>)</a:t>
            </a:r>
            <a:r>
              <a:rPr lang="id-ID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1966 </a:t>
            </a:r>
            <a:r>
              <a:rPr lang="id-ID" dirty="0" smtClean="0"/>
              <a:t>untuk j</a:t>
            </a:r>
            <a:r>
              <a:rPr lang="en-US" dirty="0" err="1" smtClean="0"/>
              <a:t>aringan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Michigan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id-ID" dirty="0" smtClean="0"/>
              <a:t>Didukung </a:t>
            </a:r>
            <a:r>
              <a:rPr lang="en-US" dirty="0" smtClean="0"/>
              <a:t>Negara </a:t>
            </a:r>
            <a:r>
              <a:rPr lang="en-US" dirty="0" err="1" smtClean="0"/>
              <a:t>Bagian</a:t>
            </a:r>
            <a:r>
              <a:rPr lang="en-US" dirty="0" smtClean="0"/>
              <a:t> Michigan </a:t>
            </a:r>
            <a:r>
              <a:rPr lang="en-US" dirty="0" err="1" smtClean="0"/>
              <a:t>dan</a:t>
            </a:r>
            <a:r>
              <a:rPr lang="en-US" dirty="0" smtClean="0"/>
              <a:t> National Science Foundation (NSF)</a:t>
            </a:r>
            <a:r>
              <a:rPr lang="id-ID" dirty="0" smtClean="0"/>
              <a:t>. Merit berperan dalam pembentukan jaringan NSFNET</a:t>
            </a:r>
          </a:p>
          <a:p>
            <a:r>
              <a:rPr lang="id-ID" dirty="0" smtClean="0"/>
              <a:t>Tahun 1986, National Science Foundation (NSF) Amerika membangun tulang punggung jaringan komputer untuk menyambungkan National </a:t>
            </a:r>
            <a:r>
              <a:rPr lang="id-ID" b="1" i="1" dirty="0" smtClean="0">
                <a:solidFill>
                  <a:srgbClr val="FF0000"/>
                </a:solidFill>
              </a:rPr>
              <a:t>Center for Atmospheric Research (NCAR)</a:t>
            </a:r>
            <a:r>
              <a:rPr lang="id-ID" dirty="0" smtClean="0"/>
              <a:t> dan empat pusat superkomputer regional yang dibiayai oleh NSF. Jaringan ini dikenal sebagai </a:t>
            </a:r>
            <a:r>
              <a:rPr lang="id-ID" b="1" dirty="0" smtClean="0">
                <a:solidFill>
                  <a:srgbClr val="FF0000"/>
                </a:solidFill>
              </a:rPr>
              <a:t>NSFNET</a:t>
            </a:r>
            <a:r>
              <a:rPr lang="id-ID" dirty="0" smtClean="0"/>
              <a:t>, awalnya dimaksudkan sebagai </a:t>
            </a:r>
            <a:r>
              <a:rPr lang="id-ID" b="1" i="1" dirty="0" smtClean="0">
                <a:solidFill>
                  <a:srgbClr val="0070C0"/>
                </a:solidFill>
              </a:rPr>
              <a:t>backbone</a:t>
            </a:r>
            <a:r>
              <a:rPr lang="id-ID" dirty="0" smtClean="0"/>
              <a:t> dari network lainnya, dan tidak sebagai mekanisme interkoneksi dari system-system individual.</a:t>
            </a:r>
          </a:p>
          <a:p>
            <a:endParaRPr lang="id-ID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E7B1-BB2F-433F-BF8C-0AD98ED09F3A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7C27-82B6-4698-96CB-D7B76202054F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46060"/>
            <a:ext cx="6629400" cy="868362"/>
          </a:xfrm>
        </p:spPr>
        <p:txBody>
          <a:bodyPr>
            <a:noAutofit/>
          </a:bodyPr>
          <a:lstStyle/>
          <a:p>
            <a:r>
              <a:rPr lang="en-US" sz="2400" b="1" cap="small" dirty="0" err="1"/>
              <a:t>Penggabungan</a:t>
            </a:r>
            <a:r>
              <a:rPr lang="en-US" sz="2400" b="1" cap="small" dirty="0"/>
              <a:t> </a:t>
            </a:r>
            <a:r>
              <a:rPr lang="en-US" sz="2400" b="1" cap="small" dirty="0" err="1"/>
              <a:t>Jaringan</a:t>
            </a:r>
            <a:r>
              <a:rPr lang="en-US" sz="2400" b="1" cap="small" dirty="0"/>
              <a:t> </a:t>
            </a:r>
            <a:r>
              <a:rPr lang="en-US" sz="2400" b="1" cap="small" dirty="0" err="1"/>
              <a:t>dan</a:t>
            </a:r>
            <a:r>
              <a:rPr lang="en-US" sz="2400" b="1" cap="small" dirty="0"/>
              <a:t> </a:t>
            </a:r>
            <a:r>
              <a:rPr lang="en-US" sz="2400" b="1" cap="small" dirty="0" err="1"/>
              <a:t>Penciptaan</a:t>
            </a:r>
            <a:r>
              <a:rPr lang="en-US" sz="2400" b="1" cap="small" dirty="0"/>
              <a:t> </a:t>
            </a:r>
            <a:r>
              <a:rPr lang="en-US" sz="2400" b="1" cap="small" dirty="0" smtClean="0"/>
              <a:t>Internet</a:t>
            </a:r>
            <a:r>
              <a:rPr lang="id-ID" sz="2400" b="1" cap="small" dirty="0" smtClean="0"/>
              <a:t> </a:t>
            </a:r>
            <a:r>
              <a:rPr lang="en-US" sz="2400" b="1" cap="small" dirty="0" smtClean="0"/>
              <a:t>(</a:t>
            </a:r>
            <a:r>
              <a:rPr lang="en-US" sz="2400" b="1" cap="small" dirty="0"/>
              <a:t>1973-1990)</a:t>
            </a:r>
            <a:r>
              <a:rPr lang="id-ID" sz="2400" b="1" cap="small" dirty="0"/>
              <a:t/>
            </a:r>
            <a:br>
              <a:rPr lang="id-ID" sz="2400" b="1" cap="small" dirty="0"/>
            </a:b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Deng</a:t>
            </a:r>
            <a:r>
              <a:rPr lang="id-ID" dirty="0"/>
              <a:t>a</a:t>
            </a:r>
            <a:r>
              <a:rPr lang="en-US" dirty="0"/>
              <a:t>n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 smtClean="0"/>
              <a:t>,</a:t>
            </a:r>
            <a:r>
              <a:rPr lang="id-ID" dirty="0" smtClean="0"/>
              <a:t> di</a:t>
            </a:r>
            <a:r>
              <a:rPr lang="en-US" dirty="0" err="1"/>
              <a:t>perlukan</a:t>
            </a:r>
            <a:r>
              <a:rPr lang="en-US" dirty="0"/>
              <a:t> </a:t>
            </a:r>
            <a:r>
              <a:rPr lang="en-US" dirty="0" err="1"/>
              <a:t>penggabungan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penyatuan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. </a:t>
            </a:r>
            <a:r>
              <a:rPr lang="en-US" b="1" dirty="0">
                <a:solidFill>
                  <a:srgbClr val="FF0000"/>
                </a:solidFill>
              </a:rPr>
              <a:t>Robert E. Kahn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id-ID" b="1" dirty="0" smtClean="0">
                <a:solidFill>
                  <a:srgbClr val="FF0000"/>
                </a:solidFill>
              </a:rPr>
              <a:t>DA</a:t>
            </a:r>
            <a:r>
              <a:rPr lang="en-US" b="1" dirty="0" smtClean="0">
                <a:solidFill>
                  <a:srgbClr val="FF0000"/>
                </a:solidFill>
              </a:rPr>
              <a:t>RPA </a:t>
            </a:r>
            <a:r>
              <a:rPr lang="en-US" dirty="0" err="1"/>
              <a:t>merekrut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Vinton Cerf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Stanford University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bekerjasama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tahun</a:t>
            </a:r>
            <a:r>
              <a:rPr lang="en-US" b="1" dirty="0">
                <a:solidFill>
                  <a:srgbClr val="FF0000"/>
                </a:solidFill>
              </a:rPr>
              <a:t> 1973</a:t>
            </a:r>
            <a:r>
              <a:rPr lang="en-US" dirty="0"/>
              <a:t>,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mengeluarkan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reformulasi</a:t>
            </a:r>
            <a:r>
              <a:rPr lang="en-US" dirty="0"/>
              <a:t> </a:t>
            </a:r>
            <a:r>
              <a:rPr lang="en-US" dirty="0" err="1"/>
              <a:t>mendasar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disembunyikan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internetwork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 err="1">
                <a:solidFill>
                  <a:srgbClr val="0070C0"/>
                </a:solidFill>
              </a:rPr>
              <a:t>bukan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jaringan</a:t>
            </a:r>
            <a:r>
              <a:rPr lang="en-US" b="1" dirty="0">
                <a:solidFill>
                  <a:srgbClr val="0070C0"/>
                </a:solidFill>
              </a:rPr>
              <a:t> yang </a:t>
            </a:r>
            <a:r>
              <a:rPr lang="en-US" b="1" dirty="0" err="1">
                <a:solidFill>
                  <a:srgbClr val="0070C0"/>
                </a:solidFill>
              </a:rPr>
              <a:t>bertanggung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jawab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untuk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keandalan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seperti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dalam</a:t>
            </a:r>
            <a:r>
              <a:rPr lang="en-US" b="1" dirty="0">
                <a:solidFill>
                  <a:srgbClr val="0070C0"/>
                </a:solidFill>
              </a:rPr>
              <a:t> ARPANET, </a:t>
            </a:r>
            <a:r>
              <a:rPr lang="en-US" b="1" dirty="0" err="1">
                <a:solidFill>
                  <a:srgbClr val="0070C0"/>
                </a:solidFill>
              </a:rPr>
              <a:t>tetapi</a:t>
            </a:r>
            <a:r>
              <a:rPr lang="en-US" b="1" dirty="0">
                <a:solidFill>
                  <a:srgbClr val="0070C0"/>
                </a:solidFill>
              </a:rPr>
              <a:t> host yang </a:t>
            </a:r>
            <a:r>
              <a:rPr lang="en-US" b="1" dirty="0" err="1">
                <a:solidFill>
                  <a:srgbClr val="0070C0"/>
                </a:solidFill>
              </a:rPr>
              <a:t>bertanggung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jawab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E7B1-BB2F-433F-BF8C-0AD98ED09F3A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7C27-82B6-4698-96CB-D7B76202054F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Istilah Internet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Isitilah</a:t>
            </a:r>
            <a:r>
              <a:rPr lang="en-US" dirty="0"/>
              <a:t> internet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spesifikasi</a:t>
            </a:r>
            <a:r>
              <a:rPr lang="id-ID" dirty="0" smtClean="0"/>
              <a:t>  </a:t>
            </a:r>
            <a:r>
              <a:rPr lang="en-US" dirty="0" smtClean="0"/>
              <a:t>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De</a:t>
            </a:r>
            <a:r>
              <a:rPr lang="id-ID" dirty="0"/>
              <a:t>s</a:t>
            </a:r>
            <a:r>
              <a:rPr lang="en-US" dirty="0"/>
              <a:t>ember 1974, </a:t>
            </a:r>
            <a:r>
              <a:rPr lang="en-US" dirty="0" err="1"/>
              <a:t>yaitu</a:t>
            </a:r>
            <a:r>
              <a:rPr lang="en-US" dirty="0"/>
              <a:t> RFC 675,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id-ID" dirty="0"/>
              <a:t>“</a:t>
            </a:r>
            <a:r>
              <a:rPr lang="en-US" b="1" i="1" dirty="0">
                <a:solidFill>
                  <a:srgbClr val="FF0000"/>
                </a:solidFill>
              </a:rPr>
              <a:t>Internet Transmission Control</a:t>
            </a:r>
            <a:r>
              <a:rPr lang="id-ID" b="1" i="1" dirty="0">
                <a:solidFill>
                  <a:srgbClr val="FF0000"/>
                </a:solidFill>
              </a:rPr>
              <a:t> Program</a:t>
            </a:r>
            <a:r>
              <a:rPr lang="id-ID" dirty="0"/>
              <a:t>”</a:t>
            </a:r>
            <a:r>
              <a:rPr lang="en-US" dirty="0"/>
              <a:t>,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Vinton Cerf, </a:t>
            </a:r>
            <a:r>
              <a:rPr lang="en-US" dirty="0" err="1"/>
              <a:t>Yogen</a:t>
            </a:r>
            <a:r>
              <a:rPr lang="en-US" dirty="0"/>
              <a:t> </a:t>
            </a:r>
            <a:r>
              <a:rPr lang="en-US" dirty="0" err="1"/>
              <a:t>Dalal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Carl Sunshine, </a:t>
            </a:r>
            <a:r>
              <a:rPr lang="en-US" dirty="0" err="1"/>
              <a:t>dari</a:t>
            </a:r>
            <a:r>
              <a:rPr lang="en-US" dirty="0"/>
              <a:t> Network Working Group.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pertamakali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internet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singkatan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internetworking.</a:t>
            </a:r>
            <a:endParaRPr lang="id-ID" dirty="0"/>
          </a:p>
          <a:p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E7B1-BB2F-433F-BF8C-0AD98ED09F3A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7C27-82B6-4698-96CB-D7B76202054F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Interkoneksi Semakin Mungkin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yang </a:t>
            </a:r>
            <a:r>
              <a:rPr lang="en-US" dirty="0" err="1"/>
              <a:t>dikurangi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minimal,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menggabungkan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peduli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id-ID" dirty="0" smtClean="0"/>
              <a:t>DARPA kemudian mendanai pengembangan perangkat lunak gateway (soft. yang menjembatani berbagai jaringan yan berbeda)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E7B1-BB2F-433F-BF8C-0AD98ED09F3A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7C27-82B6-4698-96CB-D7B76202054F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Link ARPANET Terbentuk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22 November 1977 </a:t>
            </a:r>
            <a:r>
              <a:rPr lang="en-US" dirty="0" err="1"/>
              <a:t>demonstrasi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yang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>
                <a:solidFill>
                  <a:srgbClr val="C00000"/>
                </a:solidFill>
              </a:rPr>
              <a:t>jaringan</a:t>
            </a:r>
            <a:r>
              <a:rPr lang="en-US" dirty="0">
                <a:solidFill>
                  <a:srgbClr val="C00000"/>
                </a:solidFill>
              </a:rPr>
              <a:t> ARPANET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 </a:t>
            </a:r>
            <a:r>
              <a:rPr lang="id-ID" dirty="0" smtClean="0">
                <a:solidFill>
                  <a:srgbClr val="00B050"/>
                </a:solidFill>
              </a:rPr>
              <a:t>jaringan Radio P</a:t>
            </a:r>
            <a:r>
              <a:rPr lang="en-US" dirty="0" err="1" smtClean="0">
                <a:solidFill>
                  <a:srgbClr val="00B050"/>
                </a:solidFill>
              </a:rPr>
              <a:t>acket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id-ID" dirty="0" smtClean="0">
                <a:solidFill>
                  <a:srgbClr val="00B050"/>
                </a:solidFill>
              </a:rPr>
              <a:t>S</a:t>
            </a:r>
            <a:r>
              <a:rPr lang="en-US" dirty="0" smtClean="0">
                <a:solidFill>
                  <a:srgbClr val="00B050"/>
                </a:solidFill>
              </a:rPr>
              <a:t>RI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jaringan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satelit</a:t>
            </a:r>
            <a:r>
              <a:rPr lang="en-US" dirty="0">
                <a:solidFill>
                  <a:srgbClr val="0070C0"/>
                </a:solidFill>
              </a:rPr>
              <a:t> Atlantic Packet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E7B1-BB2F-433F-BF8C-0AD98ED09F3A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7C27-82B6-4698-96CB-D7B76202054F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Protokol TCP/IP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Protokol komunikasi yang digunakan ARPANET pertama kali adalah </a:t>
            </a:r>
            <a:r>
              <a:rPr lang="id-ID" b="1" dirty="0" smtClean="0">
                <a:solidFill>
                  <a:srgbClr val="FF0000"/>
                </a:solidFill>
              </a:rPr>
              <a:t>NCP (</a:t>
            </a:r>
            <a:r>
              <a:rPr lang="id-ID" b="1" i="1" dirty="0" smtClean="0">
                <a:solidFill>
                  <a:srgbClr val="FF0000"/>
                </a:solidFill>
              </a:rPr>
              <a:t>Network Control Protocol</a:t>
            </a:r>
            <a:r>
              <a:rPr lang="id-ID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id-ID" dirty="0" smtClean="0"/>
              <a:t>Tahun 1974 NCP diganti dengan </a:t>
            </a:r>
            <a:r>
              <a:rPr lang="id-ID" b="1" dirty="0" smtClean="0">
                <a:solidFill>
                  <a:srgbClr val="FF0000"/>
                </a:solidFill>
              </a:rPr>
              <a:t>TCP (</a:t>
            </a:r>
            <a:r>
              <a:rPr lang="id-ID" b="1" i="1" dirty="0" smtClean="0">
                <a:solidFill>
                  <a:srgbClr val="FF0000"/>
                </a:solidFill>
              </a:rPr>
              <a:t>Transmission Control Protocol</a:t>
            </a:r>
            <a:r>
              <a:rPr lang="id-ID" b="1" dirty="0" smtClean="0">
                <a:solidFill>
                  <a:srgbClr val="FF0000"/>
                </a:solidFill>
              </a:rPr>
              <a:t>)</a:t>
            </a:r>
            <a:r>
              <a:rPr lang="id-ID" dirty="0" smtClean="0"/>
              <a:t> karena tidak sanggup menangani beban trafik jaringan</a:t>
            </a:r>
          </a:p>
          <a:p>
            <a:r>
              <a:rPr lang="id-ID" dirty="0" smtClean="0"/>
              <a:t>Tahun 1978 digunakan IP (</a:t>
            </a:r>
            <a:r>
              <a:rPr lang="id-ID" i="1" dirty="0" smtClean="0"/>
              <a:t>Internet Protocol</a:t>
            </a:r>
            <a:r>
              <a:rPr lang="id-ID" dirty="0" smtClean="0"/>
              <a:t>) digunakan bersama dengan TCP.</a:t>
            </a:r>
          </a:p>
          <a:p>
            <a:r>
              <a:rPr lang="id-ID" dirty="0" smtClean="0"/>
              <a:t>IP bertugas untuk merouting paket data dan TCP untuk membangun komunikasi dari host ke host</a:t>
            </a:r>
          </a:p>
          <a:p>
            <a:r>
              <a:rPr lang="id-ID" dirty="0" smtClean="0"/>
              <a:t>T</a:t>
            </a:r>
            <a:r>
              <a:rPr lang="en-US" dirty="0" err="1" smtClean="0"/>
              <a:t>anggal</a:t>
            </a:r>
            <a:r>
              <a:rPr lang="en-US" dirty="0" smtClean="0"/>
              <a:t> </a:t>
            </a:r>
            <a:r>
              <a:rPr lang="en-US" dirty="0" smtClean="0"/>
              <a:t>1 </a:t>
            </a:r>
            <a:r>
              <a:rPr lang="en-US" dirty="0" err="1" smtClean="0"/>
              <a:t>Januari</a:t>
            </a:r>
            <a:r>
              <a:rPr lang="en-US" dirty="0" smtClean="0"/>
              <a:t> 1983, </a:t>
            </a:r>
            <a:r>
              <a:rPr lang="en-US" dirty="0" err="1" smtClean="0"/>
              <a:t>protokol</a:t>
            </a:r>
            <a:r>
              <a:rPr lang="en-US" dirty="0" smtClean="0"/>
              <a:t> </a:t>
            </a:r>
            <a:r>
              <a:rPr lang="en-US" dirty="0" smtClean="0"/>
              <a:t>TCP/IP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satu-satunya</a:t>
            </a:r>
            <a:r>
              <a:rPr lang="en-US" dirty="0" smtClean="0"/>
              <a:t> </a:t>
            </a:r>
            <a:r>
              <a:rPr lang="en-US" dirty="0" err="1" smtClean="0"/>
              <a:t>protokol</a:t>
            </a:r>
            <a:r>
              <a:rPr lang="en-US" dirty="0" smtClean="0"/>
              <a:t> yang </a:t>
            </a:r>
            <a:r>
              <a:rPr lang="en-US" dirty="0" err="1" smtClean="0"/>
              <a:t>di</a:t>
            </a:r>
            <a:r>
              <a:rPr lang="id-ID" dirty="0" smtClean="0"/>
              <a:t>gunakan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smtClean="0"/>
              <a:t>ARPANET, </a:t>
            </a:r>
            <a:r>
              <a:rPr lang="en-US" dirty="0" err="1" smtClean="0"/>
              <a:t>menggantikan</a:t>
            </a:r>
            <a:r>
              <a:rPr lang="en-US" dirty="0" smtClean="0"/>
              <a:t> </a:t>
            </a:r>
            <a:r>
              <a:rPr lang="en-US" dirty="0" err="1" smtClean="0"/>
              <a:t>protokol</a:t>
            </a:r>
            <a:r>
              <a:rPr lang="en-US" dirty="0" smtClean="0"/>
              <a:t> NCP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id-ID" dirty="0" smtClean="0"/>
              <a:t>Versi TCP/IP yang digunakan saat ini ditulis bulan September 1981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E7B1-BB2F-433F-BF8C-0AD98ED09F3A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7C27-82B6-4698-96CB-D7B76202054F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Protokol TCP/IP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E7B1-BB2F-433F-BF8C-0AD98ED09F3A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7C27-82B6-4698-96CB-D7B76202054F}" type="slidenum">
              <a:rPr lang="id-ID" smtClean="0"/>
              <a:pPr/>
              <a:t>16</a:t>
            </a:fld>
            <a:endParaRPr lang="id-ID"/>
          </a:p>
        </p:txBody>
      </p:sp>
      <p:pic>
        <p:nvPicPr>
          <p:cNvPr id="36866" name="Picture 2" descr="http://www.certificationkits.com/cisco-certification/images/stories/ccent-icnd1/ch-2-1-ccent-icnd1-tcpip/cisco-ccent-icnd1-tcpip-2.jpg"/>
          <p:cNvPicPr>
            <a:picLocks noChangeAspect="1" noChangeArrowheads="1"/>
          </p:cNvPicPr>
          <p:nvPr/>
        </p:nvPicPr>
        <p:blipFill>
          <a:blip r:embed="rId2"/>
          <a:srcRect l="3922" t="25163" r="8823" b="22549"/>
          <a:stretch>
            <a:fillRect/>
          </a:stretch>
        </p:blipFill>
        <p:spPr bwMode="auto">
          <a:xfrm>
            <a:off x="142844" y="2000240"/>
            <a:ext cx="8851136" cy="3978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85728"/>
            <a:ext cx="6629400" cy="868362"/>
          </a:xfrm>
        </p:spPr>
        <p:txBody>
          <a:bodyPr>
            <a:noAutofit/>
          </a:bodyPr>
          <a:lstStyle/>
          <a:p>
            <a:r>
              <a:rPr lang="id-ID" sz="3200" dirty="0" smtClean="0"/>
              <a:t>RFC</a:t>
            </a:r>
            <a:br>
              <a:rPr lang="id-ID" sz="3200" dirty="0" smtClean="0"/>
            </a:br>
            <a:r>
              <a:rPr lang="id-ID" sz="3200" dirty="0" smtClean="0"/>
              <a:t>Request for Comments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/>
              <a:t>ARPANET </a:t>
            </a:r>
            <a:r>
              <a:rPr lang="en-US" dirty="0" err="1"/>
              <a:t>bertumpu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b="1" i="1" dirty="0">
                <a:solidFill>
                  <a:srgbClr val="FF0000"/>
                </a:solidFill>
              </a:rPr>
              <a:t>Request for Comments (RFC)</a:t>
            </a:r>
            <a:r>
              <a:rPr lang="en-US" dirty="0"/>
              <a:t>,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mengusulkan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mendistribusikan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</a:t>
            </a:r>
            <a:r>
              <a:rPr lang="en-US" dirty="0" smtClean="0"/>
              <a:t>Internet</a:t>
            </a:r>
            <a:endParaRPr lang="id-ID" dirty="0" smtClean="0"/>
          </a:p>
          <a:p>
            <a:r>
              <a:rPr lang="en-US" dirty="0"/>
              <a:t>RFC 1 </a:t>
            </a:r>
            <a:r>
              <a:rPr lang="en-US" dirty="0" err="1"/>
              <a:t>berjudul</a:t>
            </a:r>
            <a:r>
              <a:rPr lang="en-US" dirty="0"/>
              <a:t> "</a:t>
            </a:r>
            <a:r>
              <a:rPr lang="en-US" i="1" dirty="0"/>
              <a:t>Host Software</a:t>
            </a:r>
            <a:r>
              <a:rPr lang="en-US" dirty="0"/>
              <a:t>",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Steve Crocker </a:t>
            </a:r>
            <a:r>
              <a:rPr lang="en-US" dirty="0" err="1"/>
              <a:t>dari</a:t>
            </a:r>
            <a:r>
              <a:rPr lang="en-US" dirty="0"/>
              <a:t> University of California, Los Angeles,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diterbitkan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7 April 1969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id-ID" dirty="0" smtClean="0"/>
              <a:t>RFC berisi usulan spesifikasi standar tertentu dari seseorang atau sekelompok orang yang kompeten</a:t>
            </a:r>
            <a:endParaRPr lang="id-ID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1F26-CE70-41AD-89F0-B7B839DCD602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7C27-82B6-4698-96CB-D7B76202054F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Berhentinya ARPANET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ARPANET dihentikan operasinya tahun 1990 karena trafiknya semakin kecil</a:t>
            </a:r>
          </a:p>
          <a:p>
            <a:r>
              <a:rPr lang="id-ID" dirty="0" smtClean="0"/>
              <a:t>Tahun 1995 NSFNET dihentikan. Saat itu tekanan komersialisasi internet semakin besar. Banyak penyedia koneksi jaringan internet yang komersil seperti </a:t>
            </a:r>
            <a:r>
              <a:rPr lang="id-ID" b="1" i="1" dirty="0" smtClean="0">
                <a:solidFill>
                  <a:srgbClr val="FF0000"/>
                </a:solidFill>
              </a:rPr>
              <a:t>NAP (</a:t>
            </a:r>
            <a:r>
              <a:rPr lang="en-US" b="1" i="1" dirty="0" smtClean="0">
                <a:solidFill>
                  <a:srgbClr val="FF0000"/>
                </a:solidFill>
              </a:rPr>
              <a:t>Network Access Points </a:t>
            </a:r>
            <a:r>
              <a:rPr lang="id-ID" b="1" i="1" dirty="0" smtClean="0">
                <a:solidFill>
                  <a:srgbClr val="FF0000"/>
                </a:solidFill>
              </a:rPr>
              <a:t>)</a:t>
            </a:r>
            <a:r>
              <a:rPr lang="id-ID" dirty="0" smtClean="0"/>
              <a:t>,  </a:t>
            </a:r>
            <a:r>
              <a:rPr lang="id-ID" b="1" i="1" dirty="0" smtClean="0">
                <a:solidFill>
                  <a:srgbClr val="FF0000"/>
                </a:solidFill>
              </a:rPr>
              <a:t>MAEs (</a:t>
            </a:r>
            <a:r>
              <a:rPr lang="en-US" b="1" i="1" dirty="0" smtClean="0">
                <a:solidFill>
                  <a:srgbClr val="FF0000"/>
                </a:solidFill>
              </a:rPr>
              <a:t>Metropolitan Area Exchanges </a:t>
            </a:r>
            <a:r>
              <a:rPr lang="id-ID" b="1" i="1" dirty="0" smtClean="0">
                <a:solidFill>
                  <a:srgbClr val="FF0000"/>
                </a:solidFill>
              </a:rPr>
              <a:t>)</a:t>
            </a:r>
            <a:r>
              <a:rPr lang="id-ID" dirty="0" smtClean="0"/>
              <a:t>, dan </a:t>
            </a:r>
            <a:r>
              <a:rPr lang="id-ID" b="1" i="1" dirty="0" smtClean="0">
                <a:solidFill>
                  <a:srgbClr val="FF0000"/>
                </a:solidFill>
              </a:rPr>
              <a:t>CIX (</a:t>
            </a:r>
            <a:r>
              <a:rPr lang="en-US" b="1" i="1" dirty="0" smtClean="0">
                <a:solidFill>
                  <a:srgbClr val="FF0000"/>
                </a:solidFill>
              </a:rPr>
              <a:t>Commercial Internet </a:t>
            </a:r>
            <a:r>
              <a:rPr lang="en-US" b="1" i="1" dirty="0" err="1" smtClean="0">
                <a:solidFill>
                  <a:srgbClr val="FF0000"/>
                </a:solidFill>
              </a:rPr>
              <a:t>eXchange</a:t>
            </a:r>
            <a:r>
              <a:rPr lang="id-ID" b="1" i="1" dirty="0" smtClean="0">
                <a:solidFill>
                  <a:srgbClr val="FF0000"/>
                </a:solidFill>
              </a:rPr>
              <a:t>)</a:t>
            </a:r>
            <a:r>
              <a:rPr lang="id-ID" dirty="0" smtClean="0"/>
              <a:t>.</a:t>
            </a:r>
          </a:p>
          <a:p>
            <a:r>
              <a:rPr lang="id-ID" dirty="0" smtClean="0"/>
              <a:t>Saat ini NAP, MAEs, dan CIX menjadi provider-provider terbesar yang membentuk backbone internet 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E7B1-BB2F-433F-BF8C-0AD98ED09F3A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7C27-82B6-4698-96CB-D7B76202054F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E7B1-BB2F-433F-BF8C-0AD98ED09F3A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7C27-82B6-4698-96CB-D7B76202054F}" type="slidenum">
              <a:rPr lang="id-ID" smtClean="0"/>
              <a:pPr/>
              <a:t>19</a:t>
            </a:fld>
            <a:endParaRPr lang="id-ID"/>
          </a:p>
        </p:txBody>
      </p:sp>
      <p:pic>
        <p:nvPicPr>
          <p:cNvPr id="40962" name="Picture 2" descr="http://1.bp.blogspot.com/-FioXjKt4CnE/URjvx2SLkgI/AAAAAAAAAzQ/-dx7ptLEups/s1600/internet.png"/>
          <p:cNvPicPr>
            <a:picLocks noChangeAspect="1" noChangeArrowheads="1"/>
          </p:cNvPicPr>
          <p:nvPr/>
        </p:nvPicPr>
        <p:blipFill>
          <a:blip r:embed="rId2"/>
          <a:srcRect b="12621"/>
          <a:stretch>
            <a:fillRect/>
          </a:stretch>
        </p:blipFill>
        <p:spPr bwMode="auto">
          <a:xfrm>
            <a:off x="481948" y="1428736"/>
            <a:ext cx="8447770" cy="53578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42844" y="1353909"/>
            <a:ext cx="3188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b="1" dirty="0" smtClean="0">
                <a:solidFill>
                  <a:srgbClr val="C00000"/>
                </a:solidFill>
              </a:rPr>
              <a:t>Skema Internet</a:t>
            </a:r>
            <a:endParaRPr lang="id-ID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E7B1-BB2F-433F-BF8C-0AD98ED09F3A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7C27-82B6-4698-96CB-D7B76202054F}" type="slidenum">
              <a:rPr lang="id-ID" smtClean="0"/>
              <a:pPr/>
              <a:t>2</a:t>
            </a:fld>
            <a:endParaRPr lang="id-ID"/>
          </a:p>
        </p:txBody>
      </p:sp>
      <p:pic>
        <p:nvPicPr>
          <p:cNvPr id="47106" name="Picture 2" descr="http://safetymanagement.files.wordpress.com/2011/07/open-door-blue-sky1.jpg"/>
          <p:cNvPicPr>
            <a:picLocks noChangeAspect="1" noChangeArrowheads="1"/>
          </p:cNvPicPr>
          <p:nvPr/>
        </p:nvPicPr>
        <p:blipFill>
          <a:blip r:embed="rId2"/>
          <a:srcRect l="22284" t="9849" r="22472" b="8765"/>
          <a:stretch>
            <a:fillRect/>
          </a:stretch>
        </p:blipFill>
        <p:spPr bwMode="auto">
          <a:xfrm>
            <a:off x="2000232" y="1285860"/>
            <a:ext cx="5057789" cy="557214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381411" y="2967334"/>
            <a:ext cx="247647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WWW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55394" y="357166"/>
            <a:ext cx="28739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4400" dirty="0" smtClean="0">
                <a:solidFill>
                  <a:schemeClr val="bg1"/>
                </a:solidFill>
              </a:rPr>
              <a:t>Let’s Go in</a:t>
            </a:r>
            <a:endParaRPr lang="id-ID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Organisasi Internet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C00000"/>
                </a:solidFill>
              </a:rPr>
              <a:t>IETF (Internet Engineering Task Force), </a:t>
            </a:r>
            <a:r>
              <a:rPr lang="id-ID" dirty="0" smtClean="0">
                <a:solidFill>
                  <a:srgbClr val="C00000"/>
                </a:solidFill>
              </a:rPr>
              <a:t>1986,</a:t>
            </a:r>
            <a:r>
              <a:rPr lang="id-ID" dirty="0" smtClean="0">
                <a:solidFill>
                  <a:srgbClr val="C00000"/>
                </a:solidFill>
              </a:rPr>
              <a:t> meengeluarkan rekomendasi teknologi baru dalam bentuk RFC</a:t>
            </a:r>
          </a:p>
          <a:p>
            <a:r>
              <a:rPr lang="id-ID" dirty="0" smtClean="0">
                <a:solidFill>
                  <a:srgbClr val="002060"/>
                </a:solidFill>
              </a:rPr>
              <a:t>IANA (Internet Assigned Numbers Authority), 1998, bertugas mengalokasikan nomor IP dan manajemen nama domain</a:t>
            </a:r>
          </a:p>
          <a:p>
            <a:r>
              <a:rPr lang="id-ID" dirty="0" smtClean="0">
                <a:solidFill>
                  <a:schemeClr val="accent2">
                    <a:lumMod val="75000"/>
                  </a:schemeClr>
                </a:solidFill>
              </a:rPr>
              <a:t>ICANN (Internet Corporation for Assigned Names and Numbers),  1998, menggantikan tugas IANA </a:t>
            </a:r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E7B1-BB2F-433F-BF8C-0AD98ED09F3A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7C27-82B6-4698-96CB-D7B76202054F}" type="slidenum">
              <a:rPr lang="id-ID" smtClean="0"/>
              <a:pPr/>
              <a:t>20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Kuis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Kapan ARPANET terbentuk?</a:t>
            </a:r>
          </a:p>
          <a:p>
            <a:r>
              <a:rPr lang="id-ID" dirty="0" smtClean="0"/>
              <a:t>Sebutkan 4 terminal yang terlibat dalam demonstrasi ARPANET pertama kali.</a:t>
            </a:r>
          </a:p>
          <a:p>
            <a:r>
              <a:rPr lang="id-ID" dirty="0" smtClean="0"/>
              <a:t>Tanggal berapa TCP/IP diresmikan sebagai satu-satunya protokol ARPANET?</a:t>
            </a:r>
          </a:p>
          <a:p>
            <a:r>
              <a:rPr lang="id-ID" dirty="0" smtClean="0"/>
              <a:t>Apa itu NAP?</a:t>
            </a:r>
          </a:p>
          <a:p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E7B1-BB2F-433F-BF8C-0AD98ED09F3A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7C27-82B6-4698-96CB-D7B76202054F}" type="slidenum">
              <a:rPr lang="id-ID" smtClean="0"/>
              <a:pPr/>
              <a:t>21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Jawaban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Tanggal 29 Oktober 1969 jam 22:30</a:t>
            </a:r>
          </a:p>
          <a:p>
            <a:r>
              <a:rPr lang="id-ID" dirty="0" smtClean="0">
                <a:solidFill>
                  <a:srgbClr val="00B050"/>
                </a:solidFill>
              </a:rPr>
              <a:t>University of California Los Angeles (UCLA</a:t>
            </a:r>
            <a:r>
              <a:rPr lang="id-ID" dirty="0" smtClean="0">
                <a:solidFill>
                  <a:srgbClr val="00B050"/>
                </a:solidFill>
              </a:rPr>
              <a:t>), </a:t>
            </a:r>
            <a:r>
              <a:rPr lang="id-ID" dirty="0" smtClean="0">
                <a:solidFill>
                  <a:srgbClr val="0070C0"/>
                </a:solidFill>
              </a:rPr>
              <a:t>Stanford </a:t>
            </a:r>
            <a:r>
              <a:rPr lang="id-ID" dirty="0" smtClean="0">
                <a:solidFill>
                  <a:srgbClr val="0070C0"/>
                </a:solidFill>
              </a:rPr>
              <a:t>Research Institute (SRI</a:t>
            </a:r>
            <a:r>
              <a:rPr lang="id-ID" dirty="0" smtClean="0">
                <a:solidFill>
                  <a:srgbClr val="0070C0"/>
                </a:solidFill>
              </a:rPr>
              <a:t>), </a:t>
            </a:r>
            <a:r>
              <a:rPr lang="id-ID" dirty="0" smtClean="0">
                <a:solidFill>
                  <a:srgbClr val="C00000"/>
                </a:solidFill>
              </a:rPr>
              <a:t>University </a:t>
            </a:r>
            <a:r>
              <a:rPr lang="id-ID" dirty="0" smtClean="0">
                <a:solidFill>
                  <a:srgbClr val="C00000"/>
                </a:solidFill>
              </a:rPr>
              <a:t>of </a:t>
            </a:r>
            <a:r>
              <a:rPr lang="id-ID" dirty="0" smtClean="0">
                <a:solidFill>
                  <a:srgbClr val="C00000"/>
                </a:solidFill>
              </a:rPr>
              <a:t>Utah</a:t>
            </a:r>
            <a:r>
              <a:rPr lang="id-ID" dirty="0" smtClean="0"/>
              <a:t>, </a:t>
            </a:r>
            <a:r>
              <a:rPr lang="id-ID" dirty="0" smtClean="0">
                <a:solidFill>
                  <a:srgbClr val="7030A0"/>
                </a:solidFill>
              </a:rPr>
              <a:t>University </a:t>
            </a:r>
            <a:r>
              <a:rPr lang="id-ID" dirty="0" smtClean="0">
                <a:solidFill>
                  <a:srgbClr val="7030A0"/>
                </a:solidFill>
              </a:rPr>
              <a:t>of California Santa </a:t>
            </a:r>
            <a:r>
              <a:rPr lang="id-ID" dirty="0" smtClean="0">
                <a:solidFill>
                  <a:srgbClr val="7030A0"/>
                </a:solidFill>
              </a:rPr>
              <a:t>Barbara</a:t>
            </a:r>
          </a:p>
          <a:p>
            <a:r>
              <a:rPr lang="id-ID" dirty="0" smtClean="0"/>
              <a:t>Tanggal 1 Januari 1983</a:t>
            </a:r>
          </a:p>
          <a:p>
            <a:r>
              <a:rPr lang="id-ID" dirty="0" smtClean="0"/>
              <a:t>Network Access Point, salah satu penyedia layanan koneksi internet yang terbesar yang jaringannya membentuk jaringan backbone internet bersama dengan ISP terbesar lainnya (Spt CIX, MAEs)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E7B1-BB2F-433F-BF8C-0AD98ED09F3A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7C27-82B6-4698-96CB-D7B76202054F}" type="slidenum">
              <a:rPr lang="id-ID" smtClean="0"/>
              <a:pPr/>
              <a:t>22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400" dirty="0" smtClean="0"/>
              <a:t>Explorasi sumber-sumber referensi dan susun makalah yang berisi:</a:t>
            </a:r>
          </a:p>
          <a:p>
            <a:pPr lvl="1"/>
            <a:r>
              <a:rPr lang="id-ID" sz="2400" dirty="0" smtClean="0">
                <a:solidFill>
                  <a:srgbClr val="FF0000"/>
                </a:solidFill>
              </a:rPr>
              <a:t>Sejarah internet dan web di Indonesia</a:t>
            </a:r>
          </a:p>
          <a:p>
            <a:pPr lvl="1"/>
            <a:r>
              <a:rPr lang="id-ID" sz="2400" dirty="0" smtClean="0">
                <a:solidFill>
                  <a:srgbClr val="FF0000"/>
                </a:solidFill>
              </a:rPr>
              <a:t>Berbagai organisasi yang berperan dalam pengelolaan internet di Indonesia</a:t>
            </a:r>
          </a:p>
          <a:p>
            <a:pPr lvl="1"/>
            <a:r>
              <a:rPr lang="id-ID" sz="2400" dirty="0" smtClean="0">
                <a:solidFill>
                  <a:srgbClr val="FF0000"/>
                </a:solidFill>
              </a:rPr>
              <a:t>Berbagai RFC terkait teknologi internet seperti packet switching, http, URI, HTML, dan lain-lain</a:t>
            </a:r>
          </a:p>
          <a:p>
            <a:pPr lvl="1"/>
            <a:r>
              <a:rPr lang="id-ID" sz="2400" dirty="0" smtClean="0">
                <a:solidFill>
                  <a:srgbClr val="FF0000"/>
                </a:solidFill>
              </a:rPr>
              <a:t>Pengaruh Internet terhadap cara hidup kita</a:t>
            </a:r>
          </a:p>
          <a:p>
            <a:pPr lvl="1"/>
            <a:r>
              <a:rPr lang="id-ID" sz="2400" dirty="0" smtClean="0">
                <a:solidFill>
                  <a:srgbClr val="FF0000"/>
                </a:solidFill>
              </a:rPr>
              <a:t>Trend Media Sosial saat ini</a:t>
            </a:r>
          </a:p>
          <a:p>
            <a:r>
              <a:rPr lang="id-ID" sz="2400" dirty="0" smtClean="0"/>
              <a:t>Dikerjakan secara kelompok dan dikumpulkan  pertemuan Senin minggu depan</a:t>
            </a:r>
          </a:p>
          <a:p>
            <a:pPr lvl="1"/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E7B1-BB2F-433F-BF8C-0AD98ED09F3A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7C27-82B6-4698-96CB-D7B76202054F}" type="slidenum">
              <a:rPr lang="id-ID" smtClean="0"/>
              <a:pPr/>
              <a:t>23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-32" y="0"/>
            <a:ext cx="2571768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85984" y="0"/>
            <a:ext cx="6858016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E7B1-BB2F-433F-BF8C-0AD98ED09F3A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7C27-82B6-4698-96CB-D7B76202054F}" type="slidenum">
              <a:rPr lang="id-ID" smtClean="0"/>
              <a:pPr/>
              <a:t>3</a:t>
            </a:fld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4000496" y="3143248"/>
            <a:ext cx="1285884" cy="71438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solidFill>
                  <a:schemeClr val="tx1"/>
                </a:solidFill>
                <a:latin typeface="Arial Narrow" pitchFamily="34" charset="0"/>
              </a:rPr>
              <a:t>NSFNET</a:t>
            </a:r>
          </a:p>
          <a:p>
            <a:pPr algn="ctr"/>
            <a:r>
              <a:rPr lang="id-ID" sz="1600" b="1" dirty="0" smtClean="0">
                <a:solidFill>
                  <a:schemeClr val="tx1"/>
                </a:solidFill>
                <a:latin typeface="Arial Narrow" pitchFamily="34" charset="0"/>
              </a:rPr>
              <a:t>1986</a:t>
            </a:r>
            <a:endParaRPr lang="id-ID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3857620" y="285728"/>
            <a:ext cx="5286380" cy="500066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latin typeface="Arial Narrow" pitchFamily="34" charset="0"/>
              </a:rPr>
              <a:t>TCP/IP (1983-sekarang)</a:t>
            </a:r>
            <a:endParaRPr lang="id-ID" sz="1600" b="1" dirty="0">
              <a:latin typeface="Arial Narrow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00232" y="-24"/>
            <a:ext cx="665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dirty="0" smtClean="0">
                <a:latin typeface="Arial Black" pitchFamily="34" charset="0"/>
              </a:rPr>
              <a:t>1977</a:t>
            </a:r>
            <a:endParaRPr lang="id-ID" sz="1400" b="1" dirty="0">
              <a:latin typeface="Arial Black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-928714" y="3643302"/>
            <a:ext cx="6430190" cy="7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00034" y="6386476"/>
            <a:ext cx="1446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NETWORK</a:t>
            </a:r>
            <a:endParaRPr lang="id-ID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47828" y="6386476"/>
            <a:ext cx="2624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INTERNETWORKING</a:t>
            </a:r>
            <a:endParaRPr lang="id-ID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rot="5400000">
            <a:off x="-2858703" y="3642878"/>
            <a:ext cx="6430190" cy="16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ight Arrow 22"/>
          <p:cNvSpPr/>
          <p:nvPr/>
        </p:nvSpPr>
        <p:spPr>
          <a:xfrm>
            <a:off x="71438" y="571480"/>
            <a:ext cx="9072562" cy="500066"/>
          </a:xfrm>
          <a:prstGeom prst="rightArrow">
            <a:avLst/>
          </a:prstGeom>
          <a:solidFill>
            <a:srgbClr val="FFFF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solidFill>
                  <a:schemeClr val="tx1"/>
                </a:solidFill>
                <a:latin typeface="Arial Narrow" pitchFamily="34" charset="0"/>
              </a:rPr>
              <a:t>PACKET SWITCHING (1960-sekarang)</a:t>
            </a:r>
            <a:endParaRPr lang="id-ID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357158" y="285728"/>
            <a:ext cx="3500462" cy="500066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latin typeface="Arial Narrow" pitchFamily="34" charset="0"/>
              </a:rPr>
              <a:t>NCP (1969-1983)</a:t>
            </a:r>
            <a:endParaRPr lang="id-ID" sz="1600" b="1" dirty="0"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0034" y="1428736"/>
            <a:ext cx="1285884" cy="71438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solidFill>
                  <a:schemeClr val="tx1"/>
                </a:solidFill>
                <a:latin typeface="Arial Narrow" pitchFamily="34" charset="0"/>
              </a:rPr>
              <a:t>ARPANET</a:t>
            </a:r>
          </a:p>
          <a:p>
            <a:pPr algn="ctr"/>
            <a:r>
              <a:rPr lang="id-ID" sz="1600" b="1" dirty="0" smtClean="0">
                <a:solidFill>
                  <a:schemeClr val="tx1"/>
                </a:solidFill>
                <a:latin typeface="Arial Narrow" pitchFamily="34" charset="0"/>
              </a:rPr>
              <a:t>1969, AS</a:t>
            </a:r>
            <a:endParaRPr lang="id-ID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1406" y="-24"/>
            <a:ext cx="665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dirty="0" smtClean="0">
                <a:latin typeface="Arial Black" pitchFamily="34" charset="0"/>
              </a:rPr>
              <a:t>1969</a:t>
            </a:r>
            <a:endParaRPr lang="id-ID" sz="1400" b="1" dirty="0">
              <a:latin typeface="Arial Black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642922" y="3643302"/>
            <a:ext cx="6430190" cy="7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580397" y="-24"/>
            <a:ext cx="665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dirty="0" smtClean="0">
                <a:latin typeface="Arial Black" pitchFamily="34" charset="0"/>
              </a:rPr>
              <a:t>1983</a:t>
            </a:r>
            <a:endParaRPr lang="id-ID" sz="1400" b="1" dirty="0">
              <a:latin typeface="Arial Black" pitchFamily="34" charset="0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rot="5400000">
            <a:off x="2285202" y="3643302"/>
            <a:ext cx="6430190" cy="7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192317" y="-24"/>
            <a:ext cx="665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dirty="0" smtClean="0">
                <a:latin typeface="Arial Black" pitchFamily="34" charset="0"/>
              </a:rPr>
              <a:t>1990</a:t>
            </a:r>
            <a:endParaRPr lang="id-ID" sz="1400" b="1" dirty="0">
              <a:latin typeface="Arial Black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572132" y="3143248"/>
            <a:ext cx="1500198" cy="642942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ARPANET </a:t>
            </a:r>
          </a:p>
          <a:p>
            <a:pPr algn="ctr"/>
            <a:r>
              <a:rPr lang="id-ID" b="1" dirty="0" smtClean="0">
                <a:solidFill>
                  <a:schemeClr val="tx1"/>
                </a:solidFill>
              </a:rPr>
              <a:t> </a:t>
            </a:r>
            <a:r>
              <a:rPr lang="id-ID" sz="1600" dirty="0" smtClean="0">
                <a:solidFill>
                  <a:srgbClr val="C00000"/>
                </a:solidFill>
              </a:rPr>
              <a:t>non aktif 1990</a:t>
            </a:r>
            <a:endParaRPr lang="id-ID" dirty="0" smtClean="0">
              <a:solidFill>
                <a:srgbClr val="C0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929322" y="4000504"/>
            <a:ext cx="1143008" cy="571504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solidFill>
                  <a:schemeClr val="tx1"/>
                </a:solidFill>
                <a:latin typeface="Arial Narrow" pitchFamily="34" charset="0"/>
              </a:rPr>
              <a:t>MAEs</a:t>
            </a:r>
          </a:p>
          <a:p>
            <a:pPr algn="ctr"/>
            <a:r>
              <a:rPr lang="id-ID" sz="1600" b="1" dirty="0" smtClean="0">
                <a:solidFill>
                  <a:schemeClr val="tx1"/>
                </a:solidFill>
                <a:latin typeface="Arial Narrow" pitchFamily="34" charset="0"/>
              </a:rPr>
              <a:t>1991</a:t>
            </a:r>
            <a:endParaRPr lang="id-ID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929322" y="4572008"/>
            <a:ext cx="1143008" cy="571504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solidFill>
                  <a:schemeClr val="tx1"/>
                </a:solidFill>
                <a:latin typeface="Arial Narrow" pitchFamily="34" charset="0"/>
              </a:rPr>
              <a:t>NAP</a:t>
            </a:r>
          </a:p>
          <a:p>
            <a:pPr algn="ctr"/>
            <a:r>
              <a:rPr lang="id-ID" sz="1600" b="1" dirty="0" smtClean="0">
                <a:solidFill>
                  <a:schemeClr val="tx1"/>
                </a:solidFill>
                <a:latin typeface="Arial Narrow" pitchFamily="34" charset="0"/>
              </a:rPr>
              <a:t>1991</a:t>
            </a:r>
            <a:endParaRPr lang="id-ID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929322" y="5143512"/>
            <a:ext cx="1143008" cy="571504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solidFill>
                  <a:schemeClr val="tx1"/>
                </a:solidFill>
                <a:latin typeface="Arial Narrow" pitchFamily="34" charset="0"/>
              </a:rPr>
              <a:t>CIX</a:t>
            </a:r>
          </a:p>
          <a:p>
            <a:pPr algn="ctr"/>
            <a:r>
              <a:rPr lang="id-ID" sz="1600" b="1" dirty="0" smtClean="0">
                <a:solidFill>
                  <a:schemeClr val="tx1"/>
                </a:solidFill>
                <a:latin typeface="Arial Narrow" pitchFamily="34" charset="0"/>
              </a:rPr>
              <a:t>1991</a:t>
            </a:r>
            <a:endParaRPr lang="id-ID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5572132" y="2428868"/>
            <a:ext cx="1285884" cy="642942"/>
          </a:xfrm>
          <a:prstGeom prst="roundRect">
            <a:avLst/>
          </a:prstGeom>
          <a:solidFill>
            <a:srgbClr val="00206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>
                <a:solidFill>
                  <a:schemeClr val="bg1"/>
                </a:solidFill>
              </a:rPr>
              <a:t>RIPE NCC 1992</a:t>
            </a:r>
            <a:endParaRPr lang="id-ID" sz="1600" dirty="0">
              <a:solidFill>
                <a:schemeClr val="bg1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6715140" y="2428868"/>
            <a:ext cx="1071570" cy="642942"/>
          </a:xfrm>
          <a:prstGeom prst="roundRect">
            <a:avLst/>
          </a:prstGeom>
          <a:solidFill>
            <a:srgbClr val="00206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/>
              <a:t>APNIC 1993</a:t>
            </a:r>
            <a:endParaRPr lang="id-ID" sz="1600" dirty="0"/>
          </a:p>
        </p:txBody>
      </p:sp>
      <p:sp>
        <p:nvSpPr>
          <p:cNvPr id="60" name="Rectangle 59"/>
          <p:cNvSpPr/>
          <p:nvPr/>
        </p:nvSpPr>
        <p:spPr>
          <a:xfrm>
            <a:off x="7143768" y="3143248"/>
            <a:ext cx="1357322" cy="642942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NSFNET  </a:t>
            </a:r>
            <a:r>
              <a:rPr lang="id-ID" sz="1600" dirty="0" smtClean="0">
                <a:solidFill>
                  <a:srgbClr val="C00000"/>
                </a:solidFill>
              </a:rPr>
              <a:t>non aktif 1995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7643834" y="2428868"/>
            <a:ext cx="1071570" cy="642942"/>
          </a:xfrm>
          <a:prstGeom prst="roundRect">
            <a:avLst/>
          </a:prstGeom>
          <a:solidFill>
            <a:srgbClr val="00206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>
                <a:solidFill>
                  <a:schemeClr val="bg1"/>
                </a:solidFill>
              </a:rPr>
              <a:t>ARIN</a:t>
            </a:r>
          </a:p>
          <a:p>
            <a:pPr algn="ctr"/>
            <a:r>
              <a:rPr lang="id-ID" sz="1600" dirty="0" smtClean="0">
                <a:solidFill>
                  <a:schemeClr val="bg1"/>
                </a:solidFill>
              </a:rPr>
              <a:t>1997</a:t>
            </a:r>
            <a:endParaRPr lang="id-ID" sz="1600" dirty="0">
              <a:solidFill>
                <a:schemeClr val="bg1"/>
              </a:solidFill>
            </a:endParaRPr>
          </a:p>
        </p:txBody>
      </p:sp>
      <p:sp>
        <p:nvSpPr>
          <p:cNvPr id="70" name="Snip Diagonal Corner Rectangle 69"/>
          <p:cNvSpPr/>
          <p:nvPr/>
        </p:nvSpPr>
        <p:spPr>
          <a:xfrm>
            <a:off x="4286248" y="5786454"/>
            <a:ext cx="928694" cy="571504"/>
          </a:xfrm>
          <a:prstGeom prst="snip2Diag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IETF</a:t>
            </a:r>
          </a:p>
          <a:p>
            <a:pPr algn="ctr"/>
            <a:r>
              <a:rPr lang="id-ID" dirty="0" smtClean="0"/>
              <a:t>1986</a:t>
            </a:r>
            <a:endParaRPr lang="id-ID" dirty="0"/>
          </a:p>
        </p:txBody>
      </p:sp>
      <p:sp>
        <p:nvSpPr>
          <p:cNvPr id="71" name="Snip Diagonal Corner Rectangle 70"/>
          <p:cNvSpPr/>
          <p:nvPr/>
        </p:nvSpPr>
        <p:spPr>
          <a:xfrm>
            <a:off x="571472" y="5786454"/>
            <a:ext cx="928694" cy="571504"/>
          </a:xfrm>
          <a:prstGeom prst="snip2Diag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IANA</a:t>
            </a:r>
          </a:p>
          <a:p>
            <a:pPr algn="ctr"/>
            <a:r>
              <a:rPr lang="id-ID" dirty="0" smtClean="0"/>
              <a:t>1972</a:t>
            </a:r>
            <a:endParaRPr lang="id-ID" dirty="0"/>
          </a:p>
        </p:txBody>
      </p:sp>
      <p:sp>
        <p:nvSpPr>
          <p:cNvPr id="72" name="Snip Diagonal Corner Rectangle 71"/>
          <p:cNvSpPr/>
          <p:nvPr/>
        </p:nvSpPr>
        <p:spPr>
          <a:xfrm>
            <a:off x="2571736" y="5786454"/>
            <a:ext cx="928694" cy="571504"/>
          </a:xfrm>
          <a:prstGeom prst="snip2Diag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IAB</a:t>
            </a:r>
          </a:p>
          <a:p>
            <a:pPr algn="ctr"/>
            <a:r>
              <a:rPr lang="id-ID" dirty="0" smtClean="0"/>
              <a:t>1979</a:t>
            </a:r>
            <a:endParaRPr lang="id-ID" dirty="0"/>
          </a:p>
        </p:txBody>
      </p:sp>
      <p:sp>
        <p:nvSpPr>
          <p:cNvPr id="73" name="Rectangle 72"/>
          <p:cNvSpPr/>
          <p:nvPr/>
        </p:nvSpPr>
        <p:spPr>
          <a:xfrm>
            <a:off x="2500298" y="3143248"/>
            <a:ext cx="1285884" cy="71438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>
                <a:solidFill>
                  <a:schemeClr val="tx1"/>
                </a:solidFill>
                <a:latin typeface="Arial Narrow" pitchFamily="34" charset="0"/>
              </a:rPr>
              <a:t>CSNET</a:t>
            </a:r>
          </a:p>
          <a:p>
            <a:pPr algn="ctr"/>
            <a:r>
              <a:rPr lang="id-ID" sz="1600" dirty="0" smtClean="0">
                <a:solidFill>
                  <a:schemeClr val="tx1"/>
                </a:solidFill>
                <a:latin typeface="Arial Narrow" pitchFamily="34" charset="0"/>
              </a:rPr>
              <a:t>1981</a:t>
            </a:r>
            <a:endParaRPr lang="id-ID" sz="1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4" name="Snip Single Corner Rectangle 73"/>
          <p:cNvSpPr/>
          <p:nvPr/>
        </p:nvSpPr>
        <p:spPr>
          <a:xfrm>
            <a:off x="4143372" y="1428736"/>
            <a:ext cx="1143008" cy="571504"/>
          </a:xfrm>
          <a:prstGeom prst="snip1Rect">
            <a:avLst/>
          </a:prstGeom>
          <a:solidFill>
            <a:srgbClr val="7030A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DNS</a:t>
            </a:r>
          </a:p>
          <a:p>
            <a:pPr algn="ctr"/>
            <a:r>
              <a:rPr lang="id-ID" dirty="0" smtClean="0"/>
              <a:t>1983</a:t>
            </a:r>
            <a:endParaRPr lang="id-ID" dirty="0"/>
          </a:p>
        </p:txBody>
      </p:sp>
      <p:sp>
        <p:nvSpPr>
          <p:cNvPr id="76" name="Rectangle 75"/>
          <p:cNvSpPr/>
          <p:nvPr/>
        </p:nvSpPr>
        <p:spPr>
          <a:xfrm>
            <a:off x="4000496" y="3929066"/>
            <a:ext cx="1285884" cy="71438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>
                <a:solidFill>
                  <a:schemeClr val="tx1"/>
                </a:solidFill>
                <a:latin typeface="Arial Narrow" pitchFamily="34" charset="0"/>
              </a:rPr>
              <a:t>PSINet 1989 commercial allowed</a:t>
            </a:r>
            <a:endParaRPr lang="id-ID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7" name="Flowchart: Delay 76"/>
          <p:cNvSpPr/>
          <p:nvPr/>
        </p:nvSpPr>
        <p:spPr>
          <a:xfrm>
            <a:off x="5643570" y="1071546"/>
            <a:ext cx="857256" cy="64294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/>
              <a:t>Gopher 1991</a:t>
            </a:r>
            <a:endParaRPr lang="id-ID" sz="1400" dirty="0"/>
          </a:p>
        </p:txBody>
      </p:sp>
      <p:sp>
        <p:nvSpPr>
          <p:cNvPr id="78" name="Flowchart: Delay 77"/>
          <p:cNvSpPr/>
          <p:nvPr/>
        </p:nvSpPr>
        <p:spPr>
          <a:xfrm>
            <a:off x="6357950" y="1071546"/>
            <a:ext cx="857256" cy="64294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/>
              <a:t>WWW 1991</a:t>
            </a:r>
            <a:endParaRPr lang="id-ID" sz="1400" dirty="0"/>
          </a:p>
        </p:txBody>
      </p:sp>
      <p:sp>
        <p:nvSpPr>
          <p:cNvPr id="79" name="Snip Diagonal Corner Rectangle 78"/>
          <p:cNvSpPr/>
          <p:nvPr/>
        </p:nvSpPr>
        <p:spPr>
          <a:xfrm>
            <a:off x="5643570" y="5786454"/>
            <a:ext cx="1143008" cy="571504"/>
          </a:xfrm>
          <a:prstGeom prst="snip2Diag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InterNIC 1993</a:t>
            </a:r>
            <a:endParaRPr lang="id-ID" dirty="0"/>
          </a:p>
        </p:txBody>
      </p:sp>
      <p:sp>
        <p:nvSpPr>
          <p:cNvPr id="80" name="Flowchart: Delay 79"/>
          <p:cNvSpPr/>
          <p:nvPr/>
        </p:nvSpPr>
        <p:spPr>
          <a:xfrm>
            <a:off x="7072330" y="1071546"/>
            <a:ext cx="857256" cy="64294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/>
              <a:t>Mosaic</a:t>
            </a:r>
          </a:p>
          <a:p>
            <a:pPr algn="ctr"/>
            <a:r>
              <a:rPr lang="id-ID" sz="1400" dirty="0" smtClean="0"/>
              <a:t>1993</a:t>
            </a:r>
            <a:endParaRPr lang="id-ID" sz="1400" dirty="0"/>
          </a:p>
        </p:txBody>
      </p:sp>
      <p:sp>
        <p:nvSpPr>
          <p:cNvPr id="81" name="Flowchart: Delay 80"/>
          <p:cNvSpPr/>
          <p:nvPr/>
        </p:nvSpPr>
        <p:spPr>
          <a:xfrm>
            <a:off x="7786710" y="1071546"/>
            <a:ext cx="1143008" cy="64294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/>
              <a:t>Fulltext SeaEng</a:t>
            </a:r>
          </a:p>
          <a:p>
            <a:pPr algn="ctr"/>
            <a:r>
              <a:rPr lang="id-ID" sz="1400" dirty="0" smtClean="0"/>
              <a:t>1993</a:t>
            </a:r>
            <a:endParaRPr lang="id-ID" sz="1400" dirty="0"/>
          </a:p>
        </p:txBody>
      </p:sp>
      <p:sp>
        <p:nvSpPr>
          <p:cNvPr id="82" name="Rectangle 81"/>
          <p:cNvSpPr/>
          <p:nvPr/>
        </p:nvSpPr>
        <p:spPr>
          <a:xfrm>
            <a:off x="7643834" y="4286256"/>
            <a:ext cx="1214446" cy="1214446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solidFill>
                  <a:schemeClr val="tx1"/>
                </a:solidFill>
                <a:latin typeface="Arial Narrow" pitchFamily="34" charset="0"/>
              </a:rPr>
              <a:t>Internet not commercial ended 1995</a:t>
            </a:r>
            <a:endParaRPr lang="id-ID" sz="1400" b="1" dirty="0" smtClean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83" name="Snip Diagonal Corner Rectangle 82"/>
          <p:cNvSpPr/>
          <p:nvPr/>
        </p:nvSpPr>
        <p:spPr>
          <a:xfrm>
            <a:off x="6858016" y="5786454"/>
            <a:ext cx="1143008" cy="571504"/>
          </a:xfrm>
          <a:prstGeom prst="snip2Diag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ICANN</a:t>
            </a:r>
          </a:p>
          <a:p>
            <a:pPr algn="ctr"/>
            <a:r>
              <a:rPr lang="id-ID" dirty="0" smtClean="0"/>
              <a:t>1998</a:t>
            </a:r>
            <a:endParaRPr lang="id-ID" dirty="0"/>
          </a:p>
        </p:txBody>
      </p:sp>
      <p:sp>
        <p:nvSpPr>
          <p:cNvPr id="84" name="Flowchart: Delay 83"/>
          <p:cNvSpPr/>
          <p:nvPr/>
        </p:nvSpPr>
        <p:spPr>
          <a:xfrm>
            <a:off x="5643570" y="1785926"/>
            <a:ext cx="857256" cy="64294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/>
              <a:t>Google</a:t>
            </a:r>
          </a:p>
          <a:p>
            <a:pPr algn="ctr"/>
            <a:r>
              <a:rPr lang="id-ID" sz="1400" dirty="0" smtClean="0"/>
              <a:t>1998</a:t>
            </a:r>
            <a:endParaRPr lang="id-ID" sz="1400" dirty="0"/>
          </a:p>
        </p:txBody>
      </p:sp>
      <p:sp>
        <p:nvSpPr>
          <p:cNvPr id="85" name="Flowchart: Delay 84"/>
          <p:cNvSpPr/>
          <p:nvPr/>
        </p:nvSpPr>
        <p:spPr>
          <a:xfrm>
            <a:off x="6357950" y="1785926"/>
            <a:ext cx="857256" cy="64294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/>
              <a:t>FB</a:t>
            </a:r>
          </a:p>
          <a:p>
            <a:pPr algn="ctr"/>
            <a:r>
              <a:rPr lang="id-ID" sz="1400" dirty="0" smtClean="0"/>
              <a:t>2004</a:t>
            </a:r>
            <a:endParaRPr lang="id-ID" sz="1400" dirty="0"/>
          </a:p>
        </p:txBody>
      </p:sp>
      <p:sp>
        <p:nvSpPr>
          <p:cNvPr id="87" name="Flowchart: Delay 86"/>
          <p:cNvSpPr/>
          <p:nvPr/>
        </p:nvSpPr>
        <p:spPr>
          <a:xfrm>
            <a:off x="7072330" y="1785926"/>
            <a:ext cx="857256" cy="64294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/>
              <a:t>Youtube</a:t>
            </a:r>
          </a:p>
          <a:p>
            <a:pPr algn="ctr"/>
            <a:r>
              <a:rPr lang="id-ID" sz="1400" dirty="0" smtClean="0"/>
              <a:t>2005</a:t>
            </a:r>
            <a:endParaRPr lang="id-ID" sz="1400" dirty="0"/>
          </a:p>
        </p:txBody>
      </p:sp>
      <p:sp>
        <p:nvSpPr>
          <p:cNvPr id="36" name="Rectangle 35"/>
          <p:cNvSpPr/>
          <p:nvPr/>
        </p:nvSpPr>
        <p:spPr>
          <a:xfrm>
            <a:off x="571472" y="2071678"/>
            <a:ext cx="1285884" cy="71438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>
                <a:solidFill>
                  <a:schemeClr val="tx1"/>
                </a:solidFill>
                <a:latin typeface="Arial Narrow" pitchFamily="34" charset="0"/>
              </a:rPr>
              <a:t>Mark I NPL (1970)</a:t>
            </a:r>
          </a:p>
          <a:p>
            <a:pPr algn="ctr"/>
            <a:r>
              <a:rPr lang="id-ID" sz="1200" dirty="0" smtClean="0">
                <a:solidFill>
                  <a:schemeClr val="tx1"/>
                </a:solidFill>
                <a:latin typeface="Arial Narrow" pitchFamily="34" charset="0"/>
              </a:rPr>
              <a:t>Donald Davis, UK</a:t>
            </a:r>
            <a:endParaRPr lang="id-ID" sz="12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42910" y="2714620"/>
            <a:ext cx="1285884" cy="71438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>
                <a:solidFill>
                  <a:schemeClr val="tx1"/>
                </a:solidFill>
                <a:latin typeface="Arial Narrow" pitchFamily="34" charset="0"/>
              </a:rPr>
              <a:t>MERIT (1971)</a:t>
            </a:r>
          </a:p>
          <a:p>
            <a:pPr algn="ctr"/>
            <a:r>
              <a:rPr lang="id-ID" sz="1200" dirty="0" smtClean="0">
                <a:solidFill>
                  <a:schemeClr val="tx1"/>
                </a:solidFill>
                <a:latin typeface="Arial Narrow" pitchFamily="34" charset="0"/>
              </a:rPr>
              <a:t>Michigan &amp; NSF</a:t>
            </a:r>
            <a:endParaRPr lang="id-ID" sz="12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14348" y="3357562"/>
            <a:ext cx="1285884" cy="71438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>
                <a:solidFill>
                  <a:schemeClr val="tx1"/>
                </a:solidFill>
                <a:latin typeface="Arial Narrow" pitchFamily="34" charset="0"/>
              </a:rPr>
              <a:t>CYCLADES (1973)</a:t>
            </a:r>
          </a:p>
          <a:p>
            <a:pPr algn="ctr"/>
            <a:r>
              <a:rPr lang="id-ID" sz="1200" dirty="0" smtClean="0">
                <a:solidFill>
                  <a:schemeClr val="tx1"/>
                </a:solidFill>
                <a:latin typeface="Arial Narrow" pitchFamily="34" charset="0"/>
              </a:rPr>
              <a:t>Louis Pouzin, Perancis</a:t>
            </a:r>
            <a:endParaRPr lang="id-ID" sz="12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85786" y="4000504"/>
            <a:ext cx="1285884" cy="71438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  <a:latin typeface="Arial Narrow" pitchFamily="34" charset="0"/>
              </a:rPr>
              <a:t>SERCnet</a:t>
            </a:r>
            <a:r>
              <a:rPr lang="id-ID" sz="1200" dirty="0" smtClean="0">
                <a:solidFill>
                  <a:schemeClr val="tx1"/>
                </a:solidFill>
                <a:latin typeface="Arial Narrow" pitchFamily="34" charset="0"/>
              </a:rPr>
              <a:t> (1974)</a:t>
            </a:r>
          </a:p>
          <a:p>
            <a:pPr algn="ctr"/>
            <a:r>
              <a:rPr lang="id-ID" sz="1200" dirty="0" smtClean="0">
                <a:solidFill>
                  <a:schemeClr val="tx1"/>
                </a:solidFill>
                <a:latin typeface="Arial Narrow" pitchFamily="34" charset="0"/>
              </a:rPr>
              <a:t>Inggris</a:t>
            </a:r>
            <a:endParaRPr lang="id-ID" sz="1200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89" name="Elbow Connector 88"/>
          <p:cNvCxnSpPr>
            <a:stCxn id="63" idx="3"/>
            <a:endCxn id="82" idx="1"/>
          </p:cNvCxnSpPr>
          <p:nvPr/>
        </p:nvCxnSpPr>
        <p:spPr>
          <a:xfrm>
            <a:off x="7072330" y="4286256"/>
            <a:ext cx="571504" cy="60722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/>
          <p:cNvCxnSpPr>
            <a:stCxn id="64" idx="3"/>
            <a:endCxn id="82" idx="1"/>
          </p:cNvCxnSpPr>
          <p:nvPr/>
        </p:nvCxnSpPr>
        <p:spPr>
          <a:xfrm>
            <a:off x="7072330" y="4857760"/>
            <a:ext cx="571504" cy="35719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/>
          <p:cNvCxnSpPr>
            <a:stCxn id="65" idx="3"/>
            <a:endCxn id="82" idx="1"/>
          </p:cNvCxnSpPr>
          <p:nvPr/>
        </p:nvCxnSpPr>
        <p:spPr>
          <a:xfrm flipV="1">
            <a:off x="7072330" y="4893479"/>
            <a:ext cx="571504" cy="53578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lowchart: Delay 85"/>
          <p:cNvSpPr/>
          <p:nvPr/>
        </p:nvSpPr>
        <p:spPr>
          <a:xfrm>
            <a:off x="7786710" y="1785926"/>
            <a:ext cx="857256" cy="64294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/>
              <a:t>Twitter</a:t>
            </a:r>
          </a:p>
          <a:p>
            <a:pPr algn="ctr"/>
            <a:r>
              <a:rPr lang="id-ID" sz="1400" dirty="0" smtClean="0"/>
              <a:t>2006</a:t>
            </a:r>
            <a:endParaRPr lang="id-ID" sz="1400" dirty="0"/>
          </a:p>
        </p:txBody>
      </p:sp>
      <p:cxnSp>
        <p:nvCxnSpPr>
          <p:cNvPr id="97" name="Elbow Connector 96"/>
          <p:cNvCxnSpPr>
            <a:stCxn id="59" idx="2"/>
            <a:endCxn id="63" idx="0"/>
          </p:cNvCxnSpPr>
          <p:nvPr/>
        </p:nvCxnSpPr>
        <p:spPr>
          <a:xfrm rot="16200000" flipH="1">
            <a:off x="6304371" y="3804049"/>
            <a:ext cx="214314" cy="17859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60" idx="2"/>
            <a:endCxn id="63" idx="0"/>
          </p:cNvCxnSpPr>
          <p:nvPr/>
        </p:nvCxnSpPr>
        <p:spPr>
          <a:xfrm rot="5400000">
            <a:off x="7054471" y="3232546"/>
            <a:ext cx="214314" cy="132160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Pemicu Penciptaan Internet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Telegrap dan mesin teleks</a:t>
            </a:r>
          </a:p>
          <a:p>
            <a:pPr lvl="1"/>
            <a:r>
              <a:rPr lang="id-ID" dirty="0" smtClean="0"/>
              <a:t>Sistem transmisi data antara dua titik dengan media elektromagnetik seperti radio atau kabel listrik</a:t>
            </a:r>
          </a:p>
          <a:p>
            <a:pPr lvl="1"/>
            <a:endParaRPr lang="id-ID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36F9-5F16-4B8C-9493-B993422AC9B7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7C27-82B6-4698-96CB-D7B76202054F}" type="slidenum">
              <a:rPr lang="id-ID" smtClean="0"/>
              <a:pPr/>
              <a:t>4</a:t>
            </a:fld>
            <a:endParaRPr lang="id-ID"/>
          </a:p>
        </p:txBody>
      </p:sp>
      <p:pic>
        <p:nvPicPr>
          <p:cNvPr id="16386" name="Picture 2" descr="http://nandagokilz1.files.wordpress.com/2012/07/telegraf-listr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05404" y="3538557"/>
            <a:ext cx="3810000" cy="26765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388" name="Picture 4" descr="http://emailblog.eu/wp-content/uploads/2012/01/old_school_tel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057" y="3429000"/>
            <a:ext cx="3975315" cy="307183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4929190" y="3500438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>
                <a:solidFill>
                  <a:srgbClr val="FFFF00"/>
                </a:solidFill>
              </a:rPr>
              <a:t>telegrap</a:t>
            </a:r>
            <a:endParaRPr lang="id-ID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4480" y="3488296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>
                <a:solidFill>
                  <a:srgbClr val="FFFF00"/>
                </a:solidFill>
              </a:rPr>
              <a:t>telex</a:t>
            </a:r>
            <a:endParaRPr lang="id-ID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600" dirty="0" smtClean="0"/>
              <a:t>Perkembangan Awal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ARPA &amp; Tiga Terminal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Autofit/>
          </a:bodyPr>
          <a:lstStyle/>
          <a:p>
            <a:r>
              <a:rPr lang="id-ID" sz="2000" dirty="0" smtClean="0"/>
              <a:t>Pelopor jaringan global, </a:t>
            </a:r>
            <a:r>
              <a:rPr lang="id-ID" sz="2000" b="1" dirty="0" smtClean="0">
                <a:solidFill>
                  <a:srgbClr val="FF0000"/>
                </a:solidFill>
              </a:rPr>
              <a:t>JCR Licklider</a:t>
            </a:r>
            <a:r>
              <a:rPr lang="id-ID" sz="2000" dirty="0" smtClean="0"/>
              <a:t>, tahun 1960 mengusulkan makalah “</a:t>
            </a:r>
            <a:r>
              <a:rPr lang="id-ID" sz="2000" b="1" i="1" dirty="0" smtClean="0">
                <a:solidFill>
                  <a:srgbClr val="FF0000"/>
                </a:solidFill>
              </a:rPr>
              <a:t>Man-Computer Symbiosis</a:t>
            </a:r>
            <a:r>
              <a:rPr lang="id-ID" sz="2000" dirty="0" smtClean="0"/>
              <a:t>”, tentang sebuah </a:t>
            </a:r>
            <a:r>
              <a:rPr lang="id-ID" sz="2000" dirty="0" smtClean="0"/>
              <a:t>jaringan, </a:t>
            </a:r>
            <a:r>
              <a:rPr lang="id-ID" sz="2000" dirty="0" smtClean="0"/>
              <a:t>yang terhubung melalui jalur komunikasi pita lebar</a:t>
            </a:r>
          </a:p>
          <a:p>
            <a:r>
              <a:rPr lang="id-ID" sz="2000" b="1" dirty="0" smtClean="0">
                <a:solidFill>
                  <a:srgbClr val="FF0000"/>
                </a:solidFill>
              </a:rPr>
              <a:t>Oktober 1962</a:t>
            </a:r>
            <a:r>
              <a:rPr lang="id-ID" sz="2000" dirty="0" smtClean="0"/>
              <a:t>, Licklider direkrut DARPA </a:t>
            </a:r>
            <a:r>
              <a:rPr lang="id-ID" sz="2000" dirty="0" smtClean="0"/>
              <a:t>(Defense Advanced Research Project Agency) atau Departemen </a:t>
            </a:r>
            <a:r>
              <a:rPr lang="id-ID" sz="2000" dirty="0" smtClean="0"/>
              <a:t>Pertahanan </a:t>
            </a:r>
            <a:r>
              <a:rPr lang="id-ID" sz="2000" dirty="0" smtClean="0"/>
              <a:t>AS </a:t>
            </a:r>
            <a:r>
              <a:rPr lang="id-ID" sz="2000" dirty="0" smtClean="0"/>
              <a:t>untuk membangun suatu jaringan komputer</a:t>
            </a:r>
          </a:p>
          <a:p>
            <a:r>
              <a:rPr lang="id-ID" sz="2000" dirty="0" smtClean="0"/>
              <a:t>Licklider mengusulkan konsep “</a:t>
            </a:r>
            <a:r>
              <a:rPr lang="id-ID" sz="2000" b="1" i="1" dirty="0" smtClean="0">
                <a:solidFill>
                  <a:srgbClr val="FF0000"/>
                </a:solidFill>
              </a:rPr>
              <a:t>jaringan komputer Intergalaksi</a:t>
            </a:r>
            <a:r>
              <a:rPr lang="id-ID" sz="2000" dirty="0" smtClean="0"/>
              <a:t>” </a:t>
            </a:r>
            <a:r>
              <a:rPr lang="id-ID" sz="2000" dirty="0" smtClean="0"/>
              <a:t>dan  </a:t>
            </a:r>
            <a:r>
              <a:rPr lang="id-ID" sz="2000" dirty="0" smtClean="0"/>
              <a:t>membangun tiga terminal, </a:t>
            </a:r>
            <a:r>
              <a:rPr lang="id-ID" sz="2000" b="1" i="1" dirty="0" smtClean="0">
                <a:solidFill>
                  <a:srgbClr val="00B050"/>
                </a:solidFill>
              </a:rPr>
              <a:t>Santa </a:t>
            </a:r>
            <a:r>
              <a:rPr lang="id-ID" sz="2000" b="1" i="1" dirty="0" smtClean="0">
                <a:solidFill>
                  <a:srgbClr val="00B050"/>
                </a:solidFill>
              </a:rPr>
              <a:t>Monica </a:t>
            </a:r>
            <a:r>
              <a:rPr lang="id-ID" sz="2000" i="1" dirty="0" smtClean="0"/>
              <a:t>- </a:t>
            </a:r>
            <a:r>
              <a:rPr lang="id-ID" sz="2000" b="1" i="1" dirty="0" smtClean="0">
                <a:solidFill>
                  <a:srgbClr val="0070C0"/>
                </a:solidFill>
              </a:rPr>
              <a:t>University of California, Berkeley</a:t>
            </a:r>
            <a:r>
              <a:rPr lang="id-ID" sz="2000" dirty="0" smtClean="0"/>
              <a:t> </a:t>
            </a:r>
            <a:r>
              <a:rPr lang="id-ID" sz="2000" dirty="0" smtClean="0"/>
              <a:t>– </a:t>
            </a:r>
            <a:r>
              <a:rPr lang="id-ID" sz="2000" b="1" i="1" dirty="0" smtClean="0">
                <a:solidFill>
                  <a:srgbClr val="C00000"/>
                </a:solidFill>
              </a:rPr>
              <a:t>Massachussets </a:t>
            </a:r>
            <a:r>
              <a:rPr lang="id-ID" sz="2000" b="1" i="1" dirty="0" smtClean="0">
                <a:solidFill>
                  <a:srgbClr val="C00000"/>
                </a:solidFill>
              </a:rPr>
              <a:t>Institute of Technology (MIT)</a:t>
            </a:r>
          </a:p>
          <a:p>
            <a:r>
              <a:rPr lang="id-ID" sz="2000" dirty="0" smtClean="0"/>
              <a:t>Visi Licklider tentang “</a:t>
            </a:r>
            <a:r>
              <a:rPr lang="id-ID" sz="2000" b="1" dirty="0" smtClean="0">
                <a:solidFill>
                  <a:srgbClr val="FF0000"/>
                </a:solidFill>
              </a:rPr>
              <a:t>jaringan universal</a:t>
            </a:r>
            <a:r>
              <a:rPr lang="id-ID" sz="2000" dirty="0" smtClean="0"/>
              <a:t>” ini mendorong Lawrence Roberts dan Robert Taylor mengembangkan </a:t>
            </a:r>
            <a:r>
              <a:rPr lang="id-ID" sz="2000" b="1" dirty="0" smtClean="0">
                <a:solidFill>
                  <a:srgbClr val="FF0000"/>
                </a:solidFill>
              </a:rPr>
              <a:t>ARPANET</a:t>
            </a:r>
            <a:r>
              <a:rPr lang="id-ID" sz="2000" dirty="0" smtClean="0"/>
              <a:t> </a:t>
            </a:r>
          </a:p>
          <a:p>
            <a:endParaRPr lang="id-ID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D78F-01A7-4027-BFE6-AB78AA2AF04D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7C27-82B6-4698-96CB-D7B76202054F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Perkembangan Awal</a:t>
            </a:r>
            <a:br>
              <a:rPr lang="id-ID" dirty="0" smtClean="0"/>
            </a:br>
            <a:r>
              <a:rPr lang="id-ID" dirty="0" smtClean="0"/>
              <a:t>ARPANET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29180" cy="4972072"/>
          </a:xfrm>
        </p:spPr>
        <p:txBody>
          <a:bodyPr>
            <a:noAutofit/>
          </a:bodyPr>
          <a:lstStyle/>
          <a:p>
            <a:r>
              <a:rPr lang="id-ID" sz="2000" dirty="0" smtClean="0"/>
              <a:t>Robert </a:t>
            </a:r>
            <a:r>
              <a:rPr lang="id-ID" sz="2000" dirty="0" smtClean="0"/>
              <a:t>Taylor, DARPA dan Larry Roberts, MIT </a:t>
            </a:r>
            <a:r>
              <a:rPr lang="id-ID" sz="2000" dirty="0" smtClean="0"/>
              <a:t>membangun </a:t>
            </a:r>
            <a:r>
              <a:rPr lang="id-ID" sz="2000" b="1" dirty="0" smtClean="0">
                <a:solidFill>
                  <a:srgbClr val="FF0000"/>
                </a:solidFill>
              </a:rPr>
              <a:t>jaringan interkoneksi</a:t>
            </a:r>
            <a:r>
              <a:rPr lang="id-ID" sz="2000" dirty="0" smtClean="0"/>
              <a:t> meneruskan gagasan Licklider</a:t>
            </a:r>
          </a:p>
          <a:p>
            <a:r>
              <a:rPr lang="id-ID" sz="2000" dirty="0" smtClean="0"/>
              <a:t>Link ARPANET pertama berhasil dibangun antara </a:t>
            </a:r>
            <a:r>
              <a:rPr lang="id-ID" sz="2000" b="1" dirty="0" smtClean="0">
                <a:solidFill>
                  <a:srgbClr val="00B050"/>
                </a:solidFill>
              </a:rPr>
              <a:t>University of California Los Angeles (UCLA) </a:t>
            </a:r>
            <a:r>
              <a:rPr lang="id-ID" sz="2000" dirty="0" smtClean="0"/>
              <a:t>dan </a:t>
            </a:r>
            <a:r>
              <a:rPr lang="id-ID" sz="2000" b="1" dirty="0" smtClean="0">
                <a:solidFill>
                  <a:srgbClr val="0070C0"/>
                </a:solidFill>
              </a:rPr>
              <a:t>Stanford Research Institute (SRI) </a:t>
            </a:r>
            <a:r>
              <a:rPr lang="id-ID" sz="2000" dirty="0" smtClean="0"/>
              <a:t>tanggal </a:t>
            </a:r>
            <a:r>
              <a:rPr lang="id-ID" sz="2000" b="1" dirty="0" smtClean="0">
                <a:solidFill>
                  <a:srgbClr val="FF0000"/>
                </a:solidFill>
              </a:rPr>
              <a:t>29 Oktober 1969 </a:t>
            </a:r>
            <a:r>
              <a:rPr lang="id-ID" sz="2000" dirty="0" smtClean="0"/>
              <a:t>pukul 22:30.</a:t>
            </a:r>
          </a:p>
          <a:p>
            <a:r>
              <a:rPr lang="id-ID" sz="2000" dirty="0" smtClean="0"/>
              <a:t>Tanggal 5 Desember 1969 node jaringan ditambah 2 dengan </a:t>
            </a:r>
            <a:r>
              <a:rPr lang="id-ID" sz="2000" b="1" dirty="0" smtClean="0">
                <a:solidFill>
                  <a:srgbClr val="C00000"/>
                </a:solidFill>
              </a:rPr>
              <a:t>University of Utah</a:t>
            </a:r>
            <a:r>
              <a:rPr lang="id-ID" sz="2000" dirty="0" smtClean="0"/>
              <a:t> dan </a:t>
            </a:r>
            <a:r>
              <a:rPr lang="id-ID" sz="2000" b="1" dirty="0" smtClean="0">
                <a:solidFill>
                  <a:srgbClr val="7030A0"/>
                </a:solidFill>
              </a:rPr>
              <a:t>University of California Santa </a:t>
            </a:r>
            <a:r>
              <a:rPr lang="id-ID" sz="2000" b="1" dirty="0" smtClean="0">
                <a:solidFill>
                  <a:srgbClr val="7030A0"/>
                </a:solidFill>
              </a:rPr>
              <a:t>Barbara</a:t>
            </a:r>
            <a:endParaRPr lang="id-ID" sz="2000" b="1" dirty="0" smtClean="0">
              <a:solidFill>
                <a:srgbClr val="7030A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EEF0-7041-415D-B38F-5A88AF0E6AB4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7C27-82B6-4698-96CB-D7B76202054F}" type="slidenum">
              <a:rPr lang="id-ID" smtClean="0"/>
              <a:pPr/>
              <a:t>6</a:t>
            </a:fld>
            <a:endParaRPr lang="id-ID"/>
          </a:p>
        </p:txBody>
      </p:sp>
      <p:pic>
        <p:nvPicPr>
          <p:cNvPr id="7" name="Picture 4" descr="http://www.sri.com/sites/default/files/uploads/arpane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965541"/>
            <a:ext cx="3857620" cy="3749607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5214942" y="1913271"/>
            <a:ext cx="3857652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d-ID" sz="2000" dirty="0" smtClean="0">
                <a:solidFill>
                  <a:schemeClr val="tx1"/>
                </a:solidFill>
                <a:latin typeface="Arial Narrow" pitchFamily="34" charset="0"/>
              </a:rPr>
              <a:t>ARPANET </a:t>
            </a:r>
            <a:r>
              <a:rPr lang="id-ID" sz="2000" dirty="0" smtClean="0">
                <a:solidFill>
                  <a:schemeClr val="tx1"/>
                </a:solidFill>
                <a:latin typeface="Arial Narrow" pitchFamily="34" charset="0"/>
              </a:rPr>
              <a:t>menjadi </a:t>
            </a:r>
            <a:r>
              <a:rPr lang="id-ID" sz="2000" dirty="0" smtClean="0">
                <a:solidFill>
                  <a:schemeClr val="tx1"/>
                </a:solidFill>
                <a:latin typeface="Arial Narrow" pitchFamily="34" charset="0"/>
              </a:rPr>
              <a:t>teknologi inti dari </a:t>
            </a:r>
            <a:r>
              <a:rPr lang="id-ID" sz="2000" dirty="0" smtClean="0">
                <a:solidFill>
                  <a:schemeClr val="tx1"/>
                </a:solidFill>
                <a:latin typeface="Arial Narrow" pitchFamily="34" charset="0"/>
              </a:rPr>
              <a:t>apa yang kita kenal dengan nama Internet </a:t>
            </a:r>
            <a:endParaRPr lang="id-ID" sz="20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74" y="274638"/>
            <a:ext cx="6043626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Wawancara dengan Kleinrock dari SRI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3142"/>
            <a:ext cx="8229600" cy="411481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d-ID" dirty="0" smtClean="0"/>
              <a:t>Setelah berhasil membuat link ARPANET, </a:t>
            </a:r>
            <a:r>
              <a:rPr lang="id-ID" b="1" dirty="0" smtClean="0">
                <a:solidFill>
                  <a:srgbClr val="FF0000"/>
                </a:solidFill>
              </a:rPr>
              <a:t>Kleinrock</a:t>
            </a:r>
            <a:r>
              <a:rPr lang="id-ID" dirty="0" smtClean="0"/>
              <a:t>, salah seorang dari tim ARPANET </a:t>
            </a:r>
            <a:r>
              <a:rPr lang="id-ID" dirty="0" smtClean="0"/>
              <a:t>di UCLA dalam wawancaranya menceritakan:</a:t>
            </a:r>
            <a:endParaRPr lang="id-ID" dirty="0" smtClean="0"/>
          </a:p>
          <a:p>
            <a:pPr marL="719138" indent="0">
              <a:buNone/>
            </a:pPr>
            <a:r>
              <a:rPr lang="en-US" i="1" dirty="0" smtClean="0"/>
              <a:t>"</a:t>
            </a:r>
            <a:r>
              <a:rPr lang="en-US" b="1" i="1" dirty="0">
                <a:solidFill>
                  <a:srgbClr val="0070C0"/>
                </a:solidFill>
              </a:rPr>
              <a:t>We set up a telephone connection between us and the</a:t>
            </a:r>
          </a:p>
          <a:p>
            <a:pPr marL="719138" indent="0">
              <a:buNone/>
            </a:pPr>
            <a:r>
              <a:rPr lang="en-US" b="1" i="1" dirty="0">
                <a:solidFill>
                  <a:srgbClr val="0070C0"/>
                </a:solidFill>
              </a:rPr>
              <a:t>guys at SRI ...", </a:t>
            </a:r>
            <a:r>
              <a:rPr lang="en-US" b="1" i="1" dirty="0" err="1">
                <a:solidFill>
                  <a:srgbClr val="0070C0"/>
                </a:solidFill>
              </a:rPr>
              <a:t>Kleinrock</a:t>
            </a:r>
            <a:r>
              <a:rPr lang="en-US" b="1" i="1" dirty="0">
                <a:solidFill>
                  <a:srgbClr val="0070C0"/>
                </a:solidFill>
              </a:rPr>
              <a:t> ... said in an interview: "We</a:t>
            </a:r>
          </a:p>
          <a:p>
            <a:pPr marL="719138" indent="0">
              <a:buNone/>
            </a:pPr>
            <a:r>
              <a:rPr lang="en-US" b="1" i="1" dirty="0">
                <a:solidFill>
                  <a:srgbClr val="0070C0"/>
                </a:solidFill>
              </a:rPr>
              <a:t>typed the L and we asked on the phone,</a:t>
            </a:r>
          </a:p>
          <a:p>
            <a:pPr marL="719138" indent="0">
              <a:buNone/>
            </a:pPr>
            <a:r>
              <a:rPr lang="en-US" b="1" i="1" dirty="0">
                <a:solidFill>
                  <a:srgbClr val="0070C0"/>
                </a:solidFill>
              </a:rPr>
              <a:t>"Do you see the L?"</a:t>
            </a:r>
          </a:p>
          <a:p>
            <a:pPr marL="719138" indent="0">
              <a:buNone/>
            </a:pPr>
            <a:r>
              <a:rPr lang="en-US" b="1" i="1" dirty="0">
                <a:solidFill>
                  <a:srgbClr val="0070C0"/>
                </a:solidFill>
              </a:rPr>
              <a:t>"Yes, we see the L," came the response.</a:t>
            </a:r>
          </a:p>
          <a:p>
            <a:pPr marL="719138" indent="0">
              <a:buNone/>
            </a:pPr>
            <a:r>
              <a:rPr lang="en-US" b="1" i="1" dirty="0">
                <a:solidFill>
                  <a:srgbClr val="0070C0"/>
                </a:solidFill>
              </a:rPr>
              <a:t>We typed the O, and we asked, "Do you see the</a:t>
            </a:r>
          </a:p>
          <a:p>
            <a:pPr marL="719138" indent="0">
              <a:buNone/>
            </a:pPr>
            <a:r>
              <a:rPr lang="id-ID" b="1" i="1" dirty="0">
                <a:solidFill>
                  <a:srgbClr val="0070C0"/>
                </a:solidFill>
              </a:rPr>
              <a:t>O."</a:t>
            </a:r>
          </a:p>
          <a:p>
            <a:pPr marL="719138" indent="0">
              <a:buNone/>
            </a:pPr>
            <a:r>
              <a:rPr lang="en-US" b="1" i="1" dirty="0">
                <a:solidFill>
                  <a:srgbClr val="0070C0"/>
                </a:solidFill>
              </a:rPr>
              <a:t>"Yes, we see the O."</a:t>
            </a:r>
          </a:p>
          <a:p>
            <a:pPr marL="719138" indent="0">
              <a:buNone/>
            </a:pPr>
            <a:r>
              <a:rPr lang="en-US" b="1" i="1" dirty="0">
                <a:solidFill>
                  <a:srgbClr val="0070C0"/>
                </a:solidFill>
              </a:rPr>
              <a:t>Then we typed the G, and the system crashed ...</a:t>
            </a:r>
          </a:p>
          <a:p>
            <a:pPr marL="719138" indent="0">
              <a:buNone/>
            </a:pPr>
            <a:r>
              <a:rPr lang="en-US" b="1" i="1" dirty="0">
                <a:solidFill>
                  <a:srgbClr val="0070C0"/>
                </a:solidFill>
              </a:rPr>
              <a:t>Yet a revolution had begun</a:t>
            </a:r>
            <a:r>
              <a:rPr lang="en-US" i="1" dirty="0" smtClean="0"/>
              <a:t>"</a:t>
            </a:r>
            <a:endParaRPr lang="id-ID" i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DBB5-E3DD-47F7-8A03-9CBE3E4F2A51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7C27-82B6-4698-96CB-D7B76202054F}" type="slidenum">
              <a:rPr lang="id-ID" smtClean="0"/>
              <a:pPr/>
              <a:t>7</a:t>
            </a:fld>
            <a:endParaRPr lang="id-ID"/>
          </a:p>
        </p:txBody>
      </p:sp>
      <p:pic>
        <p:nvPicPr>
          <p:cNvPr id="10242" name="Picture 2" descr="http://www.livinginternet.com/g/kleinrock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381250" cy="2162176"/>
          </a:xfrm>
          <a:prstGeom prst="rect">
            <a:avLst/>
          </a:prstGeom>
          <a:noFill/>
        </p:spPr>
      </p:pic>
      <p:pic>
        <p:nvPicPr>
          <p:cNvPr id="10244" name="Picture 4" descr="http://a.scpr.org/i/e1eba2573f245e8ed9f3c64c61745176/62902-eigh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5145836"/>
            <a:ext cx="2571768" cy="171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600" dirty="0" smtClean="0"/>
              <a:t>Perkembangan Awal</a:t>
            </a:r>
            <a:br>
              <a:rPr lang="id-ID" sz="3600" dirty="0" smtClean="0"/>
            </a:br>
            <a:r>
              <a:rPr lang="id-ID" dirty="0" smtClean="0"/>
              <a:t>Packet Switching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Tahun 1960, </a:t>
            </a:r>
            <a:r>
              <a:rPr lang="id-ID" b="1" dirty="0" smtClean="0">
                <a:solidFill>
                  <a:srgbClr val="FF0000"/>
                </a:solidFill>
              </a:rPr>
              <a:t>Paul Baran dari RAND Corporation </a:t>
            </a:r>
            <a:r>
              <a:rPr lang="id-ID" dirty="0" smtClean="0"/>
              <a:t>membuat </a:t>
            </a:r>
            <a:r>
              <a:rPr lang="id-ID" dirty="0" smtClean="0"/>
              <a:t>metode transmisi </a:t>
            </a:r>
            <a:r>
              <a:rPr lang="id-ID" dirty="0" smtClean="0"/>
              <a:t>pada jaringan yang membagi informasi yang ditransmisi kedalam “</a:t>
            </a:r>
            <a:r>
              <a:rPr lang="id-ID" b="1" i="1" dirty="0" smtClean="0">
                <a:solidFill>
                  <a:srgbClr val="0070C0"/>
                </a:solidFill>
              </a:rPr>
              <a:t>block-message</a:t>
            </a:r>
            <a:r>
              <a:rPr lang="id-ID" dirty="0" smtClean="0"/>
              <a:t>”.</a:t>
            </a:r>
          </a:p>
          <a:p>
            <a:r>
              <a:rPr lang="id-ID" b="1" dirty="0" smtClean="0">
                <a:solidFill>
                  <a:srgbClr val="FF0000"/>
                </a:solidFill>
              </a:rPr>
              <a:t>Donald Davies dari National Physical </a:t>
            </a:r>
            <a:r>
              <a:rPr lang="id-ID" b="1" dirty="0" smtClean="0">
                <a:solidFill>
                  <a:srgbClr val="FF0000"/>
                </a:solidFill>
              </a:rPr>
              <a:t>Laboratory (NPL) </a:t>
            </a:r>
            <a:r>
              <a:rPr lang="id-ID" b="1" dirty="0" smtClean="0">
                <a:solidFill>
                  <a:srgbClr val="FF0000"/>
                </a:solidFill>
              </a:rPr>
              <a:t>Inggris </a:t>
            </a:r>
            <a:r>
              <a:rPr lang="id-ID" dirty="0" smtClean="0"/>
              <a:t>mengembangkan teknik yang sama yang dia sebut “</a:t>
            </a:r>
            <a:r>
              <a:rPr lang="id-ID" b="1" i="1" dirty="0" smtClean="0">
                <a:solidFill>
                  <a:srgbClr val="0070C0"/>
                </a:solidFill>
              </a:rPr>
              <a:t>packet switching</a:t>
            </a:r>
            <a:r>
              <a:rPr lang="id-ID" dirty="0" smtClean="0"/>
              <a:t>”, istilah yang diadopsi sampai sekarang</a:t>
            </a:r>
          </a:p>
          <a:p>
            <a:r>
              <a:rPr lang="id-ID" i="1" dirty="0" smtClean="0">
                <a:solidFill>
                  <a:srgbClr val="00B050"/>
                </a:solidFill>
              </a:rPr>
              <a:t>Packet switching adalah metode komunikasi jaringan digital yang mengelompokkan data yang dikirim, berdasarkan konten, jenis, atau struktur, kedalam blok-blok yang disebut paket </a:t>
            </a:r>
          </a:p>
          <a:p>
            <a:r>
              <a:rPr lang="id-ID" dirty="0" smtClean="0"/>
              <a:t>Teknik packet switching digunakan dalam transmisi data  jaringan </a:t>
            </a:r>
            <a:r>
              <a:rPr lang="id-ID" dirty="0" smtClean="0"/>
              <a:t>internet sampai </a:t>
            </a:r>
            <a:r>
              <a:rPr lang="id-ID" dirty="0" smtClean="0"/>
              <a:t>sekarang.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3852-1028-46C9-9693-ECAF916743B8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7C27-82B6-4698-96CB-D7B76202054F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kerja packet switching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E7B1-BB2F-433F-BF8C-0AD98ED09F3A}" type="datetime1">
              <a:rPr lang="id-ID" smtClean="0"/>
              <a:pPr/>
              <a:t>15/09/2014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7C27-82B6-4698-96CB-D7B76202054F}" type="slidenum">
              <a:rPr lang="id-ID" smtClean="0"/>
              <a:pPr/>
              <a:t>9</a:t>
            </a:fld>
            <a:endParaRPr lang="id-ID"/>
          </a:p>
        </p:txBody>
      </p:sp>
      <p:pic>
        <p:nvPicPr>
          <p:cNvPr id="32770" name="Picture 2" descr="http://3.bp.blogspot.com/_OkNd8CBT-nw/Sw6Ax6KPKqI/AAAAAAAAAAM/6edsbeSP2C8/s1600/Packet+Switching.JPG"/>
          <p:cNvPicPr>
            <a:picLocks noChangeAspect="1" noChangeArrowheads="1"/>
          </p:cNvPicPr>
          <p:nvPr/>
        </p:nvPicPr>
        <p:blipFill>
          <a:blip r:embed="rId2"/>
          <a:srcRect r="11281"/>
          <a:stretch>
            <a:fillRect/>
          </a:stretch>
        </p:blipFill>
        <p:spPr bwMode="auto">
          <a:xfrm>
            <a:off x="785786" y="1928802"/>
            <a:ext cx="7715272" cy="4152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01_1">
  <a:themeElements>
    <a:clrScheme name="ms01_1 1">
      <a:dk1>
        <a:srgbClr val="1D528D"/>
      </a:dk1>
      <a:lt1>
        <a:srgbClr val="FFFFFF"/>
      </a:lt1>
      <a:dk2>
        <a:srgbClr val="000000"/>
      </a:dk2>
      <a:lt2>
        <a:srgbClr val="CACACA"/>
      </a:lt2>
      <a:accent1>
        <a:srgbClr val="0099CC"/>
      </a:accent1>
      <a:accent2>
        <a:srgbClr val="BFA907"/>
      </a:accent2>
      <a:accent3>
        <a:srgbClr val="FFFFFF"/>
      </a:accent3>
      <a:accent4>
        <a:srgbClr val="174578"/>
      </a:accent4>
      <a:accent5>
        <a:srgbClr val="AACAE2"/>
      </a:accent5>
      <a:accent6>
        <a:srgbClr val="AD9906"/>
      </a:accent6>
      <a:hlink>
        <a:srgbClr val="6E81E0"/>
      </a:hlink>
      <a:folHlink>
        <a:srgbClr val="009999"/>
      </a:folHlink>
    </a:clrScheme>
    <a:fontScheme name="ms0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01_1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3">
        <a:dk1>
          <a:srgbClr val="666699"/>
        </a:dk1>
        <a:lt1>
          <a:srgbClr val="FFFFFF"/>
        </a:lt1>
        <a:dk2>
          <a:srgbClr val="000000"/>
        </a:dk2>
        <a:lt2>
          <a:srgbClr val="CACACA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slides(2)</Template>
  <TotalTime>1559</TotalTime>
  <Words>1382</Words>
  <Application>Microsoft Office PowerPoint</Application>
  <PresentationFormat>On-screen Show (4:3)</PresentationFormat>
  <Paragraphs>200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ms01_1</vt:lpstr>
      <vt:lpstr>Adobe Photoshop Image</vt:lpstr>
      <vt:lpstr>Sejarah, Organisasi, dan Teknologi Internet</vt:lpstr>
      <vt:lpstr>Slide 2</vt:lpstr>
      <vt:lpstr>Slide 3</vt:lpstr>
      <vt:lpstr>Pemicu Penciptaan Internet</vt:lpstr>
      <vt:lpstr>Perkembangan Awal ARPA &amp; Tiga Terminal</vt:lpstr>
      <vt:lpstr>Perkembangan Awal ARPANET</vt:lpstr>
      <vt:lpstr>Wawancara dengan Kleinrock dari SRI</vt:lpstr>
      <vt:lpstr>Perkembangan Awal Packet Switching</vt:lpstr>
      <vt:lpstr>Cara kerja packet switching</vt:lpstr>
      <vt:lpstr>Network Uninterconnection </vt:lpstr>
      <vt:lpstr>Penggabungan Jaringan dan Penciptaan Internet (1973-1990) </vt:lpstr>
      <vt:lpstr>Istilah Internet</vt:lpstr>
      <vt:lpstr>Interkoneksi Semakin Mungkin</vt:lpstr>
      <vt:lpstr>Link ARPANET Terbentuk</vt:lpstr>
      <vt:lpstr>Protokol TCP/IP</vt:lpstr>
      <vt:lpstr>Protokol TCP/IP</vt:lpstr>
      <vt:lpstr>RFC Request for Comments</vt:lpstr>
      <vt:lpstr>Berhentinya ARPANET</vt:lpstr>
      <vt:lpstr>Slide 19</vt:lpstr>
      <vt:lpstr>Organisasi Internet</vt:lpstr>
      <vt:lpstr>Kuis</vt:lpstr>
      <vt:lpstr>Jawaban</vt:lpstr>
      <vt:lpstr>Tugas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L. Erawan</dc:creator>
  <cp:lastModifiedBy>L. Erawan</cp:lastModifiedBy>
  <cp:revision>15</cp:revision>
  <dcterms:created xsi:type="dcterms:W3CDTF">2014-09-13T16:08:44Z</dcterms:created>
  <dcterms:modified xsi:type="dcterms:W3CDTF">2014-09-15T05:42:22Z</dcterms:modified>
</cp:coreProperties>
</file>