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54" r:id="rId2"/>
    <p:sldId id="315" r:id="rId3"/>
    <p:sldId id="310" r:id="rId4"/>
    <p:sldId id="316" r:id="rId5"/>
    <p:sldId id="317" r:id="rId6"/>
    <p:sldId id="322" r:id="rId7"/>
    <p:sldId id="319" r:id="rId8"/>
    <p:sldId id="408" r:id="rId9"/>
    <p:sldId id="355" r:id="rId10"/>
    <p:sldId id="356" r:id="rId11"/>
    <p:sldId id="375" r:id="rId12"/>
    <p:sldId id="357" r:id="rId13"/>
    <p:sldId id="318" r:id="rId14"/>
    <p:sldId id="374" r:id="rId15"/>
    <p:sldId id="358" r:id="rId16"/>
    <p:sldId id="359" r:id="rId17"/>
    <p:sldId id="409" r:id="rId18"/>
    <p:sldId id="321" r:id="rId19"/>
    <p:sldId id="326" r:id="rId20"/>
    <p:sldId id="377" r:id="rId21"/>
    <p:sldId id="327" r:id="rId22"/>
    <p:sldId id="378" r:id="rId23"/>
    <p:sldId id="376" r:id="rId24"/>
    <p:sldId id="328" r:id="rId25"/>
    <p:sldId id="411" r:id="rId26"/>
    <p:sldId id="412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67" r:id="rId35"/>
    <p:sldId id="368" r:id="rId36"/>
    <p:sldId id="369" r:id="rId37"/>
    <p:sldId id="370" r:id="rId38"/>
    <p:sldId id="371" r:id="rId39"/>
    <p:sldId id="41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38" autoAdjust="0"/>
    <p:restoredTop sz="88889" autoAdjust="0"/>
  </p:normalViewPr>
  <p:slideViewPr>
    <p:cSldViewPr>
      <p:cViewPr>
        <p:scale>
          <a:sx n="70" d="100"/>
          <a:sy n="70" d="100"/>
        </p:scale>
        <p:origin x="-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375D-5B0C-4B4D-82E3-FEB7985DDBEF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E340F-8B01-4B9E-99B0-C2F09AF5D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dirty="0" smtClean="0"/>
              <a:t>Relational Integrity Rules</a:t>
            </a:r>
            <a:r>
              <a:rPr lang="en-US" sz="1200" b="1" dirty="0" smtClean="0"/>
              <a:t> -&gt; </a:t>
            </a:r>
            <a:r>
              <a:rPr lang="en-US" sz="1200" b="1" dirty="0" err="1" smtClean="0"/>
              <a:t>aturan</a:t>
            </a:r>
            <a:r>
              <a:rPr lang="en-US" sz="1200" b="1" baseline="0" dirty="0" smtClean="0"/>
              <a:t> </a:t>
            </a:r>
            <a:endParaRPr lang="id-ID" sz="12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dirty="0" smtClean="0"/>
              <a:t>Relational Integrity Rules</a:t>
            </a:r>
            <a:r>
              <a:rPr lang="en-US" sz="1200" b="1" dirty="0" smtClean="0"/>
              <a:t> -&gt; </a:t>
            </a:r>
            <a:r>
              <a:rPr lang="en-US" sz="1200" b="1" dirty="0" err="1" smtClean="0"/>
              <a:t>aturan</a:t>
            </a:r>
            <a:r>
              <a:rPr lang="en-US" sz="1200" b="1" baseline="0" dirty="0" smtClean="0"/>
              <a:t> </a:t>
            </a:r>
            <a:endParaRPr lang="id-ID" sz="12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simple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(simple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dipecah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lagi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simpel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dosen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kode_dosen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nama_dosen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jenis_kel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1" i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komposit</a:t>
            </a:r>
            <a:r>
              <a:rPr lang="en-US" sz="1200" b="1" i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masih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dipecah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sederhana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komposit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alamat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dipecah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nama_jln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kota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kode_pos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terdiri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dimana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paling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menggambarkan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angkatan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menggambarkan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fakultas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jurusan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4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terakhir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mhs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dipecah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angkatan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Multivalued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Attribute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baseline="0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Atribut</a:t>
            </a:r>
            <a:r>
              <a:rPr lang="en-US" dirty="0" smtClean="0"/>
              <a:t> PENDIDIKAN TINGGI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PEGAWAI,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: SMP, SMU,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Sarjana</a:t>
            </a:r>
            <a:r>
              <a:rPr lang="en-US" dirty="0" smtClean="0"/>
              <a:t>), </a:t>
            </a:r>
            <a:r>
              <a:rPr lang="en-US" dirty="0" err="1" smtClean="0"/>
              <a:t>Doktor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Atribut</a:t>
            </a:r>
            <a:r>
              <a:rPr lang="en-US" dirty="0" smtClean="0"/>
              <a:t> HOBBY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MAHASISWA,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: </a:t>
            </a:r>
            <a:r>
              <a:rPr lang="en-US" dirty="0" err="1" smtClean="0"/>
              <a:t>sepak</a:t>
            </a:r>
            <a:r>
              <a:rPr lang="en-US" dirty="0" smtClean="0"/>
              <a:t> bola, </a:t>
            </a:r>
            <a:r>
              <a:rPr lang="en-US" dirty="0" err="1" smtClean="0"/>
              <a:t>menyanyi</a:t>
            </a:r>
            <a:r>
              <a:rPr lang="en-US" dirty="0" smtClean="0"/>
              <a:t>, </a:t>
            </a:r>
            <a:r>
              <a:rPr lang="en-US" dirty="0" err="1" smtClean="0"/>
              <a:t>menari</a:t>
            </a:r>
            <a:r>
              <a:rPr lang="en-US" dirty="0" smtClean="0"/>
              <a:t>, tennis,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Atribut</a:t>
            </a:r>
            <a:r>
              <a:rPr lang="en-US" dirty="0" smtClean="0"/>
              <a:t> PRASYARAT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MATA_KULIAH,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: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baseline="0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prasyarat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Unary relationship</a:t>
            </a:r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adalah model relationship yang terjadi diantara </a:t>
            </a:r>
            <a:r>
              <a:rPr lang="id-ID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berasal dari </a:t>
            </a:r>
            <a:r>
              <a:rPr lang="id-ID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set yang sama. 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Unary Relationship (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Relasi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Berderajad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1)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Sering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rekursif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(recursive relationship).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Binary Relation</a:t>
            </a:r>
            <a:r>
              <a:rPr lang="en-US" sz="1200" b="0" i="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relationship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menghubungkan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entity.</a:t>
            </a:r>
          </a:p>
          <a:p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Total participation  </a:t>
            </a:r>
            <a:r>
              <a:rPr lang="en-US" sz="1200" i="1" dirty="0" err="1" smtClean="0"/>
              <a:t>adalah</a:t>
            </a:r>
            <a:r>
              <a:rPr lang="en-US" sz="1200" i="1" dirty="0" smtClean="0"/>
              <a:t> </a:t>
            </a:r>
            <a:r>
              <a:rPr lang="en-US" sz="1200" dirty="0" err="1" smtClean="0"/>
              <a:t>Keberadaan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entity </a:t>
            </a:r>
            <a:r>
              <a:rPr lang="en-US" sz="1200" dirty="0" err="1" smtClean="0"/>
              <a:t>tergantung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hubungannya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entity lain.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Weak entity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entity yang </a:t>
            </a:r>
            <a:r>
              <a:rPr lang="en-US" sz="1200" dirty="0" err="1" smtClean="0"/>
              <a:t>mana</a:t>
            </a:r>
            <a:r>
              <a:rPr lang="en-US" sz="1200" dirty="0" smtClean="0"/>
              <a:t> </a:t>
            </a:r>
            <a:r>
              <a:rPr lang="en-US" sz="1200" dirty="0" err="1" smtClean="0"/>
              <a:t>keberadaannya</a:t>
            </a:r>
            <a:r>
              <a:rPr lang="en-US" sz="1200" dirty="0" smtClean="0"/>
              <a:t> </a:t>
            </a:r>
            <a:r>
              <a:rPr lang="en-US" sz="1200" dirty="0" err="1" smtClean="0"/>
              <a:t>tergantung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keberadaan</a:t>
            </a:r>
            <a:r>
              <a:rPr lang="en-US" sz="1200" dirty="0" smtClean="0"/>
              <a:t> entity lain.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Instance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table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Cardinality Ratio </a:t>
            </a:r>
            <a:r>
              <a:rPr lang="en-US" sz="1200" dirty="0" err="1" smtClean="0"/>
              <a:t>Menjelaskan</a:t>
            </a:r>
            <a:r>
              <a:rPr lang="en-US" sz="1200" dirty="0" smtClean="0"/>
              <a:t> </a:t>
            </a:r>
            <a:r>
              <a:rPr lang="en-US" sz="1200" dirty="0" err="1" smtClean="0"/>
              <a:t>jumlah</a:t>
            </a:r>
            <a:r>
              <a:rPr lang="en-US" sz="1200" dirty="0" smtClean="0"/>
              <a:t> </a:t>
            </a:r>
            <a:r>
              <a:rPr lang="en-US" sz="1200" dirty="0" err="1" smtClean="0"/>
              <a:t>keterhubungan</a:t>
            </a:r>
            <a:r>
              <a:rPr lang="en-US" sz="1200" dirty="0" smtClean="0"/>
              <a:t> </a:t>
            </a:r>
            <a:r>
              <a:rPr lang="en-US" sz="1200" dirty="0" err="1" smtClean="0"/>
              <a:t>satu</a:t>
            </a:r>
            <a:r>
              <a:rPr lang="en-US" sz="1200" dirty="0" smtClean="0"/>
              <a:t> entity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entity yang </a:t>
            </a:r>
            <a:r>
              <a:rPr lang="en-US" sz="1200" dirty="0" err="1" smtClean="0"/>
              <a:t>lainnya</a:t>
            </a:r>
            <a:r>
              <a:rPr lang="en-US" sz="120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cs typeface="Times New Roman" pitchFamily="18" charset="0"/>
              </a:rPr>
              <a:t>(1 : N / N : 1) :  </a:t>
            </a:r>
            <a:r>
              <a:rPr lang="en-US" sz="1200" dirty="0" err="1" smtClean="0">
                <a:cs typeface="Times New Roman" pitchFamily="18" charset="0"/>
              </a:rPr>
              <a:t>suatu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entitas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di</a:t>
            </a:r>
            <a:r>
              <a:rPr lang="en-US" sz="1200" dirty="0" smtClean="0">
                <a:cs typeface="Times New Roman" pitchFamily="18" charset="0"/>
              </a:rPr>
              <a:t> A </a:t>
            </a:r>
            <a:r>
              <a:rPr lang="en-US" sz="1200" dirty="0" err="1" smtClean="0">
                <a:cs typeface="Times New Roman" pitchFamily="18" charset="0"/>
              </a:rPr>
              <a:t>dihubungkan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dengan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sejumlah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entitas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di</a:t>
            </a:r>
            <a:r>
              <a:rPr lang="en-US" sz="1200" dirty="0" smtClean="0">
                <a:cs typeface="Times New Roman" pitchFamily="18" charset="0"/>
              </a:rPr>
              <a:t> B. </a:t>
            </a:r>
            <a:r>
              <a:rPr lang="en-US" sz="1200" dirty="0" err="1" smtClean="0">
                <a:cs typeface="Times New Roman" pitchFamily="18" charset="0"/>
              </a:rPr>
              <a:t>Contoh</a:t>
            </a:r>
            <a:r>
              <a:rPr lang="en-US" sz="1200" dirty="0" smtClean="0">
                <a:cs typeface="Times New Roman" pitchFamily="18" charset="0"/>
              </a:rPr>
              <a:t> : </a:t>
            </a:r>
            <a:r>
              <a:rPr lang="en-US" sz="1200" dirty="0" err="1" smtClean="0">
                <a:cs typeface="Times New Roman" pitchFamily="18" charset="0"/>
              </a:rPr>
              <a:t>banyak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karyawan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berkerja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untuk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satu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departemen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atau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satu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departemen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memiliki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banyak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karyawan</a:t>
            </a:r>
            <a:r>
              <a:rPr lang="en-US" sz="1200" dirty="0" smtClean="0">
                <a:cs typeface="Times New Roman" pitchFamily="18" charset="0"/>
              </a:rPr>
              <a:t> yang </a:t>
            </a:r>
            <a:r>
              <a:rPr lang="en-US" sz="1200" dirty="0" err="1" smtClean="0">
                <a:cs typeface="Times New Roman" pitchFamily="18" charset="0"/>
              </a:rPr>
              <a:t>bekerja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untuknya</a:t>
            </a:r>
            <a:r>
              <a:rPr lang="en-US" sz="1200" dirty="0" smtClean="0">
                <a:cs typeface="Times New Roman" pitchFamily="18" charset="0"/>
              </a:rPr>
              <a:t>.</a:t>
            </a:r>
            <a:endParaRPr lang="en-US" sz="1200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Total Participation : </a:t>
            </a:r>
            <a:r>
              <a:rPr lang="en-US" sz="1200" dirty="0" err="1" smtClean="0"/>
              <a:t>Keberadaan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entity </a:t>
            </a:r>
            <a:r>
              <a:rPr lang="en-US" sz="1200" dirty="0" err="1" smtClean="0"/>
              <a:t>tergantung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hubungannya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entity lain.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M:N -&gt;</a:t>
            </a:r>
            <a:r>
              <a:rPr lang="en-US" baseline="0" dirty="0" smtClean="0"/>
              <a:t> </a:t>
            </a:r>
            <a:r>
              <a:rPr lang="en-US" sz="1200" dirty="0" smtClean="0">
                <a:cs typeface="Times New Roman" pitchFamily="18" charset="0"/>
              </a:rPr>
              <a:t>:  </a:t>
            </a:r>
            <a:r>
              <a:rPr lang="en-US" sz="1200" dirty="0" err="1" smtClean="0">
                <a:cs typeface="Times New Roman" pitchFamily="18" charset="0"/>
              </a:rPr>
              <a:t>setiap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entitas</a:t>
            </a:r>
            <a:r>
              <a:rPr lang="en-US" sz="1200" dirty="0" smtClean="0">
                <a:cs typeface="Times New Roman" pitchFamily="18" charset="0"/>
              </a:rPr>
              <a:t> A </a:t>
            </a:r>
            <a:r>
              <a:rPr lang="en-US" sz="1200" dirty="0" err="1" smtClean="0">
                <a:cs typeface="Times New Roman" pitchFamily="18" charset="0"/>
              </a:rPr>
              <a:t>dapat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berhubungan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dengan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banyak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entitas</a:t>
            </a:r>
            <a:r>
              <a:rPr lang="en-US" sz="1200" dirty="0" smtClean="0">
                <a:cs typeface="Times New Roman" pitchFamily="18" charset="0"/>
              </a:rPr>
              <a:t> B </a:t>
            </a:r>
            <a:r>
              <a:rPr lang="en-US" sz="1200" dirty="0" err="1" smtClean="0">
                <a:cs typeface="Times New Roman" pitchFamily="18" charset="0"/>
              </a:rPr>
              <a:t>dan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sebaliknya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setiap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entitas</a:t>
            </a:r>
            <a:r>
              <a:rPr lang="en-US" sz="1200" dirty="0" smtClean="0">
                <a:cs typeface="Times New Roman" pitchFamily="18" charset="0"/>
              </a:rPr>
              <a:t> B </a:t>
            </a:r>
            <a:r>
              <a:rPr lang="en-US" sz="1200" dirty="0" err="1" smtClean="0">
                <a:cs typeface="Times New Roman" pitchFamily="18" charset="0"/>
              </a:rPr>
              <a:t>juga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dapat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berhubungan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dengan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banyak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entitas</a:t>
            </a:r>
            <a:r>
              <a:rPr lang="en-US" sz="1200" dirty="0" smtClean="0">
                <a:cs typeface="Times New Roman" pitchFamily="18" charset="0"/>
              </a:rPr>
              <a:t> A</a:t>
            </a:r>
            <a:r>
              <a:rPr lang="en-US" sz="1200" dirty="0" smtClean="0"/>
              <a:t>. </a:t>
            </a:r>
            <a:r>
              <a:rPr lang="en-US" sz="1200" dirty="0" err="1" smtClean="0"/>
              <a:t>Contoh</a:t>
            </a:r>
            <a:r>
              <a:rPr lang="en-US" sz="1200" dirty="0" smtClean="0"/>
              <a:t> : </a:t>
            </a: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 </a:t>
            </a:r>
            <a:r>
              <a:rPr lang="en-US" sz="1200" dirty="0" err="1" smtClean="0"/>
              <a:t>mempunyai</a:t>
            </a:r>
            <a:r>
              <a:rPr lang="en-US" sz="1200" dirty="0" smtClean="0"/>
              <a:t> </a:t>
            </a:r>
            <a:r>
              <a:rPr lang="en-US" sz="1200" dirty="0" err="1" smtClean="0"/>
              <a:t>banyak</a:t>
            </a:r>
            <a:r>
              <a:rPr lang="en-US" sz="1200" dirty="0" smtClean="0"/>
              <a:t> </a:t>
            </a:r>
            <a:r>
              <a:rPr lang="en-US" sz="1200" dirty="0" err="1" smtClean="0"/>
              <a:t>karyawan</a:t>
            </a:r>
            <a:r>
              <a:rPr lang="en-US" sz="1200" dirty="0" smtClean="0"/>
              <a:t>, </a:t>
            </a: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 err="1" smtClean="0"/>
              <a:t>karyawan</a:t>
            </a:r>
            <a:r>
              <a:rPr lang="en-US" sz="1200" dirty="0" smtClean="0"/>
              <a:t> </a:t>
            </a:r>
            <a:r>
              <a:rPr lang="en-US" sz="1200" dirty="0" err="1" smtClean="0"/>
              <a:t>boleh</a:t>
            </a:r>
            <a:r>
              <a:rPr lang="en-US" sz="1200" dirty="0" smtClean="0"/>
              <a:t> </a:t>
            </a:r>
            <a:r>
              <a:rPr lang="en-US" sz="1200" dirty="0" err="1" smtClean="0"/>
              <a:t>bekerja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beberapa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Schema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sekumpulan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object-object database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dimiliki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tertentu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rtl="0"/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(Weak Entity)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Key Attribute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Identifying Owner/Owner.</a:t>
            </a:r>
            <a:endParaRPr lang="en-US" dirty="0" smtClean="0"/>
          </a:p>
          <a:p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identifiernya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Partial Identifier </a:t>
            </a:r>
            <a:r>
              <a:rPr lang="en-US" dirty="0" smtClean="0"/>
              <a:t>(identifier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rt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E340F-8B01-4B9E-99B0-C2F09AF5D2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914A1D-D979-4FD5-B6F1-C19BA713F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7DEB-1E25-42B3-983B-53B6EE99122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FAF3-7661-455E-8874-8474A53A7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849924"/>
            <a:ext cx="89154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b="1" dirty="0" smtClean="0">
                <a:solidFill>
                  <a:srgbClr val="FF0000"/>
                </a:solidFill>
              </a:rPr>
              <a:t>Model Data Relasional </a:t>
            </a:r>
            <a:r>
              <a:rPr lang="id-ID" sz="2400" dirty="0" smtClean="0"/>
              <a:t>adalah suatu model basis data yang terdiri dari beberapa tabel berdimensi dua</a:t>
            </a:r>
            <a:r>
              <a:rPr lang="en-US" sz="2400" dirty="0" smtClean="0"/>
              <a:t> </a:t>
            </a:r>
            <a:r>
              <a:rPr lang="id-ID" sz="2400" dirty="0" smtClean="0"/>
              <a:t>yg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id-ID" sz="2400" dirty="0" smtClean="0"/>
              <a:t>(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)</a:t>
            </a:r>
            <a:r>
              <a:rPr lang="id-ID" sz="2400" dirty="0" smtClean="0"/>
              <a:t> ,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id-ID" sz="2400" i="1" dirty="0" smtClean="0"/>
              <a:t>relation</a:t>
            </a:r>
            <a:r>
              <a:rPr lang="id-ID" sz="2400" dirty="0" smtClean="0"/>
              <a:t>(relasi), yang tersusun atas </a:t>
            </a:r>
            <a:r>
              <a:rPr lang="id-ID" sz="2400" i="1" dirty="0" smtClean="0"/>
              <a:t>tuple</a:t>
            </a:r>
            <a:r>
              <a:rPr lang="id-ID" sz="2400" dirty="0" smtClean="0"/>
              <a:t> (baris) dan </a:t>
            </a:r>
            <a:r>
              <a:rPr lang="id-ID" sz="2400" i="1" dirty="0" smtClean="0"/>
              <a:t>atribut</a:t>
            </a:r>
            <a:r>
              <a:rPr lang="id-ID" sz="2400" dirty="0" smtClean="0"/>
              <a:t> (kolom)  untuk menggambarkan sebuah basis data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dirty="0" smtClean="0"/>
              <a:t>Dalam bahasa inggris disebut  </a:t>
            </a:r>
            <a:r>
              <a:rPr lang="en-US" sz="2400" b="1" i="1" dirty="0" smtClean="0">
                <a:solidFill>
                  <a:srgbClr val="FF0000"/>
                </a:solidFill>
              </a:rPr>
              <a:t>R</a:t>
            </a:r>
            <a:r>
              <a:rPr lang="id-ID" sz="2400" b="1" i="1" dirty="0" smtClean="0">
                <a:solidFill>
                  <a:srgbClr val="FF0000"/>
                </a:solidFill>
              </a:rPr>
              <a:t>elational </a:t>
            </a:r>
            <a:r>
              <a:rPr lang="en-US" sz="2400" b="1" i="1" dirty="0" smtClean="0">
                <a:solidFill>
                  <a:srgbClr val="FF0000"/>
                </a:solidFill>
              </a:rPr>
              <a:t>D</a:t>
            </a:r>
            <a:r>
              <a:rPr lang="id-ID" sz="2400" b="1" i="1" dirty="0" smtClean="0">
                <a:solidFill>
                  <a:srgbClr val="FF0000"/>
                </a:solidFill>
              </a:rPr>
              <a:t>atabase </a:t>
            </a:r>
            <a:r>
              <a:rPr lang="en-US" sz="2400" b="1" i="1" dirty="0" smtClean="0">
                <a:solidFill>
                  <a:srgbClr val="FF0000"/>
                </a:solidFill>
              </a:rPr>
              <a:t>M</a:t>
            </a:r>
            <a:r>
              <a:rPr lang="id-ID" sz="2400" b="1" i="1" dirty="0" smtClean="0">
                <a:solidFill>
                  <a:srgbClr val="FF0000"/>
                </a:solidFill>
              </a:rPr>
              <a:t>anagement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id-ID" sz="2400" b="1" i="1" dirty="0" smtClean="0">
                <a:solidFill>
                  <a:srgbClr val="FF0000"/>
                </a:solidFill>
              </a:rPr>
              <a:t>ystem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/>
              <a:t>(RDBMS)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dirty="0" smtClean="0"/>
              <a:t>Diperkenalkan oleh </a:t>
            </a:r>
            <a:r>
              <a:rPr lang="en-US" sz="2400" dirty="0" smtClean="0"/>
              <a:t>: E.F. </a:t>
            </a:r>
            <a:r>
              <a:rPr lang="en-US" sz="2400" dirty="0" err="1" smtClean="0"/>
              <a:t>Codd</a:t>
            </a:r>
            <a:r>
              <a:rPr lang="id-ID" sz="2400" dirty="0" smtClean="0"/>
              <a:t> tahun 1970  an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dirty="0" smtClean="0"/>
              <a:t>Saat ini Model Relasional adalah </a:t>
            </a:r>
            <a:r>
              <a:rPr lang="id-ID" sz="2400" b="1" dirty="0" smtClean="0">
                <a:solidFill>
                  <a:srgbClr val="FF0000"/>
                </a:solidFill>
              </a:rPr>
              <a:t>dominan</a:t>
            </a:r>
            <a:r>
              <a:rPr lang="id-ID" sz="2400" dirty="0" smtClean="0"/>
              <a:t>. Karena itu hampir semua penjual perangkat lunak database menawarkan produk perangkat lunak </a:t>
            </a:r>
            <a:r>
              <a:rPr lang="id-ID" sz="2400" i="1" dirty="0" smtClean="0"/>
              <a:t>Relational Database Management Systems </a:t>
            </a:r>
            <a:r>
              <a:rPr lang="id-ID" sz="2400" dirty="0" smtClean="0"/>
              <a:t>(RDBMS).</a:t>
            </a:r>
            <a:endParaRPr lang="en-US" sz="2400" dirty="0" smtClean="0"/>
          </a:p>
          <a:p>
            <a:pPr>
              <a:spcAft>
                <a:spcPts val="1200"/>
              </a:spcAft>
            </a:pPr>
            <a:endParaRPr lang="en-US" sz="21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dirty="0" smtClean="0"/>
              <a:t>PENGERTIAN </a:t>
            </a:r>
            <a:r>
              <a:rPr lang="en-US" sz="3200" dirty="0" smtClean="0">
                <a:latin typeface="Monotype Corsiva" pitchFamily="66" charset="0"/>
              </a:rPr>
              <a:t>Relational  Model</a:t>
            </a:r>
          </a:p>
          <a:p>
            <a:pPr algn="ctr">
              <a:spcBef>
                <a:spcPct val="0"/>
              </a:spcBef>
            </a:pPr>
            <a:endParaRPr lang="id-ID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spcBef>
                <a:spcPct val="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Lanjut.. .....</a:t>
            </a:r>
            <a:r>
              <a:rPr lang="en-US" b="1" dirty="0" err="1" smtClean="0">
                <a:solidFill>
                  <a:schemeClr val="bg1"/>
                </a:solidFill>
              </a:rPr>
              <a:t>Relasi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chemeClr val="bg1"/>
                </a:solidFill>
              </a:rPr>
              <a:t>Relation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</a:pPr>
            <a:endParaRPr lang="id-ID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02068" y="2362200"/>
          <a:ext cx="6400800" cy="1950720"/>
        </p:xfrm>
        <a:graphic>
          <a:graphicData uri="http://schemas.openxmlformats.org/drawingml/2006/table">
            <a:tbl>
              <a:tblPr/>
              <a:tblGrid>
                <a:gridCol w="2192055"/>
                <a:gridCol w="1578279"/>
                <a:gridCol w="2630466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6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endParaRPr lang="id-ID" sz="16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Alamat</a:t>
                      </a:r>
                      <a:endParaRPr lang="id-ID" sz="16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Endang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Nakula 1 Semarang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Edo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Mangga Dua</a:t>
                      </a:r>
                      <a:r>
                        <a:rPr lang="id-ID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Jakarta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Endah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Bima Raya</a:t>
                      </a:r>
                      <a:r>
                        <a:rPr lang="id-ID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 Semarang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86302" y="1705302"/>
            <a:ext cx="1243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mahasiswa</a:t>
            </a:r>
            <a:endParaRPr lang="id-ID" b="1" dirty="0"/>
          </a:p>
        </p:txBody>
      </p:sp>
      <p:sp>
        <p:nvSpPr>
          <p:cNvPr id="20" name="Left Brace 19"/>
          <p:cNvSpPr/>
          <p:nvPr/>
        </p:nvSpPr>
        <p:spPr>
          <a:xfrm>
            <a:off x="1600200" y="2362200"/>
            <a:ext cx="457200" cy="1905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3400" y="3043535"/>
            <a:ext cx="11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relation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dirty="0" smtClean="0">
                <a:solidFill>
                  <a:schemeClr val="bg1"/>
                </a:solidFill>
              </a:rPr>
              <a:t>2. </a:t>
            </a:r>
            <a:r>
              <a:rPr lang="id-ID" sz="3200" b="1" dirty="0" smtClean="0">
                <a:solidFill>
                  <a:schemeClr val="bg1"/>
                </a:solidFill>
              </a:rPr>
              <a:t>Atribut</a:t>
            </a:r>
          </a:p>
          <a:p>
            <a:pPr algn="ctr">
              <a:spcBef>
                <a:spcPct val="0"/>
              </a:spcBef>
            </a:pP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914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2794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b="1" dirty="0" smtClean="0">
                <a:solidFill>
                  <a:srgbClr val="FF0000"/>
                </a:solidFill>
              </a:rPr>
              <a:t>Atribut</a:t>
            </a:r>
            <a:r>
              <a:rPr lang="id-ID" sz="2400" dirty="0" smtClean="0"/>
              <a:t> adalah kepala/header dari setiap kolom yang ada dalam tabel relasi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nama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kolom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tabel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id-ID" sz="2400" dirty="0" smtClean="0">
              <a:solidFill>
                <a:srgbClr val="FF0000"/>
              </a:solidFill>
            </a:endParaRPr>
          </a:p>
          <a:p>
            <a:pPr marL="536575" indent="-2794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/>
              <a:t>Berdasarkan contoh tabel </a:t>
            </a:r>
            <a:r>
              <a:rPr lang="id-ID" sz="2400" b="1" dirty="0" smtClean="0"/>
              <a:t>mahasiswa</a:t>
            </a:r>
            <a:r>
              <a:rPr lang="id-ID" sz="2400" dirty="0" smtClean="0"/>
              <a:t> sebelumnya, atribut yang ada adalah </a:t>
            </a:r>
            <a:r>
              <a:rPr lang="id-ID" sz="2400" b="1" dirty="0" smtClean="0">
                <a:solidFill>
                  <a:schemeClr val="accent5">
                    <a:lumMod val="50000"/>
                  </a:schemeClr>
                </a:solidFill>
              </a:rPr>
              <a:t>nim, nama</a:t>
            </a:r>
            <a:r>
              <a:rPr lang="id-ID" sz="2400" dirty="0" smtClean="0"/>
              <a:t>, dan </a:t>
            </a:r>
            <a:r>
              <a:rPr lang="id-ID" sz="2400" b="1" dirty="0" smtClean="0">
                <a:solidFill>
                  <a:schemeClr val="accent5">
                    <a:lumMod val="50000"/>
                  </a:schemeClr>
                </a:solidFill>
              </a:rPr>
              <a:t>alamat</a:t>
            </a:r>
            <a:r>
              <a:rPr lang="id-ID" sz="2400" dirty="0" smtClean="0"/>
              <a:t>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2928" y="4340784"/>
          <a:ext cx="6400800" cy="1950720"/>
        </p:xfrm>
        <a:graphic>
          <a:graphicData uri="http://schemas.openxmlformats.org/drawingml/2006/table">
            <a:tbl>
              <a:tblPr/>
              <a:tblGrid>
                <a:gridCol w="2192055"/>
                <a:gridCol w="1578279"/>
                <a:gridCol w="2630466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6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endParaRPr lang="id-ID" sz="16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Alamat</a:t>
                      </a:r>
                      <a:endParaRPr lang="id-ID" sz="16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Endang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Nakula 1 Semarang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Edo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Mangga Dua</a:t>
                      </a:r>
                      <a:r>
                        <a:rPr lang="id-ID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Jakarta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Endah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Bima Raya</a:t>
                      </a:r>
                      <a:r>
                        <a:rPr lang="id-ID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 Semarang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77162" y="3683886"/>
            <a:ext cx="1243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mahasiswa</a:t>
            </a:r>
            <a:endParaRPr lang="id-ID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2514600" y="3639206"/>
            <a:ext cx="1660634" cy="856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727232" y="4045168"/>
            <a:ext cx="838200" cy="63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3657600"/>
            <a:ext cx="1981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54826" y="3221412"/>
            <a:ext cx="823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atribut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3. </a:t>
            </a:r>
            <a:r>
              <a:rPr lang="en-US" sz="3200" b="1" dirty="0" err="1" smtClean="0">
                <a:solidFill>
                  <a:schemeClr val="bg1"/>
                </a:solidFill>
              </a:rPr>
              <a:t>Tupel</a:t>
            </a:r>
            <a:r>
              <a:rPr lang="en-US" sz="3200" b="1" dirty="0" smtClean="0">
                <a:solidFill>
                  <a:schemeClr val="bg1"/>
                </a:solidFill>
              </a:rPr>
              <a:t> (</a:t>
            </a:r>
            <a:r>
              <a:rPr lang="id-ID" sz="3200" b="1" i="1" dirty="0" smtClean="0">
                <a:solidFill>
                  <a:schemeClr val="bg1"/>
                </a:solidFill>
              </a:rPr>
              <a:t>Tuple</a:t>
            </a:r>
            <a:r>
              <a:rPr lang="en-US" sz="3200" b="1" dirty="0" smtClean="0">
                <a:solidFill>
                  <a:schemeClr val="bg1"/>
                </a:solidFill>
              </a:rPr>
              <a:t>)</a:t>
            </a:r>
            <a:endParaRPr lang="id-ID" sz="32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</a:pPr>
            <a:endParaRPr lang="id-ID" sz="32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</a:pP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89207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b="1" dirty="0" smtClean="0">
                <a:solidFill>
                  <a:srgbClr val="FF0000"/>
                </a:solidFill>
              </a:rPr>
              <a:t>Tupe</a:t>
            </a:r>
            <a:r>
              <a:rPr lang="en-US" sz="2400" b="1" dirty="0" smtClean="0">
                <a:solidFill>
                  <a:srgbClr val="FF0000"/>
                </a:solidFill>
              </a:rPr>
              <a:t>l</a:t>
            </a:r>
            <a:r>
              <a:rPr lang="id-ID" sz="2400" b="1" dirty="0" smtClean="0"/>
              <a:t> </a:t>
            </a:r>
            <a:r>
              <a:rPr lang="id-ID" sz="2400" dirty="0" smtClean="0"/>
              <a:t>adalah sebuah baris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id-ID" sz="2400" dirty="0" smtClean="0"/>
              <a:t>tabel. </a:t>
            </a:r>
            <a:endParaRPr lang="en-US" sz="2400" dirty="0" smtClean="0"/>
          </a:p>
          <a:p>
            <a:pPr marL="268288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/>
              <a:t>Berdasarkan contoh tabel </a:t>
            </a:r>
            <a:r>
              <a:rPr lang="id-ID" sz="2400" b="1" dirty="0" smtClean="0"/>
              <a:t>matakuliah</a:t>
            </a:r>
            <a:r>
              <a:rPr lang="id-ID" sz="2400" dirty="0" smtClean="0"/>
              <a:t> sebelumnya, salah satu tupelnya adalah (</a:t>
            </a:r>
            <a:r>
              <a:rPr lang="id-ID" sz="2400" dirty="0" smtClean="0">
                <a:solidFill>
                  <a:schemeClr val="accent5">
                    <a:lumMod val="50000"/>
                  </a:schemeClr>
                </a:solidFill>
              </a:rPr>
              <a:t>KU122, Pancasila, 2</a:t>
            </a:r>
            <a:r>
              <a:rPr lang="id-ID" sz="2400" dirty="0" smtClean="0"/>
              <a:t>).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276600"/>
          <a:ext cx="5257800" cy="2194560"/>
        </p:xfrm>
        <a:graphic>
          <a:graphicData uri="http://schemas.openxmlformats.org/drawingml/2006/table">
            <a:tbl>
              <a:tblPr/>
              <a:tblGrid>
                <a:gridCol w="1585686"/>
                <a:gridCol w="2336800"/>
                <a:gridCol w="1335314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Arial"/>
                          <a:ea typeface="Times New Roman"/>
                          <a:cs typeface="Times New Roman"/>
                        </a:rPr>
                        <a:t>Kdmk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Arial"/>
                          <a:ea typeface="Times New Roman"/>
                          <a:cs typeface="Times New Roman"/>
                        </a:rPr>
                        <a:t>Matkul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Arial"/>
                          <a:ea typeface="Times New Roman"/>
                          <a:cs typeface="Times New Roman"/>
                        </a:rPr>
                        <a:t>sks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KK021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P. Basis Data</a:t>
                      </a:r>
                      <a:endParaRPr lang="id-ID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KD132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SIM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KU122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Pancasila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819400"/>
            <a:ext cx="125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matakuliah</a:t>
            </a:r>
            <a:endParaRPr lang="id-ID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943600" y="5181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89834" y="5005544"/>
            <a:ext cx="1678152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tupel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/>
            <a:r>
              <a:rPr lang="id-ID" sz="3200" b="1" dirty="0" smtClean="0">
                <a:solidFill>
                  <a:schemeClr val="bg1"/>
                </a:solidFill>
              </a:rPr>
              <a:t>4. Domain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91541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en-US" sz="2400" dirty="0" smtClean="0"/>
              <a:t>H</a:t>
            </a:r>
            <a:r>
              <a:rPr lang="id-ID" sz="2400" dirty="0" smtClean="0"/>
              <a:t>impunan  nilai  yang  diperbolehkan  muncul  dalam  setiap</a:t>
            </a:r>
            <a:r>
              <a:rPr lang="en-US" sz="2400" dirty="0" smtClean="0"/>
              <a:t> </a:t>
            </a:r>
            <a:r>
              <a:rPr lang="id-ID" sz="2400" dirty="0" smtClean="0"/>
              <a:t>kolomnya. </a:t>
            </a:r>
            <a:endParaRPr lang="en-US" sz="240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id-ID" sz="2400" dirty="0" smtClean="0"/>
              <a:t>Setiap domain memiliki deskripsi, tipe data dan format data tertentu. </a:t>
            </a:r>
            <a:endParaRPr lang="en-US" sz="240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id-ID" sz="2400" dirty="0" smtClean="0"/>
              <a:t>Nilai setiap  atribut  dalam  tabel  harus  berada  dalam  domain  tertentu.  </a:t>
            </a:r>
            <a:endParaRPr lang="en-US" sz="240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id-ID" sz="2400" dirty="0" smtClean="0"/>
              <a:t>Contoh  deskripsi,  tipe </a:t>
            </a:r>
            <a:r>
              <a:rPr lang="en-US" sz="2400" dirty="0" smtClean="0"/>
              <a:t> </a:t>
            </a:r>
            <a:r>
              <a:rPr lang="id-ID" sz="2400" dirty="0" smtClean="0"/>
              <a:t>data,dan format</a:t>
            </a:r>
            <a:r>
              <a:rPr lang="en-US" sz="2400" dirty="0" smtClean="0"/>
              <a:t> </a:t>
            </a:r>
            <a:r>
              <a:rPr lang="id-ID" sz="2400" dirty="0" smtClean="0"/>
              <a:t>data</a:t>
            </a:r>
            <a:endParaRPr lang="en-US" sz="2400" dirty="0" smtClean="0"/>
          </a:p>
          <a:p>
            <a:pPr marL="268288" indent="-268288"/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572000"/>
          <a:ext cx="7010399" cy="1308735"/>
        </p:xfrm>
        <a:graphic>
          <a:graphicData uri="http://schemas.openxmlformats.org/drawingml/2006/table">
            <a:tbl>
              <a:tblPr/>
              <a:tblGrid>
                <a:gridCol w="1600200"/>
                <a:gridCol w="762000"/>
                <a:gridCol w="1066800"/>
                <a:gridCol w="838200"/>
                <a:gridCol w="1066800"/>
                <a:gridCol w="1676399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Kdmk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Nilai_tugas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Nilai_uts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Nilai_uas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Nilai_akhir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KK021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KD132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KU122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03860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nilai</a:t>
            </a:r>
            <a:endParaRPr lang="id-ID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r"/>
            <a:r>
              <a:rPr lang="en-US" sz="3200" b="1" dirty="0" err="1" smtClean="0">
                <a:solidFill>
                  <a:schemeClr val="bg1"/>
                </a:solidFill>
              </a:rPr>
              <a:t>Contoh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Domain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Atribut</a:t>
            </a:r>
            <a:endParaRPr lang="id-ID" sz="32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0313" t="39367" r="6250" b="29973"/>
          <a:stretch>
            <a:fillRect/>
          </a:stretch>
        </p:blipFill>
        <p:spPr bwMode="auto">
          <a:xfrm>
            <a:off x="457200" y="838200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34375" t="38542" r="14062" b="23958"/>
          <a:stretch>
            <a:fillRect/>
          </a:stretch>
        </p:blipFill>
        <p:spPr bwMode="auto">
          <a:xfrm>
            <a:off x="457200" y="3886200"/>
            <a:ext cx="792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/>
            <a:r>
              <a:rPr lang="id-ID" sz="3200" b="1" dirty="0" smtClean="0">
                <a:solidFill>
                  <a:schemeClr val="bg1"/>
                </a:solidFill>
              </a:rPr>
              <a:t>5. </a:t>
            </a:r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r>
              <a:rPr lang="id-ID" sz="3200" b="1" dirty="0" smtClean="0">
                <a:solidFill>
                  <a:schemeClr val="bg1"/>
                </a:solidFill>
              </a:rPr>
              <a:t>erajat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103828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2794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r>
              <a:rPr lang="id-ID" sz="2400" b="1" dirty="0" smtClean="0">
                <a:solidFill>
                  <a:srgbClr val="FF0000"/>
                </a:solidFill>
              </a:rPr>
              <a:t>erajat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/>
              <a:t>degree) </a:t>
            </a:r>
            <a:r>
              <a:rPr lang="id-ID" sz="2400" dirty="0" smtClean="0"/>
              <a:t>adalah jumlah atribut yang ada dalam tabel relasi</a:t>
            </a:r>
            <a:r>
              <a:rPr lang="en-US" sz="2400" dirty="0" smtClean="0"/>
              <a:t>(</a:t>
            </a:r>
            <a:r>
              <a:rPr lang="pt-BR" sz="2400" dirty="0" smtClean="0"/>
              <a:t>banyaknya atribut/kolom pada tabel)</a:t>
            </a:r>
            <a:r>
              <a:rPr lang="id-ID" sz="2400" dirty="0" smtClean="0"/>
              <a:t>.</a:t>
            </a:r>
          </a:p>
          <a:p>
            <a:pPr marL="536575" indent="-279400">
              <a:buFont typeface="Arial" pitchFamily="34" charset="0"/>
              <a:buChar char="•"/>
            </a:pPr>
            <a:r>
              <a:rPr lang="id-ID" sz="2400" dirty="0" smtClean="0"/>
              <a:t>Berdasarkan contoh tabel </a:t>
            </a:r>
            <a:r>
              <a:rPr lang="id-ID" sz="2400" u="sng" dirty="0" smtClean="0"/>
              <a:t>mahasiswa</a:t>
            </a:r>
            <a:r>
              <a:rPr lang="id-ID" sz="2400" dirty="0" smtClean="0"/>
              <a:t> sebelumnya, derajat dari relasinya adalah </a:t>
            </a:r>
            <a:r>
              <a:rPr lang="id-ID" sz="2400" b="1" dirty="0" smtClean="0">
                <a:solidFill>
                  <a:schemeClr val="accent5">
                    <a:lumMod val="50000"/>
                  </a:schemeClr>
                </a:solidFill>
              </a:rPr>
              <a:t>3.</a:t>
            </a:r>
          </a:p>
          <a:p>
            <a:pPr indent="257175">
              <a:buFont typeface="Arial" pitchFamily="34" charset="0"/>
              <a:buChar char="•"/>
            </a:pP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3736" y="3429000"/>
          <a:ext cx="6400800" cy="1950720"/>
        </p:xfrm>
        <a:graphic>
          <a:graphicData uri="http://schemas.openxmlformats.org/drawingml/2006/table">
            <a:tbl>
              <a:tblPr/>
              <a:tblGrid>
                <a:gridCol w="2192055"/>
                <a:gridCol w="1578279"/>
                <a:gridCol w="2630466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{</a:t>
                      </a: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}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{</a:t>
                      </a: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}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{</a:t>
                      </a: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Alamat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}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Endang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Nakula 1 Semarang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Edo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Mangga Dua</a:t>
                      </a:r>
                      <a:r>
                        <a:rPr lang="id-ID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Jakarta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Endah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/>
                          <a:ea typeface="Times New Roman"/>
                          <a:cs typeface="Times New Roman"/>
                        </a:rPr>
                        <a:t>Jl. Bima Raya</a:t>
                      </a:r>
                      <a:r>
                        <a:rPr lang="id-ID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 Semarang</a:t>
                      </a:r>
                      <a:endParaRPr lang="id-ID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9798" y="2819400"/>
            <a:ext cx="1243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mahasiswa</a:t>
            </a:r>
            <a:endParaRPr lang="id-ID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55626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485900" y="55999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905500" y="55999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78447" y="5715000"/>
            <a:ext cx="14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/>
            <a:r>
              <a:rPr lang="id-ID" sz="3200" b="1" dirty="0" smtClean="0">
                <a:solidFill>
                  <a:schemeClr val="bg1"/>
                </a:solidFill>
              </a:rPr>
              <a:t>6. Kardinalitas (</a:t>
            </a:r>
            <a:r>
              <a:rPr lang="en-US" sz="3200" b="1" dirty="0" smtClean="0">
                <a:solidFill>
                  <a:schemeClr val="bg1"/>
                </a:solidFill>
              </a:rPr>
              <a:t>C</a:t>
            </a:r>
            <a:r>
              <a:rPr lang="id-ID" sz="3200" b="1" dirty="0" smtClean="0">
                <a:solidFill>
                  <a:schemeClr val="bg1"/>
                </a:solidFill>
              </a:rPr>
              <a:t>ardinality)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103828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7175">
              <a:buFont typeface="Arial" pitchFamily="34" charset="0"/>
              <a:buChar char="•"/>
            </a:pPr>
            <a:r>
              <a:rPr lang="id-ID" sz="2400" b="1" dirty="0" smtClean="0">
                <a:solidFill>
                  <a:srgbClr val="FF0000"/>
                </a:solidFill>
              </a:rPr>
              <a:t>Kardinalitas (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id-ID" sz="2400" b="1" dirty="0" smtClean="0">
                <a:solidFill>
                  <a:srgbClr val="FF0000"/>
                </a:solidFill>
              </a:rPr>
              <a:t>ardinality)</a:t>
            </a:r>
          </a:p>
          <a:p>
            <a:pPr marL="268288" indent="-11113"/>
            <a:r>
              <a:rPr lang="id-ID" sz="2400" dirty="0" smtClean="0"/>
              <a:t>adalah jumlah </a:t>
            </a:r>
            <a:r>
              <a:rPr lang="id-ID" sz="2400" i="1" dirty="0" smtClean="0"/>
              <a:t>tupl</a:t>
            </a:r>
            <a:r>
              <a:rPr lang="en-US" sz="2400" i="1" dirty="0" smtClean="0"/>
              <a:t>e</a:t>
            </a:r>
            <a:r>
              <a:rPr lang="id-ID" sz="2400" dirty="0" smtClean="0"/>
              <a:t> yang ada dalam tabel </a:t>
            </a:r>
            <a:r>
              <a:rPr lang="en-US" sz="2400" dirty="0" smtClean="0"/>
              <a:t> (</a:t>
            </a:r>
            <a:r>
              <a:rPr lang="en-US" sz="2400" dirty="0" err="1" smtClean="0"/>
              <a:t>jumlah</a:t>
            </a:r>
            <a:r>
              <a:rPr lang="en-US" sz="2400" dirty="0" smtClean="0"/>
              <a:t> record)/</a:t>
            </a:r>
            <a:r>
              <a:rPr lang="en-GB" sz="2400" dirty="0" smtClean="0"/>
              <a:t> (</a:t>
            </a:r>
            <a:r>
              <a:rPr lang="en-GB" sz="2400" dirty="0" err="1" smtClean="0"/>
              <a:t>banyaknya</a:t>
            </a:r>
            <a:r>
              <a:rPr lang="en-GB" sz="2400" dirty="0" smtClean="0"/>
              <a:t> </a:t>
            </a:r>
            <a:r>
              <a:rPr lang="en-GB" sz="2400" dirty="0" err="1" smtClean="0"/>
              <a:t>tuple/baris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tabel</a:t>
            </a:r>
            <a:r>
              <a:rPr lang="en-GB" sz="2400" dirty="0" smtClean="0"/>
              <a:t>)</a:t>
            </a:r>
            <a:endParaRPr lang="id-ID" sz="240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id-ID" sz="2400" dirty="0" smtClean="0"/>
              <a:t>Berdasarkan contoh tabel </a:t>
            </a:r>
            <a:r>
              <a:rPr lang="id-ID" sz="2400" u="sng" dirty="0" smtClean="0"/>
              <a:t>matakuliah</a:t>
            </a:r>
            <a:r>
              <a:rPr lang="id-ID" sz="2400" b="1" dirty="0" smtClean="0"/>
              <a:t> </a:t>
            </a:r>
            <a:r>
              <a:rPr lang="id-ID" sz="2400" dirty="0" smtClean="0"/>
              <a:t>sebelumnya, kardinalitas dari relasinya adalah 3.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18754" y="3780046"/>
          <a:ext cx="5638800" cy="1645920"/>
        </p:xfrm>
        <a:graphic>
          <a:graphicData uri="http://schemas.openxmlformats.org/drawingml/2006/table">
            <a:tbl>
              <a:tblPr/>
              <a:tblGrid>
                <a:gridCol w="1700591"/>
                <a:gridCol w="2506133"/>
                <a:gridCol w="1432076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Arial"/>
                          <a:ea typeface="Times New Roman"/>
                          <a:cs typeface="Times New Roman"/>
                        </a:rPr>
                        <a:t>Kdmk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Arial"/>
                          <a:ea typeface="Times New Roman"/>
                          <a:cs typeface="Times New Roman"/>
                        </a:rPr>
                        <a:t>Matkul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Arial"/>
                          <a:ea typeface="Times New Roman"/>
                          <a:cs typeface="Times New Roman"/>
                        </a:rPr>
                        <a:t>sks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KK021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P. Basis Data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KD132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SIM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KU122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Pancasila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8946" y="3200400"/>
            <a:ext cx="125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matakuliah</a:t>
            </a:r>
            <a:endParaRPr lang="id-ID" b="1" dirty="0"/>
          </a:p>
        </p:txBody>
      </p:sp>
      <p:sp>
        <p:nvSpPr>
          <p:cNvPr id="9" name="Left Brace 8"/>
          <p:cNvSpPr/>
          <p:nvPr/>
        </p:nvSpPr>
        <p:spPr>
          <a:xfrm>
            <a:off x="1195544" y="4267200"/>
            <a:ext cx="228600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5608" y="4648200"/>
            <a:ext cx="1152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Kardinalitas</a:t>
            </a:r>
            <a:endParaRPr lang="en-US" sz="1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281940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b="1" dirty="0" smtClean="0"/>
              <a:t>Relasional</a:t>
            </a:r>
            <a:r>
              <a:rPr lang="en-US" sz="3200" b="1" dirty="0" smtClean="0"/>
              <a:t> Keys</a:t>
            </a:r>
            <a:endParaRPr lang="id-ID" sz="3200" b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b="1" dirty="0" smtClean="0"/>
              <a:t>Relasional</a:t>
            </a:r>
            <a:r>
              <a:rPr lang="en-US" sz="3200" b="1" dirty="0" smtClean="0"/>
              <a:t> Keys</a:t>
            </a:r>
            <a:endParaRPr lang="id-ID" sz="32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9906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id-ID" sz="2400" b="1" dirty="0" smtClean="0">
                <a:solidFill>
                  <a:srgbClr val="FF0000"/>
                </a:solidFill>
              </a:rPr>
              <a:t>Superkey</a:t>
            </a:r>
            <a:r>
              <a:rPr lang="id-ID" sz="2400" b="1" dirty="0" smtClean="0"/>
              <a:t> </a:t>
            </a:r>
            <a:r>
              <a:rPr lang="id-ID" sz="2400" dirty="0" smtClean="0"/>
              <a:t> adalah sebuah atau sekumpulan atribut yang secara unik mengidentifikasi sebuah tupel dalam tabel relasi. Berdasarkan contoh tabel </a:t>
            </a:r>
            <a:r>
              <a:rPr lang="en-US" sz="2400" u="sng" dirty="0" err="1" smtClean="0"/>
              <a:t>mahasiswa</a:t>
            </a:r>
            <a:r>
              <a:rPr lang="id-ID" sz="2400" dirty="0" smtClean="0"/>
              <a:t> sebelumnya, </a:t>
            </a:r>
            <a:r>
              <a:rPr lang="id-ID" sz="2400" i="1" dirty="0" smtClean="0"/>
              <a:t>superkey </a:t>
            </a:r>
            <a:r>
              <a:rPr lang="id-ID" sz="2400" dirty="0" smtClean="0"/>
              <a:t>yang mungkin adalah (</a:t>
            </a:r>
            <a:r>
              <a:rPr lang="id-ID" sz="2400" dirty="0" smtClean="0">
                <a:solidFill>
                  <a:srgbClr val="FF0000"/>
                </a:solidFill>
              </a:rPr>
              <a:t>nim</a:t>
            </a:r>
            <a:r>
              <a:rPr lang="id-ID" sz="2400" dirty="0" smtClean="0"/>
              <a:t>), (</a:t>
            </a:r>
            <a:r>
              <a:rPr lang="id-ID" sz="2400" dirty="0" smtClean="0">
                <a:solidFill>
                  <a:srgbClr val="FF0000"/>
                </a:solidFill>
              </a:rPr>
              <a:t>nim, nama</a:t>
            </a:r>
            <a:r>
              <a:rPr lang="id-ID" sz="2400" dirty="0" smtClean="0"/>
              <a:t>), (</a:t>
            </a:r>
            <a:r>
              <a:rPr lang="id-ID" sz="2400" dirty="0" smtClean="0">
                <a:solidFill>
                  <a:srgbClr val="FF0000"/>
                </a:solidFill>
              </a:rPr>
              <a:t>nim, alamat</a:t>
            </a:r>
            <a:r>
              <a:rPr lang="id-ID" sz="2400" dirty="0" smtClean="0"/>
              <a:t>), (nama, alamat), dan (nim, nama, alamat).</a:t>
            </a:r>
          </a:p>
          <a:p>
            <a:pPr marL="457200" indent="-457200">
              <a:buAutoNum type="arabicPeriod"/>
            </a:pPr>
            <a:r>
              <a:rPr lang="id-ID" sz="2400" b="1" dirty="0" smtClean="0">
                <a:solidFill>
                  <a:srgbClr val="FF0000"/>
                </a:solidFill>
              </a:rPr>
              <a:t>Candidate Key</a:t>
            </a:r>
          </a:p>
          <a:p>
            <a:pPr marL="441325"/>
            <a:r>
              <a:rPr lang="id-ID" sz="2400" dirty="0" smtClean="0"/>
              <a:t>adalah </a:t>
            </a:r>
            <a:r>
              <a:rPr lang="id-ID" sz="2400" i="1" dirty="0" smtClean="0"/>
              <a:t>superkey</a:t>
            </a:r>
            <a:r>
              <a:rPr lang="id-ID" sz="2400" dirty="0" smtClean="0"/>
              <a:t> yang himpunan bagian yang sebenarnya tidak ada yang menjadi </a:t>
            </a:r>
            <a:r>
              <a:rPr lang="id-ID" sz="2400" i="1" dirty="0" smtClean="0"/>
              <a:t>superkey</a:t>
            </a:r>
            <a:r>
              <a:rPr lang="id-ID" sz="2400" dirty="0" smtClean="0"/>
              <a:t> juga. Berdasarkan contoh </a:t>
            </a:r>
            <a:r>
              <a:rPr lang="id-ID" sz="2400" i="1" dirty="0" smtClean="0"/>
              <a:t>superkey</a:t>
            </a:r>
            <a:r>
              <a:rPr lang="id-ID" sz="2400" dirty="0" smtClean="0"/>
              <a:t> sebelumnya, </a:t>
            </a:r>
            <a:r>
              <a:rPr lang="id-ID" sz="2400" dirty="0" smtClean="0">
                <a:solidFill>
                  <a:srgbClr val="FF0000"/>
                </a:solidFill>
              </a:rPr>
              <a:t>candidate key</a:t>
            </a:r>
            <a:r>
              <a:rPr lang="id-ID" sz="2400" dirty="0" smtClean="0"/>
              <a:t> yang mungkin adalah (N</a:t>
            </a:r>
            <a:r>
              <a:rPr lang="en-US" sz="2400" dirty="0" smtClean="0"/>
              <a:t>IM</a:t>
            </a:r>
            <a:r>
              <a:rPr lang="id-ID" sz="2400" dirty="0" smtClean="0"/>
              <a:t>) dan (Nama, Alamat). </a:t>
            </a:r>
            <a:r>
              <a:rPr lang="id-ID" sz="2400" dirty="0" smtClean="0">
                <a:solidFill>
                  <a:srgbClr val="FF0000"/>
                </a:solidFill>
              </a:rPr>
              <a:t>Atribut Nama </a:t>
            </a:r>
            <a:r>
              <a:rPr lang="id-ID" sz="2400" dirty="0" smtClean="0"/>
              <a:t>dan </a:t>
            </a:r>
            <a:r>
              <a:rPr lang="id-ID" sz="2400" dirty="0" smtClean="0">
                <a:solidFill>
                  <a:srgbClr val="FF0000"/>
                </a:solidFill>
              </a:rPr>
              <a:t>Alama</a:t>
            </a:r>
            <a:r>
              <a:rPr lang="id-ID" sz="2400" dirty="0" smtClean="0"/>
              <a:t>t dapat dijadikan </a:t>
            </a:r>
            <a:r>
              <a:rPr lang="id-ID" sz="2400" i="1" dirty="0" smtClean="0"/>
              <a:t>candidate key</a:t>
            </a:r>
            <a:r>
              <a:rPr lang="id-ID" sz="2400" dirty="0" smtClean="0"/>
              <a:t> jika kombinasi keduanya bisa menjadi pengidentifikasi yang unik untuk sebuah tabel relasi.   </a:t>
            </a:r>
          </a:p>
          <a:p>
            <a:pPr indent="257175">
              <a:buFont typeface="Arial" pitchFamily="34" charset="0"/>
              <a:buChar char="•"/>
            </a:pPr>
            <a:endParaRPr lang="id-ID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b="1" dirty="0" smtClean="0"/>
              <a:t>Relasional</a:t>
            </a:r>
            <a:r>
              <a:rPr lang="en-US" sz="3200" b="1" dirty="0" smtClean="0"/>
              <a:t> Key</a:t>
            </a:r>
            <a:endParaRPr lang="id-ID" sz="3200" b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9906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FF0000"/>
                </a:solidFill>
              </a:rPr>
              <a:t>3. Primary Key</a:t>
            </a:r>
          </a:p>
          <a:p>
            <a:pPr marL="236538"/>
            <a:r>
              <a:rPr lang="id-ID" sz="2400" dirty="0" smtClean="0"/>
              <a:t>adalah </a:t>
            </a:r>
            <a:r>
              <a:rPr lang="id-ID" sz="2400" i="1" dirty="0" smtClean="0"/>
              <a:t>candidate key</a:t>
            </a:r>
            <a:r>
              <a:rPr lang="id-ID" sz="2400" dirty="0" smtClean="0"/>
              <a:t> yang dipilih sebagai pengidentifikasi unik untuk sebuah tabel relasi. </a:t>
            </a:r>
            <a:endParaRPr lang="en-US" sz="2400" dirty="0" smtClean="0"/>
          </a:p>
          <a:p>
            <a:pPr marL="236538"/>
            <a:r>
              <a:rPr lang="id-ID" sz="2400" dirty="0" smtClean="0"/>
              <a:t>Berdasarkan contoh </a:t>
            </a:r>
            <a:r>
              <a:rPr lang="id-ID" sz="2400" i="1" dirty="0" smtClean="0"/>
              <a:t>candidate key</a:t>
            </a:r>
            <a:r>
              <a:rPr lang="id-ID" sz="2400" dirty="0" smtClean="0"/>
              <a:t> sebelumnya, </a:t>
            </a:r>
            <a:r>
              <a:rPr lang="id-ID" sz="2400" i="1" dirty="0" smtClean="0"/>
              <a:t>primary key</a:t>
            </a:r>
            <a:r>
              <a:rPr lang="id-ID" sz="2400" dirty="0" smtClean="0"/>
              <a:t> yang dipilih adalah (N</a:t>
            </a:r>
            <a:r>
              <a:rPr lang="en-US" sz="2400" dirty="0" smtClean="0"/>
              <a:t>I</a:t>
            </a:r>
            <a:r>
              <a:rPr lang="id-ID" sz="2400" dirty="0" smtClean="0"/>
              <a:t>M), karena nilai N</a:t>
            </a:r>
            <a:r>
              <a:rPr lang="en-US" sz="2400" dirty="0" smtClean="0"/>
              <a:t>I</a:t>
            </a:r>
            <a:r>
              <a:rPr lang="id-ID" sz="2400" dirty="0" smtClean="0"/>
              <a:t>M sangat unik dan tidak ada 2 mahasiswa yang memiliki N</a:t>
            </a:r>
            <a:r>
              <a:rPr lang="en-US" sz="2400" dirty="0" smtClean="0"/>
              <a:t>I</a:t>
            </a:r>
            <a:r>
              <a:rPr lang="id-ID" sz="2400" dirty="0" smtClean="0"/>
              <a:t>M yang sama.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4. Alternate Key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236538" indent="20638"/>
            <a:r>
              <a:rPr lang="id-ID" sz="2400" dirty="0" smtClean="0"/>
              <a:t>adalah </a:t>
            </a:r>
            <a:r>
              <a:rPr lang="id-ID" sz="2400" i="1" dirty="0" smtClean="0"/>
              <a:t>candidate key </a:t>
            </a:r>
            <a:r>
              <a:rPr lang="id-ID" sz="2400" dirty="0" smtClean="0"/>
              <a:t>yang tidak dipilih sebagai </a:t>
            </a:r>
            <a:r>
              <a:rPr lang="id-ID" sz="2400" i="1" dirty="0" smtClean="0"/>
              <a:t>primary key</a:t>
            </a:r>
            <a:r>
              <a:rPr lang="id-ID" sz="2400" dirty="0" smtClean="0"/>
              <a:t>. Berdasarkan contoh </a:t>
            </a:r>
            <a:r>
              <a:rPr lang="id-ID" sz="2400" i="1" dirty="0" smtClean="0"/>
              <a:t>candidate key</a:t>
            </a:r>
            <a:r>
              <a:rPr lang="id-ID" sz="2400" dirty="0" smtClean="0"/>
              <a:t> sebelumnya, </a:t>
            </a:r>
            <a:r>
              <a:rPr lang="id-ID" sz="2400" i="1" dirty="0" smtClean="0"/>
              <a:t>alternate key </a:t>
            </a:r>
            <a:r>
              <a:rPr lang="id-ID" sz="2400" dirty="0" smtClean="0"/>
              <a:t>adalah (</a:t>
            </a:r>
            <a:r>
              <a:rPr lang="en-US" sz="2400" dirty="0" smtClean="0"/>
              <a:t>n</a:t>
            </a:r>
            <a:r>
              <a:rPr lang="id-ID" sz="2400" dirty="0" smtClean="0"/>
              <a:t>ama, </a:t>
            </a:r>
            <a:r>
              <a:rPr lang="en-US" sz="2400" dirty="0" smtClean="0"/>
              <a:t>a</a:t>
            </a:r>
            <a:r>
              <a:rPr lang="id-ID" sz="2400" dirty="0" smtClean="0"/>
              <a:t>lamat).</a:t>
            </a:r>
            <a:endParaRPr lang="id-ID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849924"/>
            <a:ext cx="84582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20700" indent="-457200">
              <a:buFont typeface="+mj-lt"/>
              <a:buAutoNum type="arabicPeriod" startAt="6"/>
            </a:pPr>
            <a:r>
              <a:rPr lang="id-ID" sz="2400" dirty="0" smtClean="0"/>
              <a:t>Pada model relasional, </a:t>
            </a:r>
            <a:r>
              <a:rPr lang="id-ID" sz="2400" b="1" dirty="0" smtClean="0">
                <a:solidFill>
                  <a:srgbClr val="FF0000"/>
                </a:solidFill>
              </a:rPr>
              <a:t>tidak ada data yang kembar</a:t>
            </a:r>
            <a:r>
              <a:rPr lang="id-ID" sz="2400" dirty="0" smtClean="0"/>
              <a:t>. Karena ada kunci primer (</a:t>
            </a:r>
            <a:r>
              <a:rPr lang="id-ID" sz="2400" i="1" dirty="0" smtClean="0"/>
              <a:t>Primary Key</a:t>
            </a:r>
            <a:r>
              <a:rPr lang="id-ID" sz="2400" dirty="0" smtClean="0"/>
              <a:t>).</a:t>
            </a:r>
          </a:p>
          <a:p>
            <a:pPr marL="520700" indent="-457200">
              <a:buFont typeface="+mj-lt"/>
              <a:buAutoNum type="arabicPeriod" startAt="6"/>
            </a:pPr>
            <a:r>
              <a:rPr lang="id-ID" sz="2400" dirty="0" smtClean="0"/>
              <a:t>Kunci primer adalah satu item yang dipilih dalam suatu kolom yang unik dan tidak sama yang berfungsi untuk membedakan antara satu kolom dengan kolom lainnya.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6"/>
            </a:pPr>
            <a:r>
              <a:rPr lang="id-ID" sz="2400" dirty="0" smtClean="0"/>
              <a:t>Didalam Model E-R, data di presentasikan dalam bentuk diagram yang terdiri dari entitas-entitas.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6"/>
            </a:pPr>
            <a:r>
              <a:rPr lang="id-ID" sz="2400" dirty="0" smtClean="0"/>
              <a:t>Entitas2 tersebut mempunyai atribut yang berisi nilai-nilai tertentu dan seringkali sebuah entitas saling terkait antara satu dengan lainnya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6"/>
            </a:pPr>
            <a:r>
              <a:rPr lang="id-ID" sz="2400" dirty="0" smtClean="0"/>
              <a:t>Relational Model, data dipresentasikan dalam bentuk tabel-tabel. ditabel-tabel inilah data-data diletakkan.</a:t>
            </a:r>
          </a:p>
          <a:p>
            <a:pPr marL="361950" indent="-298450"/>
            <a:endParaRPr lang="id-ID" sz="2400" dirty="0" smtClean="0"/>
          </a:p>
          <a:p>
            <a:endParaRPr lang="en-US" sz="21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Monotype Corsiva" pitchFamily="66" charset="0"/>
              </a:rPr>
              <a:t>Relational  Model</a:t>
            </a:r>
          </a:p>
          <a:p>
            <a:pPr algn="ctr">
              <a:spcBef>
                <a:spcPct val="0"/>
              </a:spcBef>
            </a:pPr>
            <a:endParaRPr lang="id-ID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>
              <a:lnSpc>
                <a:spcPct val="150000"/>
              </a:lnSpc>
            </a:pPr>
            <a:r>
              <a:rPr lang="en-US" sz="3200" b="1" dirty="0" err="1" smtClean="0"/>
              <a:t>Ilustrasi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Gambar</a:t>
            </a:r>
            <a:endParaRPr lang="id-ID" sz="32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2743200"/>
          <a:ext cx="5257800" cy="1219200"/>
        </p:xfrm>
        <a:graphic>
          <a:graphicData uri="http://schemas.openxmlformats.org/drawingml/2006/table">
            <a:tbl>
              <a:tblPr/>
              <a:tblGrid>
                <a:gridCol w="1698781"/>
                <a:gridCol w="1123901"/>
                <a:gridCol w="2435118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Alamat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Nakula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Edo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Endah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Bima Raya</a:t>
                      </a:r>
                      <a:r>
                        <a:rPr lang="id-ID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4106" y="2217676"/>
            <a:ext cx="121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mahasiswa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628900" y="4229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78268" y="4585136"/>
            <a:ext cx="1447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Key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0" y="1143000"/>
            <a:ext cx="1447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Alternate Key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5029200"/>
            <a:ext cx="2057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 Key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9" idx="2"/>
          </p:cNvCxnSpPr>
          <p:nvPr/>
        </p:nvCxnSpPr>
        <p:spPr>
          <a:xfrm flipV="1">
            <a:off x="4114800" y="1676400"/>
            <a:ext cx="11811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2"/>
          </p:cNvCxnSpPr>
          <p:nvPr/>
        </p:nvCxnSpPr>
        <p:spPr>
          <a:xfrm rot="16200000" flipV="1">
            <a:off x="4819650" y="2152650"/>
            <a:ext cx="1066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0"/>
          </p:cNvCxnSpPr>
          <p:nvPr/>
        </p:nvCxnSpPr>
        <p:spPr>
          <a:xfrm>
            <a:off x="3124200" y="3962400"/>
            <a:ext cx="24765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495800" y="4038600"/>
            <a:ext cx="11049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0"/>
          </p:cNvCxnSpPr>
          <p:nvPr/>
        </p:nvCxnSpPr>
        <p:spPr>
          <a:xfrm rot="16200000" flipH="1">
            <a:off x="5010150" y="4438650"/>
            <a:ext cx="1066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b="1" dirty="0" smtClean="0"/>
              <a:t>Relational Integrity Rules</a:t>
            </a:r>
            <a:endParaRPr lang="id-ID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94494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Integrity Rules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 </a:t>
            </a:r>
            <a:r>
              <a:rPr lang="en-US" sz="2400" i="1" dirty="0" smtClean="0"/>
              <a:t>Integrity Rules 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RDBMS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dipatuhi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database agar database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mestinya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343400"/>
          <a:ext cx="5029199" cy="1219200"/>
        </p:xfrm>
        <a:graphic>
          <a:graphicData uri="http://schemas.openxmlformats.org/drawingml/2006/table">
            <a:tbl>
              <a:tblPr/>
              <a:tblGrid>
                <a:gridCol w="1624921"/>
                <a:gridCol w="1075035"/>
                <a:gridCol w="2329243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Alamat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Nakula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Edo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NULL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Endah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Bima Raya</a:t>
                      </a:r>
                      <a:r>
                        <a:rPr lang="id-ID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821668"/>
            <a:ext cx="121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mahasiswa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b="1" dirty="0" smtClean="0"/>
              <a:t>Relational Integrity Rules</a:t>
            </a:r>
            <a:endParaRPr lang="id-ID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838200"/>
            <a:ext cx="8534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3700" indent="-393700">
              <a:buAutoNum type="arabicPeriod"/>
            </a:pPr>
            <a:r>
              <a:rPr lang="id-ID" sz="2400" b="1" dirty="0" smtClean="0">
                <a:solidFill>
                  <a:srgbClr val="FF0000"/>
                </a:solidFill>
              </a:rPr>
              <a:t>NULL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marL="393700"/>
            <a:r>
              <a:rPr lang="id-ID" sz="2400" dirty="0" smtClean="0"/>
              <a:t>adalah nilai sebuah atribut yang tidak diketahui atau tidak ada pada sebuah tupel dalam tabel relasi. </a:t>
            </a:r>
            <a:endParaRPr lang="en-US" sz="2400" dirty="0" smtClean="0"/>
          </a:p>
          <a:p>
            <a:pPr marL="850900" indent="-457200">
              <a:buFont typeface="Arial" pitchFamily="34" charset="0"/>
              <a:buChar char="•"/>
            </a:pPr>
            <a:r>
              <a:rPr lang="en-GB" sz="2400" dirty="0" err="1" smtClean="0"/>
              <a:t>Merepresentasikan</a:t>
            </a:r>
            <a:r>
              <a:rPr lang="en-GB" sz="2400" dirty="0" smtClean="0"/>
              <a:t> </a:t>
            </a:r>
            <a:r>
              <a:rPr lang="en-GB" sz="2400" dirty="0" err="1" smtClean="0"/>
              <a:t>nilai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atribut</a:t>
            </a:r>
            <a:r>
              <a:rPr lang="en-GB" sz="2400" dirty="0" smtClean="0"/>
              <a:t> yang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diketahui/tidak</a:t>
            </a:r>
            <a:r>
              <a:rPr lang="en-GB" sz="2400" dirty="0" smtClean="0"/>
              <a:t> </a:t>
            </a:r>
            <a:r>
              <a:rPr lang="en-GB" sz="2400" dirty="0" err="1" smtClean="0"/>
              <a:t>digunakan/tidak</a:t>
            </a:r>
            <a:r>
              <a:rPr lang="en-GB" sz="2400" dirty="0" smtClean="0"/>
              <a:t> </a:t>
            </a:r>
            <a:r>
              <a:rPr lang="en-GB" sz="2400" dirty="0" err="1" smtClean="0"/>
              <a:t>tersedia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 smtClean="0"/>
              <a:t>tuple</a:t>
            </a:r>
            <a:r>
              <a:rPr lang="en-GB" sz="2400" dirty="0" smtClean="0"/>
              <a:t>. </a:t>
            </a:r>
          </a:p>
          <a:p>
            <a:pPr marL="850900" indent="-457200">
              <a:buFont typeface="Arial" pitchFamily="34" charset="0"/>
              <a:buChar char="•"/>
            </a:pPr>
            <a:r>
              <a:rPr lang="en-GB" sz="2400" dirty="0" err="1" smtClean="0"/>
              <a:t>Berkaitan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ketidaklengkapan/pengecualian</a:t>
            </a:r>
            <a:r>
              <a:rPr lang="en-GB" sz="2400" dirty="0" smtClean="0"/>
              <a:t> data </a:t>
            </a:r>
            <a:r>
              <a:rPr lang="en-GB" sz="2400" dirty="0" err="1" smtClean="0"/>
              <a:t>Representasi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adanya</a:t>
            </a:r>
            <a:r>
              <a:rPr lang="en-GB" sz="2400" dirty="0" smtClean="0"/>
              <a:t>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 smtClean="0"/>
              <a:t>nilai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sama</a:t>
            </a:r>
            <a:r>
              <a:rPr lang="en-GB" sz="2400" dirty="0" smtClean="0"/>
              <a:t> </a:t>
            </a:r>
            <a:r>
              <a:rPr lang="en-GB" sz="2400" dirty="0" err="1" smtClean="0"/>
              <a:t>nilainya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Nol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Spasi</a:t>
            </a:r>
            <a:r>
              <a:rPr lang="en-US" sz="2400" dirty="0" smtClean="0"/>
              <a:t> </a:t>
            </a:r>
          </a:p>
          <a:p>
            <a:pPr marL="457200" indent="-457200"/>
            <a:endParaRPr lang="en-US" sz="2000" dirty="0" smtClean="0"/>
          </a:p>
          <a:p>
            <a:pPr marL="457200"/>
            <a:r>
              <a:rPr lang="id-ID" sz="2000" dirty="0" smtClean="0">
                <a:latin typeface="Agency FB" pitchFamily="34" charset="0"/>
              </a:rPr>
              <a:t>Misalnya pada contoh tabel </a:t>
            </a:r>
            <a:r>
              <a:rPr lang="en-US" sz="2000" u="sng" dirty="0" err="1" smtClean="0">
                <a:latin typeface="Agency FB" pitchFamily="34" charset="0"/>
              </a:rPr>
              <a:t>mahasiswa</a:t>
            </a:r>
            <a:r>
              <a:rPr lang="id-ID" sz="2000" dirty="0" smtClean="0">
                <a:latin typeface="Agency FB" pitchFamily="34" charset="0"/>
              </a:rPr>
              <a:t> sebelumnya, </a:t>
            </a:r>
            <a:r>
              <a:rPr lang="id-ID" sz="2000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seorang mahasiswa tidak diketahui alamatnya </a:t>
            </a:r>
            <a:r>
              <a:rPr lang="id-ID" sz="2000" dirty="0" smtClean="0">
                <a:latin typeface="Agency FB" pitchFamily="34" charset="0"/>
              </a:rPr>
              <a:t>sehingga pada tupel yang mengidentifikasi mahasiswa tersebut nilai dari atribut alamat diisi dengan</a:t>
            </a:r>
            <a:r>
              <a:rPr lang="id-ID" sz="2000" b="1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 NULL</a:t>
            </a:r>
            <a:r>
              <a:rPr lang="id-ID" sz="2000" dirty="0" smtClean="0">
                <a:latin typeface="Agency FB" pitchFamily="34" charset="0"/>
              </a:rPr>
              <a:t>.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1" y="5257800"/>
          <a:ext cx="5029199" cy="1219200"/>
        </p:xfrm>
        <a:graphic>
          <a:graphicData uri="http://schemas.openxmlformats.org/drawingml/2006/table">
            <a:tbl>
              <a:tblPr/>
              <a:tblGrid>
                <a:gridCol w="1624921"/>
                <a:gridCol w="1075035"/>
                <a:gridCol w="2329243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Alamat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Nakula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Edo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NULL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Endah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Bima Raya</a:t>
                      </a:r>
                      <a:r>
                        <a:rPr lang="id-ID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b="1" dirty="0" smtClean="0"/>
              <a:t>Relational Integrity Rules</a:t>
            </a:r>
            <a:endParaRPr lang="id-ID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9906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FF0000"/>
                </a:solidFill>
              </a:rPr>
              <a:t>2. Entity Integrity</a:t>
            </a:r>
          </a:p>
          <a:p>
            <a:pPr marL="236538" indent="20638">
              <a:lnSpc>
                <a:spcPct val="150000"/>
              </a:lnSpc>
            </a:pPr>
            <a:r>
              <a:rPr lang="id-ID" sz="2400" dirty="0" smtClean="0"/>
              <a:t>adalah sebuah peraturan integritas yang menyatakan bahwa setiap tabel relasi harus mempunyai sebuah </a:t>
            </a:r>
            <a:r>
              <a:rPr lang="id-ID" sz="2400" i="1" dirty="0" smtClean="0"/>
              <a:t>primary key</a:t>
            </a:r>
            <a:r>
              <a:rPr lang="en-US" sz="2400" i="1" dirty="0" smtClean="0"/>
              <a:t>, </a:t>
            </a:r>
            <a:r>
              <a:rPr lang="id-ID" sz="2400" dirty="0" smtClean="0"/>
              <a:t>dan atribut/sekumpulan atribut yang dipilih sebagai </a:t>
            </a:r>
            <a:r>
              <a:rPr lang="id-ID" sz="2400" i="1" dirty="0" smtClean="0"/>
              <a:t>primary key</a:t>
            </a:r>
            <a:r>
              <a:rPr lang="id-ID" sz="2400" dirty="0" smtClean="0"/>
              <a:t> harus mempunyai nilai dan nilai tersebut </a:t>
            </a:r>
            <a:r>
              <a:rPr lang="id-ID" sz="2400" dirty="0" smtClean="0">
                <a:solidFill>
                  <a:srgbClr val="FF0000"/>
                </a:solidFill>
              </a:rPr>
              <a:t>harus unik </a:t>
            </a:r>
            <a:r>
              <a:rPr lang="id-ID" sz="2400" dirty="0" smtClean="0"/>
              <a:t>dan </a:t>
            </a:r>
            <a:r>
              <a:rPr lang="id-ID" sz="2400" dirty="0" smtClean="0">
                <a:solidFill>
                  <a:srgbClr val="FF0000"/>
                </a:solidFill>
              </a:rPr>
              <a:t>tidak NULL</a:t>
            </a:r>
            <a:r>
              <a:rPr lang="id-ID" sz="2400" dirty="0" smtClean="0"/>
              <a:t>.</a:t>
            </a:r>
          </a:p>
          <a:p>
            <a:pPr indent="257175"/>
            <a:endParaRPr lang="id-ID" sz="2400" dirty="0" smtClean="0"/>
          </a:p>
          <a:p>
            <a:pPr indent="257175"/>
            <a:endParaRPr lang="id-ID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b="1" dirty="0" smtClean="0"/>
              <a:t>Relational Integrity Rules</a:t>
            </a:r>
            <a:endParaRPr lang="id-ID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896004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rgbClr val="FF0000"/>
                </a:solidFill>
              </a:rPr>
              <a:t>3. Referential Integrity</a:t>
            </a:r>
          </a:p>
          <a:p>
            <a:pPr marL="284163" indent="-26988">
              <a:lnSpc>
                <a:spcPct val="150000"/>
              </a:lnSpc>
            </a:pPr>
            <a:r>
              <a:rPr lang="id-ID" sz="2400" dirty="0" smtClean="0"/>
              <a:t>adalah sebuah peraturan integritas yang menyatakan bahwa setiap atribut sebuah tabel relasi yang menunjuk ke tabel relasi lainnya </a:t>
            </a:r>
            <a:r>
              <a:rPr lang="id-ID" sz="2400" b="1" dirty="0" smtClean="0">
                <a:solidFill>
                  <a:srgbClr val="FF0000"/>
                </a:solidFill>
              </a:rPr>
              <a:t>harus</a:t>
            </a:r>
            <a:r>
              <a:rPr lang="id-ID" sz="2400" dirty="0" smtClean="0"/>
              <a:t> merupakan hubungan yang valid.</a:t>
            </a:r>
          </a:p>
          <a:p>
            <a:pPr marL="284163" indent="-26988">
              <a:lnSpc>
                <a:spcPct val="150000"/>
              </a:lnSpc>
            </a:pPr>
            <a:r>
              <a:rPr lang="id-ID" sz="2400" dirty="0" smtClean="0"/>
              <a:t>Berdasarkan contoh tabel </a:t>
            </a:r>
            <a:r>
              <a:rPr lang="en-US" sz="2400" u="sng" dirty="0" err="1" smtClean="0"/>
              <a:t>matakuliah</a:t>
            </a:r>
            <a:r>
              <a:rPr lang="id-ID" sz="2400" dirty="0" smtClean="0"/>
              <a:t> dan </a:t>
            </a:r>
            <a:r>
              <a:rPr lang="en-US" sz="2400" u="sng" dirty="0" err="1" smtClean="0"/>
              <a:t>nilai</a:t>
            </a:r>
            <a:r>
              <a:rPr lang="id-ID" sz="2400" dirty="0" smtClean="0"/>
              <a:t> sebelumnya, nilai atribut KDMK pada tabel NILAI harus merupakan data yang ada dan valid pada tabel MKUL yang ditunjuknya.</a:t>
            </a:r>
          </a:p>
          <a:p>
            <a:pPr indent="257175">
              <a:lnSpc>
                <a:spcPct val="150000"/>
              </a:lnSpc>
            </a:pPr>
            <a:endParaRPr lang="id-ID" sz="2400" dirty="0" smtClean="0"/>
          </a:p>
          <a:p>
            <a:pPr indent="257175">
              <a:lnSpc>
                <a:spcPct val="150000"/>
              </a:lnSpc>
            </a:pPr>
            <a:endParaRPr lang="id-ID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b="1" dirty="0" smtClean="0"/>
              <a:t>Basis Data Relational</a:t>
            </a:r>
            <a:endParaRPr lang="id-ID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896004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7175">
              <a:lnSpc>
                <a:spcPct val="150000"/>
              </a:lnSpc>
            </a:pPr>
            <a:endParaRPr lang="id-ID" sz="2400" dirty="0" smtClean="0"/>
          </a:p>
          <a:p>
            <a:pPr indent="257175">
              <a:lnSpc>
                <a:spcPct val="150000"/>
              </a:lnSpc>
            </a:pP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1030008"/>
            <a:ext cx="868680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Basis  data  relasional  terdiri  dari  banyak  relasi,  dengan  tupel-tupel  di  dalam  relasi terhubung  bersama  dalam  berbagai  cara.  Dalam  bagian  ini  akan  dibahas  mengenai Basis  data relasional, skema basis data relasional, dan aturan yang ada didalamnya. </a:t>
            </a:r>
            <a:endParaRPr lang="id-ID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2" y="6429396"/>
            <a:ext cx="1185842" cy="365125"/>
          </a:xfrm>
        </p:spPr>
        <p:txBody>
          <a:bodyPr/>
          <a:lstStyle/>
          <a:p>
            <a:fld id="{72D1D909-39E8-435F-854C-A37A2B31A43D}" type="datetime1">
              <a:rPr lang="id-ID" sz="1600" smtClean="0">
                <a:solidFill>
                  <a:srgbClr val="000000"/>
                </a:solidFill>
              </a:rPr>
              <a:pPr/>
              <a:t>31/03/2015</a:t>
            </a:fld>
            <a:endParaRPr lang="id-ID" sz="16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24" y="6421461"/>
            <a:ext cx="685776" cy="365125"/>
          </a:xfrm>
        </p:spPr>
        <p:txBody>
          <a:bodyPr/>
          <a:lstStyle/>
          <a:p>
            <a:fld id="{A3B0C501-626C-40A1-9224-1595DDBD4DE9}" type="slidenum">
              <a:rPr lang="id-ID" sz="1800" smtClean="0">
                <a:solidFill>
                  <a:srgbClr val="000000"/>
                </a:solidFill>
              </a:rPr>
              <a:pPr/>
              <a:t>25</a:t>
            </a:fld>
            <a:endParaRPr lang="id-ID" sz="1800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14414" y="6400800"/>
            <a:ext cx="7358114" cy="419080"/>
          </a:xfrm>
          <a:solidFill>
            <a:schemeClr val="bg1"/>
          </a:solidFill>
        </p:spPr>
        <p:txBody>
          <a:bodyPr/>
          <a:lstStyle/>
          <a:p>
            <a:r>
              <a:rPr lang="id-ID" sz="1400" dirty="0" smtClean="0">
                <a:solidFill>
                  <a:srgbClr val="000000"/>
                </a:solidFill>
              </a:rPr>
              <a:t>tiosetyo@yahoo.com   setyoinator@gmail.com     </a:t>
            </a:r>
            <a:r>
              <a:rPr lang="id-ID" sz="1400" i="1" dirty="0" smtClean="0">
                <a:solidFill>
                  <a:srgbClr val="000000"/>
                </a:solidFill>
              </a:rPr>
              <a:t>www.cerdas-pintar.blogspot.com</a:t>
            </a:r>
            <a:endParaRPr lang="id-ID" sz="1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1905000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Transformasi</a:t>
            </a:r>
            <a:r>
              <a:rPr lang="en-US" sz="3200" dirty="0" smtClean="0"/>
              <a:t> E-R Model /Diagram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Basis Data Relational</a:t>
            </a:r>
            <a:endParaRPr lang="id-ID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29370"/>
            <a:ext cx="8458200" cy="5791200"/>
          </a:xfrm>
        </p:spPr>
        <p:txBody>
          <a:bodyPr>
            <a:normAutofit/>
          </a:bodyPr>
          <a:lstStyle/>
          <a:p>
            <a:pPr marL="341313" indent="-341313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1800" dirty="0" err="1"/>
              <a:t>Tahap-Tahap</a:t>
            </a:r>
            <a:r>
              <a:rPr lang="en-US" sz="1800" dirty="0"/>
              <a:t> </a:t>
            </a:r>
            <a:r>
              <a:rPr lang="en-US" sz="1800" dirty="0" err="1"/>
              <a:t>Transformasi</a:t>
            </a:r>
            <a:r>
              <a:rPr lang="en-US" sz="1800" dirty="0"/>
              <a:t> </a:t>
            </a:r>
            <a:r>
              <a:rPr lang="en-US" sz="1800" dirty="0" smtClean="0"/>
              <a:t>:</a:t>
            </a:r>
          </a:p>
          <a:p>
            <a:pPr marL="341313" indent="-341313"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700" dirty="0"/>
          </a:p>
          <a:p>
            <a:pPr marL="341313" indent="-341313">
              <a:buClr>
                <a:schemeClr val="tx1"/>
              </a:buClr>
              <a:buSzTx/>
              <a:buFontTx/>
              <a:buAutoNum type="arabicPeriod"/>
            </a:pPr>
            <a:r>
              <a:rPr lang="en-US" sz="1800" i="1" dirty="0"/>
              <a:t>Entity-Relationship Diagram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i="1" dirty="0"/>
              <a:t>basis data</a:t>
            </a:r>
            <a:r>
              <a:rPr lang="en-US" sz="1800" dirty="0"/>
              <a:t>.</a:t>
            </a:r>
          </a:p>
          <a:p>
            <a:pPr marL="341313" indent="-341313">
              <a:buClr>
                <a:schemeClr val="tx1"/>
              </a:buClr>
              <a:buSzTx/>
              <a:buFontTx/>
              <a:buAutoNum type="arabicPeriod"/>
            </a:pPr>
            <a:r>
              <a:rPr lang="en-US" sz="1800" b="1" i="1" dirty="0">
                <a:solidFill>
                  <a:srgbClr val="FF0000"/>
                </a:solidFill>
              </a:rPr>
              <a:t>Entity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FF0000"/>
                </a:solidFill>
              </a:rPr>
              <a:t>tabel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atribut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FF0000"/>
                </a:solidFill>
              </a:rPr>
              <a:t>kolom</a:t>
            </a:r>
            <a:r>
              <a:rPr lang="en-US" sz="1800" dirty="0">
                <a:solidFill>
                  <a:srgbClr val="FF0000"/>
                </a:solidFill>
              </a:rPr>
              <a:t>/field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.</a:t>
            </a:r>
          </a:p>
          <a:p>
            <a:pPr marL="341313" indent="-341313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/>
              <a:t>tipe</a:t>
            </a:r>
            <a:r>
              <a:rPr lang="en-US" sz="1800" dirty="0"/>
              <a:t> </a:t>
            </a:r>
            <a:r>
              <a:rPr lang="en-US" sz="1800" i="1" dirty="0">
                <a:solidFill>
                  <a:srgbClr val="FF0000"/>
                </a:solidFill>
              </a:rPr>
              <a:t>entity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memuat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atribut</a:t>
            </a:r>
            <a:r>
              <a:rPr lang="en-US" sz="1800" b="1" i="1" dirty="0">
                <a:solidFill>
                  <a:srgbClr val="FF0000"/>
                </a:solidFill>
              </a:rPr>
              <a:t> simple</a:t>
            </a:r>
            <a:r>
              <a:rPr lang="en-US" sz="1800" dirty="0"/>
              <a:t>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atribut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 smtClean="0">
                <a:solidFill>
                  <a:srgbClr val="FF0000"/>
                </a:solidFill>
              </a:rPr>
              <a:t>komposit</a:t>
            </a:r>
            <a:r>
              <a:rPr lang="en-US" sz="1800" b="1" i="1" dirty="0" smtClean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dimuat</a:t>
            </a:r>
            <a:r>
              <a:rPr lang="en-US" sz="1800" dirty="0"/>
              <a:t> </a:t>
            </a:r>
            <a:r>
              <a:rPr lang="en-US" sz="1800" dirty="0" err="1"/>
              <a:t>komponen-komponennya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. </a:t>
            </a:r>
            <a:endParaRPr lang="en-US" sz="1800" dirty="0" smtClean="0"/>
          </a:p>
          <a:p>
            <a:pPr marL="341313" indent="-341313">
              <a:buClr>
                <a:schemeClr val="tx1"/>
              </a:buClr>
              <a:buSz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2360" y="3115096"/>
            <a:ext cx="5173640" cy="1825625"/>
            <a:chOff x="864" y="1920"/>
            <a:chExt cx="4032" cy="158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40" y="1920"/>
              <a:ext cx="2256" cy="1344"/>
              <a:chOff x="2544" y="1920"/>
              <a:chExt cx="2256" cy="1344"/>
            </a:xfrm>
          </p:grpSpPr>
          <p:sp>
            <p:nvSpPr>
              <p:cNvPr id="156678" name="Oval 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672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err="1" smtClean="0"/>
                  <a:t>Jalan</a:t>
                </a:r>
                <a:endParaRPr lang="en-US" dirty="0"/>
              </a:p>
            </p:txBody>
          </p:sp>
          <p:sp>
            <p:nvSpPr>
              <p:cNvPr id="156679" name="Oval 7"/>
              <p:cNvSpPr>
                <a:spLocks noChangeArrowheads="1"/>
              </p:cNvSpPr>
              <p:nvPr/>
            </p:nvSpPr>
            <p:spPr bwMode="auto">
              <a:xfrm>
                <a:off x="2976" y="1920"/>
                <a:ext cx="672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Kota</a:t>
                </a:r>
                <a:endParaRPr lang="en-US" dirty="0"/>
              </a:p>
            </p:txBody>
          </p:sp>
          <p:sp>
            <p:nvSpPr>
              <p:cNvPr id="156680" name="Oval 8"/>
              <p:cNvSpPr>
                <a:spLocks noChangeArrowheads="1"/>
              </p:cNvSpPr>
              <p:nvPr/>
            </p:nvSpPr>
            <p:spPr bwMode="auto">
              <a:xfrm>
                <a:off x="3744" y="1920"/>
                <a:ext cx="672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err="1" smtClean="0"/>
                  <a:t>negara</a:t>
                </a:r>
                <a:endParaRPr lang="en-US" dirty="0"/>
              </a:p>
            </p:txBody>
          </p:sp>
          <p:sp>
            <p:nvSpPr>
              <p:cNvPr id="156681" name="Oval 9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672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 err="1" smtClean="0"/>
                  <a:t>kodepos</a:t>
                </a:r>
                <a:endParaRPr lang="en-US" sz="1400" dirty="0"/>
              </a:p>
            </p:txBody>
          </p:sp>
          <p:sp>
            <p:nvSpPr>
              <p:cNvPr id="156682" name="Line 10"/>
              <p:cNvSpPr>
                <a:spLocks noChangeShapeType="1"/>
              </p:cNvSpPr>
              <p:nvPr/>
            </p:nvSpPr>
            <p:spPr bwMode="auto">
              <a:xfrm flipH="1" flipV="1">
                <a:off x="2880" y="2736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6683" name="Line 11"/>
              <p:cNvSpPr>
                <a:spLocks noChangeShapeType="1"/>
              </p:cNvSpPr>
              <p:nvPr/>
            </p:nvSpPr>
            <p:spPr bwMode="auto">
              <a:xfrm flipH="1" flipV="1">
                <a:off x="3312" y="2304"/>
                <a:ext cx="2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6684" name="Line 12"/>
              <p:cNvSpPr>
                <a:spLocks noChangeShapeType="1"/>
              </p:cNvSpPr>
              <p:nvPr/>
            </p:nvSpPr>
            <p:spPr bwMode="auto">
              <a:xfrm flipV="1">
                <a:off x="3792" y="2304"/>
                <a:ext cx="2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6685" name="Line 13"/>
              <p:cNvSpPr>
                <a:spLocks noChangeShapeType="1"/>
              </p:cNvSpPr>
              <p:nvPr/>
            </p:nvSpPr>
            <p:spPr bwMode="auto">
              <a:xfrm flipV="1">
                <a:off x="3984" y="2736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6686" name="Oval 14"/>
              <p:cNvSpPr>
                <a:spLocks noChangeArrowheads="1"/>
              </p:cNvSpPr>
              <p:nvPr/>
            </p:nvSpPr>
            <p:spPr bwMode="auto">
              <a:xfrm>
                <a:off x="3264" y="2880"/>
                <a:ext cx="86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err="1" smtClean="0"/>
                  <a:t>Alamat</a:t>
                </a:r>
                <a:endParaRPr lang="en-US" dirty="0"/>
              </a:p>
            </p:txBody>
          </p:sp>
        </p:grpSp>
        <p:sp>
          <p:nvSpPr>
            <p:cNvPr id="156687" name="Rectangle 15"/>
            <p:cNvSpPr>
              <a:spLocks noChangeArrowheads="1"/>
            </p:cNvSpPr>
            <p:nvPr/>
          </p:nvSpPr>
          <p:spPr bwMode="auto">
            <a:xfrm>
              <a:off x="1776" y="3216"/>
              <a:ext cx="96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MHS</a:t>
              </a:r>
              <a:endParaRPr lang="en-US" dirty="0"/>
            </a:p>
          </p:txBody>
        </p:sp>
        <p:sp>
          <p:nvSpPr>
            <p:cNvPr id="156688" name="Line 16"/>
            <p:cNvSpPr>
              <a:spLocks noChangeShapeType="1"/>
            </p:cNvSpPr>
            <p:nvPr/>
          </p:nvSpPr>
          <p:spPr bwMode="auto">
            <a:xfrm flipV="1">
              <a:off x="2256" y="3072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6689" name="Oval 17"/>
            <p:cNvSpPr>
              <a:spLocks noChangeArrowheads="1"/>
            </p:cNvSpPr>
            <p:nvPr/>
          </p:nvSpPr>
          <p:spPr bwMode="auto">
            <a:xfrm>
              <a:off x="864" y="2688"/>
              <a:ext cx="86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sng" dirty="0" smtClean="0"/>
                <a:t>NIM</a:t>
              </a:r>
              <a:endParaRPr lang="en-US" u="sng" dirty="0"/>
            </a:p>
          </p:txBody>
        </p:sp>
        <p:sp>
          <p:nvSpPr>
            <p:cNvPr id="156690" name="Oval 18"/>
            <p:cNvSpPr>
              <a:spLocks noChangeArrowheads="1"/>
            </p:cNvSpPr>
            <p:nvPr/>
          </p:nvSpPr>
          <p:spPr bwMode="auto">
            <a:xfrm>
              <a:off x="1680" y="2400"/>
              <a:ext cx="86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NAMA</a:t>
              </a:r>
              <a:endParaRPr lang="en-US" dirty="0"/>
            </a:p>
          </p:txBody>
        </p:sp>
        <p:sp>
          <p:nvSpPr>
            <p:cNvPr id="156691" name="Line 19"/>
            <p:cNvSpPr>
              <a:spLocks noChangeShapeType="1"/>
            </p:cNvSpPr>
            <p:nvPr/>
          </p:nvSpPr>
          <p:spPr bwMode="auto">
            <a:xfrm flipH="1" flipV="1">
              <a:off x="1296" y="3072"/>
              <a:ext cx="96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6692" name="Line 20"/>
            <p:cNvSpPr>
              <a:spLocks noChangeShapeType="1"/>
            </p:cNvSpPr>
            <p:nvPr/>
          </p:nvSpPr>
          <p:spPr bwMode="auto">
            <a:xfrm flipH="1" flipV="1">
              <a:off x="2160" y="2784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aphicFrame>
        <p:nvGraphicFramePr>
          <p:cNvPr id="156746" name="Group 74"/>
          <p:cNvGraphicFramePr>
            <a:graphicFrameLocks noGrp="1"/>
          </p:cNvGraphicFramePr>
          <p:nvPr/>
        </p:nvGraphicFramePr>
        <p:xfrm>
          <a:off x="1676401" y="5638800"/>
          <a:ext cx="5660005" cy="670560"/>
        </p:xfrm>
        <a:graphic>
          <a:graphicData uri="http://schemas.openxmlformats.org/drawingml/2006/table">
            <a:tbl>
              <a:tblPr/>
              <a:tblGrid>
                <a:gridCol w="752237"/>
                <a:gridCol w="903288"/>
                <a:gridCol w="1045594"/>
                <a:gridCol w="697064"/>
                <a:gridCol w="1219860"/>
                <a:gridCol w="10419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Jalan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negara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kodepos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04" name="Text Box 32"/>
          <p:cNvSpPr txBox="1">
            <a:spLocks noChangeArrowheads="1"/>
          </p:cNvSpPr>
          <p:nvPr/>
        </p:nvSpPr>
        <p:spPr bwMode="auto">
          <a:xfrm>
            <a:off x="3962400" y="5181600"/>
            <a:ext cx="1179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smtClean="0"/>
              <a:t>MHS</a:t>
            </a:r>
            <a:endParaRPr lang="en-US" dirty="0"/>
          </a:p>
        </p:txBody>
      </p:sp>
      <p:sp>
        <p:nvSpPr>
          <p:cNvPr id="24" name="Title 1"/>
          <p:cNvSpPr txBox="1">
            <a:spLocks noGrp="1"/>
          </p:cNvSpPr>
          <p:nvPr>
            <p:ph type="title"/>
          </p:nvPr>
        </p:nvSpPr>
        <p:spPr>
          <a:xfrm>
            <a:off x="0" y="22382"/>
            <a:ext cx="9144000" cy="7159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Transformasi</a:t>
            </a:r>
            <a:r>
              <a:rPr lang="en-US" sz="3200" dirty="0" smtClean="0"/>
              <a:t> E-R Model/Diagram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Basis Data Relational</a:t>
            </a:r>
            <a:endParaRPr lang="id-ID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1"/>
            <a:ext cx="8229600" cy="1447800"/>
          </a:xfrm>
        </p:spPr>
        <p:txBody>
          <a:bodyPr>
            <a:normAutofit lnSpcReduction="10000"/>
          </a:bodyPr>
          <a:lstStyle/>
          <a:p>
            <a:pPr marL="231775" indent="-231775">
              <a:lnSpc>
                <a:spcPct val="150000"/>
              </a:lnSpc>
              <a:buClr>
                <a:schemeClr val="tx1"/>
              </a:buClr>
              <a:buSzTx/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/>
              <a:t>tabel</a:t>
            </a:r>
            <a:r>
              <a:rPr lang="en-US" sz="2000" dirty="0"/>
              <a:t> yang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atribut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multivalue</a:t>
            </a:r>
            <a:r>
              <a:rPr lang="en-US" sz="2000" dirty="0"/>
              <a:t>, </a:t>
            </a:r>
            <a:r>
              <a:rPr lang="en-US" sz="2000" dirty="0" err="1"/>
              <a:t>buatlah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primary key</a:t>
            </a:r>
            <a:r>
              <a:rPr lang="en-US" sz="2000" dirty="0"/>
              <a:t>-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primary key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multivalue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Transformasi</a:t>
            </a:r>
            <a:r>
              <a:rPr lang="en-US" sz="3200" dirty="0">
                <a:solidFill>
                  <a:schemeClr val="bg1"/>
                </a:solidFill>
              </a:rPr>
              <a:t> E-R Diagram </a:t>
            </a:r>
            <a:r>
              <a:rPr lang="en-US" sz="3200" dirty="0" err="1">
                <a:solidFill>
                  <a:schemeClr val="bg1"/>
                </a:solidFill>
              </a:rPr>
              <a:t>ke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Basis Data Relational (</a:t>
            </a:r>
            <a:r>
              <a:rPr lang="en-US" sz="3200" dirty="0" err="1">
                <a:solidFill>
                  <a:schemeClr val="bg1"/>
                </a:solidFill>
              </a:rPr>
              <a:t>lanj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048000"/>
            <a:ext cx="3581400" cy="1828800"/>
            <a:chOff x="1200" y="1968"/>
            <a:chExt cx="2256" cy="1152"/>
          </a:xfrm>
        </p:grpSpPr>
        <p:sp>
          <p:nvSpPr>
            <p:cNvPr id="157701" name="Rectangle 5"/>
            <p:cNvSpPr>
              <a:spLocks noChangeArrowheads="1"/>
            </p:cNvSpPr>
            <p:nvPr/>
          </p:nvSpPr>
          <p:spPr bwMode="auto">
            <a:xfrm>
              <a:off x="1824" y="2784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MHS</a:t>
              </a:r>
              <a:endParaRPr lang="en-US" dirty="0"/>
            </a:p>
          </p:txBody>
        </p:sp>
        <p:sp>
          <p:nvSpPr>
            <p:cNvPr id="157702" name="Oval 6"/>
            <p:cNvSpPr>
              <a:spLocks noChangeArrowheads="1"/>
            </p:cNvSpPr>
            <p:nvPr/>
          </p:nvSpPr>
          <p:spPr bwMode="auto">
            <a:xfrm>
              <a:off x="1200" y="2256"/>
              <a:ext cx="86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sng" dirty="0" smtClean="0"/>
                <a:t>NIM</a:t>
              </a:r>
              <a:endParaRPr lang="en-US" u="sng" dirty="0"/>
            </a:p>
          </p:txBody>
        </p:sp>
        <p:sp>
          <p:nvSpPr>
            <p:cNvPr id="157703" name="Oval 7"/>
            <p:cNvSpPr>
              <a:spLocks noChangeArrowheads="1"/>
            </p:cNvSpPr>
            <p:nvPr/>
          </p:nvSpPr>
          <p:spPr bwMode="auto">
            <a:xfrm>
              <a:off x="1872" y="1968"/>
              <a:ext cx="86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nama</a:t>
              </a:r>
              <a:endParaRPr lang="en-US" dirty="0"/>
            </a:p>
          </p:txBody>
        </p:sp>
        <p:sp>
          <p:nvSpPr>
            <p:cNvPr id="157704" name="Oval 8"/>
            <p:cNvSpPr>
              <a:spLocks noChangeArrowheads="1"/>
            </p:cNvSpPr>
            <p:nvPr/>
          </p:nvSpPr>
          <p:spPr bwMode="auto">
            <a:xfrm>
              <a:off x="2592" y="2256"/>
              <a:ext cx="864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HOBY</a:t>
              </a:r>
              <a:endParaRPr lang="en-US" dirty="0"/>
            </a:p>
          </p:txBody>
        </p:sp>
        <p:sp>
          <p:nvSpPr>
            <p:cNvPr id="157705" name="Oval 9"/>
            <p:cNvSpPr>
              <a:spLocks noChangeArrowheads="1"/>
            </p:cNvSpPr>
            <p:nvPr/>
          </p:nvSpPr>
          <p:spPr bwMode="auto">
            <a:xfrm>
              <a:off x="2640" y="2304"/>
              <a:ext cx="768" cy="26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57706" name="Line 10"/>
            <p:cNvSpPr>
              <a:spLocks noChangeShapeType="1"/>
            </p:cNvSpPr>
            <p:nvPr/>
          </p:nvSpPr>
          <p:spPr bwMode="auto">
            <a:xfrm flipH="1" flipV="1">
              <a:off x="1632" y="2592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7707" name="Line 11"/>
            <p:cNvSpPr>
              <a:spLocks noChangeShapeType="1"/>
            </p:cNvSpPr>
            <p:nvPr/>
          </p:nvSpPr>
          <p:spPr bwMode="auto">
            <a:xfrm flipV="1">
              <a:off x="2304" y="23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7708" name="Line 12"/>
            <p:cNvSpPr>
              <a:spLocks noChangeShapeType="1"/>
            </p:cNvSpPr>
            <p:nvPr/>
          </p:nvSpPr>
          <p:spPr bwMode="auto">
            <a:xfrm flipV="1">
              <a:off x="2448" y="2592"/>
              <a:ext cx="57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aphicFrame>
        <p:nvGraphicFramePr>
          <p:cNvPr id="157740" name="Group 44"/>
          <p:cNvGraphicFramePr>
            <a:graphicFrameLocks noGrp="1"/>
          </p:cNvGraphicFramePr>
          <p:nvPr/>
        </p:nvGraphicFramePr>
        <p:xfrm>
          <a:off x="5334000" y="2714699"/>
          <a:ext cx="2524125" cy="670560"/>
        </p:xfrm>
        <a:graphic>
          <a:graphicData uri="http://schemas.openxmlformats.org/drawingml/2006/table">
            <a:tbl>
              <a:tblPr/>
              <a:tblGrid>
                <a:gridCol w="1125538"/>
                <a:gridCol w="13985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5257800" y="2333699"/>
            <a:ext cx="1179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smtClean="0"/>
              <a:t>MHS</a:t>
            </a:r>
            <a:endParaRPr lang="en-US" dirty="0"/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5257800" y="3460824"/>
            <a:ext cx="12598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smtClean="0"/>
              <a:t>HOBY</a:t>
            </a:r>
            <a:endParaRPr lang="en-US" dirty="0"/>
          </a:p>
        </p:txBody>
      </p:sp>
      <p:graphicFrame>
        <p:nvGraphicFramePr>
          <p:cNvPr id="157741" name="Group 45"/>
          <p:cNvGraphicFramePr>
            <a:graphicFrameLocks noGrp="1"/>
          </p:cNvGraphicFramePr>
          <p:nvPr/>
        </p:nvGraphicFramePr>
        <p:xfrm>
          <a:off x="5334000" y="3841824"/>
          <a:ext cx="2286000" cy="670560"/>
        </p:xfrm>
        <a:graphic>
          <a:graphicData uri="http://schemas.openxmlformats.org/drawingml/2006/table">
            <a:tbl>
              <a:tblPr/>
              <a:tblGrid>
                <a:gridCol w="1420486"/>
                <a:gridCol w="865514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HOBY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114800" y="5486400"/>
            <a:ext cx="428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Hoby</a:t>
            </a:r>
            <a:r>
              <a:rPr lang="en-US" dirty="0" smtClean="0"/>
              <a:t> ={ </a:t>
            </a:r>
            <a:r>
              <a:rPr lang="en-US" dirty="0" err="1" smtClean="0"/>
              <a:t>sepak</a:t>
            </a:r>
            <a:r>
              <a:rPr lang="en-US" dirty="0" smtClean="0"/>
              <a:t> bola, bola </a:t>
            </a:r>
            <a:r>
              <a:rPr lang="en-US" dirty="0" err="1" smtClean="0"/>
              <a:t>voli</a:t>
            </a:r>
            <a:r>
              <a:rPr lang="en-US" dirty="0" smtClean="0"/>
              <a:t>, </a:t>
            </a:r>
            <a:r>
              <a:rPr lang="en-US" dirty="0" err="1" smtClean="0"/>
              <a:t>renang</a:t>
            </a:r>
            <a:r>
              <a:rPr lang="en-US" dirty="0" smtClean="0"/>
              <a:t>, .. </a:t>
            </a:r>
            <a:r>
              <a:rPr lang="en-US" dirty="0" err="1" smtClean="0"/>
              <a:t>dll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7010400" y="45720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0" y="5029200"/>
            <a:ext cx="1957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b="1" i="1" dirty="0" err="1" smtClean="0"/>
              <a:t>multivalue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312" y="867768"/>
            <a:ext cx="8728888" cy="1981200"/>
          </a:xfrm>
        </p:spPr>
        <p:txBody>
          <a:bodyPr/>
          <a:lstStyle/>
          <a:p>
            <a:pPr marL="341313" indent="-341313" algn="just">
              <a:lnSpc>
                <a:spcPct val="150000"/>
              </a:lnSpc>
              <a:buClr>
                <a:schemeClr val="tx1"/>
              </a:buClr>
              <a:buSzTx/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unary </a:t>
            </a:r>
            <a:r>
              <a:rPr lang="en-US" sz="2000" b="1" i="1" dirty="0" smtClean="0">
                <a:solidFill>
                  <a:srgbClr val="FF0000"/>
                </a:solidFill>
              </a:rPr>
              <a:t>relationship</a:t>
            </a:r>
            <a:r>
              <a:rPr lang="id-ID" sz="2000" b="1" i="1" dirty="0" smtClean="0">
                <a:solidFill>
                  <a:srgbClr val="FF0000"/>
                </a:solidFill>
              </a:rPr>
              <a:t> </a:t>
            </a:r>
            <a:r>
              <a:rPr lang="id-ID" sz="2000" dirty="0" smtClean="0"/>
              <a:t>(1</a:t>
            </a:r>
            <a:r>
              <a:rPr lang="en-US" sz="2000" dirty="0" smtClean="0"/>
              <a:t>:</a:t>
            </a:r>
            <a:r>
              <a:rPr lang="id-ID" sz="2000" dirty="0" smtClean="0"/>
              <a:t>N)</a:t>
            </a:r>
            <a:r>
              <a:rPr lang="en-US" sz="2000" dirty="0" smtClean="0"/>
              <a:t>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entity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/>
              <a:t>buat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relationship</a:t>
            </a:r>
            <a:r>
              <a:rPr lang="en-US" sz="2000" dirty="0" smtClean="0"/>
              <a:t>-</a:t>
            </a:r>
            <a:r>
              <a:rPr lang="en-US" sz="2000" dirty="0" err="1" smtClean="0"/>
              <a:t>nya</a:t>
            </a:r>
            <a:r>
              <a:rPr lang="en-US" sz="2000" dirty="0" smtClean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tamu</a:t>
            </a:r>
            <a:r>
              <a:rPr lang="en-US" sz="2000" dirty="0"/>
              <a:t> (</a:t>
            </a:r>
            <a:r>
              <a:rPr lang="en-US" sz="2000" i="1" dirty="0">
                <a:solidFill>
                  <a:srgbClr val="FF0000"/>
                </a:solidFill>
              </a:rPr>
              <a:t>foreign key</a:t>
            </a:r>
            <a:r>
              <a:rPr lang="en-US" sz="2000" dirty="0"/>
              <a:t>)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entity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alternatif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primary key</a:t>
            </a:r>
            <a:r>
              <a:rPr lang="en-US" sz="2000" dirty="0"/>
              <a:t>-</a:t>
            </a:r>
            <a:r>
              <a:rPr lang="en-US" sz="2000" dirty="0" err="1"/>
              <a:t>nya</a:t>
            </a:r>
            <a:r>
              <a:rPr lang="en-US" sz="2000" dirty="0"/>
              <a:t>.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256"/>
            <a:ext cx="9144000" cy="762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Transformasi</a:t>
            </a:r>
            <a:r>
              <a:rPr lang="en-US" sz="3200" dirty="0">
                <a:solidFill>
                  <a:schemeClr val="bg1"/>
                </a:solidFill>
              </a:rPr>
              <a:t> E-R Diagram </a:t>
            </a:r>
            <a:r>
              <a:rPr lang="en-US" sz="3200" dirty="0" err="1">
                <a:solidFill>
                  <a:schemeClr val="bg1"/>
                </a:solidFill>
              </a:rPr>
              <a:t>ke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Basis Data Relational (</a:t>
            </a:r>
            <a:r>
              <a:rPr lang="en-US" sz="3200" dirty="0" err="1">
                <a:solidFill>
                  <a:schemeClr val="bg1"/>
                </a:solidFill>
              </a:rPr>
              <a:t>lanj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1208" y="2819400"/>
            <a:ext cx="4419600" cy="2144713"/>
            <a:chOff x="960" y="2304"/>
            <a:chExt cx="3168" cy="1538"/>
          </a:xfrm>
        </p:grpSpPr>
        <p:sp>
          <p:nvSpPr>
            <p:cNvPr id="158725" name="Rectangle 5"/>
            <p:cNvSpPr>
              <a:spLocks noChangeArrowheads="1"/>
            </p:cNvSpPr>
            <p:nvPr/>
          </p:nvSpPr>
          <p:spPr bwMode="auto">
            <a:xfrm>
              <a:off x="1632" y="3024"/>
              <a:ext cx="96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DOSEN</a:t>
              </a:r>
              <a:endParaRPr lang="en-US" dirty="0"/>
            </a:p>
          </p:txBody>
        </p:sp>
        <p:sp>
          <p:nvSpPr>
            <p:cNvPr id="158726" name="Oval 6"/>
            <p:cNvSpPr>
              <a:spLocks noChangeArrowheads="1"/>
            </p:cNvSpPr>
            <p:nvPr/>
          </p:nvSpPr>
          <p:spPr bwMode="auto">
            <a:xfrm>
              <a:off x="960" y="2496"/>
              <a:ext cx="81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u="sng" dirty="0" smtClean="0"/>
                <a:t>NID</a:t>
              </a:r>
              <a:endParaRPr lang="en-US" sz="1400" u="sng" dirty="0"/>
            </a:p>
          </p:txBody>
        </p:sp>
        <p:sp>
          <p:nvSpPr>
            <p:cNvPr id="158727" name="Oval 7"/>
            <p:cNvSpPr>
              <a:spLocks noChangeArrowheads="1"/>
            </p:cNvSpPr>
            <p:nvPr/>
          </p:nvSpPr>
          <p:spPr bwMode="auto">
            <a:xfrm>
              <a:off x="1728" y="2304"/>
              <a:ext cx="1008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 smtClean="0"/>
                <a:t>Nama</a:t>
              </a:r>
              <a:endParaRPr lang="en-US" sz="1400" dirty="0"/>
            </a:p>
          </p:txBody>
        </p:sp>
        <p:sp>
          <p:nvSpPr>
            <p:cNvPr id="158728" name="Line 8"/>
            <p:cNvSpPr>
              <a:spLocks noChangeShapeType="1"/>
            </p:cNvSpPr>
            <p:nvPr/>
          </p:nvSpPr>
          <p:spPr bwMode="auto">
            <a:xfrm>
              <a:off x="1344" y="2832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8729" name="Line 9"/>
            <p:cNvSpPr>
              <a:spLocks noChangeShapeType="1"/>
            </p:cNvSpPr>
            <p:nvPr/>
          </p:nvSpPr>
          <p:spPr bwMode="auto">
            <a:xfrm flipH="1">
              <a:off x="2112" y="264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8730" name="AutoShape 10"/>
            <p:cNvSpPr>
              <a:spLocks noChangeArrowheads="1"/>
            </p:cNvSpPr>
            <p:nvPr/>
          </p:nvSpPr>
          <p:spPr bwMode="auto">
            <a:xfrm>
              <a:off x="3168" y="2736"/>
              <a:ext cx="960" cy="86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PROGDI</a:t>
              </a:r>
              <a:endParaRPr lang="en-US" dirty="0"/>
            </a:p>
          </p:txBody>
        </p:sp>
        <p:sp>
          <p:nvSpPr>
            <p:cNvPr id="158731" name="Line 11"/>
            <p:cNvSpPr>
              <a:spLocks noChangeShapeType="1"/>
            </p:cNvSpPr>
            <p:nvPr/>
          </p:nvSpPr>
          <p:spPr bwMode="auto">
            <a:xfrm flipV="1">
              <a:off x="2592" y="273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8732" name="Line 12"/>
            <p:cNvSpPr>
              <a:spLocks noChangeShapeType="1"/>
            </p:cNvSpPr>
            <p:nvPr/>
          </p:nvSpPr>
          <p:spPr bwMode="auto">
            <a:xfrm>
              <a:off x="2592" y="321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8733" name="Text Box 13"/>
            <p:cNvSpPr txBox="1">
              <a:spLocks noChangeArrowheads="1"/>
            </p:cNvSpPr>
            <p:nvPr/>
          </p:nvSpPr>
          <p:spPr bwMode="auto">
            <a:xfrm>
              <a:off x="3360" y="3600"/>
              <a:ext cx="212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58734" name="Text Box 14"/>
            <p:cNvSpPr txBox="1">
              <a:spLocks noChangeArrowheads="1"/>
            </p:cNvSpPr>
            <p:nvPr/>
          </p:nvSpPr>
          <p:spPr bwMode="auto">
            <a:xfrm>
              <a:off x="3360" y="2544"/>
              <a:ext cx="229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</p:grpSp>
      <p:graphicFrame>
        <p:nvGraphicFramePr>
          <p:cNvPr id="158817" name="Group 97"/>
          <p:cNvGraphicFramePr>
            <a:graphicFrameLocks noGrp="1"/>
          </p:cNvGraphicFramePr>
          <p:nvPr/>
        </p:nvGraphicFramePr>
        <p:xfrm>
          <a:off x="5631968" y="3165083"/>
          <a:ext cx="3161744" cy="670560"/>
        </p:xfrm>
        <a:graphic>
          <a:graphicData uri="http://schemas.openxmlformats.org/drawingml/2006/table">
            <a:tbl>
              <a:tblPr/>
              <a:tblGrid>
                <a:gridCol w="1400901"/>
                <a:gridCol w="176084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786" name="Text Box 66"/>
          <p:cNvSpPr txBox="1">
            <a:spLocks noChangeArrowheads="1"/>
          </p:cNvSpPr>
          <p:nvPr/>
        </p:nvSpPr>
        <p:spPr bwMode="auto">
          <a:xfrm>
            <a:off x="5583064" y="2729491"/>
            <a:ext cx="1394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smtClean="0"/>
              <a:t>DOSEN</a:t>
            </a:r>
            <a:endParaRPr lang="en-US" dirty="0"/>
          </a:p>
        </p:txBody>
      </p:sp>
      <p:sp>
        <p:nvSpPr>
          <p:cNvPr id="158787" name="Text Box 67"/>
          <p:cNvSpPr txBox="1">
            <a:spLocks noChangeArrowheads="1"/>
          </p:cNvSpPr>
          <p:nvPr/>
        </p:nvSpPr>
        <p:spPr bwMode="auto">
          <a:xfrm>
            <a:off x="5552368" y="4191000"/>
            <a:ext cx="1472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smtClean="0"/>
              <a:t>PROGDI</a:t>
            </a:r>
            <a:endParaRPr lang="en-US" dirty="0"/>
          </a:p>
        </p:txBody>
      </p:sp>
      <p:graphicFrame>
        <p:nvGraphicFramePr>
          <p:cNvPr id="158818" name="Group 98"/>
          <p:cNvGraphicFramePr>
            <a:graphicFrameLocks noGrp="1"/>
          </p:cNvGraphicFramePr>
          <p:nvPr/>
        </p:nvGraphicFramePr>
        <p:xfrm>
          <a:off x="5634256" y="4656160"/>
          <a:ext cx="3085544" cy="670560"/>
        </p:xfrm>
        <a:graphic>
          <a:graphicData uri="http://schemas.openxmlformats.org/drawingml/2006/table">
            <a:tbl>
              <a:tblPr/>
              <a:tblGrid>
                <a:gridCol w="1574666"/>
                <a:gridCol w="151087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KD_PROGDI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58" name="Picture 2" descr="http://2.bp.blogspot.com/-6o3YrxXjuHI/UJvdI4ajwsI/AAAAAAAAAbk/8sNZuRHHP40/s1600/11-9-2012+12-25-56+A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800600"/>
            <a:ext cx="3810000" cy="116205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457200" y="593467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Unary Relationship </a:t>
            </a:r>
            <a:r>
              <a:rPr lang="en-US" dirty="0" err="1" smtClean="0"/>
              <a:t>adalah</a:t>
            </a:r>
            <a:r>
              <a:rPr lang="en-US" b="1" i="1" dirty="0" smtClean="0"/>
              <a:t> </a:t>
            </a:r>
            <a:r>
              <a:rPr lang="id-ID" dirty="0" smtClean="0"/>
              <a:t>model relationship yang terjadi diantara </a:t>
            </a:r>
            <a:r>
              <a:rPr lang="id-ID" i="1" dirty="0" smtClean="0"/>
              <a:t>entity</a:t>
            </a:r>
            <a:r>
              <a:rPr lang="id-ID" dirty="0" smtClean="0"/>
              <a:t> </a:t>
            </a:r>
            <a:r>
              <a:rPr lang="en-US" dirty="0" smtClean="0"/>
              <a:t> </a:t>
            </a:r>
            <a:r>
              <a:rPr lang="id-ID" dirty="0" smtClean="0"/>
              <a:t>yang berasal dari </a:t>
            </a:r>
            <a:r>
              <a:rPr lang="id-ID" i="1" dirty="0" smtClean="0"/>
              <a:t>entity</a:t>
            </a:r>
            <a:r>
              <a:rPr lang="id-ID" dirty="0" smtClean="0"/>
              <a:t> set yang sama</a:t>
            </a:r>
            <a:endParaRPr lang="en-US" i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4582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id-ID" sz="1000" b="1" dirty="0" smtClean="0"/>
          </a:p>
          <a:p>
            <a:pPr marL="568325" indent="-568325" algn="just">
              <a:buFont typeface="+mj-lt"/>
              <a:buAutoNum type="arabicPeriod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mengakomodasi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(real word)</a:t>
            </a:r>
          </a:p>
          <a:p>
            <a:pPr marL="568325" indent="-568325" algn="just">
              <a:buFont typeface="+mj-lt"/>
              <a:buAutoNum type="arabicPeriod"/>
            </a:pPr>
            <a:r>
              <a:rPr lang="en-US" sz="2400" dirty="0" err="1" smtClean="0"/>
              <a:t>Pencarian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568325" indent="-568325" algn="just">
              <a:buFont typeface="+mj-lt"/>
              <a:buAutoNum type="arabicPeriod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model paling </a:t>
            </a:r>
            <a:r>
              <a:rPr lang="id-ID" sz="2400" dirty="0" smtClean="0"/>
              <a:t>sederhana, dibandingkan dengan model jaringan/network atau model hirarki, sehingga mudah dalam penggunaannya. </a:t>
            </a:r>
            <a:endParaRPr lang="en-US" sz="2400" dirty="0" smtClean="0"/>
          </a:p>
          <a:p>
            <a:pPr marL="568325" indent="-568325" algn="just">
              <a:buFont typeface="+mj-lt"/>
              <a:buAutoNum type="arabicPeriod"/>
            </a:pPr>
            <a:r>
              <a:rPr lang="id-ID" sz="2400" dirty="0" smtClean="0"/>
              <a:t>Bentuk yang sederhana ini membuat pekerjaan seorang programmer menjadi lebih mudah, yaitu dalam melakukan berbagai operasi data (</a:t>
            </a:r>
            <a:r>
              <a:rPr lang="id-ID" sz="2400" i="1" dirty="0" smtClean="0"/>
              <a:t>query, insert, update, delete</a:t>
            </a:r>
            <a:r>
              <a:rPr lang="id-ID" sz="2400" dirty="0" smtClean="0"/>
              <a:t>, dan lainnya).</a:t>
            </a:r>
            <a:endParaRPr lang="en-US" sz="21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</a:rPr>
              <a:t>Keuntungan Model Relasional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875"/>
            <a:ext cx="9144000" cy="822325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Transformasi</a:t>
            </a:r>
            <a:r>
              <a:rPr lang="en-US" sz="3200" b="1" dirty="0">
                <a:solidFill>
                  <a:schemeClr val="bg1"/>
                </a:solidFill>
              </a:rPr>
              <a:t> E-R Diagram </a:t>
            </a:r>
            <a:r>
              <a:rPr lang="en-US" sz="3200" b="1" dirty="0" err="1">
                <a:solidFill>
                  <a:schemeClr val="bg1"/>
                </a:solidFill>
              </a:rPr>
              <a:t>ke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Basis Data Relational (</a:t>
            </a:r>
            <a:r>
              <a:rPr lang="en-US" sz="3200" b="1" dirty="0" err="1">
                <a:solidFill>
                  <a:schemeClr val="bg1"/>
                </a:solidFill>
              </a:rPr>
              <a:t>lanj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81416"/>
            <a:ext cx="8610600" cy="1447800"/>
          </a:xfrm>
        </p:spPr>
        <p:txBody>
          <a:bodyPr>
            <a:normAutofit lnSpcReduction="10000"/>
          </a:bodyPr>
          <a:lstStyle/>
          <a:p>
            <a:pPr marL="346075" indent="-346075">
              <a:lnSpc>
                <a:spcPct val="150000"/>
              </a:lnSpc>
              <a:buClr>
                <a:schemeClr val="tx1"/>
              </a:buClr>
              <a:buSzTx/>
              <a:buNone/>
            </a:pPr>
            <a:r>
              <a:rPr lang="en-US" sz="2000" dirty="0" smtClean="0"/>
              <a:t>6.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i="1" dirty="0" smtClean="0"/>
              <a:t>binary </a:t>
            </a:r>
            <a:r>
              <a:rPr lang="en-US" sz="2000" i="1" dirty="0" err="1" smtClean="0"/>
              <a:t>Relationsip</a:t>
            </a:r>
            <a:r>
              <a:rPr lang="en-US" sz="2000" dirty="0" smtClean="0"/>
              <a:t> </a:t>
            </a:r>
            <a:r>
              <a:rPr lang="en-US" sz="2000" dirty="0"/>
              <a:t>1:1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total participation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tabel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relationship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kolom-kolomnya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alternate key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primary key</a:t>
            </a:r>
            <a:r>
              <a:rPr lang="en-US" sz="2000" i="1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masing-masing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entity</a:t>
            </a:r>
            <a:r>
              <a:rPr lang="en-US" sz="2000" i="1" dirty="0"/>
              <a:t>.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ph sz="half" idx="2"/>
          </p:nvPr>
        </p:nvGraphicFramePr>
        <p:xfrm>
          <a:off x="5029200" y="2964923"/>
          <a:ext cx="1662113" cy="670560"/>
        </p:xfrm>
        <a:graphic>
          <a:graphicData uri="http://schemas.openxmlformats.org/drawingml/2006/table">
            <a:tbl>
              <a:tblPr/>
              <a:tblGrid>
                <a:gridCol w="533400"/>
                <a:gridCol w="11287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Nama_dos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4951413" y="2583923"/>
            <a:ext cx="1394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smtClean="0"/>
              <a:t>DOSEN</a:t>
            </a:r>
            <a:endParaRPr lang="en-US" dirty="0"/>
          </a:p>
        </p:txBody>
      </p:sp>
      <p:graphicFrame>
        <p:nvGraphicFramePr>
          <p:cNvPr id="191504" name="Group 16"/>
          <p:cNvGraphicFramePr>
            <a:graphicFrameLocks noGrp="1"/>
          </p:cNvGraphicFramePr>
          <p:nvPr/>
        </p:nvGraphicFramePr>
        <p:xfrm>
          <a:off x="5030788" y="5631923"/>
          <a:ext cx="2022475" cy="670560"/>
        </p:xfrm>
        <a:graphic>
          <a:graphicData uri="http://schemas.openxmlformats.org/drawingml/2006/table">
            <a:tbl>
              <a:tblPr/>
              <a:tblGrid>
                <a:gridCol w="987425"/>
                <a:gridCol w="10350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kode_jur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nama_jur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515" name="Text Box 27"/>
          <p:cNvSpPr txBox="1">
            <a:spLocks noChangeArrowheads="1"/>
          </p:cNvSpPr>
          <p:nvPr/>
        </p:nvSpPr>
        <p:spPr bwMode="auto">
          <a:xfrm>
            <a:off x="4953000" y="5250923"/>
            <a:ext cx="14522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Jurusan</a:t>
            </a:r>
          </a:p>
        </p:txBody>
      </p:sp>
      <p:graphicFrame>
        <p:nvGraphicFramePr>
          <p:cNvPr id="191516" name="Group 28"/>
          <p:cNvGraphicFramePr>
            <a:graphicFrameLocks noGrp="1"/>
          </p:cNvGraphicFramePr>
          <p:nvPr/>
        </p:nvGraphicFramePr>
        <p:xfrm>
          <a:off x="5030788" y="4336523"/>
          <a:ext cx="2741612" cy="670560"/>
        </p:xfrm>
        <a:graphic>
          <a:graphicData uri="http://schemas.openxmlformats.org/drawingml/2006/table">
            <a:tbl>
              <a:tblPr/>
              <a:tblGrid>
                <a:gridCol w="1025955"/>
                <a:gridCol w="1167335"/>
                <a:gridCol w="54832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periode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kode_jur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530" name="Text Box 42"/>
          <p:cNvSpPr txBox="1">
            <a:spLocks noChangeArrowheads="1"/>
          </p:cNvSpPr>
          <p:nvPr/>
        </p:nvSpPr>
        <p:spPr bwMode="auto">
          <a:xfrm>
            <a:off x="4953000" y="3955523"/>
            <a:ext cx="14381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kaprodi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81000" y="2362200"/>
            <a:ext cx="3048000" cy="3559240"/>
            <a:chOff x="672" y="1739"/>
            <a:chExt cx="1920" cy="2437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912" y="1739"/>
              <a:ext cx="1680" cy="2437"/>
              <a:chOff x="912" y="1495"/>
              <a:chExt cx="1680" cy="2681"/>
            </a:xfrm>
          </p:grpSpPr>
          <p:sp>
            <p:nvSpPr>
              <p:cNvPr id="191533" name="Rectangle 45"/>
              <p:cNvSpPr>
                <a:spLocks noChangeArrowheads="1"/>
              </p:cNvSpPr>
              <p:nvPr/>
            </p:nvSpPr>
            <p:spPr bwMode="auto">
              <a:xfrm>
                <a:off x="1440" y="2016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DOSEN</a:t>
                </a:r>
                <a:endParaRPr lang="en-US" dirty="0"/>
              </a:p>
            </p:txBody>
          </p:sp>
          <p:sp>
            <p:nvSpPr>
              <p:cNvPr id="191534" name="Oval 46"/>
              <p:cNvSpPr>
                <a:spLocks noChangeArrowheads="1"/>
              </p:cNvSpPr>
              <p:nvPr/>
            </p:nvSpPr>
            <p:spPr bwMode="auto">
              <a:xfrm>
                <a:off x="1056" y="1536"/>
                <a:ext cx="576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 dirty="0" smtClean="0"/>
                  <a:t>NID</a:t>
                </a:r>
                <a:endParaRPr lang="en-US" u="sng" dirty="0"/>
              </a:p>
            </p:txBody>
          </p:sp>
          <p:sp>
            <p:nvSpPr>
              <p:cNvPr id="191535" name="Oval 47"/>
              <p:cNvSpPr>
                <a:spLocks noChangeArrowheads="1"/>
              </p:cNvSpPr>
              <p:nvPr/>
            </p:nvSpPr>
            <p:spPr bwMode="auto">
              <a:xfrm>
                <a:off x="1776" y="1495"/>
                <a:ext cx="7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NAMA</a:t>
                </a:r>
                <a:endParaRPr lang="en-US" dirty="0"/>
              </a:p>
            </p:txBody>
          </p:sp>
          <p:sp>
            <p:nvSpPr>
              <p:cNvPr id="191536" name="Line 48"/>
              <p:cNvSpPr>
                <a:spLocks noChangeShapeType="1"/>
              </p:cNvSpPr>
              <p:nvPr/>
            </p:nvSpPr>
            <p:spPr bwMode="auto">
              <a:xfrm>
                <a:off x="1392" y="177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1537" name="Line 49"/>
              <p:cNvSpPr>
                <a:spLocks noChangeShapeType="1"/>
              </p:cNvSpPr>
              <p:nvPr/>
            </p:nvSpPr>
            <p:spPr bwMode="auto">
              <a:xfrm flipH="1">
                <a:off x="1824" y="177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1538" name="Rectangle 50"/>
              <p:cNvSpPr>
                <a:spLocks noChangeArrowheads="1"/>
              </p:cNvSpPr>
              <p:nvPr/>
            </p:nvSpPr>
            <p:spPr bwMode="auto">
              <a:xfrm>
                <a:off x="1440" y="3456"/>
                <a:ext cx="5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JURUSAN</a:t>
                </a:r>
                <a:endParaRPr lang="en-US" dirty="0"/>
              </a:p>
            </p:txBody>
          </p:sp>
          <p:sp>
            <p:nvSpPr>
              <p:cNvPr id="191539" name="Oval 51"/>
              <p:cNvSpPr>
                <a:spLocks noChangeArrowheads="1"/>
              </p:cNvSpPr>
              <p:nvPr/>
            </p:nvSpPr>
            <p:spPr bwMode="auto">
              <a:xfrm>
                <a:off x="912" y="3936"/>
                <a:ext cx="7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/>
                  <a:t>kode_jur</a:t>
                </a:r>
              </a:p>
            </p:txBody>
          </p:sp>
          <p:sp>
            <p:nvSpPr>
              <p:cNvPr id="191540" name="Oval 52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7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nama_jur</a:t>
                </a:r>
              </a:p>
            </p:txBody>
          </p:sp>
          <p:sp>
            <p:nvSpPr>
              <p:cNvPr id="191541" name="Line 53"/>
              <p:cNvSpPr>
                <a:spLocks noChangeShapeType="1"/>
              </p:cNvSpPr>
              <p:nvPr/>
            </p:nvSpPr>
            <p:spPr bwMode="auto">
              <a:xfrm flipV="1">
                <a:off x="1296" y="3744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1542" name="Line 54"/>
              <p:cNvSpPr>
                <a:spLocks noChangeShapeType="1"/>
              </p:cNvSpPr>
              <p:nvPr/>
            </p:nvSpPr>
            <p:spPr bwMode="auto">
              <a:xfrm flipH="1" flipV="1">
                <a:off x="1776" y="3744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1543" name="AutoShape 5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864" cy="672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PROGDI</a:t>
                </a:r>
                <a:endParaRPr lang="en-US" dirty="0"/>
              </a:p>
            </p:txBody>
          </p:sp>
          <p:sp>
            <p:nvSpPr>
              <p:cNvPr id="191544" name="Line 56"/>
              <p:cNvSpPr>
                <a:spLocks noChangeShapeType="1"/>
              </p:cNvSpPr>
              <p:nvPr/>
            </p:nvSpPr>
            <p:spPr bwMode="auto">
              <a:xfrm flipH="1">
                <a:off x="1728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1545" name="Line 57"/>
              <p:cNvSpPr>
                <a:spLocks noChangeShapeType="1"/>
              </p:cNvSpPr>
              <p:nvPr/>
            </p:nvSpPr>
            <p:spPr bwMode="auto">
              <a:xfrm>
                <a:off x="1748" y="31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1546" name="Text Box 58"/>
              <p:cNvSpPr txBox="1">
                <a:spLocks noChangeArrowheads="1"/>
              </p:cNvSpPr>
              <p:nvPr/>
            </p:nvSpPr>
            <p:spPr bwMode="auto">
              <a:xfrm>
                <a:off x="1734" y="2304"/>
                <a:ext cx="186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191547" name="Text Box 59"/>
              <p:cNvSpPr txBox="1">
                <a:spLocks noChangeArrowheads="1"/>
              </p:cNvSpPr>
              <p:nvPr/>
            </p:nvSpPr>
            <p:spPr bwMode="auto">
              <a:xfrm>
                <a:off x="1728" y="3216"/>
                <a:ext cx="186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191548" name="Line 60"/>
              <p:cNvSpPr>
                <a:spLocks noChangeShapeType="1"/>
              </p:cNvSpPr>
              <p:nvPr/>
            </p:nvSpPr>
            <p:spPr bwMode="auto">
              <a:xfrm>
                <a:off x="1708" y="31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91549" name="Line 61"/>
            <p:cNvSpPr>
              <a:spLocks noChangeShapeType="1"/>
            </p:cNvSpPr>
            <p:nvPr/>
          </p:nvSpPr>
          <p:spPr bwMode="auto">
            <a:xfrm flipH="1" flipV="1">
              <a:off x="1200" y="2736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1550" name="Oval 62"/>
            <p:cNvSpPr>
              <a:spLocks noChangeArrowheads="1"/>
            </p:cNvSpPr>
            <p:nvPr/>
          </p:nvSpPr>
          <p:spPr bwMode="auto">
            <a:xfrm>
              <a:off x="672" y="2496"/>
              <a:ext cx="76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sng"/>
                <a:t>periode</a:t>
              </a:r>
            </a:p>
          </p:txBody>
        </p:sp>
      </p:grpSp>
      <p:sp>
        <p:nvSpPr>
          <p:cNvPr id="191551" name="Line 63"/>
          <p:cNvSpPr>
            <a:spLocks noChangeShapeType="1"/>
          </p:cNvSpPr>
          <p:nvPr/>
        </p:nvSpPr>
        <p:spPr bwMode="auto">
          <a:xfrm>
            <a:off x="5257800" y="363484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1552" name="Line 64"/>
          <p:cNvSpPr>
            <a:spLocks noChangeShapeType="1"/>
          </p:cNvSpPr>
          <p:nvPr/>
        </p:nvSpPr>
        <p:spPr bwMode="auto">
          <a:xfrm>
            <a:off x="5257800" y="3787247"/>
            <a:ext cx="22098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1553" name="Line 65"/>
          <p:cNvSpPr>
            <a:spLocks noChangeShapeType="1"/>
          </p:cNvSpPr>
          <p:nvPr/>
        </p:nvSpPr>
        <p:spPr bwMode="auto">
          <a:xfrm>
            <a:off x="7467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1554" name="Line 66"/>
          <p:cNvSpPr>
            <a:spLocks noChangeShapeType="1"/>
          </p:cNvSpPr>
          <p:nvPr/>
        </p:nvSpPr>
        <p:spPr bwMode="auto">
          <a:xfrm flipV="1">
            <a:off x="5562600" y="515884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1555" name="Line 67"/>
          <p:cNvSpPr>
            <a:spLocks noChangeShapeType="1"/>
          </p:cNvSpPr>
          <p:nvPr/>
        </p:nvSpPr>
        <p:spPr bwMode="auto">
          <a:xfrm>
            <a:off x="5562600" y="515884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1556" name="Line 68"/>
          <p:cNvSpPr>
            <a:spLocks noChangeShapeType="1"/>
          </p:cNvSpPr>
          <p:nvPr/>
        </p:nvSpPr>
        <p:spPr bwMode="auto">
          <a:xfrm flipV="1">
            <a:off x="6324600" y="500644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74"/>
            <a:ext cx="9144000" cy="80922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chemeClr val="bg1"/>
                </a:solidFill>
              </a:rPr>
              <a:t>Transformasi</a:t>
            </a:r>
            <a:r>
              <a:rPr lang="en-US" sz="3600" b="1" dirty="0">
                <a:solidFill>
                  <a:schemeClr val="bg1"/>
                </a:solidFill>
              </a:rPr>
              <a:t> E-R Diagram </a:t>
            </a:r>
            <a:r>
              <a:rPr lang="en-US" sz="3600" b="1" dirty="0" err="1">
                <a:solidFill>
                  <a:schemeClr val="bg1"/>
                </a:solidFill>
              </a:rPr>
              <a:t>ke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Basis Data Relational (</a:t>
            </a:r>
            <a:r>
              <a:rPr lang="en-US" sz="3600" b="1" dirty="0" err="1">
                <a:solidFill>
                  <a:schemeClr val="bg1"/>
                </a:solidFill>
              </a:rPr>
              <a:t>lanj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04" y="958745"/>
            <a:ext cx="8902896" cy="1098655"/>
          </a:xfrm>
        </p:spPr>
        <p:txBody>
          <a:bodyPr/>
          <a:lstStyle/>
          <a:p>
            <a:pPr marL="231775" indent="-231775">
              <a:lnSpc>
                <a:spcPct val="150000"/>
              </a:lnSpc>
              <a:buClr>
                <a:schemeClr val="tx1"/>
              </a:buClr>
              <a:buSzTx/>
              <a:buNone/>
            </a:pPr>
            <a:r>
              <a:rPr lang="en-US" sz="2000" dirty="0" smtClean="0"/>
              <a:t>7.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derajat</a:t>
            </a:r>
            <a:r>
              <a:rPr lang="en-US" sz="2000" dirty="0" smtClean="0"/>
              <a:t>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1:N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total participation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primary key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1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N.</a:t>
            </a:r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/>
        </p:nvGraphicFramePr>
        <p:xfrm>
          <a:off x="5029200" y="2454275"/>
          <a:ext cx="1639888" cy="670560"/>
        </p:xfrm>
        <a:graphic>
          <a:graphicData uri="http://schemas.openxmlformats.org/drawingml/2006/table">
            <a:tbl>
              <a:tblPr/>
              <a:tblGrid>
                <a:gridCol w="533400"/>
                <a:gridCol w="11064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nama_dos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4951413" y="2073275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Dosen</a:t>
            </a:r>
          </a:p>
        </p:txBody>
      </p:sp>
      <p:graphicFrame>
        <p:nvGraphicFramePr>
          <p:cNvPr id="192528" name="Group 16"/>
          <p:cNvGraphicFramePr>
            <a:graphicFrameLocks noGrp="1"/>
          </p:cNvGraphicFramePr>
          <p:nvPr/>
        </p:nvGraphicFramePr>
        <p:xfrm>
          <a:off x="4953000" y="4953000"/>
          <a:ext cx="2949575" cy="670560"/>
        </p:xfrm>
        <a:graphic>
          <a:graphicData uri="http://schemas.openxmlformats.org/drawingml/2006/table">
            <a:tbl>
              <a:tblPr/>
              <a:tblGrid>
                <a:gridCol w="987425"/>
                <a:gridCol w="1166813"/>
                <a:gridCol w="7953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nama_mhs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542" name="Text Box 30"/>
          <p:cNvSpPr txBox="1">
            <a:spLocks noChangeArrowheads="1"/>
          </p:cNvSpPr>
          <p:nvPr/>
        </p:nvSpPr>
        <p:spPr bwMode="auto">
          <a:xfrm>
            <a:off x="4875213" y="4572000"/>
            <a:ext cx="170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Mahasiswa</a:t>
            </a:r>
          </a:p>
        </p:txBody>
      </p:sp>
      <p:sp>
        <p:nvSpPr>
          <p:cNvPr id="192543" name="Line 31"/>
          <p:cNvSpPr>
            <a:spLocks noChangeShapeType="1"/>
          </p:cNvSpPr>
          <p:nvPr/>
        </p:nvSpPr>
        <p:spPr bwMode="auto">
          <a:xfrm>
            <a:off x="74676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2544" name="Line 32"/>
          <p:cNvSpPr>
            <a:spLocks noChangeShapeType="1"/>
          </p:cNvSpPr>
          <p:nvPr/>
        </p:nvSpPr>
        <p:spPr bwMode="auto">
          <a:xfrm flipH="1">
            <a:off x="5257800" y="3810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2545" name="Line 33"/>
          <p:cNvSpPr>
            <a:spLocks noChangeShapeType="1"/>
          </p:cNvSpPr>
          <p:nvPr/>
        </p:nvSpPr>
        <p:spPr bwMode="auto">
          <a:xfrm>
            <a:off x="52578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295400" y="2133600"/>
            <a:ext cx="2987675" cy="3886200"/>
            <a:chOff x="816" y="1536"/>
            <a:chExt cx="1882" cy="2640"/>
          </a:xfrm>
        </p:grpSpPr>
        <p:sp>
          <p:nvSpPr>
            <p:cNvPr id="192547" name="Rectangle 35"/>
            <p:cNvSpPr>
              <a:spLocks noChangeArrowheads="1"/>
            </p:cNvSpPr>
            <p:nvPr/>
          </p:nvSpPr>
          <p:spPr bwMode="auto">
            <a:xfrm>
              <a:off x="1440" y="2016"/>
              <a:ext cx="57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Dosen</a:t>
              </a:r>
            </a:p>
          </p:txBody>
        </p:sp>
        <p:sp>
          <p:nvSpPr>
            <p:cNvPr id="192548" name="Oval 36"/>
            <p:cNvSpPr>
              <a:spLocks noChangeArrowheads="1"/>
            </p:cNvSpPr>
            <p:nvPr/>
          </p:nvSpPr>
          <p:spPr bwMode="auto">
            <a:xfrm>
              <a:off x="1056" y="1536"/>
              <a:ext cx="57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sng" dirty="0" smtClean="0"/>
                <a:t>NID</a:t>
              </a:r>
              <a:endParaRPr lang="en-US" u="sng" dirty="0"/>
            </a:p>
          </p:txBody>
        </p:sp>
        <p:sp>
          <p:nvSpPr>
            <p:cNvPr id="192549" name="Oval 37"/>
            <p:cNvSpPr>
              <a:spLocks noChangeArrowheads="1"/>
            </p:cNvSpPr>
            <p:nvPr/>
          </p:nvSpPr>
          <p:spPr bwMode="auto">
            <a:xfrm>
              <a:off x="1776" y="1536"/>
              <a:ext cx="72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nama_dos</a:t>
              </a:r>
            </a:p>
          </p:txBody>
        </p:sp>
        <p:sp>
          <p:nvSpPr>
            <p:cNvPr id="192550" name="Line 38"/>
            <p:cNvSpPr>
              <a:spLocks noChangeShapeType="1"/>
            </p:cNvSpPr>
            <p:nvPr/>
          </p:nvSpPr>
          <p:spPr bwMode="auto">
            <a:xfrm>
              <a:off x="1392" y="177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2551" name="Line 39"/>
            <p:cNvSpPr>
              <a:spLocks noChangeShapeType="1"/>
            </p:cNvSpPr>
            <p:nvPr/>
          </p:nvSpPr>
          <p:spPr bwMode="auto">
            <a:xfrm flipH="1">
              <a:off x="1824" y="177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2552" name="Rectangle 40"/>
            <p:cNvSpPr>
              <a:spLocks noChangeArrowheads="1"/>
            </p:cNvSpPr>
            <p:nvPr/>
          </p:nvSpPr>
          <p:spPr bwMode="auto">
            <a:xfrm>
              <a:off x="1363" y="3456"/>
              <a:ext cx="73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mahasiswa</a:t>
              </a:r>
            </a:p>
          </p:txBody>
        </p:sp>
        <p:sp>
          <p:nvSpPr>
            <p:cNvPr id="192553" name="Oval 41"/>
            <p:cNvSpPr>
              <a:spLocks noChangeArrowheads="1"/>
            </p:cNvSpPr>
            <p:nvPr/>
          </p:nvSpPr>
          <p:spPr bwMode="auto">
            <a:xfrm>
              <a:off x="816" y="3936"/>
              <a:ext cx="73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sng"/>
                <a:t>nim</a:t>
              </a:r>
            </a:p>
          </p:txBody>
        </p:sp>
        <p:sp>
          <p:nvSpPr>
            <p:cNvPr id="192554" name="Oval 42"/>
            <p:cNvSpPr>
              <a:spLocks noChangeArrowheads="1"/>
            </p:cNvSpPr>
            <p:nvPr/>
          </p:nvSpPr>
          <p:spPr bwMode="auto">
            <a:xfrm>
              <a:off x="1872" y="3936"/>
              <a:ext cx="82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nama_mhs</a:t>
              </a:r>
            </a:p>
          </p:txBody>
        </p:sp>
        <p:sp>
          <p:nvSpPr>
            <p:cNvPr id="192555" name="Line 43"/>
            <p:cNvSpPr>
              <a:spLocks noChangeShapeType="1"/>
            </p:cNvSpPr>
            <p:nvPr/>
          </p:nvSpPr>
          <p:spPr bwMode="auto">
            <a:xfrm flipV="1">
              <a:off x="1181" y="3744"/>
              <a:ext cx="48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2556" name="Line 44"/>
            <p:cNvSpPr>
              <a:spLocks noChangeShapeType="1"/>
            </p:cNvSpPr>
            <p:nvPr/>
          </p:nvSpPr>
          <p:spPr bwMode="auto">
            <a:xfrm flipH="1" flipV="1">
              <a:off x="1789" y="3744"/>
              <a:ext cx="48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2557" name="AutoShape 45"/>
            <p:cNvSpPr>
              <a:spLocks noChangeArrowheads="1"/>
            </p:cNvSpPr>
            <p:nvPr/>
          </p:nvSpPr>
          <p:spPr bwMode="auto">
            <a:xfrm>
              <a:off x="1296" y="2544"/>
              <a:ext cx="864" cy="67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perwalian</a:t>
              </a:r>
            </a:p>
          </p:txBody>
        </p:sp>
        <p:sp>
          <p:nvSpPr>
            <p:cNvPr id="192558" name="Line 46"/>
            <p:cNvSpPr>
              <a:spLocks noChangeShapeType="1"/>
            </p:cNvSpPr>
            <p:nvPr/>
          </p:nvSpPr>
          <p:spPr bwMode="auto">
            <a:xfrm flipH="1">
              <a:off x="1728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2559" name="Line 47"/>
            <p:cNvSpPr>
              <a:spLocks noChangeShapeType="1"/>
            </p:cNvSpPr>
            <p:nvPr/>
          </p:nvSpPr>
          <p:spPr bwMode="auto">
            <a:xfrm>
              <a:off x="1728" y="3202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2560" name="Text Box 48"/>
            <p:cNvSpPr txBox="1">
              <a:spLocks noChangeArrowheads="1"/>
            </p:cNvSpPr>
            <p:nvPr/>
          </p:nvSpPr>
          <p:spPr bwMode="auto">
            <a:xfrm>
              <a:off x="1734" y="2304"/>
              <a:ext cx="18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2561" name="Text Box 49"/>
            <p:cNvSpPr txBox="1">
              <a:spLocks noChangeArrowheads="1"/>
            </p:cNvSpPr>
            <p:nvPr/>
          </p:nvSpPr>
          <p:spPr bwMode="auto">
            <a:xfrm>
              <a:off x="1728" y="3216"/>
              <a:ext cx="201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chemeClr val="bg1"/>
                </a:solidFill>
              </a:rPr>
              <a:t>Transformasi</a:t>
            </a:r>
            <a:r>
              <a:rPr lang="en-US" sz="3600" b="1" dirty="0">
                <a:solidFill>
                  <a:schemeClr val="bg1"/>
                </a:solidFill>
              </a:rPr>
              <a:t> E-R Diagram </a:t>
            </a:r>
            <a:r>
              <a:rPr lang="en-US" sz="3600" b="1" dirty="0" err="1">
                <a:solidFill>
                  <a:schemeClr val="bg1"/>
                </a:solidFill>
              </a:rPr>
              <a:t>ke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Basis Data Relational (</a:t>
            </a:r>
            <a:r>
              <a:rPr lang="en-US" sz="3600" b="1" dirty="0" err="1">
                <a:solidFill>
                  <a:schemeClr val="bg1"/>
                </a:solidFill>
              </a:rPr>
              <a:t>lanj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44" y="797256"/>
            <a:ext cx="8763000" cy="1676400"/>
          </a:xfrm>
        </p:spPr>
        <p:txBody>
          <a:bodyPr/>
          <a:lstStyle/>
          <a:p>
            <a:pPr marL="346075" indent="-346075">
              <a:lnSpc>
                <a:spcPct val="150000"/>
              </a:lnSpc>
              <a:buClr>
                <a:schemeClr val="tx1"/>
              </a:buClr>
              <a:buSzTx/>
              <a:buNone/>
            </a:pPr>
            <a:r>
              <a:rPr lang="en-US" sz="2000" dirty="0" smtClean="0"/>
              <a:t>8.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derajat</a:t>
            </a:r>
            <a:r>
              <a:rPr lang="en-US" sz="2000" dirty="0" smtClean="0"/>
              <a:t>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M:N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tersendiri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i="1" dirty="0" err="1"/>
              <a:t>relationship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kolom-kolomnya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alternate key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primary key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entity.</a:t>
            </a:r>
          </a:p>
        </p:txBody>
      </p:sp>
      <p:graphicFrame>
        <p:nvGraphicFramePr>
          <p:cNvPr id="193540" name="Group 4"/>
          <p:cNvGraphicFramePr>
            <a:graphicFrameLocks noGrp="1"/>
          </p:cNvGraphicFramePr>
          <p:nvPr/>
        </p:nvGraphicFramePr>
        <p:xfrm>
          <a:off x="5029200" y="2613536"/>
          <a:ext cx="1700213" cy="686118"/>
        </p:xfrm>
        <a:graphic>
          <a:graphicData uri="http://schemas.openxmlformats.org/drawingml/2006/table">
            <a:tbl>
              <a:tblPr/>
              <a:tblGrid>
                <a:gridCol w="533400"/>
                <a:gridCol w="11668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nama_mhs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551" name="Text Box 15"/>
          <p:cNvSpPr txBox="1">
            <a:spLocks noChangeArrowheads="1"/>
          </p:cNvSpPr>
          <p:nvPr/>
        </p:nvSpPr>
        <p:spPr bwMode="auto">
          <a:xfrm>
            <a:off x="4951413" y="2232536"/>
            <a:ext cx="170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</p:txBody>
      </p:sp>
      <p:graphicFrame>
        <p:nvGraphicFramePr>
          <p:cNvPr id="193552" name="Group 16"/>
          <p:cNvGraphicFramePr>
            <a:graphicFrameLocks noGrp="1"/>
          </p:cNvGraphicFramePr>
          <p:nvPr/>
        </p:nvGraphicFramePr>
        <p:xfrm>
          <a:off x="5030788" y="5448811"/>
          <a:ext cx="2082800" cy="670560"/>
        </p:xfrm>
        <a:graphic>
          <a:graphicData uri="http://schemas.openxmlformats.org/drawingml/2006/table">
            <a:tbl>
              <a:tblPr/>
              <a:tblGrid>
                <a:gridCol w="1017587"/>
                <a:gridCol w="10652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kode_mk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nama_mk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563" name="Text Box 27"/>
          <p:cNvSpPr txBox="1">
            <a:spLocks noChangeArrowheads="1"/>
          </p:cNvSpPr>
          <p:nvPr/>
        </p:nvSpPr>
        <p:spPr bwMode="auto">
          <a:xfrm>
            <a:off x="5534025" y="5067811"/>
            <a:ext cx="170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Matakuliah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295400" y="2486160"/>
            <a:ext cx="2895600" cy="3886200"/>
            <a:chOff x="816" y="1632"/>
            <a:chExt cx="1824" cy="264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864" y="1632"/>
              <a:ext cx="1728" cy="768"/>
              <a:chOff x="432" y="4512"/>
              <a:chExt cx="1344" cy="768"/>
            </a:xfrm>
          </p:grpSpPr>
          <p:sp>
            <p:nvSpPr>
              <p:cNvPr id="193566" name="Rectangle 30"/>
              <p:cNvSpPr>
                <a:spLocks noChangeArrowheads="1"/>
              </p:cNvSpPr>
              <p:nvPr/>
            </p:nvSpPr>
            <p:spPr bwMode="auto">
              <a:xfrm>
                <a:off x="816" y="4992"/>
                <a:ext cx="5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mahasiswa</a:t>
                </a:r>
              </a:p>
            </p:txBody>
          </p:sp>
          <p:sp>
            <p:nvSpPr>
              <p:cNvPr id="193567" name="Oval 31"/>
              <p:cNvSpPr>
                <a:spLocks noChangeArrowheads="1"/>
              </p:cNvSpPr>
              <p:nvPr/>
            </p:nvSpPr>
            <p:spPr bwMode="auto">
              <a:xfrm>
                <a:off x="432" y="4512"/>
                <a:ext cx="576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/>
                  <a:t>nim</a:t>
                </a:r>
              </a:p>
            </p:txBody>
          </p:sp>
          <p:sp>
            <p:nvSpPr>
              <p:cNvPr id="193568" name="Oval 32"/>
              <p:cNvSpPr>
                <a:spLocks noChangeArrowheads="1"/>
              </p:cNvSpPr>
              <p:nvPr/>
            </p:nvSpPr>
            <p:spPr bwMode="auto">
              <a:xfrm>
                <a:off x="1200" y="4512"/>
                <a:ext cx="576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nama_mhs</a:t>
                </a:r>
              </a:p>
            </p:txBody>
          </p:sp>
          <p:sp>
            <p:nvSpPr>
              <p:cNvPr id="193569" name="Line 33"/>
              <p:cNvSpPr>
                <a:spLocks noChangeShapeType="1"/>
              </p:cNvSpPr>
              <p:nvPr/>
            </p:nvSpPr>
            <p:spPr bwMode="auto">
              <a:xfrm>
                <a:off x="768" y="4752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3570" name="Line 34"/>
              <p:cNvSpPr>
                <a:spLocks noChangeShapeType="1"/>
              </p:cNvSpPr>
              <p:nvPr/>
            </p:nvSpPr>
            <p:spPr bwMode="auto">
              <a:xfrm flipH="1">
                <a:off x="1200" y="4752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816" y="3552"/>
              <a:ext cx="1824" cy="720"/>
              <a:chOff x="1200" y="3456"/>
              <a:chExt cx="1440" cy="720"/>
            </a:xfrm>
          </p:grpSpPr>
          <p:sp>
            <p:nvSpPr>
              <p:cNvPr id="193572" name="Rectangle 36"/>
              <p:cNvSpPr>
                <a:spLocks noChangeArrowheads="1"/>
              </p:cNvSpPr>
              <p:nvPr/>
            </p:nvSpPr>
            <p:spPr bwMode="auto">
              <a:xfrm>
                <a:off x="1632" y="3456"/>
                <a:ext cx="5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matakuliah</a:t>
                </a:r>
              </a:p>
            </p:txBody>
          </p:sp>
          <p:sp>
            <p:nvSpPr>
              <p:cNvPr id="193573" name="Oval 37"/>
              <p:cNvSpPr>
                <a:spLocks noChangeArrowheads="1"/>
              </p:cNvSpPr>
              <p:nvPr/>
            </p:nvSpPr>
            <p:spPr bwMode="auto">
              <a:xfrm>
                <a:off x="1200" y="3936"/>
                <a:ext cx="576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/>
                  <a:t>kode_mk</a:t>
                </a:r>
              </a:p>
            </p:txBody>
          </p:sp>
          <p:sp>
            <p:nvSpPr>
              <p:cNvPr id="193574" name="Oval 38"/>
              <p:cNvSpPr>
                <a:spLocks noChangeArrowheads="1"/>
              </p:cNvSpPr>
              <p:nvPr/>
            </p:nvSpPr>
            <p:spPr bwMode="auto">
              <a:xfrm>
                <a:off x="2064" y="3936"/>
                <a:ext cx="576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nama_mk</a:t>
                </a:r>
              </a:p>
            </p:txBody>
          </p:sp>
          <p:sp>
            <p:nvSpPr>
              <p:cNvPr id="193575" name="Line 39"/>
              <p:cNvSpPr>
                <a:spLocks noChangeShapeType="1"/>
              </p:cNvSpPr>
              <p:nvPr/>
            </p:nvSpPr>
            <p:spPr bwMode="auto">
              <a:xfrm flipV="1">
                <a:off x="1488" y="3744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3576" name="Line 40"/>
              <p:cNvSpPr>
                <a:spLocks noChangeShapeType="1"/>
              </p:cNvSpPr>
              <p:nvPr/>
            </p:nvSpPr>
            <p:spPr bwMode="auto">
              <a:xfrm flipH="1" flipV="1">
                <a:off x="1968" y="3744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93577" name="AutoShape 41"/>
            <p:cNvSpPr>
              <a:spLocks noChangeArrowheads="1"/>
            </p:cNvSpPr>
            <p:nvPr/>
          </p:nvSpPr>
          <p:spPr bwMode="auto">
            <a:xfrm>
              <a:off x="1296" y="2640"/>
              <a:ext cx="864" cy="67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mengambil</a:t>
              </a:r>
            </a:p>
          </p:txBody>
        </p:sp>
        <p:sp>
          <p:nvSpPr>
            <p:cNvPr id="193578" name="Line 42"/>
            <p:cNvSpPr>
              <a:spLocks noChangeShapeType="1"/>
            </p:cNvSpPr>
            <p:nvPr/>
          </p:nvSpPr>
          <p:spPr bwMode="auto">
            <a:xfrm flipH="1">
              <a:off x="1728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3579" name="Line 43"/>
            <p:cNvSpPr>
              <a:spLocks noChangeShapeType="1"/>
            </p:cNvSpPr>
            <p:nvPr/>
          </p:nvSpPr>
          <p:spPr bwMode="auto">
            <a:xfrm>
              <a:off x="1728" y="329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3580" name="Text Box 44"/>
            <p:cNvSpPr txBox="1">
              <a:spLocks noChangeArrowheads="1"/>
            </p:cNvSpPr>
            <p:nvPr/>
          </p:nvSpPr>
          <p:spPr bwMode="auto">
            <a:xfrm>
              <a:off x="1734" y="2400"/>
              <a:ext cx="20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  <p:sp>
          <p:nvSpPr>
            <p:cNvPr id="193581" name="Text Box 45"/>
            <p:cNvSpPr txBox="1">
              <a:spLocks noChangeArrowheads="1"/>
            </p:cNvSpPr>
            <p:nvPr/>
          </p:nvSpPr>
          <p:spPr bwMode="auto">
            <a:xfrm>
              <a:off x="1728" y="3312"/>
              <a:ext cx="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</p:grpSp>
      <p:graphicFrame>
        <p:nvGraphicFramePr>
          <p:cNvPr id="193582" name="Group 46"/>
          <p:cNvGraphicFramePr>
            <a:graphicFrameLocks noGrp="1"/>
          </p:cNvGraphicFramePr>
          <p:nvPr/>
        </p:nvGraphicFramePr>
        <p:xfrm>
          <a:off x="5037138" y="3832736"/>
          <a:ext cx="2735262" cy="686118"/>
        </p:xfrm>
        <a:graphic>
          <a:graphicData uri="http://schemas.openxmlformats.org/drawingml/2006/table">
            <a:tbl>
              <a:tblPr/>
              <a:tblGrid>
                <a:gridCol w="1201737"/>
                <a:gridCol w="533400"/>
                <a:gridCol w="10001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semester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kode_mk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596" name="Text Box 60"/>
          <p:cNvSpPr txBox="1">
            <a:spLocks noChangeArrowheads="1"/>
          </p:cNvSpPr>
          <p:nvPr/>
        </p:nvSpPr>
        <p:spPr bwMode="auto">
          <a:xfrm>
            <a:off x="6781800" y="3496186"/>
            <a:ext cx="109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KRS</a:t>
            </a:r>
          </a:p>
        </p:txBody>
      </p:sp>
      <p:sp>
        <p:nvSpPr>
          <p:cNvPr id="193597" name="Line 61"/>
          <p:cNvSpPr>
            <a:spLocks noChangeShapeType="1"/>
          </p:cNvSpPr>
          <p:nvPr/>
        </p:nvSpPr>
        <p:spPr bwMode="auto">
          <a:xfrm>
            <a:off x="6477000" y="360413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3598" name="Line 62"/>
          <p:cNvSpPr>
            <a:spLocks noChangeShapeType="1"/>
          </p:cNvSpPr>
          <p:nvPr/>
        </p:nvSpPr>
        <p:spPr bwMode="auto">
          <a:xfrm>
            <a:off x="5410200" y="497573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3599" name="Line 63"/>
          <p:cNvSpPr>
            <a:spLocks noChangeShapeType="1"/>
          </p:cNvSpPr>
          <p:nvPr/>
        </p:nvSpPr>
        <p:spPr bwMode="auto">
          <a:xfrm>
            <a:off x="5410200" y="49757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3600" name="Line 64"/>
          <p:cNvSpPr>
            <a:spLocks noChangeShapeType="1"/>
          </p:cNvSpPr>
          <p:nvPr/>
        </p:nvSpPr>
        <p:spPr bwMode="auto">
          <a:xfrm flipV="1">
            <a:off x="7315200" y="45947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3601" name="Line 65"/>
          <p:cNvSpPr>
            <a:spLocks noChangeShapeType="1"/>
          </p:cNvSpPr>
          <p:nvPr/>
        </p:nvSpPr>
        <p:spPr bwMode="auto">
          <a:xfrm flipH="1">
            <a:off x="5334000" y="3604136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3602" name="Line 66"/>
          <p:cNvSpPr>
            <a:spLocks noChangeShapeType="1"/>
          </p:cNvSpPr>
          <p:nvPr/>
        </p:nvSpPr>
        <p:spPr bwMode="auto">
          <a:xfrm flipV="1">
            <a:off x="5334000" y="329933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3603" name="Oval 67"/>
          <p:cNvSpPr>
            <a:spLocks noChangeArrowheads="1"/>
          </p:cNvSpPr>
          <p:nvPr/>
        </p:nvSpPr>
        <p:spPr bwMode="auto">
          <a:xfrm>
            <a:off x="990600" y="3705360"/>
            <a:ext cx="12954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semester</a:t>
            </a:r>
          </a:p>
        </p:txBody>
      </p:sp>
      <p:sp>
        <p:nvSpPr>
          <p:cNvPr id="193604" name="Line 68"/>
          <p:cNvSpPr>
            <a:spLocks noChangeShapeType="1"/>
          </p:cNvSpPr>
          <p:nvPr/>
        </p:nvSpPr>
        <p:spPr bwMode="auto">
          <a:xfrm flipH="1" flipV="1">
            <a:off x="1676400" y="408636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918"/>
            <a:ext cx="9144000" cy="920682"/>
          </a:xfrm>
          <a:solidFill>
            <a:srgbClr val="FF000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Studi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Kasus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1"/>
            <a:ext cx="8229600" cy="1371599"/>
          </a:xfrm>
        </p:spPr>
        <p:txBody>
          <a:bodyPr/>
          <a:lstStyle/>
          <a:p>
            <a:r>
              <a:rPr lang="en-US" dirty="0" err="1"/>
              <a:t>Transformasikan</a:t>
            </a:r>
            <a:r>
              <a:rPr lang="en-US" dirty="0"/>
              <a:t> </a:t>
            </a:r>
            <a:r>
              <a:rPr lang="en-US" dirty="0" smtClean="0"/>
              <a:t>E-R </a:t>
            </a:r>
            <a:r>
              <a:rPr lang="en-US" dirty="0"/>
              <a:t>Model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err="1"/>
              <a:t>Relasional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909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Entity Relationship Diagram Rental VCD FILM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76200" y="1295400"/>
            <a:ext cx="9067800" cy="5334000"/>
            <a:chOff x="48" y="1200"/>
            <a:chExt cx="5712" cy="297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8" y="1392"/>
              <a:ext cx="1488" cy="816"/>
              <a:chOff x="0" y="1440"/>
              <a:chExt cx="1488" cy="816"/>
            </a:xfrm>
          </p:grpSpPr>
          <p:sp>
            <p:nvSpPr>
              <p:cNvPr id="185349" name="Rectangle 5"/>
              <p:cNvSpPr>
                <a:spLocks noChangeArrowheads="1"/>
              </p:cNvSpPr>
              <p:nvPr/>
            </p:nvSpPr>
            <p:spPr bwMode="auto">
              <a:xfrm>
                <a:off x="336" y="2016"/>
                <a:ext cx="81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Kelompokfilm</a:t>
                </a:r>
              </a:p>
            </p:txBody>
          </p:sp>
          <p:sp>
            <p:nvSpPr>
              <p:cNvPr id="185350" name="Oval 6"/>
              <p:cNvSpPr>
                <a:spLocks noChangeArrowheads="1"/>
              </p:cNvSpPr>
              <p:nvPr/>
            </p:nvSpPr>
            <p:spPr bwMode="auto">
              <a:xfrm>
                <a:off x="0" y="1536"/>
                <a:ext cx="576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 dirty="0" err="1"/>
                  <a:t>jenis</a:t>
                </a:r>
                <a:endParaRPr lang="en-US" u="sng" dirty="0"/>
              </a:p>
            </p:txBody>
          </p:sp>
          <p:sp>
            <p:nvSpPr>
              <p:cNvPr id="185351" name="Oval 7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81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harga_sewa</a:t>
                </a:r>
              </a:p>
            </p:txBody>
          </p:sp>
          <p:sp>
            <p:nvSpPr>
              <p:cNvPr id="185352" name="Line 8"/>
              <p:cNvSpPr>
                <a:spLocks noChangeShapeType="1"/>
              </p:cNvSpPr>
              <p:nvPr/>
            </p:nvSpPr>
            <p:spPr bwMode="auto">
              <a:xfrm flipH="1" flipV="1">
                <a:off x="288" y="1776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5353" name="Line 9"/>
              <p:cNvSpPr>
                <a:spLocks noChangeShapeType="1"/>
              </p:cNvSpPr>
              <p:nvPr/>
            </p:nvSpPr>
            <p:spPr bwMode="auto">
              <a:xfrm flipV="1">
                <a:off x="768" y="177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552" y="1200"/>
              <a:ext cx="2160" cy="1056"/>
              <a:chOff x="3552" y="1200"/>
              <a:chExt cx="2160" cy="1056"/>
            </a:xfrm>
          </p:grpSpPr>
          <p:sp>
            <p:nvSpPr>
              <p:cNvPr id="185355" name="Rectangle 11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76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Film</a:t>
                </a:r>
              </a:p>
            </p:txBody>
          </p:sp>
          <p:sp>
            <p:nvSpPr>
              <p:cNvPr id="185356" name="Oval 1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768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/>
                  <a:t>kode_film</a:t>
                </a:r>
              </a:p>
            </p:txBody>
          </p:sp>
          <p:sp>
            <p:nvSpPr>
              <p:cNvPr id="185357" name="Oval 13"/>
              <p:cNvSpPr>
                <a:spLocks noChangeArrowheads="1"/>
              </p:cNvSpPr>
              <p:nvPr/>
            </p:nvSpPr>
            <p:spPr bwMode="auto">
              <a:xfrm>
                <a:off x="4272" y="1200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judul</a:t>
                </a:r>
              </a:p>
            </p:txBody>
          </p:sp>
          <p:sp>
            <p:nvSpPr>
              <p:cNvPr id="185358" name="Line 14"/>
              <p:cNvSpPr>
                <a:spLocks noChangeShapeType="1"/>
              </p:cNvSpPr>
              <p:nvPr/>
            </p:nvSpPr>
            <p:spPr bwMode="auto">
              <a:xfrm flipH="1" flipV="1">
                <a:off x="3936" y="172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5359" name="Line 15"/>
              <p:cNvSpPr>
                <a:spLocks noChangeShapeType="1"/>
              </p:cNvSpPr>
              <p:nvPr/>
            </p:nvSpPr>
            <p:spPr bwMode="auto">
              <a:xfrm flipV="1">
                <a:off x="4416" y="1488"/>
                <a:ext cx="9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5360" name="Oval 16"/>
              <p:cNvSpPr>
                <a:spLocks noChangeArrowheads="1"/>
              </p:cNvSpPr>
              <p:nvPr/>
            </p:nvSpPr>
            <p:spPr bwMode="auto">
              <a:xfrm>
                <a:off x="5088" y="1920"/>
                <a:ext cx="62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jml_film</a:t>
                </a:r>
              </a:p>
            </p:txBody>
          </p:sp>
          <p:sp>
            <p:nvSpPr>
              <p:cNvPr id="185361" name="Line 17"/>
              <p:cNvSpPr>
                <a:spLocks noChangeShapeType="1"/>
              </p:cNvSpPr>
              <p:nvPr/>
            </p:nvSpPr>
            <p:spPr bwMode="auto">
              <a:xfrm>
                <a:off x="4752" y="208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5362" name="Oval 18"/>
              <p:cNvSpPr>
                <a:spLocks noChangeArrowheads="1"/>
              </p:cNvSpPr>
              <p:nvPr/>
            </p:nvSpPr>
            <p:spPr bwMode="auto">
              <a:xfrm>
                <a:off x="4800" y="1392"/>
                <a:ext cx="816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jml_keping</a:t>
                </a:r>
              </a:p>
            </p:txBody>
          </p:sp>
          <p:sp>
            <p:nvSpPr>
              <p:cNvPr id="185363" name="Line 19"/>
              <p:cNvSpPr>
                <a:spLocks noChangeShapeType="1"/>
              </p:cNvSpPr>
              <p:nvPr/>
            </p:nvSpPr>
            <p:spPr bwMode="auto">
              <a:xfrm flipH="1">
                <a:off x="4752" y="1776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85364" name="AutoShape 20"/>
            <p:cNvSpPr>
              <a:spLocks noChangeArrowheads="1"/>
            </p:cNvSpPr>
            <p:nvPr/>
          </p:nvSpPr>
          <p:spPr bwMode="auto">
            <a:xfrm>
              <a:off x="2016" y="1344"/>
              <a:ext cx="1104" cy="86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err="1"/>
                <a:t>dikelompokkan</a:t>
              </a:r>
              <a:endParaRPr lang="en-US" dirty="0"/>
            </a:p>
          </p:txBody>
        </p:sp>
        <p:sp>
          <p:nvSpPr>
            <p:cNvPr id="185366" name="Line 22"/>
            <p:cNvSpPr>
              <a:spLocks noChangeShapeType="1"/>
            </p:cNvSpPr>
            <p:nvPr/>
          </p:nvSpPr>
          <p:spPr bwMode="auto">
            <a:xfrm>
              <a:off x="3072" y="1728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67" name="Line 23"/>
            <p:cNvSpPr>
              <a:spLocks noChangeShapeType="1"/>
            </p:cNvSpPr>
            <p:nvPr/>
          </p:nvSpPr>
          <p:spPr bwMode="auto">
            <a:xfrm flipV="1">
              <a:off x="1152" y="1795"/>
              <a:ext cx="864" cy="2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68" name="Line 24"/>
            <p:cNvSpPr>
              <a:spLocks noChangeShapeType="1"/>
            </p:cNvSpPr>
            <p:nvPr/>
          </p:nvSpPr>
          <p:spPr bwMode="auto">
            <a:xfrm flipH="1" flipV="1">
              <a:off x="3072" y="1776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69" name="Text Box 25"/>
            <p:cNvSpPr txBox="1">
              <a:spLocks noChangeArrowheads="1"/>
            </p:cNvSpPr>
            <p:nvPr/>
          </p:nvSpPr>
          <p:spPr bwMode="auto">
            <a:xfrm>
              <a:off x="1392" y="2008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85370" name="Text Box 26"/>
            <p:cNvSpPr txBox="1">
              <a:spLocks noChangeArrowheads="1"/>
            </p:cNvSpPr>
            <p:nvPr/>
          </p:nvSpPr>
          <p:spPr bwMode="auto">
            <a:xfrm>
              <a:off x="3504" y="1965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85371" name="Line 27"/>
            <p:cNvSpPr>
              <a:spLocks noChangeShapeType="1"/>
            </p:cNvSpPr>
            <p:nvPr/>
          </p:nvSpPr>
          <p:spPr bwMode="auto">
            <a:xfrm flipV="1">
              <a:off x="4368" y="220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72" name="Line 28"/>
            <p:cNvSpPr>
              <a:spLocks noChangeShapeType="1"/>
            </p:cNvSpPr>
            <p:nvPr/>
          </p:nvSpPr>
          <p:spPr bwMode="auto">
            <a:xfrm flipV="1">
              <a:off x="1152" y="3360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8" y="2352"/>
              <a:ext cx="1680" cy="1632"/>
              <a:chOff x="48" y="2544"/>
              <a:chExt cx="1680" cy="1632"/>
            </a:xfrm>
          </p:grpSpPr>
          <p:sp>
            <p:nvSpPr>
              <p:cNvPr id="185374" name="Rectangle 30"/>
              <p:cNvSpPr>
                <a:spLocks noChangeArrowheads="1"/>
              </p:cNvSpPr>
              <p:nvPr/>
            </p:nvSpPr>
            <p:spPr bwMode="auto">
              <a:xfrm>
                <a:off x="384" y="3408"/>
                <a:ext cx="76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err="1" smtClean="0"/>
                  <a:t>Pelanggan</a:t>
                </a:r>
                <a:endParaRPr lang="en-US" dirty="0"/>
              </a:p>
            </p:txBody>
          </p:sp>
          <p:sp>
            <p:nvSpPr>
              <p:cNvPr id="185375" name="Oval 31"/>
              <p:cNvSpPr>
                <a:spLocks noChangeArrowheads="1"/>
              </p:cNvSpPr>
              <p:nvPr/>
            </p:nvSpPr>
            <p:spPr bwMode="auto">
              <a:xfrm>
                <a:off x="48" y="2784"/>
                <a:ext cx="81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/>
                  <a:t>no_identitas</a:t>
                </a:r>
              </a:p>
            </p:txBody>
          </p:sp>
          <p:sp>
            <p:nvSpPr>
              <p:cNvPr id="185376" name="Oval 3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960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err="1"/>
                  <a:t>jenis_identitas</a:t>
                </a:r>
                <a:endParaRPr lang="en-US" dirty="0"/>
              </a:p>
            </p:txBody>
          </p:sp>
          <p:sp>
            <p:nvSpPr>
              <p:cNvPr id="185377" name="Line 33"/>
              <p:cNvSpPr>
                <a:spLocks noChangeShapeType="1"/>
              </p:cNvSpPr>
              <p:nvPr/>
            </p:nvSpPr>
            <p:spPr bwMode="auto">
              <a:xfrm flipH="1" flipV="1">
                <a:off x="480" y="312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5378" name="Line 34"/>
              <p:cNvSpPr>
                <a:spLocks noChangeShapeType="1"/>
              </p:cNvSpPr>
              <p:nvPr/>
            </p:nvSpPr>
            <p:spPr bwMode="auto">
              <a:xfrm flipV="1">
                <a:off x="816" y="2928"/>
                <a:ext cx="28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5379" name="Line 35"/>
              <p:cNvSpPr>
                <a:spLocks noChangeShapeType="1"/>
              </p:cNvSpPr>
              <p:nvPr/>
            </p:nvSpPr>
            <p:spPr bwMode="auto">
              <a:xfrm flipH="1">
                <a:off x="384" y="364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5380" name="Oval 36"/>
              <p:cNvSpPr>
                <a:spLocks noChangeArrowheads="1"/>
              </p:cNvSpPr>
              <p:nvPr/>
            </p:nvSpPr>
            <p:spPr bwMode="auto">
              <a:xfrm>
                <a:off x="96" y="3888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nama</a:t>
                </a:r>
              </a:p>
            </p:txBody>
          </p:sp>
          <p:sp>
            <p:nvSpPr>
              <p:cNvPr id="185381" name="Oval 37"/>
              <p:cNvSpPr>
                <a:spLocks noChangeArrowheads="1"/>
              </p:cNvSpPr>
              <p:nvPr/>
            </p:nvSpPr>
            <p:spPr bwMode="auto">
              <a:xfrm>
                <a:off x="912" y="3888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alamat</a:t>
                </a:r>
              </a:p>
            </p:txBody>
          </p:sp>
          <p:sp>
            <p:nvSpPr>
              <p:cNvPr id="185382" name="Line 38"/>
              <p:cNvSpPr>
                <a:spLocks noChangeShapeType="1"/>
              </p:cNvSpPr>
              <p:nvPr/>
            </p:nvSpPr>
            <p:spPr bwMode="auto">
              <a:xfrm>
                <a:off x="816" y="364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85383" name="Text Box 39"/>
            <p:cNvSpPr txBox="1">
              <a:spLocks noChangeArrowheads="1"/>
            </p:cNvSpPr>
            <p:nvPr/>
          </p:nvSpPr>
          <p:spPr bwMode="auto">
            <a:xfrm>
              <a:off x="1152" y="3148"/>
              <a:ext cx="2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185384" name="Text Box 40"/>
            <p:cNvSpPr txBox="1">
              <a:spLocks noChangeArrowheads="1"/>
            </p:cNvSpPr>
            <p:nvPr/>
          </p:nvSpPr>
          <p:spPr bwMode="auto">
            <a:xfrm>
              <a:off x="4368" y="218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85386" name="AutoShape 42"/>
            <p:cNvSpPr>
              <a:spLocks noChangeArrowheads="1"/>
            </p:cNvSpPr>
            <p:nvPr/>
          </p:nvSpPr>
          <p:spPr bwMode="auto">
            <a:xfrm>
              <a:off x="3888" y="2928"/>
              <a:ext cx="960" cy="86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menyewa</a:t>
              </a:r>
            </a:p>
          </p:txBody>
        </p:sp>
        <p:sp>
          <p:nvSpPr>
            <p:cNvPr id="185387" name="Line 43"/>
            <p:cNvSpPr>
              <a:spLocks noChangeShapeType="1"/>
            </p:cNvSpPr>
            <p:nvPr/>
          </p:nvSpPr>
          <p:spPr bwMode="auto">
            <a:xfrm flipH="1" flipV="1">
              <a:off x="3840" y="283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88" name="Oval 44"/>
            <p:cNvSpPr>
              <a:spLocks noChangeArrowheads="1"/>
            </p:cNvSpPr>
            <p:nvPr/>
          </p:nvSpPr>
          <p:spPr bwMode="auto">
            <a:xfrm>
              <a:off x="3360" y="2496"/>
              <a:ext cx="72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tgl_sewa</a:t>
              </a:r>
            </a:p>
          </p:txBody>
        </p:sp>
        <p:sp>
          <p:nvSpPr>
            <p:cNvPr id="185389" name="Line 45"/>
            <p:cNvSpPr>
              <a:spLocks noChangeShapeType="1"/>
            </p:cNvSpPr>
            <p:nvPr/>
          </p:nvSpPr>
          <p:spPr bwMode="auto">
            <a:xfrm flipV="1">
              <a:off x="4608" y="283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90" name="Oval 46"/>
            <p:cNvSpPr>
              <a:spLocks noChangeArrowheads="1"/>
            </p:cNvSpPr>
            <p:nvPr/>
          </p:nvSpPr>
          <p:spPr bwMode="auto">
            <a:xfrm>
              <a:off x="4656" y="2496"/>
              <a:ext cx="72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total_film</a:t>
              </a:r>
            </a:p>
          </p:txBody>
        </p:sp>
        <p:sp>
          <p:nvSpPr>
            <p:cNvPr id="185391" name="Oval 47"/>
            <p:cNvSpPr>
              <a:spLocks noChangeArrowheads="1"/>
            </p:cNvSpPr>
            <p:nvPr/>
          </p:nvSpPr>
          <p:spPr bwMode="auto">
            <a:xfrm>
              <a:off x="5040" y="3024"/>
              <a:ext cx="72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total_harga</a:t>
              </a:r>
            </a:p>
          </p:txBody>
        </p:sp>
        <p:sp>
          <p:nvSpPr>
            <p:cNvPr id="185392" name="Line 48"/>
            <p:cNvSpPr>
              <a:spLocks noChangeShapeType="1"/>
            </p:cNvSpPr>
            <p:nvPr/>
          </p:nvSpPr>
          <p:spPr bwMode="auto">
            <a:xfrm flipV="1">
              <a:off x="4704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93" name="Oval 49"/>
            <p:cNvSpPr>
              <a:spLocks noChangeArrowheads="1"/>
            </p:cNvSpPr>
            <p:nvPr/>
          </p:nvSpPr>
          <p:spPr bwMode="auto">
            <a:xfrm>
              <a:off x="4848" y="3696"/>
              <a:ext cx="72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denda</a:t>
              </a:r>
            </a:p>
          </p:txBody>
        </p:sp>
        <p:sp>
          <p:nvSpPr>
            <p:cNvPr id="185394" name="Line 50"/>
            <p:cNvSpPr>
              <a:spLocks noChangeShapeType="1"/>
            </p:cNvSpPr>
            <p:nvPr/>
          </p:nvSpPr>
          <p:spPr bwMode="auto">
            <a:xfrm>
              <a:off x="4656" y="3552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395" name="Line 51"/>
            <p:cNvSpPr>
              <a:spLocks noChangeShapeType="1"/>
            </p:cNvSpPr>
            <p:nvPr/>
          </p:nvSpPr>
          <p:spPr bwMode="auto">
            <a:xfrm flipH="1">
              <a:off x="3888" y="355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5400" name="Oval 56"/>
            <p:cNvSpPr>
              <a:spLocks noChangeArrowheads="1"/>
            </p:cNvSpPr>
            <p:nvPr/>
          </p:nvSpPr>
          <p:spPr bwMode="auto">
            <a:xfrm>
              <a:off x="3360" y="3792"/>
              <a:ext cx="816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tgl_kembali</a:t>
              </a: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2640" y="2736"/>
              <a:ext cx="72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u="sng"/>
                <a:t>kode_sewa</a:t>
              </a:r>
            </a:p>
          </p:txBody>
        </p:sp>
        <p:sp>
          <p:nvSpPr>
            <p:cNvPr id="185407" name="Line 63"/>
            <p:cNvSpPr>
              <a:spLocks noChangeShapeType="1"/>
            </p:cNvSpPr>
            <p:nvPr/>
          </p:nvSpPr>
          <p:spPr bwMode="auto">
            <a:xfrm flipH="1" flipV="1">
              <a:off x="3216" y="3024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Transformasi</a:t>
            </a:r>
            <a:r>
              <a:rPr lang="en-US" sz="3600" dirty="0">
                <a:solidFill>
                  <a:schemeClr val="bg1"/>
                </a:solidFill>
              </a:rPr>
              <a:t> ER Model </a:t>
            </a:r>
            <a:r>
              <a:rPr lang="en-US" sz="3600" dirty="0" err="1">
                <a:solidFill>
                  <a:schemeClr val="bg1"/>
                </a:solidFill>
              </a:rPr>
              <a:t>ke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Basis Data </a:t>
            </a:r>
            <a:r>
              <a:rPr lang="en-US" sz="3600" dirty="0" err="1">
                <a:solidFill>
                  <a:schemeClr val="bg1"/>
                </a:solidFill>
              </a:rPr>
              <a:t>Relasional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895600"/>
            <a:ext cx="8077200" cy="3200400"/>
          </a:xfrm>
        </p:spPr>
        <p:txBody>
          <a:bodyPr/>
          <a:lstStyle/>
          <a:p>
            <a:r>
              <a:rPr lang="en-US" sz="1800" b="1" dirty="0" err="1"/>
              <a:t>Tabel</a:t>
            </a:r>
            <a:r>
              <a:rPr lang="en-US" sz="1800" b="1" dirty="0"/>
              <a:t> </a:t>
            </a:r>
            <a:r>
              <a:rPr lang="en-US" sz="1800" b="1" dirty="0" err="1"/>
              <a:t>KelompokFilm</a:t>
            </a:r>
            <a:endParaRPr lang="en-US" sz="1800" b="1" dirty="0"/>
          </a:p>
          <a:p>
            <a:endParaRPr lang="en-US" sz="1800" b="1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b="1" dirty="0" err="1"/>
              <a:t>Tabel</a:t>
            </a:r>
            <a:r>
              <a:rPr lang="en-US" sz="1800" b="1" dirty="0"/>
              <a:t> film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76200" y="990600"/>
            <a:ext cx="8991600" cy="1676400"/>
            <a:chOff x="48" y="1104"/>
            <a:chExt cx="5664" cy="105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" y="1296"/>
              <a:ext cx="1488" cy="816"/>
              <a:chOff x="0" y="1440"/>
              <a:chExt cx="1488" cy="816"/>
            </a:xfrm>
          </p:grpSpPr>
          <p:sp>
            <p:nvSpPr>
              <p:cNvPr id="181254" name="Rectangle 6"/>
              <p:cNvSpPr>
                <a:spLocks noChangeArrowheads="1"/>
              </p:cNvSpPr>
              <p:nvPr/>
            </p:nvSpPr>
            <p:spPr bwMode="auto">
              <a:xfrm>
                <a:off x="336" y="2016"/>
                <a:ext cx="86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 err="1"/>
                  <a:t>KelompokFilm</a:t>
                </a:r>
                <a:endParaRPr lang="en-US" dirty="0"/>
              </a:p>
            </p:txBody>
          </p:sp>
          <p:sp>
            <p:nvSpPr>
              <p:cNvPr id="181255" name="Oval 7"/>
              <p:cNvSpPr>
                <a:spLocks noChangeArrowheads="1"/>
              </p:cNvSpPr>
              <p:nvPr/>
            </p:nvSpPr>
            <p:spPr bwMode="auto">
              <a:xfrm>
                <a:off x="0" y="1536"/>
                <a:ext cx="576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/>
                  <a:t>jenis</a:t>
                </a:r>
              </a:p>
            </p:txBody>
          </p:sp>
          <p:sp>
            <p:nvSpPr>
              <p:cNvPr id="181256" name="Oval 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81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harga_sewa</a:t>
                </a:r>
              </a:p>
            </p:txBody>
          </p:sp>
          <p:sp>
            <p:nvSpPr>
              <p:cNvPr id="181257" name="Line 9"/>
              <p:cNvSpPr>
                <a:spLocks noChangeShapeType="1"/>
              </p:cNvSpPr>
              <p:nvPr/>
            </p:nvSpPr>
            <p:spPr bwMode="auto">
              <a:xfrm flipH="1" flipV="1">
                <a:off x="288" y="1776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1258" name="Line 10"/>
              <p:cNvSpPr>
                <a:spLocks noChangeShapeType="1"/>
              </p:cNvSpPr>
              <p:nvPr/>
            </p:nvSpPr>
            <p:spPr bwMode="auto">
              <a:xfrm flipV="1">
                <a:off x="768" y="177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552" y="1104"/>
              <a:ext cx="2160" cy="1056"/>
              <a:chOff x="3552" y="1200"/>
              <a:chExt cx="2160" cy="1056"/>
            </a:xfrm>
          </p:grpSpPr>
          <p:sp>
            <p:nvSpPr>
              <p:cNvPr id="181260" name="Rectangle 12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76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Film</a:t>
                </a:r>
              </a:p>
            </p:txBody>
          </p:sp>
          <p:sp>
            <p:nvSpPr>
              <p:cNvPr id="181261" name="Oval 13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768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u="sng"/>
                  <a:t>kode_film</a:t>
                </a:r>
              </a:p>
            </p:txBody>
          </p:sp>
          <p:sp>
            <p:nvSpPr>
              <p:cNvPr id="181262" name="Oval 14"/>
              <p:cNvSpPr>
                <a:spLocks noChangeArrowheads="1"/>
              </p:cNvSpPr>
              <p:nvPr/>
            </p:nvSpPr>
            <p:spPr bwMode="auto">
              <a:xfrm>
                <a:off x="4272" y="1200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judul</a:t>
                </a:r>
              </a:p>
            </p:txBody>
          </p:sp>
          <p:sp>
            <p:nvSpPr>
              <p:cNvPr id="181263" name="Line 15"/>
              <p:cNvSpPr>
                <a:spLocks noChangeShapeType="1"/>
              </p:cNvSpPr>
              <p:nvPr/>
            </p:nvSpPr>
            <p:spPr bwMode="auto">
              <a:xfrm flipH="1" flipV="1">
                <a:off x="3936" y="172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1264" name="Line 16"/>
              <p:cNvSpPr>
                <a:spLocks noChangeShapeType="1"/>
              </p:cNvSpPr>
              <p:nvPr/>
            </p:nvSpPr>
            <p:spPr bwMode="auto">
              <a:xfrm flipV="1">
                <a:off x="4416" y="1488"/>
                <a:ext cx="9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1265" name="Oval 17"/>
              <p:cNvSpPr>
                <a:spLocks noChangeArrowheads="1"/>
              </p:cNvSpPr>
              <p:nvPr/>
            </p:nvSpPr>
            <p:spPr bwMode="auto">
              <a:xfrm>
                <a:off x="5088" y="1920"/>
                <a:ext cx="62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jml_film</a:t>
                </a:r>
              </a:p>
            </p:txBody>
          </p:sp>
          <p:sp>
            <p:nvSpPr>
              <p:cNvPr id="181266" name="Line 18"/>
              <p:cNvSpPr>
                <a:spLocks noChangeShapeType="1"/>
              </p:cNvSpPr>
              <p:nvPr/>
            </p:nvSpPr>
            <p:spPr bwMode="auto">
              <a:xfrm>
                <a:off x="4752" y="208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1267" name="Oval 19"/>
              <p:cNvSpPr>
                <a:spLocks noChangeArrowheads="1"/>
              </p:cNvSpPr>
              <p:nvPr/>
            </p:nvSpPr>
            <p:spPr bwMode="auto">
              <a:xfrm>
                <a:off x="4800" y="1392"/>
                <a:ext cx="816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jml_keping</a:t>
                </a:r>
              </a:p>
            </p:txBody>
          </p:sp>
          <p:sp>
            <p:nvSpPr>
              <p:cNvPr id="181268" name="Line 20"/>
              <p:cNvSpPr>
                <a:spLocks noChangeShapeType="1"/>
              </p:cNvSpPr>
              <p:nvPr/>
            </p:nvSpPr>
            <p:spPr bwMode="auto">
              <a:xfrm flipH="1">
                <a:off x="4752" y="1776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81269" name="AutoShape 21"/>
            <p:cNvSpPr>
              <a:spLocks noChangeArrowheads="1"/>
            </p:cNvSpPr>
            <p:nvPr/>
          </p:nvSpPr>
          <p:spPr bwMode="auto">
            <a:xfrm>
              <a:off x="2160" y="1248"/>
              <a:ext cx="960" cy="86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err="1"/>
                <a:t>dikelompokkan</a:t>
              </a:r>
              <a:endParaRPr lang="en-US" dirty="0"/>
            </a:p>
          </p:txBody>
        </p:sp>
        <p:sp>
          <p:nvSpPr>
            <p:cNvPr id="181271" name="Line 23"/>
            <p:cNvSpPr>
              <a:spLocks noChangeShapeType="1"/>
            </p:cNvSpPr>
            <p:nvPr/>
          </p:nvSpPr>
          <p:spPr bwMode="auto">
            <a:xfrm>
              <a:off x="3072" y="1632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1272" name="Line 24"/>
            <p:cNvSpPr>
              <a:spLocks noChangeShapeType="1"/>
            </p:cNvSpPr>
            <p:nvPr/>
          </p:nvSpPr>
          <p:spPr bwMode="auto">
            <a:xfrm flipV="1">
              <a:off x="1152" y="1680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1273" name="Line 25"/>
            <p:cNvSpPr>
              <a:spLocks noChangeShapeType="1"/>
            </p:cNvSpPr>
            <p:nvPr/>
          </p:nvSpPr>
          <p:spPr bwMode="auto">
            <a:xfrm flipH="1" flipV="1">
              <a:off x="3072" y="1680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1274" name="Text Box 26"/>
            <p:cNvSpPr txBox="1">
              <a:spLocks noChangeArrowheads="1"/>
            </p:cNvSpPr>
            <p:nvPr/>
          </p:nvSpPr>
          <p:spPr bwMode="auto">
            <a:xfrm>
              <a:off x="1536" y="1872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81275" name="Text Box 27"/>
            <p:cNvSpPr txBox="1">
              <a:spLocks noChangeArrowheads="1"/>
            </p:cNvSpPr>
            <p:nvPr/>
          </p:nvSpPr>
          <p:spPr bwMode="auto">
            <a:xfrm>
              <a:off x="3456" y="187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aphicFrame>
        <p:nvGraphicFramePr>
          <p:cNvPr id="181316" name="Group 68"/>
          <p:cNvGraphicFramePr>
            <a:graphicFrameLocks noGrp="1"/>
          </p:cNvGraphicFramePr>
          <p:nvPr>
            <p:ph sz="half" idx="2"/>
          </p:nvPr>
        </p:nvGraphicFramePr>
        <p:xfrm>
          <a:off x="685800" y="3307080"/>
          <a:ext cx="2562225" cy="1188720"/>
        </p:xfrm>
        <a:graphic>
          <a:graphicData uri="http://schemas.openxmlformats.org/drawingml/2006/table">
            <a:tbl>
              <a:tblPr/>
              <a:tblGrid>
                <a:gridCol w="795338"/>
                <a:gridCol w="17668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jenis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harga_sewa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17" name="Group 69"/>
          <p:cNvGraphicFramePr>
            <a:graphicFrameLocks noGrp="1"/>
          </p:cNvGraphicFramePr>
          <p:nvPr/>
        </p:nvGraphicFramePr>
        <p:xfrm>
          <a:off x="685800" y="5029200"/>
          <a:ext cx="5983288" cy="1188720"/>
        </p:xfrm>
        <a:graphic>
          <a:graphicData uri="http://schemas.openxmlformats.org/drawingml/2006/table">
            <a:tbl>
              <a:tblPr/>
              <a:tblGrid>
                <a:gridCol w="1482725"/>
                <a:gridCol w="795338"/>
                <a:gridCol w="836612"/>
                <a:gridCol w="1619250"/>
                <a:gridCol w="1249363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kode_film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jenis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judul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jml_keping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jml_film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Transformasi</a:t>
            </a:r>
            <a:r>
              <a:rPr lang="en-US" sz="3600" dirty="0">
                <a:solidFill>
                  <a:schemeClr val="bg1"/>
                </a:solidFill>
              </a:rPr>
              <a:t> ERD </a:t>
            </a:r>
            <a:r>
              <a:rPr lang="en-US" sz="3600" dirty="0" err="1">
                <a:solidFill>
                  <a:schemeClr val="bg1"/>
                </a:solidFill>
              </a:rPr>
              <a:t>ke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Basis Data </a:t>
            </a:r>
            <a:r>
              <a:rPr lang="en-US" sz="3600" dirty="0" err="1">
                <a:solidFill>
                  <a:schemeClr val="bg1"/>
                </a:solidFill>
              </a:rPr>
              <a:t>Relasional</a:t>
            </a:r>
            <a:r>
              <a:rPr lang="en-US" sz="3600" dirty="0">
                <a:solidFill>
                  <a:schemeClr val="bg1"/>
                </a:solidFill>
              </a:rPr>
              <a:t> (</a:t>
            </a:r>
            <a:r>
              <a:rPr lang="en-US" sz="3600" dirty="0" err="1">
                <a:solidFill>
                  <a:schemeClr val="bg1"/>
                </a:solidFill>
              </a:rPr>
              <a:t>lanj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47864"/>
            <a:ext cx="8153400" cy="1668440"/>
          </a:xfrm>
        </p:spPr>
        <p:txBody>
          <a:bodyPr/>
          <a:lstStyle/>
          <a:p>
            <a:r>
              <a:rPr lang="en-US" sz="2000" b="1" dirty="0" err="1"/>
              <a:t>Tabel</a:t>
            </a:r>
            <a:r>
              <a:rPr lang="en-US" sz="2000" b="1" dirty="0"/>
              <a:t> customer</a:t>
            </a:r>
          </a:p>
          <a:p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82337" name="Group 65"/>
          <p:cNvGraphicFramePr>
            <a:graphicFrameLocks noGrp="1"/>
          </p:cNvGraphicFramePr>
          <p:nvPr/>
        </p:nvGraphicFramePr>
        <p:xfrm>
          <a:off x="914400" y="4709624"/>
          <a:ext cx="5849938" cy="1188720"/>
        </p:xfrm>
        <a:graphic>
          <a:graphicData uri="http://schemas.openxmlformats.org/drawingml/2006/table">
            <a:tbl>
              <a:tblPr/>
              <a:tblGrid>
                <a:gridCol w="1816100"/>
                <a:gridCol w="2074863"/>
                <a:gridCol w="893762"/>
                <a:gridCol w="10652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no_identitas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jenis_identitas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alamat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0" y="1143000"/>
            <a:ext cx="9067800" cy="2633663"/>
            <a:chOff x="0" y="864"/>
            <a:chExt cx="5712" cy="165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52" y="1022"/>
              <a:ext cx="2160" cy="866"/>
              <a:chOff x="3552" y="1200"/>
              <a:chExt cx="2160" cy="1056"/>
            </a:xfrm>
          </p:grpSpPr>
          <p:sp>
            <p:nvSpPr>
              <p:cNvPr id="182278" name="Rectangle 6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76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Film</a:t>
                </a:r>
              </a:p>
            </p:txBody>
          </p:sp>
          <p:sp>
            <p:nvSpPr>
              <p:cNvPr id="182279" name="Oval 7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768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u="sng"/>
                  <a:t>kode_film</a:t>
                </a:r>
              </a:p>
            </p:txBody>
          </p:sp>
          <p:sp>
            <p:nvSpPr>
              <p:cNvPr id="182280" name="Oval 8"/>
              <p:cNvSpPr>
                <a:spLocks noChangeArrowheads="1"/>
              </p:cNvSpPr>
              <p:nvPr/>
            </p:nvSpPr>
            <p:spPr bwMode="auto">
              <a:xfrm>
                <a:off x="4272" y="1200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judul</a:t>
                </a:r>
              </a:p>
            </p:txBody>
          </p:sp>
          <p:sp>
            <p:nvSpPr>
              <p:cNvPr id="182281" name="Line 9"/>
              <p:cNvSpPr>
                <a:spLocks noChangeShapeType="1"/>
              </p:cNvSpPr>
              <p:nvPr/>
            </p:nvSpPr>
            <p:spPr bwMode="auto">
              <a:xfrm flipH="1" flipV="1">
                <a:off x="3936" y="172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2282" name="Line 10"/>
              <p:cNvSpPr>
                <a:spLocks noChangeShapeType="1"/>
              </p:cNvSpPr>
              <p:nvPr/>
            </p:nvSpPr>
            <p:spPr bwMode="auto">
              <a:xfrm flipV="1">
                <a:off x="4416" y="1488"/>
                <a:ext cx="9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2283" name="Oval 11"/>
              <p:cNvSpPr>
                <a:spLocks noChangeArrowheads="1"/>
              </p:cNvSpPr>
              <p:nvPr/>
            </p:nvSpPr>
            <p:spPr bwMode="auto">
              <a:xfrm>
                <a:off x="5088" y="1920"/>
                <a:ext cx="62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jml_film</a:t>
                </a:r>
              </a:p>
            </p:txBody>
          </p:sp>
          <p:sp>
            <p:nvSpPr>
              <p:cNvPr id="182284" name="Line 12"/>
              <p:cNvSpPr>
                <a:spLocks noChangeShapeType="1"/>
              </p:cNvSpPr>
              <p:nvPr/>
            </p:nvSpPr>
            <p:spPr bwMode="auto">
              <a:xfrm>
                <a:off x="4752" y="208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2285" name="Oval 13"/>
              <p:cNvSpPr>
                <a:spLocks noChangeArrowheads="1"/>
              </p:cNvSpPr>
              <p:nvPr/>
            </p:nvSpPr>
            <p:spPr bwMode="auto">
              <a:xfrm>
                <a:off x="4800" y="1392"/>
                <a:ext cx="816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 err="1"/>
                  <a:t>jml_keping</a:t>
                </a:r>
                <a:endParaRPr lang="en-US" sz="1400" dirty="0"/>
              </a:p>
            </p:txBody>
          </p:sp>
          <p:sp>
            <p:nvSpPr>
              <p:cNvPr id="182286" name="Line 14"/>
              <p:cNvSpPr>
                <a:spLocks noChangeShapeType="1"/>
              </p:cNvSpPr>
              <p:nvPr/>
            </p:nvSpPr>
            <p:spPr bwMode="auto">
              <a:xfrm flipH="1">
                <a:off x="4752" y="1776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82287" name="Text Box 15"/>
            <p:cNvSpPr txBox="1">
              <a:spLocks noChangeArrowheads="1"/>
            </p:cNvSpPr>
            <p:nvPr/>
          </p:nvSpPr>
          <p:spPr bwMode="auto">
            <a:xfrm>
              <a:off x="3744" y="1536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N</a:t>
              </a:r>
            </a:p>
          </p:txBody>
        </p:sp>
        <p:sp>
          <p:nvSpPr>
            <p:cNvPr id="182288" name="Line 16"/>
            <p:cNvSpPr>
              <a:spLocks noChangeShapeType="1"/>
            </p:cNvSpPr>
            <p:nvPr/>
          </p:nvSpPr>
          <p:spPr bwMode="auto">
            <a:xfrm>
              <a:off x="2880" y="173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2289" name="Line 17"/>
            <p:cNvSpPr>
              <a:spLocks noChangeShapeType="1"/>
            </p:cNvSpPr>
            <p:nvPr/>
          </p:nvSpPr>
          <p:spPr bwMode="auto">
            <a:xfrm flipV="1">
              <a:off x="1104" y="173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0" y="1140"/>
              <a:ext cx="1584" cy="1142"/>
              <a:chOff x="0" y="1344"/>
              <a:chExt cx="1584" cy="1392"/>
            </a:xfrm>
          </p:grpSpPr>
          <p:sp>
            <p:nvSpPr>
              <p:cNvPr id="182291" name="Rectangle 19"/>
              <p:cNvSpPr>
                <a:spLocks noChangeArrowheads="1"/>
              </p:cNvSpPr>
              <p:nvPr/>
            </p:nvSpPr>
            <p:spPr bwMode="auto">
              <a:xfrm>
                <a:off x="336" y="1968"/>
                <a:ext cx="76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Customer</a:t>
                </a:r>
              </a:p>
            </p:txBody>
          </p:sp>
          <p:sp>
            <p:nvSpPr>
              <p:cNvPr id="182292" name="Oval 20"/>
              <p:cNvSpPr>
                <a:spLocks noChangeArrowheads="1"/>
              </p:cNvSpPr>
              <p:nvPr/>
            </p:nvSpPr>
            <p:spPr bwMode="auto">
              <a:xfrm>
                <a:off x="0" y="1344"/>
                <a:ext cx="81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u="sng"/>
                  <a:t>no_identitas</a:t>
                </a:r>
              </a:p>
            </p:txBody>
          </p:sp>
          <p:sp>
            <p:nvSpPr>
              <p:cNvPr id="182293" name="Oval 21"/>
              <p:cNvSpPr>
                <a:spLocks noChangeArrowheads="1"/>
              </p:cNvSpPr>
              <p:nvPr/>
            </p:nvSpPr>
            <p:spPr bwMode="auto">
              <a:xfrm>
                <a:off x="624" y="2304"/>
                <a:ext cx="960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jenis_identitas</a:t>
                </a:r>
              </a:p>
            </p:txBody>
          </p:sp>
          <p:sp>
            <p:nvSpPr>
              <p:cNvPr id="182294" name="Line 22"/>
              <p:cNvSpPr>
                <a:spLocks noChangeShapeType="1"/>
              </p:cNvSpPr>
              <p:nvPr/>
            </p:nvSpPr>
            <p:spPr bwMode="auto">
              <a:xfrm flipH="1" flipV="1">
                <a:off x="432" y="168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2295" name="Line 23"/>
              <p:cNvSpPr>
                <a:spLocks noChangeShapeType="1"/>
              </p:cNvSpPr>
              <p:nvPr/>
            </p:nvSpPr>
            <p:spPr bwMode="auto">
              <a:xfrm flipH="1" flipV="1">
                <a:off x="720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2296" name="Line 24"/>
              <p:cNvSpPr>
                <a:spLocks noChangeShapeType="1"/>
              </p:cNvSpPr>
              <p:nvPr/>
            </p:nvSpPr>
            <p:spPr bwMode="auto">
              <a:xfrm flipH="1">
                <a:off x="336" y="220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2297" name="Oval 25"/>
              <p:cNvSpPr>
                <a:spLocks noChangeArrowheads="1"/>
              </p:cNvSpPr>
              <p:nvPr/>
            </p:nvSpPr>
            <p:spPr bwMode="auto">
              <a:xfrm>
                <a:off x="48" y="2448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nama</a:t>
                </a:r>
              </a:p>
            </p:txBody>
          </p:sp>
          <p:sp>
            <p:nvSpPr>
              <p:cNvPr id="182298" name="Oval 26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 err="1"/>
                  <a:t>alamat</a:t>
                </a:r>
                <a:endParaRPr lang="en-US" sz="1400" dirty="0"/>
              </a:p>
            </p:txBody>
          </p:sp>
          <p:sp>
            <p:nvSpPr>
              <p:cNvPr id="182299" name="Line 27"/>
              <p:cNvSpPr>
                <a:spLocks noChangeShapeType="1"/>
              </p:cNvSpPr>
              <p:nvPr/>
            </p:nvSpPr>
            <p:spPr bwMode="auto">
              <a:xfrm flipV="1">
                <a:off x="816" y="1776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82300" name="Text Box 28"/>
            <p:cNvSpPr txBox="1">
              <a:spLocks noChangeArrowheads="1"/>
            </p:cNvSpPr>
            <p:nvPr/>
          </p:nvSpPr>
          <p:spPr bwMode="auto">
            <a:xfrm>
              <a:off x="1152" y="1536"/>
              <a:ext cx="2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M</a:t>
              </a:r>
            </a:p>
          </p:txBody>
        </p:sp>
        <p:sp>
          <p:nvSpPr>
            <p:cNvPr id="182302" name="AutoShape 30"/>
            <p:cNvSpPr>
              <a:spLocks noChangeArrowheads="1"/>
            </p:cNvSpPr>
            <p:nvPr/>
          </p:nvSpPr>
          <p:spPr bwMode="auto">
            <a:xfrm>
              <a:off x="1993" y="1376"/>
              <a:ext cx="918" cy="709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menyewa</a:t>
              </a:r>
            </a:p>
          </p:txBody>
        </p:sp>
        <p:sp>
          <p:nvSpPr>
            <p:cNvPr id="182303" name="Line 31"/>
            <p:cNvSpPr>
              <a:spLocks noChangeShapeType="1"/>
            </p:cNvSpPr>
            <p:nvPr/>
          </p:nvSpPr>
          <p:spPr bwMode="auto">
            <a:xfrm flipH="1" flipV="1">
              <a:off x="1947" y="1297"/>
              <a:ext cx="276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2304" name="Oval 32"/>
            <p:cNvSpPr>
              <a:spLocks noChangeArrowheads="1"/>
            </p:cNvSpPr>
            <p:nvPr/>
          </p:nvSpPr>
          <p:spPr bwMode="auto">
            <a:xfrm>
              <a:off x="1488" y="1022"/>
              <a:ext cx="689" cy="2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/>
                <a:t>tgl_sewa</a:t>
              </a:r>
              <a:endParaRPr lang="en-US" sz="1400" dirty="0"/>
            </a:p>
          </p:txBody>
        </p:sp>
        <p:sp>
          <p:nvSpPr>
            <p:cNvPr id="182305" name="Line 33"/>
            <p:cNvSpPr>
              <a:spLocks noChangeShapeType="1"/>
            </p:cNvSpPr>
            <p:nvPr/>
          </p:nvSpPr>
          <p:spPr bwMode="auto">
            <a:xfrm flipV="1">
              <a:off x="2544" y="1140"/>
              <a:ext cx="92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2306" name="Oval 34"/>
            <p:cNvSpPr>
              <a:spLocks noChangeArrowheads="1"/>
            </p:cNvSpPr>
            <p:nvPr/>
          </p:nvSpPr>
          <p:spPr bwMode="auto">
            <a:xfrm>
              <a:off x="2269" y="864"/>
              <a:ext cx="688" cy="2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total_film</a:t>
              </a:r>
            </a:p>
          </p:txBody>
        </p:sp>
        <p:sp>
          <p:nvSpPr>
            <p:cNvPr id="182307" name="Oval 35"/>
            <p:cNvSpPr>
              <a:spLocks noChangeArrowheads="1"/>
            </p:cNvSpPr>
            <p:nvPr/>
          </p:nvSpPr>
          <p:spPr bwMode="auto">
            <a:xfrm>
              <a:off x="2728" y="1140"/>
              <a:ext cx="688" cy="2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total_harga</a:t>
              </a:r>
            </a:p>
          </p:txBody>
        </p:sp>
        <p:sp>
          <p:nvSpPr>
            <p:cNvPr id="182308" name="Line 36"/>
            <p:cNvSpPr>
              <a:spLocks noChangeShapeType="1"/>
            </p:cNvSpPr>
            <p:nvPr/>
          </p:nvSpPr>
          <p:spPr bwMode="auto">
            <a:xfrm flipV="1">
              <a:off x="2774" y="1415"/>
              <a:ext cx="321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2309" name="Oval 37"/>
            <p:cNvSpPr>
              <a:spLocks noChangeArrowheads="1"/>
            </p:cNvSpPr>
            <p:nvPr/>
          </p:nvSpPr>
          <p:spPr bwMode="auto">
            <a:xfrm>
              <a:off x="3168" y="1872"/>
              <a:ext cx="689" cy="2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denda</a:t>
              </a:r>
            </a:p>
          </p:txBody>
        </p:sp>
        <p:sp>
          <p:nvSpPr>
            <p:cNvPr id="182310" name="Line 38"/>
            <p:cNvSpPr>
              <a:spLocks noChangeShapeType="1"/>
            </p:cNvSpPr>
            <p:nvPr/>
          </p:nvSpPr>
          <p:spPr bwMode="auto">
            <a:xfrm>
              <a:off x="2728" y="1888"/>
              <a:ext cx="440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2311" name="Line 39"/>
            <p:cNvSpPr>
              <a:spLocks noChangeShapeType="1"/>
            </p:cNvSpPr>
            <p:nvPr/>
          </p:nvSpPr>
          <p:spPr bwMode="auto">
            <a:xfrm flipH="1">
              <a:off x="1993" y="1888"/>
              <a:ext cx="18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2312" name="Oval 40"/>
            <p:cNvSpPr>
              <a:spLocks noChangeArrowheads="1"/>
            </p:cNvSpPr>
            <p:nvPr/>
          </p:nvSpPr>
          <p:spPr bwMode="auto">
            <a:xfrm>
              <a:off x="1534" y="2085"/>
              <a:ext cx="780" cy="31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tgl_kembali</a:t>
              </a:r>
            </a:p>
          </p:txBody>
        </p:sp>
        <p:sp>
          <p:nvSpPr>
            <p:cNvPr id="182342" name="Oval 70"/>
            <p:cNvSpPr>
              <a:spLocks noChangeArrowheads="1"/>
            </p:cNvSpPr>
            <p:nvPr/>
          </p:nvSpPr>
          <p:spPr bwMode="auto">
            <a:xfrm>
              <a:off x="2592" y="2208"/>
              <a:ext cx="780" cy="31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u="sng"/>
                <a:t>kode_sewa</a:t>
              </a:r>
            </a:p>
          </p:txBody>
        </p:sp>
        <p:sp>
          <p:nvSpPr>
            <p:cNvPr id="182343" name="Line 71"/>
            <p:cNvSpPr>
              <a:spLocks noChangeShapeType="1"/>
            </p:cNvSpPr>
            <p:nvPr/>
          </p:nvSpPr>
          <p:spPr bwMode="auto">
            <a:xfrm>
              <a:off x="2592" y="196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Transformasi</a:t>
            </a:r>
            <a:r>
              <a:rPr lang="en-US" sz="4000" dirty="0">
                <a:solidFill>
                  <a:schemeClr val="bg1"/>
                </a:solidFill>
              </a:rPr>
              <a:t> ERD </a:t>
            </a:r>
            <a:r>
              <a:rPr lang="en-US" sz="4000" dirty="0" err="1">
                <a:solidFill>
                  <a:schemeClr val="bg1"/>
                </a:solidFill>
              </a:rPr>
              <a:t>ke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Basis Data </a:t>
            </a:r>
            <a:r>
              <a:rPr lang="en-US" sz="4000" dirty="0" err="1">
                <a:solidFill>
                  <a:schemeClr val="bg1"/>
                </a:solidFill>
              </a:rPr>
              <a:t>Relasional</a:t>
            </a:r>
            <a:r>
              <a:rPr lang="en-US" sz="4000" dirty="0">
                <a:solidFill>
                  <a:schemeClr val="bg1"/>
                </a:solidFill>
              </a:rPr>
              <a:t> (</a:t>
            </a:r>
            <a:r>
              <a:rPr lang="en-US" sz="4000" dirty="0" err="1">
                <a:solidFill>
                  <a:schemeClr val="bg1"/>
                </a:solidFill>
              </a:rPr>
              <a:t>lanj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229600" cy="5257800"/>
          </a:xfrm>
        </p:spPr>
        <p:txBody>
          <a:bodyPr/>
          <a:lstStyle/>
          <a:p>
            <a:r>
              <a:rPr lang="en-US" sz="2000" b="1" dirty="0" err="1" smtClean="0"/>
              <a:t>Tabel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menyewa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customer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menyewa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film,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 smtClean="0"/>
              <a:t>menyewa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atribut</a:t>
            </a:r>
            <a:r>
              <a:rPr lang="en-US" sz="2000" dirty="0" smtClean="0"/>
              <a:t> </a:t>
            </a:r>
            <a:r>
              <a:rPr lang="en-US" sz="2000" dirty="0" err="1" smtClean="0"/>
              <a:t>multivalue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kode_film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 smtClean="0"/>
              <a:t>menyewa</a:t>
            </a:r>
            <a:r>
              <a:rPr lang="en-US" sz="2000" dirty="0" smtClean="0"/>
              <a:t> </a:t>
            </a:r>
            <a:r>
              <a:rPr lang="en-US" sz="2000" dirty="0" err="1" smtClean="0"/>
              <a:t>dipecah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:</a:t>
            </a:r>
          </a:p>
          <a:p>
            <a:endParaRPr lang="en-US" sz="2000" b="1" dirty="0" smtClean="0"/>
          </a:p>
          <a:p>
            <a:r>
              <a:rPr lang="en-US" sz="2000" b="1" dirty="0" err="1" smtClean="0"/>
              <a:t>Tabel</a:t>
            </a:r>
            <a:r>
              <a:rPr lang="en-US" sz="2000" b="1" dirty="0" smtClean="0"/>
              <a:t> </a:t>
            </a:r>
            <a:r>
              <a:rPr lang="en-US" sz="2000" b="1" dirty="0" err="1"/>
              <a:t>menyewa</a:t>
            </a:r>
            <a:r>
              <a:rPr lang="en-US" sz="2000" dirty="0"/>
              <a:t>, </a:t>
            </a:r>
            <a:r>
              <a:rPr lang="en-US" sz="2000" dirty="0" err="1"/>
              <a:t>penambahan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dirty="0" err="1"/>
              <a:t>kode_sewa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dirty="0" err="1"/>
              <a:t>alternatif</a:t>
            </a:r>
            <a:r>
              <a:rPr lang="en-US" sz="2000" dirty="0"/>
              <a:t>.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r>
              <a:rPr lang="en-US" sz="2000" b="1" dirty="0" err="1"/>
              <a:t>Tabel</a:t>
            </a:r>
            <a:r>
              <a:rPr lang="en-US" sz="2000" b="1" dirty="0"/>
              <a:t> </a:t>
            </a:r>
            <a:r>
              <a:rPr lang="en-US" sz="2000" b="1" dirty="0" err="1"/>
              <a:t>detailmenyewa</a:t>
            </a:r>
            <a:endParaRPr lang="en-US" sz="2000" b="1" dirty="0"/>
          </a:p>
        </p:txBody>
      </p:sp>
      <p:graphicFrame>
        <p:nvGraphicFramePr>
          <p:cNvPr id="183397" name="Group 101"/>
          <p:cNvGraphicFramePr>
            <a:graphicFrameLocks noGrp="1"/>
          </p:cNvGraphicFramePr>
          <p:nvPr/>
        </p:nvGraphicFramePr>
        <p:xfrm>
          <a:off x="609600" y="3429000"/>
          <a:ext cx="8099425" cy="1005840"/>
        </p:xfrm>
        <a:graphic>
          <a:graphicData uri="http://schemas.openxmlformats.org/drawingml/2006/table">
            <a:tbl>
              <a:tblPr/>
              <a:tblGrid>
                <a:gridCol w="1339850"/>
                <a:gridCol w="1468438"/>
                <a:gridCol w="1117600"/>
                <a:gridCol w="1003300"/>
                <a:gridCol w="1400175"/>
                <a:gridCol w="955675"/>
                <a:gridCol w="8143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kode_sewa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no_identitas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tgl_sewa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tot_film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tgl_kembali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tot_hrg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405" name="Group 109"/>
          <p:cNvGraphicFramePr>
            <a:graphicFrameLocks noGrp="1"/>
          </p:cNvGraphicFramePr>
          <p:nvPr/>
        </p:nvGraphicFramePr>
        <p:xfrm>
          <a:off x="685800" y="5334000"/>
          <a:ext cx="3084513" cy="1005840"/>
        </p:xfrm>
        <a:graphic>
          <a:graphicData uri="http://schemas.openxmlformats.org/drawingml/2006/table">
            <a:tbl>
              <a:tblPr/>
              <a:tblGrid>
                <a:gridCol w="1625600"/>
                <a:gridCol w="14589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kode_sewa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kode_film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Hasil Akhir (Basis Data Relational)</a:t>
            </a:r>
          </a:p>
        </p:txBody>
      </p:sp>
      <p:graphicFrame>
        <p:nvGraphicFramePr>
          <p:cNvPr id="184473" name="Group 153"/>
          <p:cNvGraphicFramePr>
            <a:graphicFrameLocks noGrp="1"/>
          </p:cNvGraphicFramePr>
          <p:nvPr/>
        </p:nvGraphicFramePr>
        <p:xfrm>
          <a:off x="152400" y="2057400"/>
          <a:ext cx="1725613" cy="1097280"/>
        </p:xfrm>
        <a:graphic>
          <a:graphicData uri="http://schemas.openxmlformats.org/drawingml/2006/table">
            <a:tbl>
              <a:tblPr/>
              <a:tblGrid>
                <a:gridCol w="611188"/>
                <a:gridCol w="11144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jenis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harga_sewa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drama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horor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30" name="Group 210"/>
          <p:cNvGraphicFramePr>
            <a:graphicFrameLocks noGrp="1"/>
          </p:cNvGraphicFramePr>
          <p:nvPr/>
        </p:nvGraphicFramePr>
        <p:xfrm>
          <a:off x="2514600" y="2057400"/>
          <a:ext cx="4462463" cy="1371600"/>
        </p:xfrm>
        <a:graphic>
          <a:graphicData uri="http://schemas.openxmlformats.org/drawingml/2006/table">
            <a:tbl>
              <a:tblPr/>
              <a:tblGrid>
                <a:gridCol w="949325"/>
                <a:gridCol w="611188"/>
                <a:gridCol w="1031875"/>
                <a:gridCol w="1044575"/>
                <a:gridCol w="8255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kode_film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jenis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judul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jml_keping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jml_film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Spiderman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Spiderman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Love 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horor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Evil Death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54" name="Group 234"/>
          <p:cNvGraphicFramePr>
            <a:graphicFrameLocks noGrp="1"/>
          </p:cNvGraphicFramePr>
          <p:nvPr/>
        </p:nvGraphicFramePr>
        <p:xfrm>
          <a:off x="4648200" y="5838825"/>
          <a:ext cx="3911600" cy="822960"/>
        </p:xfrm>
        <a:graphic>
          <a:graphicData uri="http://schemas.openxmlformats.org/drawingml/2006/table">
            <a:tbl>
              <a:tblPr/>
              <a:tblGrid>
                <a:gridCol w="1141413"/>
                <a:gridCol w="1319212"/>
                <a:gridCol w="608013"/>
                <a:gridCol w="8429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no_identitas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jenis_identitas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alamat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Andi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pontianak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Budi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pontianak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604" name="Group 284"/>
          <p:cNvGraphicFramePr>
            <a:graphicFrameLocks noGrp="1"/>
          </p:cNvGraphicFramePr>
          <p:nvPr/>
        </p:nvGraphicFramePr>
        <p:xfrm>
          <a:off x="2286000" y="3886200"/>
          <a:ext cx="6596063" cy="1097280"/>
        </p:xfrm>
        <a:graphic>
          <a:graphicData uri="http://schemas.openxmlformats.org/drawingml/2006/table">
            <a:tbl>
              <a:tblPr/>
              <a:tblGrid>
                <a:gridCol w="1046163"/>
                <a:gridCol w="1141412"/>
                <a:gridCol w="1103313"/>
                <a:gridCol w="798512"/>
                <a:gridCol w="1093788"/>
                <a:gridCol w="760412"/>
                <a:gridCol w="6524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kode_sewa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no_identitas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tgl_sewa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tot_film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tgl_kembali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tot_hrg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denda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01/01/2007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02/01/2007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03/01/2007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03/01/2007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06/01/2007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08/01/2007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45" name="Group 225"/>
          <p:cNvGraphicFramePr>
            <a:graphicFrameLocks noGrp="1"/>
          </p:cNvGraphicFramePr>
          <p:nvPr/>
        </p:nvGraphicFramePr>
        <p:xfrm>
          <a:off x="152400" y="3886200"/>
          <a:ext cx="1995488" cy="1920240"/>
        </p:xfrm>
        <a:graphic>
          <a:graphicData uri="http://schemas.openxmlformats.org/drawingml/2006/table">
            <a:tbl>
              <a:tblPr/>
              <a:tblGrid>
                <a:gridCol w="1046163"/>
                <a:gridCol w="9493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kode_sewa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kode_film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S0003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H01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9" name="Text Box 109"/>
          <p:cNvSpPr txBox="1">
            <a:spLocks noChangeArrowheads="1"/>
          </p:cNvSpPr>
          <p:nvPr/>
        </p:nvSpPr>
        <p:spPr bwMode="auto">
          <a:xfrm>
            <a:off x="609600" y="1752600"/>
            <a:ext cx="1403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kelompokfilm</a:t>
            </a:r>
          </a:p>
        </p:txBody>
      </p:sp>
      <p:sp>
        <p:nvSpPr>
          <p:cNvPr id="184430" name="Text Box 110"/>
          <p:cNvSpPr txBox="1">
            <a:spLocks noChangeArrowheads="1"/>
          </p:cNvSpPr>
          <p:nvPr/>
        </p:nvSpPr>
        <p:spPr bwMode="auto">
          <a:xfrm>
            <a:off x="6556375" y="17526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film</a:t>
            </a:r>
          </a:p>
        </p:txBody>
      </p:sp>
      <p:sp>
        <p:nvSpPr>
          <p:cNvPr id="184431" name="Text Box 111"/>
          <p:cNvSpPr txBox="1">
            <a:spLocks noChangeArrowheads="1"/>
          </p:cNvSpPr>
          <p:nvPr/>
        </p:nvSpPr>
        <p:spPr bwMode="auto">
          <a:xfrm>
            <a:off x="7620000" y="5534025"/>
            <a:ext cx="102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customer</a:t>
            </a:r>
          </a:p>
        </p:txBody>
      </p:sp>
      <p:sp>
        <p:nvSpPr>
          <p:cNvPr id="184432" name="Text Box 112"/>
          <p:cNvSpPr txBox="1">
            <a:spLocks noChangeArrowheads="1"/>
          </p:cNvSpPr>
          <p:nvPr/>
        </p:nvSpPr>
        <p:spPr bwMode="auto">
          <a:xfrm>
            <a:off x="7943850" y="3581400"/>
            <a:ext cx="1047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menyewa</a:t>
            </a:r>
          </a:p>
        </p:txBody>
      </p:sp>
      <p:sp>
        <p:nvSpPr>
          <p:cNvPr id="184433" name="Text Box 113"/>
          <p:cNvSpPr txBox="1">
            <a:spLocks noChangeArrowheads="1"/>
          </p:cNvSpPr>
          <p:nvPr/>
        </p:nvSpPr>
        <p:spPr bwMode="auto">
          <a:xfrm>
            <a:off x="76200" y="3581400"/>
            <a:ext cx="1554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detailmenyewa</a:t>
            </a:r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374650" y="1752600"/>
            <a:ext cx="3348038" cy="304800"/>
            <a:chOff x="428" y="1008"/>
            <a:chExt cx="2109" cy="388"/>
          </a:xfrm>
        </p:grpSpPr>
        <p:sp>
          <p:nvSpPr>
            <p:cNvPr id="184434" name="Freeform 114"/>
            <p:cNvSpPr>
              <a:spLocks/>
            </p:cNvSpPr>
            <p:nvPr/>
          </p:nvSpPr>
          <p:spPr bwMode="auto">
            <a:xfrm>
              <a:off x="428" y="1012"/>
              <a:ext cx="2105" cy="384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0" y="0"/>
                </a:cxn>
                <a:cxn ang="0">
                  <a:pos x="2105" y="0"/>
                </a:cxn>
                <a:cxn ang="0">
                  <a:pos x="2105" y="384"/>
                </a:cxn>
              </a:cxnLst>
              <a:rect l="0" t="0" r="r" b="b"/>
              <a:pathLst>
                <a:path w="2105" h="384">
                  <a:moveTo>
                    <a:pt x="0" y="376"/>
                  </a:moveTo>
                  <a:lnTo>
                    <a:pt x="0" y="0"/>
                  </a:lnTo>
                  <a:lnTo>
                    <a:pt x="2105" y="0"/>
                  </a:lnTo>
                  <a:lnTo>
                    <a:pt x="2105" y="3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35" name="Line 115"/>
            <p:cNvSpPr>
              <a:spLocks noChangeShapeType="1"/>
            </p:cNvSpPr>
            <p:nvPr/>
          </p:nvSpPr>
          <p:spPr bwMode="auto">
            <a:xfrm>
              <a:off x="2537" y="10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116"/>
          <p:cNvGrpSpPr>
            <a:grpSpLocks/>
          </p:cNvGrpSpPr>
          <p:nvPr/>
        </p:nvGrpSpPr>
        <p:grpSpPr bwMode="auto">
          <a:xfrm flipH="1">
            <a:off x="3886200" y="5029200"/>
            <a:ext cx="1295400" cy="762000"/>
            <a:chOff x="912" y="3072"/>
            <a:chExt cx="672" cy="576"/>
          </a:xfrm>
        </p:grpSpPr>
        <p:sp>
          <p:nvSpPr>
            <p:cNvPr id="184437" name="Line 117"/>
            <p:cNvSpPr>
              <a:spLocks noChangeShapeType="1"/>
            </p:cNvSpPr>
            <p:nvPr/>
          </p:nvSpPr>
          <p:spPr bwMode="auto">
            <a:xfrm flipV="1">
              <a:off x="1584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38" name="Line 118"/>
            <p:cNvSpPr>
              <a:spLocks noChangeShapeType="1"/>
            </p:cNvSpPr>
            <p:nvPr/>
          </p:nvSpPr>
          <p:spPr bwMode="auto">
            <a:xfrm>
              <a:off x="912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39" name="Line 119"/>
            <p:cNvSpPr>
              <a:spLocks noChangeShapeType="1"/>
            </p:cNvSpPr>
            <p:nvPr/>
          </p:nvSpPr>
          <p:spPr bwMode="auto">
            <a:xfrm>
              <a:off x="912" y="340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40" name="Line 120"/>
            <p:cNvSpPr>
              <a:spLocks noChangeShapeType="1"/>
            </p:cNvSpPr>
            <p:nvPr/>
          </p:nvSpPr>
          <p:spPr bwMode="auto">
            <a:xfrm flipV="1">
              <a:off x="1584" y="31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226"/>
          <p:cNvGrpSpPr>
            <a:grpSpLocks/>
          </p:cNvGrpSpPr>
          <p:nvPr/>
        </p:nvGrpSpPr>
        <p:grpSpPr bwMode="auto">
          <a:xfrm>
            <a:off x="685800" y="5029200"/>
            <a:ext cx="2133600" cy="1219200"/>
            <a:chOff x="624" y="3168"/>
            <a:chExt cx="1488" cy="768"/>
          </a:xfrm>
        </p:grpSpPr>
        <p:sp>
          <p:nvSpPr>
            <p:cNvPr id="184442" name="Line 122"/>
            <p:cNvSpPr>
              <a:spLocks noChangeShapeType="1"/>
            </p:cNvSpPr>
            <p:nvPr/>
          </p:nvSpPr>
          <p:spPr bwMode="auto">
            <a:xfrm flipV="1">
              <a:off x="624" y="36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43" name="Line 123"/>
            <p:cNvSpPr>
              <a:spLocks noChangeShapeType="1"/>
            </p:cNvSpPr>
            <p:nvPr/>
          </p:nvSpPr>
          <p:spPr bwMode="auto">
            <a:xfrm>
              <a:off x="624" y="393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44" name="Line 124"/>
            <p:cNvSpPr>
              <a:spLocks noChangeShapeType="1"/>
            </p:cNvSpPr>
            <p:nvPr/>
          </p:nvSpPr>
          <p:spPr bwMode="auto">
            <a:xfrm flipV="1">
              <a:off x="2112" y="31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45" name="Line 125"/>
            <p:cNvSpPr>
              <a:spLocks noChangeShapeType="1"/>
            </p:cNvSpPr>
            <p:nvPr/>
          </p:nvSpPr>
          <p:spPr bwMode="auto">
            <a:xfrm flipV="1">
              <a:off x="624" y="3696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" name="Group 126"/>
          <p:cNvGrpSpPr>
            <a:grpSpLocks/>
          </p:cNvGrpSpPr>
          <p:nvPr/>
        </p:nvGrpSpPr>
        <p:grpSpPr bwMode="auto">
          <a:xfrm>
            <a:off x="1676400" y="3429000"/>
            <a:ext cx="1295400" cy="457200"/>
            <a:chOff x="1536" y="1920"/>
            <a:chExt cx="816" cy="528"/>
          </a:xfrm>
        </p:grpSpPr>
        <p:sp>
          <p:nvSpPr>
            <p:cNvPr id="184447" name="Line 127"/>
            <p:cNvSpPr>
              <a:spLocks noChangeShapeType="1"/>
            </p:cNvSpPr>
            <p:nvPr/>
          </p:nvSpPr>
          <p:spPr bwMode="auto">
            <a:xfrm>
              <a:off x="1536" y="21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48" name="Line 128"/>
            <p:cNvSpPr>
              <a:spLocks noChangeShapeType="1"/>
            </p:cNvSpPr>
            <p:nvPr/>
          </p:nvSpPr>
          <p:spPr bwMode="auto">
            <a:xfrm>
              <a:off x="1536" y="216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4449" name="Line 129"/>
            <p:cNvSpPr>
              <a:spLocks noChangeShapeType="1"/>
            </p:cNvSpPr>
            <p:nvPr/>
          </p:nvSpPr>
          <p:spPr bwMode="auto">
            <a:xfrm flipV="1">
              <a:off x="2352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Kamus</a:t>
            </a:r>
            <a:r>
              <a:rPr lang="en-US" b="1" dirty="0" smtClean="0">
                <a:solidFill>
                  <a:schemeClr val="bg1"/>
                </a:solidFill>
              </a:rPr>
              <a:t> Data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8" y="1218057"/>
            <a:ext cx="8610600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err="1" smtClean="0">
                <a:cs typeface="Times New Roman" pitchFamily="18" charset="0"/>
              </a:rPr>
              <a:t>Menjelaskan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nama</a:t>
            </a:r>
            <a:r>
              <a:rPr lang="en-US" sz="3600" dirty="0" smtClean="0">
                <a:cs typeface="Times New Roman" pitchFamily="18" charset="0"/>
              </a:rPr>
              <a:t> entity set </a:t>
            </a:r>
            <a:r>
              <a:rPr lang="en-US" sz="3600" dirty="0" err="1" smtClean="0">
                <a:cs typeface="Times New Roman" pitchFamily="18" charset="0"/>
              </a:rPr>
              <a:t>beserta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atribut-atributnya</a:t>
            </a:r>
            <a:r>
              <a:rPr lang="en-US" sz="3600" dirty="0" smtClean="0">
                <a:cs typeface="Times New Roman" pitchFamily="18" charset="0"/>
              </a:rPr>
              <a:t>.</a:t>
            </a:r>
          </a:p>
          <a:p>
            <a:pPr marL="341313">
              <a:lnSpc>
                <a:spcPct val="90000"/>
              </a:lnSpc>
              <a:defRPr/>
            </a:pPr>
            <a:r>
              <a:rPr lang="en-US" sz="3600" dirty="0" err="1" smtClean="0">
                <a:cs typeface="Times New Roman" pitchFamily="18" charset="0"/>
              </a:rPr>
              <a:t>Contoh</a:t>
            </a:r>
            <a:r>
              <a:rPr lang="en-US" sz="3600" dirty="0" smtClean="0">
                <a:cs typeface="Times New Roman" pitchFamily="18" charset="0"/>
              </a:rPr>
              <a:t> : </a:t>
            </a:r>
            <a:r>
              <a:rPr lang="en-US" sz="3600" dirty="0" err="1" smtClean="0">
                <a:cs typeface="Times New Roman" pitchFamily="18" charset="0"/>
              </a:rPr>
              <a:t>untuk</a:t>
            </a:r>
            <a:r>
              <a:rPr lang="en-US" sz="3600" dirty="0" smtClean="0">
                <a:cs typeface="Times New Roman" pitchFamily="18" charset="0"/>
              </a:rPr>
              <a:t> entity set </a:t>
            </a:r>
            <a:r>
              <a:rPr lang="en-US" sz="3600" dirty="0" err="1" smtClean="0">
                <a:cs typeface="Times New Roman" pitchFamily="18" charset="0"/>
              </a:rPr>
              <a:t>mahasiswa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dengan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atribut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nim</a:t>
            </a:r>
            <a:r>
              <a:rPr lang="en-US" sz="3600" dirty="0" smtClean="0">
                <a:cs typeface="Times New Roman" pitchFamily="18" charset="0"/>
              </a:rPr>
              <a:t>, </a:t>
            </a:r>
            <a:r>
              <a:rPr lang="en-US" sz="3600" dirty="0" err="1" smtClean="0">
                <a:cs typeface="Times New Roman" pitchFamily="18" charset="0"/>
              </a:rPr>
              <a:t>nama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alamat</a:t>
            </a:r>
            <a:r>
              <a:rPr lang="en-US" sz="3600" dirty="0" smtClean="0">
                <a:cs typeface="Times New Roman" pitchFamily="18" charset="0"/>
              </a:rPr>
              <a:t>. </a:t>
            </a:r>
            <a:r>
              <a:rPr lang="en-US" sz="3600" dirty="0" err="1" smtClean="0">
                <a:cs typeface="Times New Roman" pitchFamily="18" charset="0"/>
              </a:rPr>
              <a:t>maka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kamus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datanya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berupa</a:t>
            </a:r>
            <a:r>
              <a:rPr lang="en-US" sz="3600" dirty="0" smtClean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cs typeface="Times New Roman" pitchFamily="18" charset="0"/>
              </a:rPr>
              <a:t>	</a:t>
            </a:r>
            <a:r>
              <a:rPr lang="en-US" sz="3600" dirty="0" err="1" smtClean="0">
                <a:cs typeface="Times New Roman" pitchFamily="18" charset="0"/>
              </a:rPr>
              <a:t>mahasiswa</a:t>
            </a:r>
            <a:r>
              <a:rPr lang="en-US" sz="3600" dirty="0" smtClean="0">
                <a:cs typeface="Times New Roman" pitchFamily="18" charset="0"/>
              </a:rPr>
              <a:t> = {</a:t>
            </a:r>
            <a:r>
              <a:rPr lang="en-US" sz="3600" u="sng" dirty="0" err="1" smtClean="0">
                <a:cs typeface="Times New Roman" pitchFamily="18" charset="0"/>
              </a:rPr>
              <a:t>nim</a:t>
            </a:r>
            <a:r>
              <a:rPr lang="en-US" sz="3600" dirty="0" smtClean="0">
                <a:cs typeface="Times New Roman" pitchFamily="18" charset="0"/>
              </a:rPr>
              <a:t>, </a:t>
            </a:r>
            <a:r>
              <a:rPr lang="en-US" sz="3600" dirty="0" err="1" smtClean="0">
                <a:cs typeface="Times New Roman" pitchFamily="18" charset="0"/>
              </a:rPr>
              <a:t>nama</a:t>
            </a:r>
            <a:r>
              <a:rPr lang="en-US" sz="3600" dirty="0" smtClean="0">
                <a:cs typeface="Times New Roman" pitchFamily="18" charset="0"/>
              </a:rPr>
              <a:t>, </a:t>
            </a:r>
            <a:r>
              <a:rPr lang="en-US" sz="3600" dirty="0" err="1" smtClean="0">
                <a:cs typeface="Times New Roman" pitchFamily="18" charset="0"/>
              </a:rPr>
              <a:t>alamat</a:t>
            </a:r>
            <a:r>
              <a:rPr lang="en-US" sz="3600" dirty="0" smtClean="0">
                <a:cs typeface="Times New Roman" pitchFamily="18" charset="0"/>
              </a:rPr>
              <a:t>}.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cs typeface="Times New Roman" pitchFamily="18" charset="0"/>
              </a:rPr>
              <a:t>	</a:t>
            </a:r>
            <a:r>
              <a:rPr lang="en-US" sz="3600" b="1" u="sng" dirty="0" err="1" smtClean="0">
                <a:cs typeface="Times New Roman" pitchFamily="18" charset="0"/>
              </a:rPr>
              <a:t>Ket</a:t>
            </a:r>
            <a:r>
              <a:rPr lang="en-US" sz="3600" b="1" u="sng" dirty="0" smtClean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cs typeface="Times New Roman" pitchFamily="18" charset="0"/>
              </a:rPr>
              <a:t>	</a:t>
            </a:r>
            <a:r>
              <a:rPr lang="en-US" sz="3600" dirty="0" err="1" smtClean="0">
                <a:cs typeface="Times New Roman" pitchFamily="18" charset="0"/>
              </a:rPr>
              <a:t>mahasiswa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adalah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nama</a:t>
            </a:r>
            <a:r>
              <a:rPr lang="en-US" sz="3600" dirty="0" smtClean="0">
                <a:cs typeface="Times New Roman" pitchFamily="18" charset="0"/>
              </a:rPr>
              <a:t> entity set.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cs typeface="Times New Roman" pitchFamily="18" charset="0"/>
              </a:rPr>
              <a:t>	</a:t>
            </a:r>
            <a:r>
              <a:rPr lang="en-US" sz="3600" dirty="0" err="1" smtClean="0">
                <a:cs typeface="Times New Roman" pitchFamily="18" charset="0"/>
              </a:rPr>
              <a:t>nim</a:t>
            </a:r>
            <a:r>
              <a:rPr lang="en-US" sz="3600" dirty="0" smtClean="0">
                <a:cs typeface="Times New Roman" pitchFamily="18" charset="0"/>
              </a:rPr>
              <a:t>, </a:t>
            </a:r>
            <a:r>
              <a:rPr lang="en-US" sz="3600" dirty="0" err="1" smtClean="0">
                <a:cs typeface="Times New Roman" pitchFamily="18" charset="0"/>
              </a:rPr>
              <a:t>nama</a:t>
            </a:r>
            <a:r>
              <a:rPr lang="en-US" sz="3600" dirty="0" smtClean="0">
                <a:cs typeface="Times New Roman" pitchFamily="18" charset="0"/>
              </a:rPr>
              <a:t>, </a:t>
            </a:r>
            <a:r>
              <a:rPr lang="en-US" sz="3600" dirty="0" err="1" smtClean="0">
                <a:cs typeface="Times New Roman" pitchFamily="18" charset="0"/>
              </a:rPr>
              <a:t>alamat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adalah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nama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atribut</a:t>
            </a:r>
            <a:r>
              <a:rPr lang="en-US" sz="3600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257175" algn="ctr">
              <a:lnSpc>
                <a:spcPct val="150000"/>
              </a:lnSpc>
            </a:pPr>
            <a:r>
              <a:rPr lang="id-ID" sz="3200" dirty="0" smtClean="0"/>
              <a:t>Contoh tabel-tabel dan keterhubungan</a:t>
            </a: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5068608" y="1524000"/>
          <a:ext cx="3657600" cy="1219200"/>
        </p:xfrm>
        <a:graphic>
          <a:graphicData uri="http://schemas.openxmlformats.org/drawingml/2006/table">
            <a:tbl>
              <a:tblPr/>
              <a:tblGrid>
                <a:gridCol w="1103086"/>
                <a:gridCol w="1625600"/>
                <a:gridCol w="928914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Kdmk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Matkul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sks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KK021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P. Basis Data</a:t>
                      </a:r>
                      <a:endParaRPr lang="id-ID" sz="2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2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KD132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SIM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2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KU122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Pancasila</a:t>
                      </a:r>
                      <a:endParaRPr lang="id-ID" sz="2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5126370" y="1053664"/>
            <a:ext cx="122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matakuliah</a:t>
            </a:r>
            <a:endParaRPr lang="id-ID" dirty="0"/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438804" y="1510864"/>
          <a:ext cx="4277720" cy="1219200"/>
        </p:xfrm>
        <a:graphic>
          <a:graphicData uri="http://schemas.openxmlformats.org/drawingml/2006/table">
            <a:tbl>
              <a:tblPr/>
              <a:tblGrid>
                <a:gridCol w="1382120"/>
                <a:gridCol w="914400"/>
                <a:gridCol w="1981200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Alamat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Nakula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Edo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Endah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Jl. Bima Raya</a:t>
                      </a:r>
                      <a:r>
                        <a:rPr lang="id-ID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 Semarang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441434" y="1056294"/>
            <a:ext cx="121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mahasiswa</a:t>
            </a:r>
            <a:endParaRPr lang="id-ID" dirty="0"/>
          </a:p>
        </p:txBody>
      </p:sp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449324" y="3492064"/>
          <a:ext cx="6172201" cy="1247775"/>
        </p:xfrm>
        <a:graphic>
          <a:graphicData uri="http://schemas.openxmlformats.org/drawingml/2006/table">
            <a:tbl>
              <a:tblPr/>
              <a:tblGrid>
                <a:gridCol w="1371600"/>
                <a:gridCol w="762000"/>
                <a:gridCol w="990600"/>
                <a:gridCol w="718869"/>
                <a:gridCol w="1164566"/>
                <a:gridCol w="1164566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Nim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Kdmk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Nilai_tugas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Nilai_uts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Nilai_uas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Nilai_akhir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D22.2011.00001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KK021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D22.2011.00002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KD132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D22.2011.00003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KU122</a:t>
                      </a:r>
                      <a:endParaRPr lang="id-ID" sz="2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id-ID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451954" y="3037494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nilai</a:t>
            </a:r>
            <a:endParaRPr lang="id-ID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dirty="0" smtClean="0"/>
              <a:t>Tabel</a:t>
            </a:r>
            <a:endParaRPr lang="id-ID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838200"/>
            <a:ext cx="853440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baris-baris</a:t>
            </a:r>
            <a:r>
              <a:rPr lang="en-US" sz="2400" dirty="0" smtClean="0"/>
              <a:t> yang 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data-data yang 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lain. </a:t>
            </a:r>
          </a:p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kolom-kolom</a:t>
            </a:r>
            <a:r>
              <a:rPr lang="en-US" sz="2400" dirty="0" smtClean="0"/>
              <a:t> yang 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data-data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yang 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endParaRPr lang="id-ID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b="1" dirty="0" err="1" smtClean="0"/>
              <a:t>Perbedaan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Istilah</a:t>
            </a:r>
            <a:endParaRPr lang="id-ID" sz="3200" b="1" dirty="0"/>
          </a:p>
        </p:txBody>
      </p:sp>
      <p:graphicFrame>
        <p:nvGraphicFramePr>
          <p:cNvPr id="4" name="Group 67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458200" cy="2286000"/>
        </p:xfrm>
        <a:graphic>
          <a:graphicData uri="http://schemas.openxmlformats.org/drawingml/2006/table">
            <a:tbl>
              <a:tblPr/>
              <a:tblGrid>
                <a:gridCol w="2156012"/>
                <a:gridCol w="2238934"/>
                <a:gridCol w="1684386"/>
                <a:gridCol w="2378868"/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ER 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Relational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Traditional Programmer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Entity Instance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Tuple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Record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Attribute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Column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Identifier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Key (link)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243840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dirty="0" smtClean="0"/>
              <a:t>Terminologi dalam Model Relasional</a:t>
            </a:r>
            <a:endParaRPr lang="id-ID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dirty="0" smtClean="0"/>
              <a:t>Terminologi dalam Model Relasional</a:t>
            </a:r>
            <a:endParaRPr lang="id-ID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941487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457200">
              <a:lnSpc>
                <a:spcPct val="150000"/>
              </a:lnSpc>
              <a:buFont typeface="+mj-lt"/>
              <a:buAutoNum type="arabicPeriod"/>
            </a:pPr>
            <a:r>
              <a:rPr lang="id-ID" sz="2400" b="1" dirty="0" smtClean="0"/>
              <a:t>Relasi</a:t>
            </a:r>
          </a:p>
          <a:p>
            <a:pPr marL="536575" indent="457200">
              <a:lnSpc>
                <a:spcPct val="150000"/>
              </a:lnSpc>
              <a:buFont typeface="+mj-lt"/>
              <a:buAutoNum type="arabicPeriod"/>
            </a:pPr>
            <a:r>
              <a:rPr lang="id-ID" sz="2400" b="1" dirty="0" smtClean="0"/>
              <a:t>Atribut</a:t>
            </a:r>
          </a:p>
          <a:p>
            <a:pPr marL="536575" indent="457200">
              <a:lnSpc>
                <a:spcPct val="150000"/>
              </a:lnSpc>
              <a:buFont typeface="+mj-lt"/>
              <a:buAutoNum type="arabicPeriod"/>
            </a:pPr>
            <a:r>
              <a:rPr lang="id-ID" sz="2400" b="1" dirty="0" smtClean="0"/>
              <a:t>Tuple</a:t>
            </a:r>
          </a:p>
          <a:p>
            <a:pPr marL="536575" indent="457200">
              <a:lnSpc>
                <a:spcPct val="150000"/>
              </a:lnSpc>
              <a:buFont typeface="+mj-lt"/>
              <a:buAutoNum type="arabicPeriod"/>
            </a:pPr>
            <a:r>
              <a:rPr lang="id-ID" sz="2400" b="1" dirty="0" smtClean="0"/>
              <a:t>Domain</a:t>
            </a:r>
          </a:p>
          <a:p>
            <a:pPr marL="536575" indent="457200">
              <a:lnSpc>
                <a:spcPct val="150000"/>
              </a:lnSpc>
              <a:buFont typeface="+mj-lt"/>
              <a:buAutoNum type="arabicPeriod"/>
            </a:pPr>
            <a:r>
              <a:rPr lang="id-ID" sz="2400" b="1" dirty="0" smtClean="0"/>
              <a:t>Derajat </a:t>
            </a:r>
          </a:p>
          <a:p>
            <a:pPr marL="536575" indent="457200">
              <a:lnSpc>
                <a:spcPct val="150000"/>
              </a:lnSpc>
              <a:buFont typeface="+mj-lt"/>
              <a:buAutoNum type="arabicPeriod"/>
            </a:pPr>
            <a:r>
              <a:rPr lang="id-ID" sz="2400" b="1" dirty="0" smtClean="0"/>
              <a:t>Cardinalitas ( cardinality)</a:t>
            </a:r>
            <a:br>
              <a:rPr lang="id-ID" sz="2400" b="1" dirty="0" smtClean="0"/>
            </a:br>
            <a:endParaRPr lang="id-ID" sz="2400" b="1" dirty="0" smtClean="0"/>
          </a:p>
          <a:p>
            <a:pPr marL="268288" indent="-11113">
              <a:lnSpc>
                <a:spcPct val="150000"/>
              </a:lnSpc>
            </a:pPr>
            <a:endParaRPr lang="id-ID" sz="2400" dirty="0" smtClean="0"/>
          </a:p>
          <a:p>
            <a:pPr indent="257175">
              <a:lnSpc>
                <a:spcPct val="150000"/>
              </a:lnSpc>
              <a:buFont typeface="Arial" pitchFamily="34" charset="0"/>
              <a:buChar char="•"/>
            </a:pPr>
            <a:endParaRPr lang="id-ID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id-ID" sz="3200" b="1" dirty="0" smtClean="0"/>
              <a:t>1. </a:t>
            </a:r>
            <a:r>
              <a:rPr lang="en-US" sz="3200" b="1" dirty="0" err="1" smtClean="0"/>
              <a:t>Relasi</a:t>
            </a:r>
            <a:endParaRPr lang="id-ID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838200"/>
            <a:ext cx="85344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v-SE" sz="2400" dirty="0" smtClean="0"/>
              <a:t>Relasi direpresentasikan sebagai table yang terdiri dari baris dan kolom. </a:t>
            </a:r>
            <a:r>
              <a:rPr lang="en-GB" sz="2400" dirty="0" err="1" smtClean="0"/>
              <a:t>Diaplikasikan</a:t>
            </a:r>
            <a:r>
              <a:rPr lang="en-GB" sz="2400" dirty="0" smtClean="0"/>
              <a:t> </a:t>
            </a:r>
            <a:r>
              <a:rPr lang="en-GB" sz="2400" dirty="0" err="1" smtClean="0"/>
              <a:t>hanya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struktur</a:t>
            </a:r>
            <a:r>
              <a:rPr lang="en-GB" sz="2400" dirty="0" smtClean="0"/>
              <a:t> logical </a:t>
            </a:r>
            <a:r>
              <a:rPr lang="en-GB" sz="2400" dirty="0" err="1" smtClean="0"/>
              <a:t>bukan</a:t>
            </a:r>
            <a:r>
              <a:rPr lang="en-GB" sz="2400" dirty="0" smtClean="0"/>
              <a:t> </a:t>
            </a:r>
            <a:r>
              <a:rPr lang="en-GB" sz="2400" dirty="0" err="1" smtClean="0"/>
              <a:t>fisikal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 indent="2682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Struktur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 </a:t>
            </a:r>
          </a:p>
          <a:p>
            <a:pPr marL="268288" indent="-2682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i="1" dirty="0" smtClean="0"/>
              <a:t>entities</a:t>
            </a:r>
            <a:r>
              <a:rPr lang="en-US" sz="2400" dirty="0" smtClean="0"/>
              <a:t>, </a:t>
            </a:r>
            <a:r>
              <a:rPr lang="en-US" sz="2400" i="1" dirty="0" smtClean="0"/>
              <a:t>attributes</a:t>
            </a:r>
            <a:r>
              <a:rPr lang="en-US" sz="2400" dirty="0" smtClean="0"/>
              <a:t>, </a:t>
            </a:r>
            <a:r>
              <a:rPr lang="en-US" sz="2400" i="1" dirty="0" smtClean="0"/>
              <a:t>relationships</a:t>
            </a:r>
            <a:r>
              <a:rPr lang="en-US" sz="2400" dirty="0" smtClean="0"/>
              <a:t>,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i="1" dirty="0" smtClean="0"/>
              <a:t>weak entities</a:t>
            </a:r>
            <a:r>
              <a:rPr lang="en-US" sz="2400" dirty="0" smtClean="0"/>
              <a:t>. </a:t>
            </a:r>
          </a:p>
          <a:p>
            <a:pPr indent="2682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Strukturnya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(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tabel-tabel</a:t>
            </a:r>
            <a:r>
              <a:rPr lang="en-US" sz="2400" dirty="0" smtClean="0"/>
              <a:t>).</a:t>
            </a:r>
          </a:p>
          <a:p>
            <a:pPr marL="268288" indent="-2682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i="1" dirty="0" smtClean="0"/>
              <a:t>schema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mendeskripsikan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</a:t>
            </a:r>
            <a:r>
              <a:rPr lang="en-US" sz="2400" dirty="0" err="1" smtClean="0"/>
              <a:t>tipenya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= (</a:t>
            </a:r>
            <a:r>
              <a:rPr lang="en-US" sz="2400" dirty="0" err="1" smtClean="0"/>
              <a:t>nim</a:t>
            </a:r>
            <a:r>
              <a:rPr lang="en-US" sz="2400" dirty="0" smtClean="0"/>
              <a:t> : string, </a:t>
            </a:r>
            <a:r>
              <a:rPr lang="en-US" sz="2400" dirty="0" err="1" smtClean="0"/>
              <a:t>nama</a:t>
            </a:r>
            <a:r>
              <a:rPr lang="en-US" sz="2400" dirty="0" smtClean="0"/>
              <a:t> : string).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: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nim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	string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2259</Words>
  <Application>Microsoft Office PowerPoint</Application>
  <PresentationFormat>On-screen Show (4:3)</PresentationFormat>
  <Paragraphs>669</Paragraphs>
  <Slides>39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Transformasi E-R Model/Diagram ke  Basis Data Relational</vt:lpstr>
      <vt:lpstr>Transformasi E-R Diagram ke  Basis Data Relational (lanj)</vt:lpstr>
      <vt:lpstr>Transformasi E-R Diagram ke  Basis Data Relational (lanj)</vt:lpstr>
      <vt:lpstr>Transformasi E-R Diagram ke  Basis Data Relational (lanj)</vt:lpstr>
      <vt:lpstr>Transformasi E-R Diagram ke  Basis Data Relational (lanj)</vt:lpstr>
      <vt:lpstr>Transformasi E-R Diagram ke  Basis Data Relational (lanj)</vt:lpstr>
      <vt:lpstr>Studi Kasus</vt:lpstr>
      <vt:lpstr>Entity Relationship Diagram Rental VCD FILM</vt:lpstr>
      <vt:lpstr>Transformasi ER Model ke  Basis Data Relasional</vt:lpstr>
      <vt:lpstr>Transformasi ERD ke  Basis Data Relasional (lanj)</vt:lpstr>
      <vt:lpstr>Transformasi ERD ke  Basis Data Relasional (lanj)</vt:lpstr>
      <vt:lpstr>Hasil Akhir (Basis Data Relational)</vt:lpstr>
      <vt:lpstr>Kamus Data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tiobuki</dc:creator>
  <cp:lastModifiedBy>tiobuki</cp:lastModifiedBy>
  <cp:revision>305</cp:revision>
  <dcterms:created xsi:type="dcterms:W3CDTF">2014-04-02T07:01:37Z</dcterms:created>
  <dcterms:modified xsi:type="dcterms:W3CDTF">2015-03-31T00:37:05Z</dcterms:modified>
</cp:coreProperties>
</file>