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58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7050-0588-45AD-A5E2-B936C231E480}" type="datetimeFigureOut">
              <a:rPr lang="id-ID" smtClean="0"/>
              <a:pPr/>
              <a:t>11/12/2019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60542A1-87FA-4D0E-974B-20FB8A29280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7050-0588-45AD-A5E2-B936C231E480}" type="datetimeFigureOut">
              <a:rPr lang="id-ID" smtClean="0"/>
              <a:pPr/>
              <a:t>11/12/2019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2A1-87FA-4D0E-974B-20FB8A29280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7050-0588-45AD-A5E2-B936C231E480}" type="datetimeFigureOut">
              <a:rPr lang="id-ID" smtClean="0"/>
              <a:pPr/>
              <a:t>11/12/2019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2A1-87FA-4D0E-974B-20FB8A29280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7050-0588-45AD-A5E2-B936C231E480}" type="datetimeFigureOut">
              <a:rPr lang="id-ID" smtClean="0"/>
              <a:pPr/>
              <a:t>11/12/2019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2A1-87FA-4D0E-974B-20FB8A29280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7050-0588-45AD-A5E2-B936C231E480}" type="datetimeFigureOut">
              <a:rPr lang="id-ID" smtClean="0"/>
              <a:pPr/>
              <a:t>11/12/2019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0542A1-87FA-4D0E-974B-20FB8A29280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7050-0588-45AD-A5E2-B936C231E480}" type="datetimeFigureOut">
              <a:rPr lang="id-ID" smtClean="0"/>
              <a:pPr/>
              <a:t>11/12/2019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2A1-87FA-4D0E-974B-20FB8A29280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7050-0588-45AD-A5E2-B936C231E480}" type="datetimeFigureOut">
              <a:rPr lang="id-ID" smtClean="0"/>
              <a:pPr/>
              <a:t>11/12/2019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2A1-87FA-4D0E-974B-20FB8A29280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7050-0588-45AD-A5E2-B936C231E480}" type="datetimeFigureOut">
              <a:rPr lang="id-ID" smtClean="0"/>
              <a:pPr/>
              <a:t>11/12/2019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2A1-87FA-4D0E-974B-20FB8A29280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7050-0588-45AD-A5E2-B936C231E480}" type="datetimeFigureOut">
              <a:rPr lang="id-ID" smtClean="0"/>
              <a:pPr/>
              <a:t>11/12/2019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2A1-87FA-4D0E-974B-20FB8A29280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7050-0588-45AD-A5E2-B936C231E480}" type="datetimeFigureOut">
              <a:rPr lang="id-ID" smtClean="0"/>
              <a:pPr/>
              <a:t>11/12/2019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2A1-87FA-4D0E-974B-20FB8A29280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7050-0588-45AD-A5E2-B936C231E480}" type="datetimeFigureOut">
              <a:rPr lang="id-ID" smtClean="0"/>
              <a:pPr/>
              <a:t>11/12/2019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0542A1-87FA-4D0E-974B-20FB8A29280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1B7050-0588-45AD-A5E2-B936C231E480}" type="datetimeFigureOut">
              <a:rPr lang="id-ID" smtClean="0"/>
              <a:pPr/>
              <a:t>11/12/2019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60542A1-87FA-4D0E-974B-20FB8A29280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/>
              <a:t>KONTRUKSI TEORI-TEORI</a:t>
            </a:r>
          </a:p>
          <a:p>
            <a:r>
              <a:rPr lang="nn-NO" b="1" dirty="0" smtClean="0"/>
              <a:t>DALAM PERSPEKTIF ”KAJIAN BUDAYA DAN MEDIA”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Proses-proses Budaya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Kajian budaya dan media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i="1" dirty="0" smtClean="0"/>
              <a:t> </a:t>
            </a:r>
            <a:r>
              <a:rPr lang="id-ID" dirty="0" smtClean="0"/>
              <a:t>mengkaji proses-proses</a:t>
            </a:r>
            <a:r>
              <a:rPr lang="id-ID" i="1" dirty="0" smtClean="0"/>
              <a:t> </a:t>
            </a:r>
            <a:r>
              <a:rPr lang="id-ID" dirty="0" smtClean="0"/>
              <a:t>budaya alternatif pada media dalam menghadapi arus budaya</a:t>
            </a:r>
          </a:p>
          <a:p>
            <a:pPr marL="514350" indent="-514350">
              <a:buAutoNum type="arabicPeriod"/>
            </a:pPr>
            <a:r>
              <a:rPr lang="id-ID" dirty="0" smtClean="0"/>
              <a:t>Kontak budaya</a:t>
            </a:r>
          </a:p>
          <a:p>
            <a:pPr marL="514350" indent="-514350">
              <a:buAutoNum type="arabicPeriod"/>
            </a:pPr>
            <a:r>
              <a:rPr lang="id-ID" dirty="0" smtClean="0"/>
              <a:t>Penggalian budaya</a:t>
            </a:r>
          </a:p>
          <a:p>
            <a:pPr marL="514350" indent="-514350">
              <a:buAutoNum type="arabicPeriod"/>
            </a:pPr>
            <a:r>
              <a:rPr lang="id-ID" dirty="0" smtClean="0"/>
              <a:t>Sosialisasi budaya</a:t>
            </a:r>
          </a:p>
          <a:p>
            <a:pPr marL="514350" indent="-514350">
              <a:buAutoNum type="arabicPeriod"/>
            </a:pPr>
            <a:r>
              <a:rPr lang="id-ID" dirty="0" smtClean="0"/>
              <a:t>Internalisasi budaya</a:t>
            </a:r>
          </a:p>
          <a:p>
            <a:pPr marL="514350" indent="-514350">
              <a:buAutoNum type="arabicPeriod"/>
            </a:pPr>
            <a:r>
              <a:rPr lang="id-ID" dirty="0" smtClean="0"/>
              <a:t>Kontrol budaya </a:t>
            </a:r>
          </a:p>
          <a:p>
            <a:pPr marL="514350" indent="-514350">
              <a:buAutoNum type="arabicPeriod"/>
            </a:pPr>
            <a:r>
              <a:rPr lang="id-ID" dirty="0" smtClean="0"/>
              <a:t>Seleksi budaya</a:t>
            </a:r>
          </a:p>
          <a:p>
            <a:pPr marL="514350" indent="-514350">
              <a:buAutoNum type="arabicPeriod"/>
            </a:pPr>
            <a:r>
              <a:rPr lang="id-ID" dirty="0" smtClean="0"/>
              <a:t>Evaluasi budaya </a:t>
            </a:r>
          </a:p>
          <a:p>
            <a:pPr marL="514350" indent="-514350">
              <a:buAutoNum type="arabicPeriod"/>
            </a:pPr>
            <a:r>
              <a:rPr lang="id-ID" dirty="0" smtClean="0"/>
              <a:t>Pertahanan budaya</a:t>
            </a:r>
          </a:p>
          <a:p>
            <a:pPr marL="514350" indent="-514350">
              <a:buAutoNum type="arabicPeriod"/>
            </a:pPr>
            <a:r>
              <a:rPr lang="id-ID" dirty="0" smtClean="0"/>
              <a:t>Perubahan budaya</a:t>
            </a:r>
          </a:p>
          <a:p>
            <a:pPr marL="514350" indent="-514350">
              <a:buAutoNum type="arabicPeriod"/>
            </a:pPr>
            <a:r>
              <a:rPr lang="id-ID" dirty="0" smtClean="0"/>
              <a:t>Pewarisan budaya</a:t>
            </a:r>
          </a:p>
          <a:p>
            <a:pPr marL="514350" indent="-514350">
              <a:buAutoNum type="arabicPeriod"/>
            </a:pPr>
            <a:r>
              <a:rPr lang="id-ID" dirty="0" smtClean="0"/>
              <a:t>Asimilasi budaya</a:t>
            </a:r>
          </a:p>
          <a:p>
            <a:pPr marL="514350" indent="-514350">
              <a:buAutoNum type="arabicPeriod"/>
            </a:pPr>
            <a:r>
              <a:rPr lang="id-ID" dirty="0" smtClean="0"/>
              <a:t>Akulturasi budaya</a:t>
            </a:r>
          </a:p>
          <a:p>
            <a:pPr marL="514350" indent="-514350">
              <a:buAutoNum type="arabicPeriod"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Proses-proses Budaya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Kontak budaya</a:t>
            </a:r>
          </a:p>
          <a:p>
            <a:pPr marL="514350" indent="-514350">
              <a:buNone/>
            </a:pPr>
            <a:r>
              <a:rPr lang="id-ID" dirty="0" smtClean="0"/>
              <a:t>	- Pertemuan antara nilai baru dengan nilai lama</a:t>
            </a:r>
          </a:p>
          <a:p>
            <a:pPr marL="514350" indent="-514350">
              <a:buNone/>
            </a:pPr>
            <a:r>
              <a:rPr lang="id-ID" dirty="0" smtClean="0"/>
              <a:t>	- Kontak lunak dan kontak keras (pelan/cepat, bertahap/sekaligus, dikenal/tidak, sedikit demi sedikit/besar-besaran). </a:t>
            </a:r>
          </a:p>
          <a:p>
            <a:pPr marL="514350" indent="-514350">
              <a:buNone/>
            </a:pPr>
            <a:r>
              <a:rPr lang="id-ID" dirty="0" smtClean="0"/>
              <a:t>	Dalam proses ini, perbedaan budaya dapat menimbulkan benturan budaya</a:t>
            </a:r>
          </a:p>
          <a:p>
            <a:pPr marL="514350" indent="-514350">
              <a:buNone/>
            </a:pPr>
            <a:r>
              <a:rPr lang="id-ID" dirty="0" smtClean="0"/>
              <a:t>2. Penggalian budaya</a:t>
            </a:r>
          </a:p>
          <a:p>
            <a:pPr marL="514350" indent="-514350">
              <a:buAutoNum type="arabicPeriod"/>
            </a:pP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3. Sosialisasi budaya (horisontal, kuantitatif)</a:t>
            </a:r>
          </a:p>
          <a:p>
            <a:pPr marL="514350" indent="-514350">
              <a:buNone/>
            </a:pPr>
            <a:r>
              <a:rPr lang="id-ID" dirty="0" smtClean="0"/>
              <a:t>    Proses mengenalkan pengetahuan, ajaran, nilai-nilai, dan lain-lain  unsur budaya untuk mencapai penerimaan yang sebanyak dan sedalam mungkin</a:t>
            </a:r>
          </a:p>
          <a:p>
            <a:pPr marL="514350" indent="-514350">
              <a:buNone/>
            </a:pPr>
            <a:r>
              <a:rPr lang="id-ID" dirty="0" smtClean="0"/>
              <a:t>4. Internalisasi budaya (vertikal, kualitatif)</a:t>
            </a:r>
          </a:p>
          <a:p>
            <a:pPr marL="514350" indent="-514350">
              <a:buNone/>
            </a:pPr>
            <a:r>
              <a:rPr lang="id-ID" dirty="0" smtClean="0"/>
              <a:t>     Proses menanamkan dan menunmbuhkembangkan suatu nilai atau budaya menjadi bagian diri  seseorang melalui pendidikan, pengajaran, indoktrinasi, brain-washing, pengarahan, dll.</a:t>
            </a:r>
          </a:p>
          <a:p>
            <a:pPr marL="514350" indent="-514350">
              <a:buNone/>
            </a:pPr>
            <a:r>
              <a:rPr lang="id-ID" dirty="0" smtClean="0"/>
              <a:t>5. Kontrol budaya </a:t>
            </a:r>
          </a:p>
          <a:p>
            <a:pPr marL="514350" indent="-514350">
              <a:buNone/>
            </a:pPr>
            <a:r>
              <a:rPr lang="id-ID" dirty="0" smtClean="0"/>
              <a:t>     Mengendalikan perilaku manusia, misalnya tradisi, adat, sopan santun, dan moralitas.</a:t>
            </a:r>
          </a:p>
          <a:p>
            <a:pPr marL="514350" indent="-514350">
              <a:buNone/>
            </a:pPr>
            <a:r>
              <a:rPr lang="id-ID" dirty="0" smtClean="0"/>
              <a:t>     Budaya </a:t>
            </a:r>
            <a:r>
              <a:rPr lang="id-ID" dirty="0" smtClean="0">
                <a:sym typeface="Wingdings" pitchFamily="2" charset="2"/>
              </a:rPr>
              <a:t> kontrol sosial, misalnya budaya tertib</a:t>
            </a:r>
            <a:endParaRPr lang="id-ID" dirty="0" smtClean="0"/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Proses-proses Budaya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id-ID" dirty="0" smtClean="0"/>
              <a:t>6. Seleksi dan Evaluasi budaya </a:t>
            </a:r>
          </a:p>
          <a:p>
            <a:pPr marL="514350" indent="-514350">
              <a:buNone/>
            </a:pPr>
            <a:r>
              <a:rPr lang="id-ID" dirty="0" smtClean="0"/>
              <a:t>     Budaya dari luar mengalami proses seleksi dan evaluasi, yaitu seleksi alam, seleksi sosial, seleksi manajemen budaya </a:t>
            </a:r>
          </a:p>
          <a:p>
            <a:pPr marL="514350" indent="-514350">
              <a:buNone/>
            </a:pPr>
            <a:r>
              <a:rPr lang="id-ID" dirty="0" smtClean="0"/>
              <a:t>7. Pertahanan budaya</a:t>
            </a:r>
          </a:p>
          <a:p>
            <a:pPr marL="514350" indent="-514350">
              <a:buNone/>
            </a:pPr>
            <a:r>
              <a:rPr lang="id-ID" dirty="0" smtClean="0"/>
              <a:t>     Proses mempertahankan eksistensi dan kepribadian suatu kelompok, etnis</a:t>
            </a:r>
          </a:p>
          <a:p>
            <a:pPr marL="514350" indent="-514350">
              <a:buNone/>
            </a:pPr>
            <a:r>
              <a:rPr lang="id-ID" dirty="0" smtClean="0"/>
              <a:t>8. Perubahan budaya</a:t>
            </a:r>
          </a:p>
          <a:p>
            <a:pPr marL="514350" indent="-514350">
              <a:buNone/>
            </a:pPr>
            <a:r>
              <a:rPr lang="id-ID" dirty="0" smtClean="0"/>
              <a:t>    Proses perubahan pada landasan dan eksistensinya.</a:t>
            </a:r>
          </a:p>
          <a:p>
            <a:pPr marL="514350" indent="-514350">
              <a:buNone/>
            </a:pPr>
            <a:r>
              <a:rPr lang="id-ID" dirty="0" smtClean="0"/>
              <a:t>9. Pewarisan budaya</a:t>
            </a:r>
          </a:p>
          <a:p>
            <a:pPr marL="514350" indent="-514350">
              <a:buNone/>
            </a:pPr>
            <a:r>
              <a:rPr lang="id-ID" dirty="0" smtClean="0"/>
              <a:t>    - strategi pelestarian sistem nilai</a:t>
            </a:r>
          </a:p>
          <a:p>
            <a:pPr marL="514350" indent="-514350">
              <a:buNone/>
            </a:pPr>
            <a:r>
              <a:rPr lang="id-ID" dirty="0" smtClean="0"/>
              <a:t>    - strategi kaderisasi</a:t>
            </a:r>
          </a:p>
          <a:p>
            <a:pPr marL="514350" indent="-514350">
              <a:buNone/>
            </a:pPr>
            <a:r>
              <a:rPr lang="id-ID" dirty="0" smtClean="0"/>
              <a:t>    - strategi belajar berbudaya</a:t>
            </a:r>
          </a:p>
          <a:p>
            <a:pPr marL="514350" indent="-514350">
              <a:buNone/>
            </a:pPr>
            <a:r>
              <a:rPr lang="id-ID" dirty="0" smtClean="0"/>
              <a:t>    - strategi suksesi </a:t>
            </a:r>
          </a:p>
          <a:p>
            <a:pPr marL="514350" indent="-514350">
              <a:buNone/>
            </a:pPr>
            <a:r>
              <a:rPr lang="id-ID" dirty="0" smtClean="0"/>
              <a:t>    - strategi pemanfaat dan pelestarian alam</a:t>
            </a:r>
          </a:p>
          <a:p>
            <a:pPr marL="514350" indent="-514350">
              <a:buNone/>
            </a:pPr>
            <a:r>
              <a:rPr lang="id-ID" dirty="0" smtClean="0"/>
              <a:t>    - strategi hidup hemat dan sederhana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Proses-proses budaya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id-ID" dirty="0" smtClean="0"/>
              <a:t>10. Asimilasi budaya</a:t>
            </a:r>
          </a:p>
          <a:p>
            <a:pPr marL="514350" indent="-514350">
              <a:buNone/>
            </a:pPr>
            <a:r>
              <a:rPr lang="id-ID" dirty="0" smtClean="0"/>
              <a:t>      </a:t>
            </a:r>
            <a:r>
              <a:rPr lang="id-ID" b="1" dirty="0" smtClean="0"/>
              <a:t>P</a:t>
            </a:r>
            <a:r>
              <a:rPr lang="id-ID" dirty="0" smtClean="0"/>
              <a:t>embauran dua </a:t>
            </a:r>
            <a:r>
              <a:rPr lang="id-ID" b="1" dirty="0" smtClean="0"/>
              <a:t>kebudayaan</a:t>
            </a:r>
            <a:r>
              <a:rPr lang="id-ID" dirty="0" smtClean="0"/>
              <a:t> yang disertai dengan hilangnya ciri has </a:t>
            </a:r>
            <a:r>
              <a:rPr lang="id-ID" b="1" dirty="0" smtClean="0"/>
              <a:t>kebudayaan</a:t>
            </a:r>
            <a:r>
              <a:rPr lang="id-ID" dirty="0" smtClean="0"/>
              <a:t> asli sehingga membentuk </a:t>
            </a:r>
            <a:r>
              <a:rPr lang="id-ID" b="1" dirty="0" smtClean="0"/>
              <a:t>kebudayaan</a:t>
            </a:r>
            <a:r>
              <a:rPr lang="id-ID" dirty="0" smtClean="0"/>
              <a:t> baru</a:t>
            </a:r>
          </a:p>
          <a:p>
            <a:pPr marL="514350" indent="-514350">
              <a:buNone/>
            </a:pPr>
            <a:r>
              <a:rPr lang="id-ID" dirty="0" smtClean="0"/>
              <a:t>11. Akulturasi budaya</a:t>
            </a:r>
          </a:p>
          <a:p>
            <a:pPr marL="514350" indent="-514350">
              <a:buNone/>
            </a:pPr>
            <a:r>
              <a:rPr lang="id-ID" dirty="0" smtClean="0"/>
              <a:t>      Perpaduan </a:t>
            </a:r>
            <a:r>
              <a:rPr lang="id-ID" b="1" dirty="0" smtClean="0"/>
              <a:t>budaya</a:t>
            </a:r>
            <a:r>
              <a:rPr lang="id-ID" dirty="0" smtClean="0"/>
              <a:t> menghasilkan </a:t>
            </a:r>
            <a:r>
              <a:rPr lang="id-ID" b="1" dirty="0" smtClean="0"/>
              <a:t>budaya</a:t>
            </a:r>
            <a:r>
              <a:rPr lang="id-ID" dirty="0" smtClean="0"/>
              <a:t> baru tanpa menghilangkan unsur-unsur asli dalam </a:t>
            </a:r>
            <a:r>
              <a:rPr lang="id-ID" b="1" dirty="0" smtClean="0"/>
              <a:t>budaya</a:t>
            </a:r>
            <a:r>
              <a:rPr lang="id-ID" dirty="0" smtClean="0"/>
              <a:t> tersebut. Misalnya, proses percampuran dua </a:t>
            </a:r>
            <a:r>
              <a:rPr lang="id-ID" b="1" dirty="0" smtClean="0"/>
              <a:t>budaya</a:t>
            </a:r>
            <a:r>
              <a:rPr lang="id-ID" dirty="0" smtClean="0"/>
              <a:t> atau lebih yang saling bertemu dan berlangsung dalam waktu yang lama sehingga bisa saling memengaruhi.</a:t>
            </a:r>
          </a:p>
          <a:p>
            <a:pPr marL="514350" indent="-514350">
              <a:buNone/>
            </a:pPr>
            <a:r>
              <a:rPr lang="id-ID" dirty="0" smtClean="0"/>
              <a:t>12. Konflik budaya</a:t>
            </a:r>
          </a:p>
          <a:p>
            <a:pPr marL="514350" indent="-514350">
              <a:buNone/>
            </a:pPr>
            <a:r>
              <a:rPr lang="id-ID" dirty="0" smtClean="0"/>
              <a:t>       Benturan budaya dan konflik budaya </a:t>
            </a:r>
            <a:r>
              <a:rPr lang="id-ID" dirty="0" smtClean="0">
                <a:sym typeface="Wingdings" pitchFamily="2" charset="2"/>
              </a:rPr>
              <a:t> gejala budaya yang perilaku dan raganya bisa sama tetapi motifnya berbeda. Misalnya: nilai lama dan baru. </a:t>
            </a:r>
          </a:p>
          <a:p>
            <a:pPr marL="514350" indent="-514350">
              <a:buNone/>
            </a:pPr>
            <a:r>
              <a:rPr lang="id-ID" dirty="0" smtClean="0">
                <a:sym typeface="Wingdings" pitchFamily="2" charset="2"/>
              </a:rPr>
              <a:t>      Konflik budaya:  konflik nilai = konflik kepentingan</a:t>
            </a:r>
          </a:p>
          <a:p>
            <a:pPr marL="514350" indent="-514350">
              <a:buNone/>
            </a:pPr>
            <a:r>
              <a:rPr lang="id-ID" dirty="0" smtClean="0">
                <a:sym typeface="Wingdings" pitchFamily="2" charset="2"/>
              </a:rPr>
              <a:t>13. Enkulturasi budaya</a:t>
            </a:r>
          </a:p>
          <a:p>
            <a:pPr marL="514350" indent="-514350">
              <a:buNone/>
            </a:pPr>
            <a:r>
              <a:rPr lang="id-ID" dirty="0" smtClean="0"/>
              <a:t>       Proses memasukkan budaya baru, tidak lepas dari pengaruh dari luar masyarakat penganut  budaya asli, proses ini menjadi faktor pendorong utama dalam peningkatan atau penurunan nilai pada suatu budaya dalam masyarakat.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Konsep dalam kajian budaya dan media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id-ID" dirty="0" smtClean="0"/>
              <a:t>1. Konsep Ideologi</a:t>
            </a:r>
          </a:p>
          <a:p>
            <a:pPr marL="514350" indent="-514350">
              <a:buNone/>
            </a:pPr>
            <a:r>
              <a:rPr lang="id-ID" dirty="0" smtClean="0"/>
              <a:t>    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petapeta makna yang berpretensi mengandung nilai kebenaran yang   bersifat universal, pengertian spesifik tentang kekuasaan.</a:t>
            </a:r>
          </a:p>
          <a:p>
            <a:pPr marL="514350" indent="-514350">
              <a:buNone/>
            </a:pPr>
            <a:r>
              <a:rPr lang="id-ID" dirty="0" smtClean="0"/>
              <a:t>       Misalnya: konstruksi berita media televisi dalam menjelaskan dunia</a:t>
            </a:r>
          </a:p>
          <a:p>
            <a:pPr marL="514350" indent="-514350">
              <a:buNone/>
            </a:pPr>
            <a:r>
              <a:rPr lang="id-ID" dirty="0" smtClean="0"/>
              <a:t>2. Konsep hegemoni</a:t>
            </a:r>
          </a:p>
          <a:p>
            <a:pPr>
              <a:buNone/>
            </a:pPr>
            <a:r>
              <a:rPr lang="id-ID" dirty="0" smtClean="0">
                <a:sym typeface="Wingdings" pitchFamily="2" charset="2"/>
              </a:rPr>
              <a:t>      </a:t>
            </a:r>
            <a:r>
              <a:rPr lang="nn-NO" dirty="0" smtClean="0"/>
              <a:t>Proses pembuatan, mempertahankan dan reproduksi makna</a:t>
            </a:r>
            <a:r>
              <a:rPr lang="id-ID" dirty="0" smtClean="0"/>
              <a:t> dan praktik-praktik kekuasaan dengan cara merebut d</a:t>
            </a:r>
            <a:r>
              <a:rPr lang="sv-SE" dirty="0" smtClean="0"/>
              <a:t>an memenangkan kesadaran di antara </a:t>
            </a:r>
            <a:r>
              <a:rPr lang="id-ID" dirty="0" smtClean="0"/>
              <a:t>kelompok </a:t>
            </a:r>
            <a:r>
              <a:rPr lang="sv-SE" dirty="0" smtClean="0"/>
              <a:t>subordinat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Metode Kajian Budaya dan Media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b="1" dirty="0" smtClean="0"/>
              <a:t>Kajian Etnografi</a:t>
            </a:r>
          </a:p>
          <a:p>
            <a:pPr>
              <a:buNone/>
            </a:pPr>
            <a:r>
              <a:rPr lang="id-ID" b="1" dirty="0" smtClean="0">
                <a:sym typeface="Wingdings" pitchFamily="2" charset="2"/>
              </a:rPr>
              <a:t>     </a:t>
            </a:r>
            <a:r>
              <a:rPr lang="sv-SE" dirty="0" smtClean="0"/>
              <a:t>pendekatan empiris dan teoritis </a:t>
            </a:r>
            <a:r>
              <a:rPr lang="id-ID" dirty="0" smtClean="0"/>
              <a:t>untuk </a:t>
            </a:r>
            <a:r>
              <a:rPr lang="sv-SE" dirty="0" smtClean="0"/>
              <a:t>mendapatkan</a:t>
            </a:r>
            <a:r>
              <a:rPr lang="id-ID" dirty="0" smtClean="0"/>
              <a:t> </a:t>
            </a:r>
            <a:r>
              <a:rPr lang="id-ID" dirty="0" smtClean="0"/>
              <a:t>deskripsi dan analisis mendalam tentang kebudayaan berdasarkan penelitian lapangan (</a:t>
            </a:r>
            <a:r>
              <a:rPr lang="id-ID" i="1" dirty="0" smtClean="0"/>
              <a:t>fieldwork) </a:t>
            </a:r>
            <a:r>
              <a:rPr lang="id-ID" dirty="0" smtClean="0"/>
              <a:t>yang intensif. Mis. Kajian </a:t>
            </a:r>
            <a:r>
              <a:rPr lang="id-ID" dirty="0" smtClean="0"/>
              <a:t>fonologi</a:t>
            </a:r>
            <a:endParaRPr lang="id-ID" dirty="0" smtClean="0"/>
          </a:p>
          <a:p>
            <a:pPr>
              <a:buNone/>
            </a:pPr>
            <a:endParaRPr lang="id-ID" b="1" dirty="0" smtClean="0"/>
          </a:p>
          <a:p>
            <a:r>
              <a:rPr lang="id-ID" b="1" dirty="0" smtClean="0"/>
              <a:t>Kajian Tekstual</a:t>
            </a:r>
          </a:p>
          <a:p>
            <a:pPr>
              <a:buNone/>
            </a:pPr>
            <a:r>
              <a:rPr lang="id-ID" dirty="0" smtClean="0"/>
              <a:t>	Teks </a:t>
            </a:r>
            <a:r>
              <a:rPr lang="id-ID" dirty="0" smtClean="0"/>
              <a:t>= tanda dan simbol.   </a:t>
            </a:r>
          </a:p>
          <a:p>
            <a:pPr>
              <a:buNone/>
            </a:pPr>
            <a:r>
              <a:rPr lang="id-ID" b="1" dirty="0" smtClean="0"/>
              <a:t>     </a:t>
            </a:r>
            <a:r>
              <a:rPr lang="id-ID" dirty="0" smtClean="0"/>
              <a:t>Narasi</a:t>
            </a:r>
            <a:r>
              <a:rPr lang="id-ID" b="1" dirty="0" smtClean="0"/>
              <a:t> </a:t>
            </a:r>
            <a:r>
              <a:rPr lang="id-ID" b="1" dirty="0" smtClean="0"/>
              <a:t>= </a:t>
            </a:r>
            <a:r>
              <a:rPr lang="it-IT" dirty="0" smtClean="0"/>
              <a:t>penuturan yang tertata dan</a:t>
            </a:r>
            <a:r>
              <a:rPr lang="id-ID" dirty="0" smtClean="0"/>
              <a:t> urut (</a:t>
            </a:r>
            <a:r>
              <a:rPr lang="id-ID" i="1" dirty="0" smtClean="0"/>
              <a:t>sekuensial); </a:t>
            </a:r>
            <a:r>
              <a:rPr lang="id-ID" dirty="0" smtClean="0"/>
              <a:t>bentuk terstruktur   yang biasanya digunakan suatu cerita/kisah untuk mengajukan penjelasan tentang tata-cara dunia realitas.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Font typeface="Arial" charset="0"/>
              <a:buChar char="•"/>
            </a:pPr>
            <a:r>
              <a:rPr lang="id-ID" b="1" dirty="0" smtClean="0"/>
              <a:t>Kajian resepsi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Makna suatu teks diciptakan oleh pembaca. 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Pesan dalam teks memiliki makna potensial yang beragam.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Pembacaan = produksi teks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Kajian Budaya dan Media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 fontScale="77500" lnSpcReduction="20000"/>
          </a:bodyPr>
          <a:lstStyle/>
          <a:p>
            <a:r>
              <a:rPr lang="id-ID" b="1" dirty="0" smtClean="0"/>
              <a:t>Identitas</a:t>
            </a:r>
          </a:p>
          <a:p>
            <a:pPr>
              <a:buNone/>
            </a:pPr>
            <a:r>
              <a:rPr lang="id-ID" b="1" dirty="0" smtClean="0"/>
              <a:t>	-</a:t>
            </a:r>
            <a:r>
              <a:rPr lang="id-ID" dirty="0" smtClean="0"/>
              <a:t>Etnisitas -&gt; proses menjadi, terkait dgn kajian sejarah, budaya, komunikasi, media, sosiologi, dan bahasa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- Ra</a:t>
            </a:r>
            <a:r>
              <a:rPr lang="id-ID" dirty="0" smtClean="0"/>
              <a:t>s -&gt; berasosiasi dengan wacana biologis, superioritas,   subordinasi kultural, kekuasaan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- N</a:t>
            </a:r>
            <a:r>
              <a:rPr lang="id-ID" dirty="0" smtClean="0"/>
              <a:t>asionalitas -&gt; kemurnian etnis, konstruksi bangsa, diaspora</a:t>
            </a:r>
          </a:p>
          <a:p>
            <a:pPr>
              <a:buNone/>
            </a:pPr>
            <a:endParaRPr lang="id-ID" dirty="0" smtClean="0"/>
          </a:p>
          <a:p>
            <a:r>
              <a:rPr lang="id-ID" b="1" dirty="0" smtClean="0"/>
              <a:t>Seks, Subjek,dan </a:t>
            </a:r>
            <a:r>
              <a:rPr lang="id-ID" b="1" dirty="0" smtClean="0"/>
              <a:t>Representasi</a:t>
            </a:r>
            <a:endParaRPr lang="id-ID" b="1" dirty="0" smtClean="0"/>
          </a:p>
          <a:p>
            <a:pPr>
              <a:buNone/>
            </a:pPr>
            <a:r>
              <a:rPr lang="id-ID" dirty="0" smtClean="0"/>
              <a:t>    Seks dan gender -&gt; konstruksi sosial budaya terkait representasi</a:t>
            </a:r>
          </a:p>
          <a:p>
            <a:pPr>
              <a:buNone/>
            </a:pPr>
            <a:r>
              <a:rPr lang="id-ID" dirty="0" smtClean="0"/>
              <a:t>	Isu seksualitas bukan masalah biologis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Mis: isu femininitas, maskulinitas, studi tentang tubuh dan representasi identitas</a:t>
            </a:r>
          </a:p>
          <a:p>
            <a:pPr>
              <a:buNone/>
            </a:pPr>
            <a:endParaRPr lang="id-ID" dirty="0" smtClean="0"/>
          </a:p>
          <a:p>
            <a:r>
              <a:rPr lang="id-ID" b="1" dirty="0" smtClean="0"/>
              <a:t>Televisi, Teks, dan </a:t>
            </a:r>
            <a:r>
              <a:rPr lang="id-ID" b="1" dirty="0" smtClean="0"/>
              <a:t>Pemirsa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- Praktik komunikasi masyarakat modern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- Pemirsa -&gt; perncipta makna yang aktif , dinamis, dan kritis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Mis: studi tentang penonton film, studi tentang sinetron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Kajian Budaya dan Media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81596"/>
          </a:xfrm>
        </p:spPr>
        <p:txBody>
          <a:bodyPr>
            <a:normAutofit fontScale="85000" lnSpcReduction="20000"/>
          </a:bodyPr>
          <a:lstStyle/>
          <a:p>
            <a:r>
              <a:rPr lang="id-ID" b="1" dirty="0" smtClean="0"/>
              <a:t>Ruang</a:t>
            </a:r>
            <a:endParaRPr lang="id-ID" b="1" dirty="0" smtClean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id-ID" dirty="0" smtClean="0"/>
              <a:t>Ruang -&gt; relasi sosial tentang </a:t>
            </a:r>
            <a:r>
              <a:rPr lang="id-ID" dirty="0" smtClean="0"/>
              <a:t>kelas, gender, etnisitas, </a:t>
            </a:r>
            <a:r>
              <a:rPr lang="id-ID" dirty="0" smtClean="0"/>
              <a:t>dll. </a:t>
            </a:r>
            <a:r>
              <a:rPr lang="id-ID" dirty="0" smtClean="0"/>
              <a:t>Ruang </a:t>
            </a:r>
            <a:r>
              <a:rPr lang="id-ID" dirty="0" smtClean="0"/>
              <a:t>-&gt; tempat kekuasaan dan persaingan makna</a:t>
            </a:r>
          </a:p>
          <a:p>
            <a:pPr>
              <a:buNone/>
            </a:pPr>
            <a:endParaRPr lang="id-ID" dirty="0" smtClean="0"/>
          </a:p>
          <a:p>
            <a:r>
              <a:rPr lang="id-ID" b="1" dirty="0" smtClean="0"/>
              <a:t>Remaja,Gaya,dan Perlawanan</a:t>
            </a:r>
            <a:endParaRPr lang="id-ID" b="1" dirty="0" smtClean="0"/>
          </a:p>
          <a:p>
            <a:pPr>
              <a:buNone/>
            </a:pPr>
            <a:r>
              <a:rPr lang="id-ID" dirty="0" smtClean="0"/>
              <a:t>	Usia - &gt; kategori identitas (anak-anak, remaja, pemuda, tua)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Remaja -&gt; klasifikasi kultural 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Subkultul muda -&gt; perlawanan simbolik terhdap penguasa	</a:t>
            </a:r>
          </a:p>
          <a:p>
            <a:pPr>
              <a:buNone/>
            </a:pPr>
            <a:endParaRPr lang="id-ID" dirty="0" smtClean="0"/>
          </a:p>
          <a:p>
            <a:r>
              <a:rPr lang="id-ID" b="1" dirty="0" smtClean="0"/>
              <a:t>Politik Kebudayaan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-&gt; kekuasaan untuk melabeli , merepresentasi dunia, menciptakan dunia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-&gt; </a:t>
            </a:r>
            <a:r>
              <a:rPr lang="id-ID" dirty="0" smtClean="0"/>
              <a:t>pergulatan kolektif yang diorganisir di seputar kelas, gender, ras, seksualitas, usia</a:t>
            </a:r>
            <a:r>
              <a:rPr lang="id-ID" dirty="0" smtClean="0"/>
              <a:t>, dll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-&gt;  pertempuran ideologi, pemertahanan hegemoni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415</TotalTime>
  <Words>266</Words>
  <Application>Microsoft Office PowerPoint</Application>
  <PresentationFormat>On-screen Show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Slide 1</vt:lpstr>
      <vt:lpstr>Proses-proses Budaya</vt:lpstr>
      <vt:lpstr>Proses-proses Budaya</vt:lpstr>
      <vt:lpstr>Proses-proses Budaya</vt:lpstr>
      <vt:lpstr>Proses-proses budaya</vt:lpstr>
      <vt:lpstr>Konsep dalam kajian budaya dan media</vt:lpstr>
      <vt:lpstr>Metode Kajian Budaya dan Media</vt:lpstr>
      <vt:lpstr>Kajian Budaya dan Media</vt:lpstr>
      <vt:lpstr>Kajian Budaya dan Media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3014</dc:creator>
  <cp:lastModifiedBy>3014</cp:lastModifiedBy>
  <cp:revision>4</cp:revision>
  <dcterms:created xsi:type="dcterms:W3CDTF">2019-12-04T22:00:54Z</dcterms:created>
  <dcterms:modified xsi:type="dcterms:W3CDTF">2019-12-11T05:59:55Z</dcterms:modified>
</cp:coreProperties>
</file>