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59" r:id="rId9"/>
    <p:sldId id="264" r:id="rId10"/>
    <p:sldId id="265" r:id="rId11"/>
    <p:sldId id="266" r:id="rId12"/>
    <p:sldId id="270" r:id="rId13"/>
    <p:sldId id="271" r:id="rId14"/>
    <p:sldId id="272" r:id="rId15"/>
    <p:sldId id="273" r:id="rId16"/>
    <p:sldId id="274" r:id="rId17"/>
    <p:sldId id="277" r:id="rId18"/>
    <p:sldId id="278" r:id="rId19"/>
    <p:sldId id="279" r:id="rId20"/>
    <p:sldId id="276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70" autoAdjust="0"/>
  </p:normalViewPr>
  <p:slideViewPr>
    <p:cSldViewPr>
      <p:cViewPr varScale="1">
        <p:scale>
          <a:sx n="49" d="100"/>
          <a:sy n="49" d="100"/>
        </p:scale>
        <p:origin x="121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5E759-9258-4318-BDCA-A6187BE04FD7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2728DA-46E5-4B06-A9EB-D385B99EC98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415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143000" y="152384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4414" y="3786190"/>
            <a:ext cx="6858000" cy="1143008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44000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4400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27/11/2015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HTML TABLE</a:t>
            </a:r>
            <a:endParaRPr lang="id-ID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Khafiizh</a:t>
            </a:r>
            <a:r>
              <a:rPr lang="en-US" b="1" dirty="0" smtClean="0"/>
              <a:t> </a:t>
            </a:r>
            <a:r>
              <a:rPr lang="en-US" b="1" dirty="0" err="1" smtClean="0"/>
              <a:t>Hastuti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Cells Spanning Multiple Column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3686172" cy="4937760"/>
          </a:xfrm>
        </p:spPr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Bagaimana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melakukan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span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pada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table ?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Span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pada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table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didefinisikan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tag </a:t>
            </a:r>
            <a:r>
              <a:rPr lang="en-US" b="1" i="1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colspan</a:t>
            </a:r>
            <a:r>
              <a:rPr lang="en-US" b="1" i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/ </a:t>
            </a:r>
            <a:r>
              <a:rPr lang="en-US" b="1" i="1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rowspan</a:t>
            </a:r>
            <a:endParaRPr lang="en-US" b="1" i="1" dirty="0" smtClean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  <a:p>
            <a:endParaRPr lang="en-US" b="1" dirty="0" smtClean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  <a:p>
            <a:endParaRPr lang="id-ID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4810" y="1214422"/>
            <a:ext cx="4857816" cy="4154984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&lt;table border=“0”&gt;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&lt;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	&lt;td&gt;Name&lt;/td&gt;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	&lt;td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colspan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=“2”&gt;Games&lt;/td&gt;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 &lt;/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 &lt;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	&lt;td&gt;Russell&lt;/td&gt;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	&lt;td&gt;Clash Of Clans&lt;/td&gt;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	&lt;td&gt;Candy Crush Saga&lt;/td&gt;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  &lt;/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&lt;/table&gt;</a:t>
            </a:r>
            <a:endParaRPr lang="id-ID" sz="24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214810" y="5500702"/>
          <a:ext cx="4434841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4555"/>
                <a:gridCol w="1641793"/>
                <a:gridCol w="190849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Game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Russell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Clash Of Clans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Candy Crush saga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Buat</a:t>
            </a:r>
            <a:r>
              <a:rPr lang="en-US" dirty="0" smtClean="0"/>
              <a:t> table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00100" y="1928802"/>
          <a:ext cx="6249797" cy="2499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677797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alibri" pitchFamily="34" charset="0"/>
                          <a:cs typeface="Calibri" pitchFamily="34" charset="0"/>
                        </a:rPr>
                        <a:t>NIM</a:t>
                      </a:r>
                      <a:endParaRPr lang="id-ID" sz="2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alibri" pitchFamily="34" charset="0"/>
                          <a:cs typeface="Calibri" pitchFamily="34" charset="0"/>
                        </a:rPr>
                        <a:t>Name</a:t>
                      </a:r>
                      <a:endParaRPr lang="id-ID" sz="2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alibri" pitchFamily="34" charset="0"/>
                          <a:cs typeface="Calibri" pitchFamily="34" charset="0"/>
                        </a:rPr>
                        <a:t>Country</a:t>
                      </a:r>
                      <a:endParaRPr lang="id-ID" sz="2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alibri" pitchFamily="34" charset="0"/>
                          <a:cs typeface="Calibri" pitchFamily="34" charset="0"/>
                        </a:rPr>
                        <a:t>First Name</a:t>
                      </a:r>
                      <a:endParaRPr lang="id-ID" sz="2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alibri" pitchFamily="34" charset="0"/>
                          <a:cs typeface="Calibri" pitchFamily="34" charset="0"/>
                        </a:rPr>
                        <a:t>Last</a:t>
                      </a:r>
                      <a:r>
                        <a:rPr lang="en-US" sz="2800" b="1" baseline="0" dirty="0" smtClean="0">
                          <a:latin typeface="Calibri" pitchFamily="34" charset="0"/>
                          <a:cs typeface="Calibri" pitchFamily="34" charset="0"/>
                        </a:rPr>
                        <a:t> Name</a:t>
                      </a:r>
                      <a:endParaRPr lang="id-ID" sz="2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sz="2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sz="2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2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Padding &amp; Cell Spacing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Digunakan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membuat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jarak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antar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cell</a:t>
            </a:r>
          </a:p>
          <a:p>
            <a:pPr>
              <a:tabLst>
                <a:tab pos="6457950" algn="l"/>
              </a:tabLst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Menggunakan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tag </a:t>
            </a:r>
            <a:r>
              <a:rPr lang="en-US" b="1" i="1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cellpadding</a:t>
            </a:r>
            <a:r>
              <a:rPr lang="en-US" b="1" i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/ </a:t>
            </a:r>
            <a:r>
              <a:rPr lang="en-US" b="1" i="1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cellspacing</a:t>
            </a:r>
            <a:endParaRPr lang="en-US" b="1" i="1" dirty="0" smtClean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  <a:p>
            <a:endParaRPr lang="id-ID" b="1" dirty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2357430"/>
            <a:ext cx="4841390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&lt;table border=“1”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cellpadding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=“10”&gt;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&lt;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&gt;NIM&lt;/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&lt;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&gt;Name&lt;/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 &lt;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	&lt;td&gt;A11&lt;/td&gt;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	&lt;td&gt;Name&lt;/td&gt;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  &lt;/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&lt;/table&gt;</a:t>
            </a:r>
            <a:endParaRPr lang="id-ID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Padding &amp; Cell Spacing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Digunakan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membuat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jarak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antar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cell</a:t>
            </a:r>
          </a:p>
          <a:p>
            <a:pPr>
              <a:tabLst>
                <a:tab pos="6457950" algn="l"/>
              </a:tabLst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Menggunakan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tag </a:t>
            </a:r>
            <a:r>
              <a:rPr lang="en-US" b="1" i="1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cellpadding</a:t>
            </a:r>
            <a:r>
              <a:rPr lang="en-US" b="1" i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/ </a:t>
            </a:r>
            <a:r>
              <a:rPr lang="en-US" b="1" i="1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cellspacing</a:t>
            </a:r>
            <a:endParaRPr lang="en-US" b="1" i="1" dirty="0" smtClean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  <a:p>
            <a:endParaRPr lang="id-ID" b="1" dirty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2357430"/>
            <a:ext cx="4761240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&lt;table border=“1”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cellspacing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=“10”&gt;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&lt;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&gt;NIM&lt;/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&lt;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&gt;Name&lt;/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 &lt;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	&lt;td&gt;A11&lt;/td&gt;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	&lt;td&gt;Name&lt;/td&gt;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  &lt;/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&lt;/table&gt;</a:t>
            </a:r>
            <a:endParaRPr lang="id-ID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Background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Memberikan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background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pada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tabel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seperti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background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warna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atau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gambar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2357430"/>
            <a:ext cx="4842672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&lt;table border=“1”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bgcolor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=“yellow”&gt;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&lt;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&gt;NIM&lt;/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&lt;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&gt;Name&lt;/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 &lt;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	&lt;td&gt;A11&lt;/td&gt;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	&lt;td&gt;Name&lt;/td&gt;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  &lt;/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&lt;/table&gt;</a:t>
            </a:r>
            <a:endParaRPr lang="id-ID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Background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Memberikan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background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pada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tabel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seperti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background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warna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atau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gambar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2357430"/>
            <a:ext cx="5688160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&lt;table border=“1” background=“koala.jpg”&gt;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&lt;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&gt;NIM&lt;/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&lt;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&gt;Name&lt;/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 &lt;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	&lt;td&gt;A11&lt;/td&gt;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	&lt;td&gt;Name&lt;/td&gt;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  &lt;/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&lt;/table&gt;</a:t>
            </a:r>
            <a:endParaRPr lang="id-ID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Alligning</a:t>
            </a:r>
            <a:r>
              <a:rPr lang="en-US" dirty="0" smtClean="0"/>
              <a:t> Cell Content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Menerapkan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align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pada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table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Align : left, right, center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2357430"/>
            <a:ext cx="4842672" cy="37856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&lt;table border=“1”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bgcolor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=“yellow”&gt;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&lt;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&lt;td align=“center”&gt;NIM&lt;/td&gt;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&lt;td align=“center”&gt;Name&lt;/td&gt;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 &lt;/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 	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 &lt;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	&lt;td align=“left”&gt;A11&lt;/td&gt;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	&lt;td align=“left”&gt;Name&lt;/td&gt;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  &lt;/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&lt;/table&gt;</a:t>
            </a:r>
            <a:endParaRPr lang="id-ID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Buat</a:t>
            </a:r>
            <a:r>
              <a:rPr lang="en-US" dirty="0" smtClean="0"/>
              <a:t> table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00100" y="1928802"/>
          <a:ext cx="6866110" cy="269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3105"/>
                <a:gridCol w="1681480"/>
                <a:gridCol w="1681480"/>
                <a:gridCol w="1229215"/>
                <a:gridCol w="1560830"/>
              </a:tblGrid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latin typeface="Calibri" pitchFamily="34" charset="0"/>
                          <a:cs typeface="Calibri" pitchFamily="34" charset="0"/>
                        </a:rPr>
                        <a:t>ID</a:t>
                      </a:r>
                      <a:endParaRPr lang="id-ID" sz="2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latin typeface="Calibri" pitchFamily="34" charset="0"/>
                          <a:cs typeface="Calibri" pitchFamily="34" charset="0"/>
                        </a:rPr>
                        <a:t>Product</a:t>
                      </a:r>
                      <a:endParaRPr lang="id-ID" sz="2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latin typeface="Calibri" pitchFamily="34" charset="0"/>
                          <a:cs typeface="Calibri" pitchFamily="34" charset="0"/>
                        </a:rPr>
                        <a:t>OS</a:t>
                      </a:r>
                      <a:endParaRPr lang="id-ID" sz="2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latin typeface="Calibri" pitchFamily="34" charset="0"/>
                          <a:cs typeface="Calibri" pitchFamily="34" charset="0"/>
                        </a:rPr>
                        <a:t>Rate/yr</a:t>
                      </a:r>
                      <a:endParaRPr lang="id-ID" sz="2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latin typeface="Calibri" pitchFamily="34" charset="0"/>
                          <a:cs typeface="Calibri" pitchFamily="34" charset="0"/>
                        </a:rPr>
                        <a:t>Country</a:t>
                      </a:r>
                      <a:endParaRPr lang="id-ID" sz="2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Calibri" pitchFamily="34" charset="0"/>
                          <a:cs typeface="Calibri" pitchFamily="34" charset="0"/>
                        </a:rPr>
                        <a:t>001</a:t>
                      </a:r>
                      <a:endParaRPr lang="id-ID" sz="2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Calibri" pitchFamily="34" charset="0"/>
                          <a:cs typeface="Calibri" pitchFamily="34" charset="0"/>
                        </a:rPr>
                        <a:t>Samsung</a:t>
                      </a:r>
                      <a:endParaRPr lang="id-ID" sz="2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Calibri" pitchFamily="34" charset="0"/>
                          <a:cs typeface="Calibri" pitchFamily="34" charset="0"/>
                        </a:rPr>
                        <a:t>Android</a:t>
                      </a:r>
                      <a:endParaRPr lang="id-ID" sz="2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Calibri" pitchFamily="34" charset="0"/>
                          <a:cs typeface="Calibri" pitchFamily="34" charset="0"/>
                        </a:rPr>
                        <a:t>77%</a:t>
                      </a:r>
                      <a:endParaRPr lang="id-ID" sz="2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Calibri" pitchFamily="34" charset="0"/>
                          <a:cs typeface="Calibri" pitchFamily="34" charset="0"/>
                        </a:rPr>
                        <a:t>Indonesia</a:t>
                      </a:r>
                      <a:endParaRPr lang="id-ID" sz="2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Calibri" pitchFamily="34" charset="0"/>
                          <a:cs typeface="Calibri" pitchFamily="34" charset="0"/>
                        </a:rPr>
                        <a:t>002</a:t>
                      </a:r>
                      <a:endParaRPr lang="id-ID" sz="2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Calibri" pitchFamily="34" charset="0"/>
                          <a:cs typeface="Calibri" pitchFamily="34" charset="0"/>
                        </a:rPr>
                        <a:t>LG</a:t>
                      </a:r>
                      <a:endParaRPr lang="id-ID" sz="2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Calibri" pitchFamily="34" charset="0"/>
                          <a:cs typeface="Calibri" pitchFamily="34" charset="0"/>
                        </a:rPr>
                        <a:t>65%</a:t>
                      </a:r>
                      <a:endParaRPr lang="id-ID" sz="2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Calibri" pitchFamily="34" charset="0"/>
                          <a:cs typeface="Calibri" pitchFamily="34" charset="0"/>
                        </a:rPr>
                        <a:t>003</a:t>
                      </a:r>
                      <a:endParaRPr lang="id-ID" sz="2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Calibri" pitchFamily="34" charset="0"/>
                          <a:cs typeface="Calibri" pitchFamily="34" charset="0"/>
                        </a:rPr>
                        <a:t>Blackberry</a:t>
                      </a:r>
                      <a:endParaRPr lang="id-ID" sz="2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Calibri" pitchFamily="34" charset="0"/>
                          <a:cs typeface="Calibri" pitchFamily="34" charset="0"/>
                        </a:rPr>
                        <a:t>Blackberry</a:t>
                      </a:r>
                      <a:endParaRPr lang="id-ID" sz="2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latin typeface="Calibri" pitchFamily="34" charset="0"/>
                          <a:cs typeface="Calibri" pitchFamily="34" charset="0"/>
                        </a:rPr>
                        <a:t>Smartphone</a:t>
                      </a:r>
                      <a:endParaRPr lang="id-ID" sz="2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2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2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2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d-ID" sz="2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en-US" sz="2800" b="1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2800" b="1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2800" b="1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2800" b="1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Little Women</a:t>
                      </a:r>
                    </a:p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by Louisa May Alcott</a:t>
                      </a:r>
                    </a:p>
                    <a:p>
                      <a:pPr algn="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Published in 1868, Little Women follows the lives, loves and tribulations of fours sisters growing up during the American Civil War.</a:t>
                      </a:r>
                    </a:p>
                    <a:p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pPr algn="r"/>
                      <a:r>
                        <a:rPr lang="en-US" sz="2000" dirty="0" smtClean="0"/>
                        <a:t>2</a:t>
                      </a:r>
                      <a:endParaRPr lang="id-ID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The story is based the childhood experiences Alcott shared with her real life sisters, Anna, May and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Elzabeth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. The novel stars Jo, Meg, Beth and Amy and explores the rich nuances of family and family relationships</a:t>
                      </a:r>
                    </a:p>
                    <a:p>
                      <a:pPr algn="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2400" b="1" dirty="0" smtClean="0"/>
                        <a:t>THE</a:t>
                      </a:r>
                      <a:r>
                        <a:rPr lang="en-US" sz="2400" b="1" baseline="0" dirty="0" smtClean="0"/>
                        <a:t> END</a:t>
                      </a:r>
                      <a:endParaRPr lang="en-US" b="1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A picture for the book Little Women"/>
          <p:cNvPicPr>
            <a:picLocks noChangeAspect="1" noChangeArrowheads="1"/>
          </p:cNvPicPr>
          <p:nvPr/>
        </p:nvPicPr>
        <p:blipFill>
          <a:blip r:embed="rId2"/>
          <a:srcRect b="35525"/>
          <a:stretch>
            <a:fillRect/>
          </a:stretch>
        </p:blipFill>
        <p:spPr bwMode="auto">
          <a:xfrm>
            <a:off x="500035" y="1285860"/>
            <a:ext cx="1785950" cy="16235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97447" y="1428736"/>
          <a:ext cx="8803709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00552"/>
                <a:gridCol w="4403157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Rate</a:t>
                      </a:r>
                      <a:r>
                        <a:rPr lang="en-US" sz="2400" baseline="0" dirty="0" smtClean="0">
                          <a:latin typeface="Calibri" pitchFamily="34" charset="0"/>
                          <a:cs typeface="Calibri" pitchFamily="34" charset="0"/>
                        </a:rPr>
                        <a:t> of Sales</a:t>
                      </a:r>
                      <a:endParaRPr lang="en-US" sz="24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Profit 2014:</a:t>
                      </a:r>
                    </a:p>
                    <a:p>
                      <a:endParaRPr lang="en-US" sz="24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24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24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24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24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US" sz="24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Prediction 2015 :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11719" y="2566966"/>
          <a:ext cx="4117405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2393"/>
                <a:gridCol w="1362393"/>
                <a:gridCol w="1392619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Samsung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Income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Outcome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85%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65%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Nokia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75%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74%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740875" y="2557466"/>
          <a:ext cx="4117405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2393"/>
                <a:gridCol w="1362393"/>
                <a:gridCol w="1392619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Samsung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Income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Outcome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105%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75%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Nokia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95%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84%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HTML Tables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Borders, No Borders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Heading in Table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Cells Spanning Multiple Column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Cell Padding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Cell Spacing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Table Background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Aligning Cell Content</a:t>
            </a:r>
          </a:p>
          <a:p>
            <a:pPr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id-ID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Buat</a:t>
            </a:r>
            <a:r>
              <a:rPr lang="en-US" dirty="0" smtClean="0"/>
              <a:t> table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00100" y="1928802"/>
          <a:ext cx="6866110" cy="269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3105"/>
                <a:gridCol w="1681480"/>
                <a:gridCol w="1681480"/>
                <a:gridCol w="1229215"/>
                <a:gridCol w="1560830"/>
              </a:tblGrid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latin typeface="Calibri" pitchFamily="34" charset="0"/>
                          <a:cs typeface="Calibri" pitchFamily="34" charset="0"/>
                        </a:rPr>
                        <a:t>ID</a:t>
                      </a:r>
                      <a:endParaRPr lang="id-ID" sz="2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latin typeface="Calibri" pitchFamily="34" charset="0"/>
                          <a:cs typeface="Calibri" pitchFamily="34" charset="0"/>
                        </a:rPr>
                        <a:t>Product</a:t>
                      </a:r>
                      <a:endParaRPr lang="id-ID" sz="2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latin typeface="Calibri" pitchFamily="34" charset="0"/>
                          <a:cs typeface="Calibri" pitchFamily="34" charset="0"/>
                        </a:rPr>
                        <a:t>OS</a:t>
                      </a:r>
                      <a:endParaRPr lang="id-ID" sz="2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latin typeface="Calibri" pitchFamily="34" charset="0"/>
                          <a:cs typeface="Calibri" pitchFamily="34" charset="0"/>
                        </a:rPr>
                        <a:t>Rate/yr</a:t>
                      </a:r>
                      <a:endParaRPr lang="id-ID" sz="2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latin typeface="Calibri" pitchFamily="34" charset="0"/>
                          <a:cs typeface="Calibri" pitchFamily="34" charset="0"/>
                        </a:rPr>
                        <a:t>Country</a:t>
                      </a:r>
                      <a:endParaRPr lang="id-ID" sz="2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Calibri" pitchFamily="34" charset="0"/>
                          <a:cs typeface="Calibri" pitchFamily="34" charset="0"/>
                        </a:rPr>
                        <a:t>001</a:t>
                      </a:r>
                      <a:endParaRPr lang="id-ID" sz="2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>
                          <a:latin typeface="Calibri" pitchFamily="34" charset="0"/>
                          <a:cs typeface="Calibri" pitchFamily="34" charset="0"/>
                        </a:rPr>
                        <a:t>Samsung</a:t>
                      </a:r>
                      <a:endParaRPr lang="id-ID" sz="2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Calibri" pitchFamily="34" charset="0"/>
                          <a:cs typeface="Calibri" pitchFamily="34" charset="0"/>
                        </a:rPr>
                        <a:t>Android</a:t>
                      </a:r>
                      <a:endParaRPr lang="id-ID" sz="2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600" dirty="0" smtClean="0">
                          <a:latin typeface="Calibri" pitchFamily="34" charset="0"/>
                          <a:cs typeface="Calibri" pitchFamily="34" charset="0"/>
                        </a:rPr>
                        <a:t>77%</a:t>
                      </a:r>
                      <a:endParaRPr lang="id-ID" sz="2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Calibri" pitchFamily="34" charset="0"/>
                          <a:cs typeface="Calibri" pitchFamily="34" charset="0"/>
                        </a:rPr>
                        <a:t>Indonesia</a:t>
                      </a:r>
                      <a:endParaRPr lang="id-ID" sz="2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Calibri" pitchFamily="34" charset="0"/>
                          <a:cs typeface="Calibri" pitchFamily="34" charset="0"/>
                        </a:rPr>
                        <a:t>002</a:t>
                      </a:r>
                      <a:endParaRPr lang="id-ID" sz="2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>
                          <a:latin typeface="Calibri" pitchFamily="34" charset="0"/>
                          <a:cs typeface="Calibri" pitchFamily="34" charset="0"/>
                        </a:rPr>
                        <a:t>LG</a:t>
                      </a:r>
                      <a:endParaRPr lang="id-ID" sz="2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US" sz="2600" dirty="0" smtClean="0">
                          <a:latin typeface="Calibri" pitchFamily="34" charset="0"/>
                          <a:cs typeface="Calibri" pitchFamily="34" charset="0"/>
                        </a:rPr>
                        <a:t>65%</a:t>
                      </a:r>
                      <a:endParaRPr lang="id-ID" sz="2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Calibri" pitchFamily="34" charset="0"/>
                          <a:cs typeface="Calibri" pitchFamily="34" charset="0"/>
                        </a:rPr>
                        <a:t>003</a:t>
                      </a:r>
                      <a:endParaRPr lang="id-ID" sz="2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600" dirty="0" smtClean="0">
                          <a:latin typeface="Calibri" pitchFamily="34" charset="0"/>
                          <a:cs typeface="Calibri" pitchFamily="34" charset="0"/>
                        </a:rPr>
                        <a:t>Blackberry</a:t>
                      </a:r>
                      <a:endParaRPr lang="id-ID" sz="2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Calibri" pitchFamily="34" charset="0"/>
                          <a:cs typeface="Calibri" pitchFamily="34" charset="0"/>
                        </a:rPr>
                        <a:t>Blackberry</a:t>
                      </a:r>
                      <a:endParaRPr lang="id-ID" sz="2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latin typeface="Calibri" pitchFamily="34" charset="0"/>
                          <a:cs typeface="Calibri" pitchFamily="34" charset="0"/>
                        </a:rPr>
                        <a:t>Smartphone</a:t>
                      </a:r>
                      <a:endParaRPr lang="id-ID" sz="2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sz="2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2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2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d-ID" sz="2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Tables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Table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pada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HTML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meliputi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:</a:t>
            </a:r>
          </a:p>
          <a:p>
            <a:pPr lvl="1">
              <a:buFontTx/>
              <a:buChar char="-"/>
            </a:pPr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&lt;table&gt;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tag</a:t>
            </a:r>
          </a:p>
          <a:p>
            <a:pPr lvl="1">
              <a:buFontTx/>
              <a:buChar char="-"/>
            </a:pPr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n-US" sz="2800" b="1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tr</a:t>
            </a:r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&gt;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tag</a:t>
            </a:r>
          </a:p>
          <a:p>
            <a:pPr lvl="1">
              <a:buFontTx/>
              <a:buChar char="-"/>
            </a:pPr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&lt;td&gt;</a:t>
            </a:r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tag</a:t>
            </a:r>
            <a:endParaRPr lang="id-ID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57752" y="1928802"/>
            <a:ext cx="3109634" cy="37856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&lt;table border=“1”&gt;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&lt;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	&lt;td&gt;NIM&lt;/td&gt;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	&lt;td&gt;Name&lt;/td&gt;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 &lt;/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 &lt;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	&lt;td&gt;A11&lt;/td&gt;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	&lt;td&gt;Name&lt;/td&gt;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  &lt;/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&lt;/table&gt;</a:t>
            </a:r>
            <a:endParaRPr lang="id-ID" sz="24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42910" y="4714884"/>
          <a:ext cx="3773816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73618"/>
                <a:gridCol w="15001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NIM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alibri" pitchFamily="34" charset="0"/>
                          <a:cs typeface="Calibri" pitchFamily="34" charset="0"/>
                        </a:rPr>
                        <a:t>Nama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A11.2014.12345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Russell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Tables</a:t>
            </a:r>
            <a:endParaRPr lang="id-ID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1214414" y="1928802"/>
          <a:ext cx="150114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380"/>
                <a:gridCol w="500380"/>
                <a:gridCol w="5003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 pitchFamily="34" charset="0"/>
                          <a:cs typeface="Calibri" pitchFamily="34" charset="0"/>
                        </a:rPr>
                        <a:t>td</a:t>
                      </a:r>
                      <a:endParaRPr lang="id-ID" sz="2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 pitchFamily="34" charset="0"/>
                          <a:cs typeface="Calibri" pitchFamily="34" charset="0"/>
                        </a:rPr>
                        <a:t>td</a:t>
                      </a:r>
                      <a:endParaRPr lang="id-ID" sz="2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Calibri" pitchFamily="34" charset="0"/>
                          <a:cs typeface="Calibri" pitchFamily="34" charset="0"/>
                        </a:rPr>
                        <a:t>td</a:t>
                      </a:r>
                      <a:endParaRPr lang="id-ID" sz="2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14678" y="1928802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tr</a:t>
            </a:r>
            <a:endParaRPr lang="id-ID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00562" y="1928802"/>
            <a:ext cx="3695242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 </a:t>
            </a:r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n-US" sz="2800" b="1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tr</a:t>
            </a:r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&gt;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terdiri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dari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3 </a:t>
            </a:r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&lt;td&gt;</a:t>
            </a:r>
            <a:endParaRPr lang="id-ID" sz="2800" b="1" dirty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1" name="Content Placeholder 5"/>
          <p:cNvGraphicFramePr>
            <a:graphicFrameLocks/>
          </p:cNvGraphicFramePr>
          <p:nvPr/>
        </p:nvGraphicFramePr>
        <p:xfrm>
          <a:off x="1285852" y="4572008"/>
          <a:ext cx="1643073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691"/>
                <a:gridCol w="547691"/>
                <a:gridCol w="547691"/>
              </a:tblGrid>
              <a:tr h="370840">
                <a:tc>
                  <a:txBody>
                    <a:bodyPr/>
                    <a:lstStyle/>
                    <a:p>
                      <a:endParaRPr lang="id-ID" sz="2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sz="2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143372" y="4572008"/>
            <a:ext cx="187634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Berapa</a:t>
            </a: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tr</a:t>
            </a: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?</a:t>
            </a:r>
          </a:p>
          <a:p>
            <a:r>
              <a:rPr lang="en-US" sz="28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Berapa</a:t>
            </a: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td ?</a:t>
            </a:r>
            <a:endParaRPr lang="id-ID" sz="28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ight Brace 14"/>
          <p:cNvSpPr/>
          <p:nvPr/>
        </p:nvSpPr>
        <p:spPr>
          <a:xfrm>
            <a:off x="2857488" y="1785926"/>
            <a:ext cx="285752" cy="785818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Tabel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1 </a:t>
            </a:r>
          </a:p>
          <a:p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Tabel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2</a:t>
            </a:r>
          </a:p>
          <a:p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Tabel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3</a:t>
            </a:r>
          </a:p>
          <a:p>
            <a:endParaRPr lang="id-ID" sz="24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71736" y="1243010"/>
          <a:ext cx="5068127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4768"/>
                <a:gridCol w="730441"/>
                <a:gridCol w="1456055"/>
                <a:gridCol w="156686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" pitchFamily="34" charset="0"/>
                          <a:cs typeface="Calibri" pitchFamily="34" charset="0"/>
                        </a:rPr>
                        <a:t>Name</a:t>
                      </a:r>
                      <a:endParaRPr lang="id-ID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" pitchFamily="34" charset="0"/>
                          <a:cs typeface="Calibri" pitchFamily="34" charset="0"/>
                        </a:rPr>
                        <a:t>Age</a:t>
                      </a:r>
                      <a:endParaRPr lang="id-ID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" pitchFamily="34" charset="0"/>
                          <a:cs typeface="Calibri" pitchFamily="34" charset="0"/>
                        </a:rPr>
                        <a:t>Country</a:t>
                      </a:r>
                      <a:endParaRPr lang="id-ID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" pitchFamily="34" charset="0"/>
                          <a:cs typeface="Calibri" pitchFamily="34" charset="0"/>
                        </a:rPr>
                        <a:t>Job</a:t>
                      </a:r>
                      <a:endParaRPr lang="id-ID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Russell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21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Indonesia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Actor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Michelle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22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libri" pitchFamily="34" charset="0"/>
                          <a:cs typeface="Calibri" pitchFamily="34" charset="0"/>
                        </a:rPr>
                        <a:t>Inggris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Supervisor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Alex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25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Italia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Manager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571736" y="3457588"/>
          <a:ext cx="2733167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31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Ice</a:t>
                      </a:r>
                      <a:r>
                        <a:rPr lang="en-US" sz="2400" baseline="0" dirty="0" smtClean="0">
                          <a:latin typeface="Calibri" pitchFamily="34" charset="0"/>
                          <a:cs typeface="Calibri" pitchFamily="34" charset="0"/>
                        </a:rPr>
                        <a:t> Cream Sandwich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Jelly Bean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alibri" pitchFamily="34" charset="0"/>
                          <a:cs typeface="Calibri" pitchFamily="34" charset="0"/>
                        </a:rPr>
                        <a:t>Kitkat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Lollipop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71736" y="5786454"/>
          <a:ext cx="6096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2010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2011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2012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2013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Border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Border table </a:t>
            </a:r>
            <a:r>
              <a:rPr lang="en-US" dirty="0" err="1" smtClean="0"/>
              <a:t>pada</a:t>
            </a:r>
            <a:r>
              <a:rPr lang="en-US" dirty="0" smtClean="0"/>
              <a:t> HTML  </a:t>
            </a:r>
            <a:r>
              <a:rPr lang="en-US" dirty="0" err="1" smtClean="0"/>
              <a:t>menggunakan</a:t>
            </a:r>
            <a:r>
              <a:rPr lang="en-US" dirty="0" smtClean="0"/>
              <a:t> tag </a:t>
            </a:r>
            <a:r>
              <a:rPr lang="en-US" b="1" i="1" dirty="0" smtClean="0">
                <a:solidFill>
                  <a:srgbClr val="0000FF"/>
                </a:solidFill>
              </a:rPr>
              <a:t>border</a:t>
            </a:r>
            <a:endParaRPr lang="id-ID" b="1" i="1" dirty="0">
              <a:solidFill>
                <a:srgbClr val="0000FF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929190" y="2357430"/>
          <a:ext cx="3780166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79968"/>
                <a:gridCol w="15001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NIM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alibri" pitchFamily="34" charset="0"/>
                          <a:cs typeface="Calibri" pitchFamily="34" charset="0"/>
                        </a:rPr>
                        <a:t>Nama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A11.2014.12345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Russell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28662" y="1857364"/>
            <a:ext cx="3109634" cy="378565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&lt;table border=“1”&gt;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&lt;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	&lt;td&gt;NIM&lt;/td&gt;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	&lt;td&gt;Name&lt;/td&gt;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 &lt;/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 &lt;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	&lt;td&gt;A11&lt;/td&gt;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	&lt;td&gt;Name&lt;/td&gt;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  &lt;/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&lt;/table&gt;</a:t>
            </a:r>
            <a:endParaRPr lang="id-ID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Border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 Border table </a:t>
            </a:r>
            <a:r>
              <a:rPr lang="en-US" dirty="0" err="1" smtClean="0"/>
              <a:t>pada</a:t>
            </a:r>
            <a:r>
              <a:rPr lang="en-US" dirty="0" smtClean="0"/>
              <a:t> HTML  </a:t>
            </a:r>
            <a:r>
              <a:rPr lang="en-US" dirty="0" err="1" smtClean="0"/>
              <a:t>menggunakan</a:t>
            </a:r>
            <a:r>
              <a:rPr lang="en-US" dirty="0" smtClean="0"/>
              <a:t> tag </a:t>
            </a:r>
          </a:p>
          <a:p>
            <a:pPr>
              <a:buNone/>
            </a:pPr>
            <a:r>
              <a:rPr lang="en-US" b="1" i="1" dirty="0" smtClean="0">
                <a:solidFill>
                  <a:srgbClr val="0000FF"/>
                </a:solidFill>
              </a:rPr>
              <a:t>	border = 0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i="1" dirty="0" err="1" smtClean="0">
                <a:solidFill>
                  <a:srgbClr val="0000FF"/>
                </a:solidFill>
              </a:rPr>
              <a:t>Tanpa</a:t>
            </a:r>
            <a:r>
              <a:rPr lang="en-US" b="1" i="1" dirty="0" smtClean="0">
                <a:solidFill>
                  <a:srgbClr val="0000FF"/>
                </a:solidFill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</a:rPr>
              <a:t>Menyertakan</a:t>
            </a:r>
            <a:r>
              <a:rPr lang="en-US" b="1" i="1" dirty="0" smtClean="0">
                <a:solidFill>
                  <a:srgbClr val="0000FF"/>
                </a:solidFill>
              </a:rPr>
              <a:t> Border</a:t>
            </a:r>
            <a:endParaRPr lang="id-ID" i="1" dirty="0">
              <a:solidFill>
                <a:srgbClr val="0000FF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814281" y="2606994"/>
          <a:ext cx="3901123" cy="97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9218"/>
                <a:gridCol w="12719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Calibri" pitchFamily="34" charset="0"/>
                          <a:cs typeface="Calibri" pitchFamily="34" charset="0"/>
                        </a:rPr>
                        <a:t>NIM</a:t>
                      </a:r>
                      <a:endParaRPr lang="id-ID" sz="2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dirty="0" err="1" smtClean="0">
                          <a:latin typeface="Calibri" pitchFamily="34" charset="0"/>
                          <a:cs typeface="Calibri" pitchFamily="34" charset="0"/>
                        </a:rPr>
                        <a:t>Nama</a:t>
                      </a:r>
                      <a:endParaRPr lang="id-ID" sz="2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Calibri" pitchFamily="34" charset="0"/>
                          <a:cs typeface="Calibri" pitchFamily="34" charset="0"/>
                        </a:rPr>
                        <a:t>A11.2014.12345</a:t>
                      </a:r>
                      <a:endParaRPr lang="id-ID" sz="2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Calibri" pitchFamily="34" charset="0"/>
                          <a:cs typeface="Calibri" pitchFamily="34" charset="0"/>
                        </a:rPr>
                        <a:t>Russell</a:t>
                      </a:r>
                      <a:endParaRPr lang="id-ID" sz="2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28662" y="2357992"/>
            <a:ext cx="3109634" cy="378565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&lt;table border=“0”&gt;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&lt;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	&lt;td&gt;NIM&lt;/td&gt;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	&lt;td&gt;Name&lt;/td&gt;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 &lt;/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 &lt;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	&lt;td&gt;A11&lt;/td&gt;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	&lt;td&gt;Name&lt;/td&gt;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  &lt;/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&lt;/table&gt;</a:t>
            </a:r>
            <a:endParaRPr lang="id-ID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id-ID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Buat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identitas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menggunakan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tabel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0" name="Content Placeholder 6"/>
          <p:cNvGraphicFramePr>
            <a:graphicFrameLocks/>
          </p:cNvGraphicFramePr>
          <p:nvPr/>
        </p:nvGraphicFramePr>
        <p:xfrm>
          <a:off x="1000100" y="4214817"/>
          <a:ext cx="4071966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9511"/>
                <a:gridCol w="30324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Nama</a:t>
                      </a:r>
                      <a:endParaRPr lang="id-ID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: Russell</a:t>
                      </a:r>
                      <a:endParaRPr lang="id-ID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TTL</a:t>
                      </a:r>
                      <a:endParaRPr lang="id-ID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 :London, 11 November 2014</a:t>
                      </a:r>
                      <a:endParaRPr lang="id-ID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Jurusan</a:t>
                      </a:r>
                      <a:endParaRPr lang="id-ID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 :</a:t>
                      </a:r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Teknik</a:t>
                      </a:r>
                      <a:r>
                        <a:rPr lang="en-US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Calibri" pitchFamily="34" charset="0"/>
                          <a:cs typeface="Calibri" pitchFamily="34" charset="0"/>
                        </a:rPr>
                        <a:t>Informatika</a:t>
                      </a:r>
                      <a:endParaRPr lang="id-ID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Fakultas</a:t>
                      </a:r>
                      <a:endParaRPr lang="id-ID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 :</a:t>
                      </a:r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Ilmu</a:t>
                      </a: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Komputer</a:t>
                      </a:r>
                      <a:endParaRPr lang="id-ID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57224" y="1857364"/>
            <a:ext cx="6072230" cy="3970318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 pitchFamily="34" charset="0"/>
                <a:cs typeface="Calibri" pitchFamily="34" charset="0"/>
              </a:rPr>
              <a:t>BIODATA MAHASISWA UDINUS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tabLst>
                <a:tab pos="2065338" algn="l"/>
              </a:tabLst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tabLst>
                <a:tab pos="2065338" algn="l"/>
              </a:tabLst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tabLst>
                <a:tab pos="2065338" algn="l"/>
              </a:tabLst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tabLst>
                <a:tab pos="2065338" algn="l"/>
              </a:tabLst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tabLst>
                <a:tab pos="2065338" algn="l"/>
              </a:tabLst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tabLst>
                <a:tab pos="2065338" algn="l"/>
              </a:tabLst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tabLst>
                <a:tab pos="2065338" algn="l"/>
              </a:tabLst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tabLst>
                <a:tab pos="2065338" algn="l"/>
              </a:tabLst>
            </a:pPr>
            <a:endParaRPr lang="id-ID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0100" y="2357429"/>
            <a:ext cx="1500198" cy="15001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Photo</a:t>
            </a:r>
            <a:endParaRPr lang="id-ID" dirty="0"/>
          </a:p>
        </p:txBody>
      </p:sp>
      <p:sp>
        <p:nvSpPr>
          <p:cNvPr id="13" name="Right Brace 12"/>
          <p:cNvSpPr/>
          <p:nvPr/>
        </p:nvSpPr>
        <p:spPr>
          <a:xfrm>
            <a:off x="5214942" y="4214818"/>
            <a:ext cx="142876" cy="142876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5500694" y="4643446"/>
            <a:ext cx="939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Table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Heading in Table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Heading </a:t>
            </a:r>
            <a:r>
              <a:rPr lang="en-US" dirty="0" err="1" smtClean="0"/>
              <a:t>pada</a:t>
            </a:r>
            <a:r>
              <a:rPr lang="en-US" dirty="0" smtClean="0"/>
              <a:t> table </a:t>
            </a:r>
            <a:r>
              <a:rPr lang="en-US" dirty="0" err="1" smtClean="0"/>
              <a:t>menggunakan</a:t>
            </a:r>
            <a:r>
              <a:rPr lang="en-US" dirty="0" smtClean="0"/>
              <a:t> tag </a:t>
            </a:r>
            <a:r>
              <a:rPr lang="en-US" b="1" dirty="0" smtClean="0">
                <a:solidFill>
                  <a:srgbClr val="0000FF"/>
                </a:solidFill>
              </a:rPr>
              <a:t>&lt;</a:t>
            </a:r>
            <a:r>
              <a:rPr lang="en-US" b="1" dirty="0" err="1" smtClean="0">
                <a:solidFill>
                  <a:srgbClr val="0000FF"/>
                </a:solidFill>
              </a:rPr>
              <a:t>th</a:t>
            </a:r>
            <a:r>
              <a:rPr lang="en-US" b="1" dirty="0" smtClean="0">
                <a:solidFill>
                  <a:srgbClr val="0000FF"/>
                </a:solidFill>
              </a:rPr>
              <a:t>&gt;</a:t>
            </a:r>
            <a:endParaRPr lang="id-ID" b="1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1928802"/>
            <a:ext cx="3109634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&lt;table border=“1”&gt;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&lt;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&gt;NIM&lt;/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&lt;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&gt;Name&lt;/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 &lt;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	&lt;td&gt;A11&lt;/td&gt;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	&lt;td&gt;Name&lt;/td&gt;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  &lt;/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&lt;/table&gt;</a:t>
            </a:r>
            <a:endParaRPr lang="id-ID" sz="24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0" y="2143116"/>
          <a:ext cx="3773816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73618"/>
                <a:gridCol w="15001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alibri" pitchFamily="34" charset="0"/>
                          <a:cs typeface="Calibri" pitchFamily="34" charset="0"/>
                        </a:rPr>
                        <a:t>NIM</a:t>
                      </a:r>
                      <a:endParaRPr lang="id-ID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Calibri" pitchFamily="34" charset="0"/>
                          <a:cs typeface="Calibri" pitchFamily="34" charset="0"/>
                        </a:rPr>
                        <a:t>Nama</a:t>
                      </a:r>
                      <a:endParaRPr lang="id-ID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A11.2014.12345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Russell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10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Presentation10</Template>
  <TotalTime>1109</TotalTime>
  <Words>647</Words>
  <Application>Microsoft Office PowerPoint</Application>
  <PresentationFormat>On-screen Show (4:3)</PresentationFormat>
  <Paragraphs>310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Bookman Old Style</vt:lpstr>
      <vt:lpstr>Calibri</vt:lpstr>
      <vt:lpstr>Gill Sans MT</vt:lpstr>
      <vt:lpstr>Wingdings</vt:lpstr>
      <vt:lpstr>Wingdings 3</vt:lpstr>
      <vt:lpstr>Presentation10</vt:lpstr>
      <vt:lpstr>HTML TABLE</vt:lpstr>
      <vt:lpstr>Objectives</vt:lpstr>
      <vt:lpstr>HTML Tables</vt:lpstr>
      <vt:lpstr>HTML Tables</vt:lpstr>
      <vt:lpstr>Latihan</vt:lpstr>
      <vt:lpstr>Border</vt:lpstr>
      <vt:lpstr>No Border</vt:lpstr>
      <vt:lpstr>Latihan</vt:lpstr>
      <vt:lpstr>Heading in Table</vt:lpstr>
      <vt:lpstr>Cells Spanning Multiple Column</vt:lpstr>
      <vt:lpstr>Latihan</vt:lpstr>
      <vt:lpstr>Cell Padding &amp; Cell Spacing</vt:lpstr>
      <vt:lpstr>Cell Padding &amp; Cell Spacing</vt:lpstr>
      <vt:lpstr>Table Background</vt:lpstr>
      <vt:lpstr>Table Background</vt:lpstr>
      <vt:lpstr>Alligning Cell Content</vt:lpstr>
      <vt:lpstr>Latihan</vt:lpstr>
      <vt:lpstr>Latihan</vt:lpstr>
      <vt:lpstr>Latihan</vt:lpstr>
      <vt:lpstr>Latihan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C++</dc:title>
  <dc:creator>asus</dc:creator>
  <cp:lastModifiedBy>SONY</cp:lastModifiedBy>
  <cp:revision>157</cp:revision>
  <dcterms:created xsi:type="dcterms:W3CDTF">2014-09-08T07:24:08Z</dcterms:created>
  <dcterms:modified xsi:type="dcterms:W3CDTF">2015-11-27T01:40:14Z</dcterms:modified>
</cp:coreProperties>
</file>