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2" r:id="rId1"/>
  </p:sldMasterIdLst>
  <p:handoutMasterIdLst>
    <p:handoutMasterId r:id="rId20"/>
  </p:handoutMasterIdLst>
  <p:sldIdLst>
    <p:sldId id="256" r:id="rId2"/>
    <p:sldId id="259" r:id="rId3"/>
    <p:sldId id="265" r:id="rId4"/>
    <p:sldId id="272" r:id="rId5"/>
    <p:sldId id="269" r:id="rId6"/>
    <p:sldId id="273" r:id="rId7"/>
    <p:sldId id="274" r:id="rId8"/>
    <p:sldId id="262" r:id="rId9"/>
    <p:sldId id="260" r:id="rId10"/>
    <p:sldId id="261" r:id="rId11"/>
    <p:sldId id="267" r:id="rId12"/>
    <p:sldId id="263" r:id="rId13"/>
    <p:sldId id="264" r:id="rId14"/>
    <p:sldId id="266" r:id="rId15"/>
    <p:sldId id="268" r:id="rId16"/>
    <p:sldId id="270" r:id="rId17"/>
    <p:sldId id="271" r:id="rId18"/>
    <p:sldId id="275" r:id="rId19"/>
  </p:sldIdLst>
  <p:sldSz cx="12192000" cy="6858000"/>
  <p:notesSz cx="9945688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0033CC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834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810D8150-4847-41F4-A305-14B29BF5C12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1006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14CAD627-E0FA-4BEF-969C-2C8151C6BD1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4038" y="0"/>
            <a:ext cx="43100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D0C41B3F-6946-42AC-9C0E-5ECDCD8D990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431006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678A6F24-CA4C-4B51-B70D-60ED037B09B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4038" y="6513513"/>
            <a:ext cx="43100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8ED4C36-DC98-4022-ADFC-09F48BE1E654}" type="slidenum">
              <a:rPr lang="en-GB" altLang="id-ID"/>
              <a:pPr>
                <a:defRPr/>
              </a:pPr>
              <a:t>‹#›</a:t>
            </a:fld>
            <a:endParaRPr lang="en-GB" alt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3EED2B6-D836-4838-BD67-255DF7693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45BF53-2E80-4C08-B985-37D2C00F8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1624" y="1837765"/>
            <a:ext cx="5907741" cy="2364628"/>
          </a:xfrm>
        </p:spPr>
        <p:txBody>
          <a:bodyPr anchor="b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1BDE30-4AD1-438C-A0AB-A7BFE60D10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21624" y="4338919"/>
            <a:ext cx="4778189" cy="699248"/>
          </a:xfrm>
        </p:spPr>
        <p:txBody>
          <a:bodyPr>
            <a:normAutofit/>
          </a:bodyPr>
          <a:lstStyle>
            <a:lvl1pPr marL="0" indent="0" algn="l">
              <a:buNone/>
              <a:defRPr sz="2000" i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B9524-C52F-4A8E-A505-F1DC2AE02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18644" y="398277"/>
            <a:ext cx="2971800" cy="453370"/>
          </a:xfrm>
          <a:prstGeom prst="rect">
            <a:avLst/>
          </a:prstGeom>
        </p:spPr>
        <p:txBody>
          <a:bodyPr/>
          <a:lstStyle>
            <a:lvl1pPr>
              <a:defRPr sz="1400" b="1" spc="3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658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801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A 1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3EE1DE-2E3F-4FC2-898D-A515B119C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1C6250-4833-4996-9089-4A6D328F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928" y="1037478"/>
            <a:ext cx="9744637" cy="809251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ED9F1-6277-4CCD-AE9B-3CF863F1F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034709"/>
            <a:ext cx="9744637" cy="2976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>
              <a:lnSpc>
                <a:spcPct val="100000"/>
              </a:lnSpc>
              <a:spcBef>
                <a:spcPts val="0"/>
              </a:spcBef>
              <a:defRPr sz="1200"/>
            </a:lvl4pPr>
            <a:lvl5pPr>
              <a:lnSpc>
                <a:spcPct val="1000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CD9FC-0393-4FC8-BABF-3679431B7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8482" y="185738"/>
            <a:ext cx="2743200" cy="495299"/>
          </a:xfrm>
          <a:prstGeom prst="rect">
            <a:avLst/>
          </a:prstGeom>
        </p:spPr>
        <p:txBody>
          <a:bodyPr/>
          <a:lstStyle>
            <a:lvl1pPr algn="r">
              <a:defRPr sz="1200" b="0" i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345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 2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9016D3-0923-4643-AD2F-8B0493B0B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719" y="1454598"/>
            <a:ext cx="4012224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9962D0-BF8F-4821-9371-62A55079B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5719" y="2357718"/>
            <a:ext cx="4012224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911" y="1454598"/>
            <a:ext cx="4031983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911" y="2357718"/>
            <a:ext cx="4031983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99E22D-C534-4A7E-8C6C-5498F0C36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98421" y="206507"/>
            <a:ext cx="2120153" cy="365125"/>
          </a:xfrm>
          <a:prstGeom prst="rect">
            <a:avLst/>
          </a:prstGeom>
        </p:spPr>
        <p:txBody>
          <a:bodyPr/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938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B 1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CB3501F-31BE-47A9-9E1E-F5FABD537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1C6250-4833-4996-9089-4A6D328F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928" y="1243666"/>
            <a:ext cx="9744637" cy="809251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ED9F1-6277-4CCD-AE9B-3CF863F1F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240897"/>
            <a:ext cx="9744637" cy="2976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>
              <a:lnSpc>
                <a:spcPct val="100000"/>
              </a:lnSpc>
              <a:spcBef>
                <a:spcPts val="0"/>
              </a:spcBef>
              <a:defRPr sz="1200"/>
            </a:lvl4pPr>
            <a:lvl5pPr>
              <a:lnSpc>
                <a:spcPct val="1000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CD9FC-0393-4FC8-BABF-3679431B7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8482" y="185738"/>
            <a:ext cx="2743200" cy="495299"/>
          </a:xfrm>
          <a:prstGeom prst="rect">
            <a:avLst/>
          </a:prstGeom>
        </p:spPr>
        <p:txBody>
          <a:bodyPr/>
          <a:lstStyle>
            <a:lvl1pPr algn="r">
              <a:defRPr sz="1200" b="0" i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048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B 2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ED413E-A34E-48E0-B735-82B326ABD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719" y="1454598"/>
            <a:ext cx="4012224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9962D0-BF8F-4821-9371-62A55079B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5719" y="2357718"/>
            <a:ext cx="4012224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911" y="1454598"/>
            <a:ext cx="4031983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911" y="2357718"/>
            <a:ext cx="4031983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99E22D-C534-4A7E-8C6C-5498F0C36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98421" y="206507"/>
            <a:ext cx="2120153" cy="365125"/>
          </a:xfrm>
          <a:prstGeom prst="rect">
            <a:avLst/>
          </a:prstGeom>
        </p:spPr>
        <p:txBody>
          <a:bodyPr/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536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6A5B86-0336-447F-83DA-6B00B17B8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9107D6-1562-4144-87BD-913871F31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3673" y="1709739"/>
            <a:ext cx="4823010" cy="2145086"/>
          </a:xfrm>
        </p:spPr>
        <p:txBody>
          <a:bodyPr anchor="b">
            <a:normAutofit/>
          </a:bodyPr>
          <a:lstStyle>
            <a:lvl1pPr>
              <a:defRPr sz="4800" b="0" i="1">
                <a:solidFill>
                  <a:srgbClr val="FFFF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5E7E98-92DD-47B0-976B-9D83AC3A2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3673" y="3979864"/>
            <a:ext cx="4310155" cy="10314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0187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Picture &amp; Content 2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0DB9294-B302-467F-8B93-6360B22AD3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719" y="4518212"/>
            <a:ext cx="4012224" cy="376518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9962D0-BF8F-4821-9371-62A55079B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5719" y="5047130"/>
            <a:ext cx="4012224" cy="122816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911" y="4518212"/>
            <a:ext cx="4031983" cy="376518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911" y="5047130"/>
            <a:ext cx="4031983" cy="122816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FA99F8C-3B08-4BEC-9E08-213E371E53C8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0" y="1"/>
            <a:ext cx="12192000" cy="42582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860153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B 1 Colom &amp; pi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BA0156-8B96-4128-9124-96BACAFEA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1C6250-4833-4996-9089-4A6D328F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929" y="1243666"/>
            <a:ext cx="3558990" cy="809251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ED9F1-6277-4CCD-AE9B-3CF863F1F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240897"/>
            <a:ext cx="3558991" cy="2976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CD9FC-0393-4FC8-BABF-3679431B7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8482" y="185738"/>
            <a:ext cx="2743200" cy="495299"/>
          </a:xfrm>
          <a:prstGeom prst="rect">
            <a:avLst/>
          </a:prstGeom>
        </p:spPr>
        <p:txBody>
          <a:bodyPr/>
          <a:lstStyle>
            <a:lvl1pPr algn="r">
              <a:defRPr sz="1200" b="0" i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8B5BE8F-A1C1-47D3-A30E-927B171A2B62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019800" y="761719"/>
            <a:ext cx="6172200" cy="60962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85617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c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BE0685-8840-4B76-837F-7546BCD78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496" y="2483224"/>
            <a:ext cx="2348751" cy="1604682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1">
                <a:solidFill>
                  <a:schemeClr val="bg1"/>
                </a:solidFill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69335" y="1185657"/>
            <a:ext cx="6434524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69335" y="2088777"/>
            <a:ext cx="6434524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99E22D-C534-4A7E-8C6C-5498F0C36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98421" y="206507"/>
            <a:ext cx="2120153" cy="365125"/>
          </a:xfrm>
          <a:prstGeom prst="rect">
            <a:avLst/>
          </a:prstGeom>
        </p:spPr>
        <p:txBody>
          <a:bodyPr/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473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B0C5C4-D863-439C-9BC4-7786132B8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41C26-F316-4A7E-900E-3989505D9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4451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Signika" panose="0201000302060000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C654E7B-FCDC-4809-8A6C-0006F2CF477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518393" y="2025959"/>
            <a:ext cx="5907741" cy="236462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6000" dirty="0" err="1">
                <a:solidFill>
                  <a:schemeClr val="tx1"/>
                </a:solidFill>
                <a:latin typeface="Arial Black" panose="020B0A04020102020204" pitchFamily="34" charset="0"/>
              </a:rPr>
              <a:t>MEMBANGUN</a:t>
            </a:r>
            <a:r>
              <a:rPr lang="en-US" sz="6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br>
              <a:rPr lang="en-US" sz="60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en-US" sz="6000" dirty="0">
                <a:solidFill>
                  <a:schemeClr val="tx1"/>
                </a:solidFill>
                <a:latin typeface="Arial Black" panose="020B0A04020102020204" pitchFamily="34" charset="0"/>
              </a:rPr>
              <a:t>TEAM BUILDING</a:t>
            </a:r>
            <a:endParaRPr lang="en-GB" sz="6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0A3FF2A-075B-4EF3-96AF-B06268FB188D}"/>
              </a:ext>
            </a:extLst>
          </p:cNvPr>
          <p:cNvSpPr txBox="1">
            <a:spLocks/>
          </p:cNvSpPr>
          <p:nvPr/>
        </p:nvSpPr>
        <p:spPr>
          <a:xfrm>
            <a:off x="3440113" y="427038"/>
            <a:ext cx="3865562" cy="57785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FFFF00"/>
                </a:solidFill>
                <a:latin typeface="Signika" panose="02010003020600000004" pitchFamily="2" charset="0"/>
                <a:ea typeface="+mj-ea"/>
                <a:cs typeface="+mj-cs"/>
              </a:defRPr>
            </a:lvl1pPr>
          </a:lstStyle>
          <a:p>
            <a:pPr fontAlgn="auto">
              <a:lnSpc>
                <a:spcPct val="114000"/>
              </a:lnSpc>
              <a:spcAft>
                <a:spcPts val="0"/>
              </a:spcAft>
              <a:defRPr/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PROGRAM STUDI</a:t>
            </a:r>
            <a:br>
              <a:rPr lang="en-US" sz="1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SISTEM INFORMASI</a:t>
            </a:r>
            <a:endParaRPr lang="en-ID" sz="12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763583D8-A400-4A2B-9E65-1885D65BDD99}"/>
              </a:ext>
            </a:extLst>
          </p:cNvPr>
          <p:cNvSpPr txBox="1">
            <a:spLocks/>
          </p:cNvSpPr>
          <p:nvPr/>
        </p:nvSpPr>
        <p:spPr>
          <a:xfrm>
            <a:off x="8476402" y="665956"/>
            <a:ext cx="3105150" cy="677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MATA KULIAH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1300" dirty="0">
                <a:latin typeface="Arial Black" panose="020B0A04020102020204" pitchFamily="34" charset="0"/>
              </a:rPr>
              <a:t>Interpersonal Skill</a:t>
            </a:r>
            <a:endParaRPr lang="en-ID" sz="13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7E7A00-307E-4447-9067-00A66B676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613" y="3429000"/>
            <a:ext cx="3429000" cy="19240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2F240E3-3950-4804-BE01-FD43949EB8E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415480" y="908720"/>
            <a:ext cx="8229600" cy="49053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 err="1">
                <a:latin typeface="Arial Black" panose="020B0A04020102020204" pitchFamily="34" charset="0"/>
              </a:rPr>
              <a:t>MEMBANGUN</a:t>
            </a:r>
            <a:r>
              <a:rPr lang="en-US" sz="3200" dirty="0"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latin typeface="Arial Black" panose="020B0A04020102020204" pitchFamily="34" charset="0"/>
              </a:rPr>
              <a:t>INISIATIF</a:t>
            </a:r>
            <a:endParaRPr lang="en-GB" sz="3200" dirty="0">
              <a:latin typeface="Arial Black" panose="020B0A04020102020204" pitchFamily="34" charset="0"/>
            </a:endParaRP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5379F91B-617E-4E57-8893-C7E69CB25B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47528" y="1628800"/>
            <a:ext cx="9217024" cy="44644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id-ID" sz="2400" dirty="0" err="1">
                <a:latin typeface="Arial Black" panose="020B0A04020102020204" pitchFamily="34" charset="0"/>
              </a:rPr>
              <a:t>Institusi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berhasil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bila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ada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inisiatif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dari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anggota</a:t>
            </a:r>
            <a:r>
              <a:rPr lang="en-US" altLang="id-ID" sz="2400" dirty="0">
                <a:latin typeface="Arial Black" panose="020B0A04020102020204" pitchFamily="34" charset="0"/>
              </a:rPr>
              <a:t> Tim.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id-ID" sz="2400" dirty="0" err="1">
                <a:latin typeface="Arial Black" panose="020B0A04020102020204" pitchFamily="34" charset="0"/>
              </a:rPr>
              <a:t>Pimpinan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mengambil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insiatif</a:t>
            </a:r>
            <a:r>
              <a:rPr lang="en-US" altLang="id-ID" sz="2400" dirty="0">
                <a:latin typeface="Arial Black" panose="020B0A04020102020204" pitchFamily="34" charset="0"/>
              </a:rPr>
              <a:t>  </a:t>
            </a:r>
            <a:r>
              <a:rPr lang="en-US" altLang="id-ID" sz="2400" dirty="0" err="1">
                <a:latin typeface="Arial Black" panose="020B0A04020102020204" pitchFamily="34" charset="0"/>
              </a:rPr>
              <a:t>dalam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melakukan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konsolidasi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id-ID" sz="2400" dirty="0">
                <a:latin typeface="Arial Black" panose="020B0A04020102020204" pitchFamily="34" charset="0"/>
              </a:rPr>
              <a:t>Isi </a:t>
            </a:r>
            <a:r>
              <a:rPr lang="en-US" altLang="id-ID" sz="2400" dirty="0" err="1">
                <a:latin typeface="Arial Black" panose="020B0A04020102020204" pitchFamily="34" charset="0"/>
              </a:rPr>
              <a:t>Konsolidasi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ada</a:t>
            </a:r>
            <a:r>
              <a:rPr lang="en-US" altLang="id-ID" sz="2400" dirty="0">
                <a:latin typeface="Arial Black" panose="020B0A04020102020204" pitchFamily="34" charset="0"/>
              </a:rPr>
              <a:t> action plan, </a:t>
            </a:r>
            <a:r>
              <a:rPr lang="en-US" altLang="id-ID" sz="2400" dirty="0" err="1">
                <a:latin typeface="Arial Black" panose="020B0A04020102020204" pitchFamily="34" charset="0"/>
              </a:rPr>
              <a:t>kebersamaan</a:t>
            </a:r>
            <a:r>
              <a:rPr lang="en-US" altLang="id-ID" sz="2400" dirty="0">
                <a:latin typeface="Arial Black" panose="020B0A04020102020204" pitchFamily="34" charset="0"/>
              </a:rPr>
              <a:t>, </a:t>
            </a:r>
            <a:r>
              <a:rPr lang="en-US" altLang="id-ID" sz="2400" dirty="0" err="1">
                <a:latin typeface="Arial Black" panose="020B0A04020102020204" pitchFamily="34" charset="0"/>
              </a:rPr>
              <a:t>penyamaan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persepsi</a:t>
            </a:r>
            <a:r>
              <a:rPr lang="en-US" altLang="id-ID" sz="2400" dirty="0">
                <a:latin typeface="Arial Black" panose="020B0A04020102020204" pitchFamily="34" charset="0"/>
              </a:rPr>
              <a:t>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id-ID" sz="2400" dirty="0" err="1">
                <a:latin typeface="Arial Black" panose="020B0A04020102020204" pitchFamily="34" charset="0"/>
              </a:rPr>
              <a:t>Saling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berkomunikasi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membuat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misi</a:t>
            </a:r>
            <a:r>
              <a:rPr lang="en-US" altLang="id-ID" sz="2400" dirty="0">
                <a:latin typeface="Arial Black" panose="020B0A04020102020204" pitchFamily="34" charset="0"/>
              </a:rPr>
              <a:t> yang </a:t>
            </a:r>
            <a:r>
              <a:rPr lang="en-US" altLang="id-ID" sz="2400" dirty="0" err="1">
                <a:latin typeface="Arial Black" panose="020B0A04020102020204" pitchFamily="34" charset="0"/>
              </a:rPr>
              <a:t>sama</a:t>
            </a:r>
            <a:endParaRPr lang="en-US" altLang="id-ID" sz="2400" dirty="0">
              <a:latin typeface="Arial Black" panose="020B0A04020102020204" pitchFamily="34" charset="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id-ID" sz="2400" dirty="0">
                <a:latin typeface="Arial Black" panose="020B0A04020102020204" pitchFamily="34" charset="0"/>
              </a:rPr>
              <a:t>Sarana </a:t>
            </a:r>
            <a:r>
              <a:rPr lang="en-US" altLang="id-ID" sz="2400" dirty="0" err="1">
                <a:latin typeface="Arial Black" panose="020B0A04020102020204" pitchFamily="34" charset="0"/>
              </a:rPr>
              <a:t>kegiatan</a:t>
            </a:r>
            <a:r>
              <a:rPr lang="en-US" altLang="id-ID" sz="2400" dirty="0">
                <a:latin typeface="Arial Black" panose="020B0A04020102020204" pitchFamily="34" charset="0"/>
              </a:rPr>
              <a:t> :</a:t>
            </a:r>
          </a:p>
          <a:p>
            <a:pPr lvl="1">
              <a:spcAft>
                <a:spcPts val="600"/>
              </a:spcAft>
            </a:pPr>
            <a:r>
              <a:rPr lang="en-US" altLang="id-ID" sz="2400" dirty="0" err="1">
                <a:latin typeface="Arial Black" panose="020B0A04020102020204" pitchFamily="34" charset="0"/>
              </a:rPr>
              <a:t>Pertemuan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staf</a:t>
            </a:r>
            <a:r>
              <a:rPr lang="en-US" altLang="id-ID" sz="2400" dirty="0">
                <a:latin typeface="Arial Black" panose="020B0A04020102020204" pitchFamily="34" charset="0"/>
              </a:rPr>
              <a:t>, </a:t>
            </a:r>
            <a:r>
              <a:rPr lang="en-US" altLang="id-ID" sz="2400" dirty="0" err="1">
                <a:latin typeface="Arial Black" panose="020B0A04020102020204" pitchFamily="34" charset="0"/>
              </a:rPr>
              <a:t>bakti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sosial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bersama</a:t>
            </a:r>
            <a:r>
              <a:rPr lang="en-US" altLang="id-ID" sz="2400" dirty="0">
                <a:latin typeface="Arial Black" panose="020B0A04020102020204" pitchFamily="34" charset="0"/>
              </a:rPr>
              <a:t>, </a:t>
            </a:r>
            <a:r>
              <a:rPr lang="en-US" altLang="id-ID" sz="2400" dirty="0" err="1">
                <a:latin typeface="Arial Black" panose="020B0A04020102020204" pitchFamily="34" charset="0"/>
              </a:rPr>
              <a:t>hari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keluarga</a:t>
            </a:r>
            <a:r>
              <a:rPr lang="en-US" altLang="id-ID" sz="2400" dirty="0">
                <a:latin typeface="Arial Black" panose="020B0A04020102020204" pitchFamily="34" charset="0"/>
              </a:rPr>
              <a:t>, </a:t>
            </a:r>
            <a:r>
              <a:rPr lang="en-US" altLang="id-ID" sz="2400" dirty="0" err="1">
                <a:latin typeface="Arial Black" panose="020B0A04020102020204" pitchFamily="34" charset="0"/>
              </a:rPr>
              <a:t>pelatihan</a:t>
            </a:r>
            <a:r>
              <a:rPr lang="en-US" altLang="id-ID" sz="2400" dirty="0">
                <a:latin typeface="Arial Black" panose="020B0A04020102020204" pitchFamily="34" charset="0"/>
              </a:rPr>
              <a:t> team building </a:t>
            </a:r>
            <a:r>
              <a:rPr lang="en-US" altLang="id-ID" sz="2400" dirty="0" err="1">
                <a:latin typeface="Arial Black" panose="020B0A04020102020204" pitchFamily="34" charset="0"/>
              </a:rPr>
              <a:t>semua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staf</a:t>
            </a:r>
            <a:r>
              <a:rPr lang="en-US" altLang="id-ID" sz="2400" dirty="0">
                <a:latin typeface="Arial Black" panose="020B0A04020102020204" pitchFamily="34" charset="0"/>
              </a:rPr>
              <a:t>, </a:t>
            </a:r>
            <a:r>
              <a:rPr lang="en-US" altLang="id-ID" sz="2400" dirty="0" err="1">
                <a:latin typeface="Arial Black" panose="020B0A04020102020204" pitchFamily="34" charset="0"/>
              </a:rPr>
              <a:t>rapat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khusus</a:t>
            </a:r>
            <a:r>
              <a:rPr lang="en-US" altLang="id-ID" sz="2400" dirty="0">
                <a:latin typeface="Arial Black" panose="020B0A04020102020204" pitchFamily="34" charset="0"/>
              </a:rPr>
              <a:t>, </a:t>
            </a:r>
            <a:r>
              <a:rPr lang="en-US" altLang="id-ID" sz="2400" dirty="0" err="1">
                <a:latin typeface="Arial Black" panose="020B0A04020102020204" pitchFamily="34" charset="0"/>
              </a:rPr>
              <a:t>rapat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pimpinan</a:t>
            </a:r>
            <a:endParaRPr lang="en-US" altLang="id-ID" sz="2400" dirty="0">
              <a:latin typeface="Arial Black" panose="020B0A04020102020204" pitchFamily="34" charset="0"/>
            </a:endParaRPr>
          </a:p>
        </p:txBody>
      </p:sp>
      <p:sp>
        <p:nvSpPr>
          <p:cNvPr id="4" name="Subtitle 4">
            <a:extLst>
              <a:ext uri="{FF2B5EF4-FFF2-40B4-BE49-F238E27FC236}">
                <a16:creationId xmlns:a16="http://schemas.microsoft.com/office/drawing/2014/main" id="{5806FAB4-6EF4-4DC2-8689-DAAD7D4B3627}"/>
              </a:ext>
            </a:extLst>
          </p:cNvPr>
          <p:cNvSpPr txBox="1">
            <a:spLocks/>
          </p:cNvSpPr>
          <p:nvPr/>
        </p:nvSpPr>
        <p:spPr>
          <a:xfrm>
            <a:off x="4948238" y="304800"/>
            <a:ext cx="2295525" cy="509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/>
              <a:t>PROGRAM STUDI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C49101E-5E30-4844-8487-4CCEFE6B23DD}"/>
              </a:ext>
            </a:extLst>
          </p:cNvPr>
          <p:cNvSpPr txBox="1">
            <a:spLocks/>
          </p:cNvSpPr>
          <p:nvPr/>
        </p:nvSpPr>
        <p:spPr>
          <a:xfrm>
            <a:off x="8688288" y="303203"/>
            <a:ext cx="3105150" cy="677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MATA KULIAH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1300" dirty="0">
                <a:latin typeface="Arial Black" panose="020B0A04020102020204" pitchFamily="34" charset="0"/>
              </a:rPr>
              <a:t>Interpersonal Skill</a:t>
            </a:r>
            <a:endParaRPr lang="en-ID" sz="13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101E9D86-5196-4390-A0A5-55A26234AB5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415480" y="836712"/>
            <a:ext cx="8229600" cy="5619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 err="1">
                <a:latin typeface="Arial Black" panose="020B0A04020102020204" pitchFamily="34" charset="0"/>
              </a:rPr>
              <a:t>MEMBANGUN</a:t>
            </a:r>
            <a:r>
              <a:rPr lang="en-US" sz="3200" dirty="0"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latin typeface="Arial Black" panose="020B0A04020102020204" pitchFamily="34" charset="0"/>
              </a:rPr>
              <a:t>KEPEKAAN</a:t>
            </a:r>
            <a:endParaRPr lang="en-GB" sz="3200" dirty="0">
              <a:latin typeface="Arial Black" panose="020B0A0402010202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5F0EFB6F-47D8-4AEC-A866-3A1310E163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628800"/>
            <a:ext cx="9155360" cy="417646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id-ID" sz="2400" dirty="0">
                <a:latin typeface="Arial Black" panose="020B0A04020102020204" pitchFamily="34" charset="0"/>
              </a:rPr>
              <a:t>Tim </a:t>
            </a:r>
            <a:r>
              <a:rPr lang="en-US" altLang="id-ID" sz="2400" dirty="0" err="1">
                <a:latin typeface="Arial Black" panose="020B0A04020102020204" pitchFamily="34" charset="0"/>
              </a:rPr>
              <a:t>yg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baik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mempunyai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kebersamaan</a:t>
            </a:r>
            <a:r>
              <a:rPr lang="en-US" altLang="id-ID" sz="2400" dirty="0">
                <a:latin typeface="Arial Black" panose="020B0A04020102020204" pitchFamily="34" charset="0"/>
              </a:rPr>
              <a:t> dan </a:t>
            </a:r>
            <a:r>
              <a:rPr lang="en-US" altLang="id-ID" sz="2400" dirty="0" err="1">
                <a:latin typeface="Arial Black" panose="020B0A04020102020204" pitchFamily="34" charset="0"/>
              </a:rPr>
              <a:t>kepekaan</a:t>
            </a:r>
            <a:endParaRPr lang="en-US" altLang="id-ID" sz="2400" dirty="0">
              <a:latin typeface="Arial Black" panose="020B0A04020102020204" pitchFamily="34" charset="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id-ID" sz="2400" dirty="0" err="1">
                <a:latin typeface="Arial Black" panose="020B0A04020102020204" pitchFamily="34" charset="0"/>
              </a:rPr>
              <a:t>Kepekaan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untuk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bertoleransi</a:t>
            </a:r>
            <a:r>
              <a:rPr lang="en-US" altLang="id-ID" sz="2400" dirty="0">
                <a:latin typeface="Arial Black" panose="020B0A04020102020204" pitchFamily="34" charset="0"/>
              </a:rPr>
              <a:t>, </a:t>
            </a:r>
            <a:r>
              <a:rPr lang="en-US" altLang="id-ID" sz="2400" dirty="0" err="1">
                <a:latin typeface="Arial Black" panose="020B0A04020102020204" pitchFamily="34" charset="0"/>
              </a:rPr>
              <a:t>tahu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potensi</a:t>
            </a:r>
            <a:r>
              <a:rPr lang="en-US" altLang="id-ID" sz="2400" dirty="0">
                <a:latin typeface="Arial Black" panose="020B0A04020102020204" pitchFamily="34" charset="0"/>
              </a:rPr>
              <a:t>, </a:t>
            </a:r>
            <a:r>
              <a:rPr lang="en-US" altLang="id-ID" sz="2400" dirty="0" err="1">
                <a:latin typeface="Arial Black" panose="020B0A04020102020204" pitchFamily="34" charset="0"/>
              </a:rPr>
              <a:t>tahu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kelemahan</a:t>
            </a:r>
            <a:r>
              <a:rPr lang="en-US" altLang="id-ID" sz="2400" dirty="0">
                <a:latin typeface="Arial Black" panose="020B0A04020102020204" pitchFamily="34" charset="0"/>
              </a:rPr>
              <a:t> dan </a:t>
            </a:r>
            <a:r>
              <a:rPr lang="en-US" altLang="id-ID" sz="2400" dirty="0" err="1">
                <a:latin typeface="Arial Black" panose="020B0A04020102020204" pitchFamily="34" charset="0"/>
              </a:rPr>
              <a:t>kekuatan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anggota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tim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lainnya</a:t>
            </a:r>
            <a:endParaRPr lang="en-US" altLang="id-ID" sz="2400" dirty="0">
              <a:latin typeface="Arial Black" panose="020B0A04020102020204" pitchFamily="34" charset="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id-ID" sz="2400" dirty="0" err="1">
                <a:latin typeface="Arial Black" panose="020B0A04020102020204" pitchFamily="34" charset="0"/>
              </a:rPr>
              <a:t>Saling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mengisi</a:t>
            </a:r>
            <a:r>
              <a:rPr lang="en-US" altLang="id-ID" sz="2400" dirty="0">
                <a:latin typeface="Arial Black" panose="020B0A04020102020204" pitchFamily="34" charset="0"/>
              </a:rPr>
              <a:t> dan </a:t>
            </a:r>
            <a:r>
              <a:rPr lang="en-US" altLang="id-ID" sz="2400" dirty="0" err="1">
                <a:latin typeface="Arial Black" panose="020B0A04020102020204" pitchFamily="34" charset="0"/>
              </a:rPr>
              <a:t>bersinergi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diperlukan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dalam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kekompakan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tim</a:t>
            </a:r>
            <a:endParaRPr lang="en-US" altLang="id-ID" sz="2400" dirty="0">
              <a:latin typeface="Arial Black" panose="020B0A04020102020204" pitchFamily="34" charset="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id-ID" sz="2400" dirty="0" err="1">
                <a:latin typeface="Arial Black" panose="020B0A04020102020204" pitchFamily="34" charset="0"/>
              </a:rPr>
              <a:t>Tugas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Pimpinan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dalam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kekompakan</a:t>
            </a:r>
            <a:r>
              <a:rPr lang="en-US" altLang="id-ID" sz="2400" dirty="0">
                <a:latin typeface="Arial Black" panose="020B0A04020102020204" pitchFamily="34" charset="0"/>
              </a:rPr>
              <a:t> :</a:t>
            </a:r>
          </a:p>
          <a:p>
            <a:pPr lvl="1">
              <a:spcAft>
                <a:spcPts val="600"/>
              </a:spcAft>
            </a:pPr>
            <a:r>
              <a:rPr lang="en-US" altLang="id-ID" sz="2400" dirty="0" err="1">
                <a:latin typeface="Arial Black" panose="020B0A04020102020204" pitchFamily="34" charset="0"/>
              </a:rPr>
              <a:t>Menata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timnya</a:t>
            </a:r>
            <a:endParaRPr lang="en-US" altLang="id-ID" sz="2400" dirty="0">
              <a:latin typeface="Arial Black" panose="020B0A0402010202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en-US" altLang="id-ID" sz="2400" dirty="0" err="1">
                <a:latin typeface="Arial Black" panose="020B0A04020102020204" pitchFamily="34" charset="0"/>
              </a:rPr>
              <a:t>Memfungsikan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peran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anggota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tim</a:t>
            </a:r>
            <a:endParaRPr lang="en-US" altLang="id-ID" sz="2400" dirty="0">
              <a:latin typeface="Arial Black" panose="020B0A0402010202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en-US" altLang="id-ID" sz="2400" dirty="0" err="1">
                <a:latin typeface="Arial Black" panose="020B0A04020102020204" pitchFamily="34" charset="0"/>
              </a:rPr>
              <a:t>Memberikan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masukan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positif</a:t>
            </a:r>
            <a:r>
              <a:rPr lang="en-US" altLang="id-ID" sz="2400" dirty="0">
                <a:latin typeface="Arial Black" panose="020B0A04020102020204" pitchFamily="34" charset="0"/>
              </a:rPr>
              <a:t> demi </a:t>
            </a:r>
            <a:r>
              <a:rPr lang="en-US" altLang="id-ID" sz="2400" dirty="0" err="1">
                <a:latin typeface="Arial Black" panose="020B0A04020102020204" pitchFamily="34" charset="0"/>
              </a:rPr>
              <a:t>keutuhan</a:t>
            </a:r>
            <a:endParaRPr lang="en-GB" altLang="id-ID" sz="2400" dirty="0">
              <a:latin typeface="Arial Black" panose="020B0A04020102020204" pitchFamily="34" charset="0"/>
            </a:endParaRPr>
          </a:p>
        </p:txBody>
      </p:sp>
      <p:sp>
        <p:nvSpPr>
          <p:cNvPr id="4" name="Subtitle 4">
            <a:extLst>
              <a:ext uri="{FF2B5EF4-FFF2-40B4-BE49-F238E27FC236}">
                <a16:creationId xmlns:a16="http://schemas.microsoft.com/office/drawing/2014/main" id="{73262062-00DF-47E6-B39D-AA0F8BEE7AEA}"/>
              </a:ext>
            </a:extLst>
          </p:cNvPr>
          <p:cNvSpPr txBox="1">
            <a:spLocks/>
          </p:cNvSpPr>
          <p:nvPr/>
        </p:nvSpPr>
        <p:spPr>
          <a:xfrm>
            <a:off x="4948238" y="304800"/>
            <a:ext cx="2295525" cy="509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/>
              <a:t>PROGRAM STUDI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DE11951-3DEA-4DC5-905F-022254451D7A}"/>
              </a:ext>
            </a:extLst>
          </p:cNvPr>
          <p:cNvSpPr txBox="1">
            <a:spLocks/>
          </p:cNvSpPr>
          <p:nvPr/>
        </p:nvSpPr>
        <p:spPr>
          <a:xfrm>
            <a:off x="8688288" y="303203"/>
            <a:ext cx="3105150" cy="677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MATA KULIAH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1300" dirty="0">
                <a:latin typeface="Arial Black" panose="020B0A04020102020204" pitchFamily="34" charset="0"/>
              </a:rPr>
              <a:t>Interpersonal Skill</a:t>
            </a:r>
            <a:endParaRPr lang="en-ID" sz="13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D8A7C709-5050-4E8B-8EF7-0486017D021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415480" y="770305"/>
            <a:ext cx="8229600" cy="49053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 err="1">
                <a:latin typeface="Arial Black" panose="020B0A04020102020204" pitchFamily="34" charset="0"/>
              </a:rPr>
              <a:t>MEMBANGUN</a:t>
            </a:r>
            <a:r>
              <a:rPr lang="en-US" sz="3200" dirty="0"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latin typeface="Arial Black" panose="020B0A04020102020204" pitchFamily="34" charset="0"/>
              </a:rPr>
              <a:t>POTENSI</a:t>
            </a:r>
            <a:r>
              <a:rPr lang="en-US" sz="3200" dirty="0">
                <a:latin typeface="Arial Black" panose="020B0A04020102020204" pitchFamily="34" charset="0"/>
              </a:rPr>
              <a:t> TIM</a:t>
            </a:r>
            <a:endParaRPr lang="en-GB" sz="3200" dirty="0">
              <a:latin typeface="Arial Black" panose="020B0A04020102020204" pitchFamily="34" charset="0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633084E0-7228-420D-8BFF-C3DB786C6F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438274"/>
            <a:ext cx="9083352" cy="4655022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id-ID" sz="2400" dirty="0" err="1">
                <a:latin typeface="Arial Black" panose="020B0A04020102020204" pitchFamily="34" charset="0"/>
              </a:rPr>
              <a:t>Keberhasilan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Institusi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melibatkan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unsur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semua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potensi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dari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anggota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tim</a:t>
            </a:r>
            <a:endParaRPr lang="en-US" altLang="id-ID" sz="2400" dirty="0">
              <a:latin typeface="Arial Black" panose="020B0A04020102020204" pitchFamily="34" charset="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id-ID" sz="2400" dirty="0">
                <a:latin typeface="Arial Black" panose="020B0A04020102020204" pitchFamily="34" charset="0"/>
              </a:rPr>
              <a:t>Team Building </a:t>
            </a:r>
            <a:r>
              <a:rPr lang="en-US" altLang="id-ID" sz="2400" dirty="0" err="1">
                <a:latin typeface="Arial Black" panose="020B0A04020102020204" pitchFamily="34" charset="0"/>
              </a:rPr>
              <a:t>terasa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bila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ada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kerja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sama</a:t>
            </a:r>
            <a:r>
              <a:rPr lang="en-US" altLang="id-ID" sz="2400" dirty="0">
                <a:latin typeface="Arial Black" panose="020B0A04020102020204" pitchFamily="34" charset="0"/>
              </a:rPr>
              <a:t> dan </a:t>
            </a:r>
            <a:r>
              <a:rPr lang="en-US" altLang="id-ID" sz="2400" dirty="0" err="1">
                <a:latin typeface="Arial Black" panose="020B0A04020102020204" pitchFamily="34" charset="0"/>
              </a:rPr>
              <a:t>saling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menyadari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kekurangan</a:t>
            </a:r>
            <a:r>
              <a:rPr lang="en-US" altLang="id-ID" sz="2400" dirty="0">
                <a:latin typeface="Arial Black" panose="020B0A04020102020204" pitchFamily="34" charset="0"/>
              </a:rPr>
              <a:t> dan </a:t>
            </a:r>
            <a:r>
              <a:rPr lang="en-US" altLang="id-ID" sz="2400" dirty="0" err="1">
                <a:latin typeface="Arial Black" panose="020B0A04020102020204" pitchFamily="34" charset="0"/>
              </a:rPr>
              <a:t>kelebihan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setiap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anggota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kelompok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sebagai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sumber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kekuatan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tim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dng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cara</a:t>
            </a:r>
            <a:r>
              <a:rPr lang="en-US" altLang="id-ID" sz="2400" dirty="0">
                <a:latin typeface="Arial Black" panose="020B0A04020102020204" pitchFamily="34" charset="0"/>
              </a:rPr>
              <a:t>:</a:t>
            </a:r>
          </a:p>
          <a:p>
            <a:pPr lvl="1">
              <a:spcAft>
                <a:spcPts val="600"/>
              </a:spcAft>
            </a:pPr>
            <a:r>
              <a:rPr lang="en-US" altLang="id-ID" sz="2400" dirty="0" err="1">
                <a:latin typeface="Arial Black" panose="020B0A04020102020204" pitchFamily="34" charset="0"/>
              </a:rPr>
              <a:t>Mengisi</a:t>
            </a:r>
            <a:r>
              <a:rPr lang="en-US" altLang="id-ID" sz="2400" dirty="0">
                <a:latin typeface="Arial Black" panose="020B0A04020102020204" pitchFamily="34" charset="0"/>
              </a:rPr>
              <a:t>, </a:t>
            </a:r>
            <a:r>
              <a:rPr lang="en-US" altLang="id-ID" sz="2400" dirty="0" err="1">
                <a:latin typeface="Arial Black" panose="020B0A04020102020204" pitchFamily="34" charset="0"/>
              </a:rPr>
              <a:t>kompak</a:t>
            </a:r>
            <a:r>
              <a:rPr lang="en-US" altLang="id-ID" sz="2400" dirty="0">
                <a:latin typeface="Arial Black" panose="020B0A04020102020204" pitchFamily="34" charset="0"/>
              </a:rPr>
              <a:t>, </a:t>
            </a:r>
            <a:r>
              <a:rPr lang="en-US" altLang="id-ID" sz="2400" dirty="0" err="1">
                <a:latin typeface="Arial Black" panose="020B0A04020102020204" pitchFamily="34" charset="0"/>
              </a:rPr>
              <a:t>tenggang</a:t>
            </a:r>
            <a:r>
              <a:rPr lang="en-US" altLang="id-ID" sz="2400" dirty="0">
                <a:latin typeface="Arial Black" panose="020B0A04020102020204" pitchFamily="34" charset="0"/>
              </a:rPr>
              <a:t> rasa, </a:t>
            </a:r>
            <a:r>
              <a:rPr lang="en-US" altLang="id-ID" sz="2400" dirty="0" err="1">
                <a:latin typeface="Arial Black" panose="020B0A04020102020204" pitchFamily="34" charset="0"/>
              </a:rPr>
              <a:t>pengertian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untuk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mencapai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tujuan</a:t>
            </a:r>
            <a:r>
              <a:rPr lang="en-US" altLang="id-ID" sz="2400" dirty="0">
                <a:latin typeface="Arial Black" panose="020B0A04020102020204" pitchFamily="34" charset="0"/>
              </a:rPr>
              <a:t>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id-ID" sz="2400" dirty="0" err="1">
                <a:latin typeface="Arial Black" panose="020B0A04020102020204" pitchFamily="34" charset="0"/>
              </a:rPr>
              <a:t>Dominasi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berlebihan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merusak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keutuhan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tim</a:t>
            </a:r>
            <a:endParaRPr lang="en-US" altLang="id-ID" sz="2400" dirty="0">
              <a:latin typeface="Arial Black" panose="020B0A04020102020204" pitchFamily="34" charset="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id-ID" sz="2400" dirty="0" err="1">
                <a:latin typeface="Arial Black" panose="020B0A04020102020204" pitchFamily="34" charset="0"/>
              </a:rPr>
              <a:t>Pendelegasian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tugas</a:t>
            </a:r>
            <a:r>
              <a:rPr lang="en-US" altLang="id-ID" sz="2400" dirty="0">
                <a:latin typeface="Arial Black" panose="020B0A04020102020204" pitchFamily="34" charset="0"/>
              </a:rPr>
              <a:t> dan </a:t>
            </a:r>
            <a:r>
              <a:rPr lang="en-US" altLang="id-ID" sz="2400" dirty="0" err="1">
                <a:latin typeface="Arial Black" panose="020B0A04020102020204" pitchFamily="34" charset="0"/>
              </a:rPr>
              <a:t>Keleluasan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berkreasi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sesuai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dengan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potensi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anggota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akan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memajukan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institusi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endParaRPr lang="en-GB" altLang="id-ID" sz="2400" dirty="0">
              <a:latin typeface="Arial Black" panose="020B0A04020102020204" pitchFamily="34" charset="0"/>
            </a:endParaRPr>
          </a:p>
        </p:txBody>
      </p:sp>
      <p:sp>
        <p:nvSpPr>
          <p:cNvPr id="4" name="Subtitle 4">
            <a:extLst>
              <a:ext uri="{FF2B5EF4-FFF2-40B4-BE49-F238E27FC236}">
                <a16:creationId xmlns:a16="http://schemas.microsoft.com/office/drawing/2014/main" id="{DD70510B-2FFE-4A12-ACDD-315C32DD0A4A}"/>
              </a:ext>
            </a:extLst>
          </p:cNvPr>
          <p:cNvSpPr txBox="1">
            <a:spLocks/>
          </p:cNvSpPr>
          <p:nvPr/>
        </p:nvSpPr>
        <p:spPr>
          <a:xfrm>
            <a:off x="4948238" y="304800"/>
            <a:ext cx="2295525" cy="509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/>
              <a:t>PROGRAM STUDI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ABBBF4E-D9B7-4DB9-B818-92FC08AC52F2}"/>
              </a:ext>
            </a:extLst>
          </p:cNvPr>
          <p:cNvSpPr txBox="1">
            <a:spLocks/>
          </p:cNvSpPr>
          <p:nvPr/>
        </p:nvSpPr>
        <p:spPr>
          <a:xfrm>
            <a:off x="8688288" y="303203"/>
            <a:ext cx="3105150" cy="677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MATA KULIAH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1300" dirty="0">
                <a:latin typeface="Arial Black" panose="020B0A04020102020204" pitchFamily="34" charset="0"/>
              </a:rPr>
              <a:t>Interpersonal Skill</a:t>
            </a:r>
            <a:endParaRPr lang="en-ID" sz="13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ADE7CD96-4C3D-461D-8007-0B1946C1112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498034" y="724980"/>
            <a:ext cx="8229600" cy="63408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 err="1">
                <a:latin typeface="Arial Black" panose="020B0A04020102020204" pitchFamily="34" charset="0"/>
              </a:rPr>
              <a:t>MEMBANGUN</a:t>
            </a:r>
            <a:r>
              <a:rPr lang="en-US" sz="3200" dirty="0">
                <a:latin typeface="Arial Black" panose="020B0A04020102020204" pitchFamily="34" charset="0"/>
              </a:rPr>
              <a:t> IDE</a:t>
            </a:r>
            <a:endParaRPr lang="en-GB" sz="3200" dirty="0">
              <a:latin typeface="Arial Black" panose="020B0A04020102020204" pitchFamily="34" charset="0"/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F17FB0CE-0BFE-420E-AF49-497F79094A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75520" y="1432521"/>
            <a:ext cx="9515400" cy="3868687"/>
          </a:xfrm>
        </p:spPr>
        <p:txBody>
          <a:bodyPr/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id-ID" sz="2400" dirty="0" err="1">
                <a:latin typeface="Arial Black" panose="020B0A04020102020204" pitchFamily="34" charset="0"/>
              </a:rPr>
              <a:t>Kelompok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merupakan</a:t>
            </a:r>
            <a:r>
              <a:rPr lang="en-US" altLang="id-ID" sz="2400" dirty="0">
                <a:latin typeface="Arial Black" panose="020B0A04020102020204" pitchFamily="34" charset="0"/>
              </a:rPr>
              <a:t> Think Tank </a:t>
            </a:r>
            <a:r>
              <a:rPr lang="en-US" altLang="id-ID" sz="2400" dirty="0" err="1">
                <a:latin typeface="Arial Black" panose="020B0A04020102020204" pitchFamily="34" charset="0"/>
              </a:rPr>
              <a:t>atau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wadah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pemikiran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dalam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menemukan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berbagai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cara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mengatasi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masalah</a:t>
            </a:r>
            <a:r>
              <a:rPr lang="en-US" altLang="id-ID" sz="2400" dirty="0">
                <a:latin typeface="Arial Black" panose="020B0A04020102020204" pitchFamily="34" charset="0"/>
              </a:rPr>
              <a:t>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id-ID" sz="2400" dirty="0" err="1">
                <a:latin typeface="Arial Black" panose="020B0A04020102020204" pitchFamily="34" charset="0"/>
              </a:rPr>
              <a:t>Persoalan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umum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merupakan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persoalan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institusi</a:t>
            </a:r>
            <a:r>
              <a:rPr lang="en-US" altLang="id-ID" sz="2400" dirty="0">
                <a:latin typeface="Arial Black" panose="020B0A04020102020204" pitchFamily="34" charset="0"/>
              </a:rPr>
              <a:t> yang </a:t>
            </a:r>
            <a:r>
              <a:rPr lang="en-US" altLang="id-ID" sz="2400" dirty="0" err="1">
                <a:latin typeface="Arial Black" panose="020B0A04020102020204" pitchFamily="34" charset="0"/>
              </a:rPr>
              <a:t>perlu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melibatkan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semua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unsur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tim</a:t>
            </a:r>
            <a:endParaRPr lang="en-US" altLang="id-ID" sz="2400" dirty="0">
              <a:latin typeface="Arial Black" panose="020B0A04020102020204" pitchFamily="34" charset="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id-ID" sz="2400" dirty="0">
                <a:latin typeface="Arial Black" panose="020B0A04020102020204" pitchFamily="34" charset="0"/>
              </a:rPr>
              <a:t>Solusi </a:t>
            </a:r>
            <a:r>
              <a:rPr lang="en-US" altLang="id-ID" sz="2400" dirty="0" err="1">
                <a:latin typeface="Arial Black" panose="020B0A04020102020204" pitchFamily="34" charset="0"/>
              </a:rPr>
              <a:t>pemecahan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masalah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merupakan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penampungan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dari</a:t>
            </a:r>
            <a:r>
              <a:rPr lang="en-US" altLang="id-ID" sz="2400" dirty="0">
                <a:latin typeface="Arial Black" panose="020B0A04020102020204" pitchFamily="34" charset="0"/>
              </a:rPr>
              <a:t> ide </a:t>
            </a:r>
            <a:r>
              <a:rPr lang="en-US" altLang="id-ID" sz="2400" dirty="0" err="1">
                <a:latin typeface="Arial Black" panose="020B0A04020102020204" pitchFamily="34" charset="0"/>
              </a:rPr>
              <a:t>anggota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tim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yg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sudah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menjadi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konsensus</a:t>
            </a:r>
            <a:r>
              <a:rPr lang="en-US" altLang="id-ID" sz="2400" dirty="0">
                <a:latin typeface="Arial Black" panose="020B0A04020102020204" pitchFamily="34" charset="0"/>
              </a:rPr>
              <a:t>, </a:t>
            </a:r>
            <a:r>
              <a:rPr lang="en-US" altLang="id-ID" sz="2400" dirty="0" err="1">
                <a:latin typeface="Arial Black" panose="020B0A04020102020204" pitchFamily="34" charset="0"/>
              </a:rPr>
              <a:t>pemahaman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bersama</a:t>
            </a:r>
            <a:r>
              <a:rPr lang="en-US" altLang="id-ID" sz="2400" dirty="0">
                <a:latin typeface="Arial Black" panose="020B0A04020102020204" pitchFamily="34" charset="0"/>
              </a:rPr>
              <a:t>, </a:t>
            </a:r>
            <a:r>
              <a:rPr lang="en-US" altLang="id-ID" sz="2400" dirty="0" err="1">
                <a:latin typeface="Arial Black" panose="020B0A04020102020204" pitchFamily="34" charset="0"/>
              </a:rPr>
              <a:t>kesadaran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bersama</a:t>
            </a:r>
            <a:r>
              <a:rPr lang="en-US" altLang="id-ID" sz="2400" dirty="0">
                <a:latin typeface="Arial Black" panose="020B0A04020102020204" pitchFamily="34" charset="0"/>
              </a:rPr>
              <a:t>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altLang="id-ID" sz="2400" dirty="0"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altLang="id-ID" sz="2400" dirty="0"/>
          </a:p>
          <a:p>
            <a:endParaRPr lang="en-GB" altLang="id-ID" sz="2400" dirty="0"/>
          </a:p>
        </p:txBody>
      </p:sp>
      <p:pic>
        <p:nvPicPr>
          <p:cNvPr id="18437" name="Picture 5" descr="Mulai membangun Ide Usaha – BIZDG">
            <a:extLst>
              <a:ext uri="{FF2B5EF4-FFF2-40B4-BE49-F238E27FC236}">
                <a16:creationId xmlns:a16="http://schemas.microsoft.com/office/drawing/2014/main" id="{70B7903F-E55A-4380-B956-A183361D8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205" y="4437112"/>
            <a:ext cx="211455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AF4AFE8C-A78D-42CB-AFD3-39C3E5E532EC}"/>
              </a:ext>
            </a:extLst>
          </p:cNvPr>
          <p:cNvSpPr txBox="1">
            <a:spLocks/>
          </p:cNvSpPr>
          <p:nvPr/>
        </p:nvSpPr>
        <p:spPr>
          <a:xfrm>
            <a:off x="4948238" y="304800"/>
            <a:ext cx="2295525" cy="509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/>
              <a:t>PROGRAM STUDI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3A77D43B-915A-47D4-9E2F-554EAF9C660C}"/>
              </a:ext>
            </a:extLst>
          </p:cNvPr>
          <p:cNvSpPr txBox="1">
            <a:spLocks/>
          </p:cNvSpPr>
          <p:nvPr/>
        </p:nvSpPr>
        <p:spPr>
          <a:xfrm>
            <a:off x="8688288" y="303203"/>
            <a:ext cx="3105150" cy="677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MATA KULIAH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1300" dirty="0">
                <a:latin typeface="Arial Black" panose="020B0A04020102020204" pitchFamily="34" charset="0"/>
              </a:rPr>
              <a:t>Interpersonal Skill</a:t>
            </a:r>
            <a:endParaRPr lang="en-ID" sz="13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332117FD-3305-4D05-A779-DAA5BDCEBE4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487488" y="868188"/>
            <a:ext cx="8435280" cy="70609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 err="1">
                <a:latin typeface="Arial Black" panose="020B0A04020102020204" pitchFamily="34" charset="0"/>
              </a:rPr>
              <a:t>MEMBANGUN</a:t>
            </a:r>
            <a:r>
              <a:rPr lang="en-US" sz="3200" dirty="0">
                <a:latin typeface="Arial Black" panose="020B0A04020102020204" pitchFamily="34" charset="0"/>
              </a:rPr>
              <a:t> JOB DESCRIPTION</a:t>
            </a:r>
            <a:endParaRPr lang="en-GB" sz="3200" dirty="0">
              <a:latin typeface="Arial Black" panose="020B0A04020102020204" pitchFamily="34" charset="0"/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880E0D17-C320-44F5-AC7E-11E25740F3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47528" y="1700808"/>
            <a:ext cx="9731424" cy="379194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id-ID" sz="2400" dirty="0">
                <a:latin typeface="Arial Black" panose="020B0A04020102020204" pitchFamily="34" charset="0"/>
              </a:rPr>
              <a:t>Job Description : </a:t>
            </a:r>
            <a:r>
              <a:rPr lang="en-US" altLang="id-ID" sz="2400" dirty="0" err="1">
                <a:latin typeface="Arial Black" panose="020B0A04020102020204" pitchFamily="34" charset="0"/>
              </a:rPr>
              <a:t>Apa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yg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harus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dilakukan</a:t>
            </a:r>
            <a:r>
              <a:rPr lang="en-US" altLang="id-ID" sz="2400" dirty="0">
                <a:latin typeface="Arial Black" panose="020B0A04020102020204" pitchFamily="34" charset="0"/>
              </a:rPr>
              <a:t>, </a:t>
            </a:r>
            <a:r>
              <a:rPr lang="en-US" altLang="id-ID" sz="2400" dirty="0" err="1">
                <a:latin typeface="Arial Black" panose="020B0A04020102020204" pitchFamily="34" charset="0"/>
              </a:rPr>
              <a:t>kepada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siapa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bertanggung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jawab</a:t>
            </a:r>
            <a:r>
              <a:rPr lang="en-US" altLang="id-ID" sz="2400" dirty="0">
                <a:latin typeface="Arial Black" panose="020B0A04020102020204" pitchFamily="34" charset="0"/>
              </a:rPr>
              <a:t> dan </a:t>
            </a:r>
            <a:r>
              <a:rPr lang="en-US" altLang="id-ID" sz="2400" dirty="0" err="1">
                <a:latin typeface="Arial Black" panose="020B0A04020102020204" pitchFamily="34" charset="0"/>
              </a:rPr>
              <a:t>siapa</a:t>
            </a:r>
            <a:r>
              <a:rPr lang="en-US" altLang="id-ID" sz="2400" dirty="0">
                <a:latin typeface="Arial Black" panose="020B0A04020102020204" pitchFamily="34" charset="0"/>
              </a:rPr>
              <a:t> yang </a:t>
            </a:r>
            <a:r>
              <a:rPr lang="en-US" altLang="id-ID" sz="2400" dirty="0" err="1">
                <a:latin typeface="Arial Black" panose="020B0A04020102020204" pitchFamily="34" charset="0"/>
              </a:rPr>
              <a:t>membantunya</a:t>
            </a:r>
            <a:r>
              <a:rPr lang="en-US" altLang="id-ID" sz="2400" dirty="0">
                <a:latin typeface="Arial Black" panose="020B0A040201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id-ID" sz="2400" dirty="0" err="1">
                <a:latin typeface="Arial Black" panose="020B0A04020102020204" pitchFamily="34" charset="0"/>
              </a:rPr>
              <a:t>Karyawan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mempunyai</a:t>
            </a:r>
            <a:r>
              <a:rPr lang="en-US" altLang="id-ID" sz="2400" dirty="0">
                <a:latin typeface="Arial Black" panose="020B0A04020102020204" pitchFamily="34" charset="0"/>
              </a:rPr>
              <a:t> positive thinking </a:t>
            </a:r>
            <a:r>
              <a:rPr lang="en-US" altLang="id-ID" sz="2400" dirty="0" err="1">
                <a:latin typeface="Arial Black" panose="020B0A04020102020204" pitchFamily="34" charset="0"/>
              </a:rPr>
              <a:t>akan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mendapat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pengalaman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berharga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yg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baru</a:t>
            </a:r>
            <a:r>
              <a:rPr lang="en-US" altLang="id-ID" sz="2400" dirty="0">
                <a:latin typeface="Arial Black" panose="020B0A04020102020204" pitchFamily="34" charset="0"/>
              </a:rPr>
              <a:t>, </a:t>
            </a:r>
            <a:r>
              <a:rPr lang="en-US" altLang="id-ID" sz="2400" dirty="0" err="1">
                <a:latin typeface="Arial Black" panose="020B0A04020102020204" pitchFamily="34" charset="0"/>
              </a:rPr>
              <a:t>disatukan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dng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tim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khusus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membangun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kemajuan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institusi</a:t>
            </a:r>
            <a:endParaRPr lang="en-US" altLang="id-ID" sz="2400" dirty="0"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id-ID" sz="2400" dirty="0" err="1">
                <a:latin typeface="Arial Black" panose="020B0A04020102020204" pitchFamily="34" charset="0"/>
              </a:rPr>
              <a:t>Berani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melebur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diri</a:t>
            </a:r>
            <a:r>
              <a:rPr lang="en-US" altLang="id-ID" sz="2400" dirty="0">
                <a:latin typeface="Arial Black" panose="020B0A04020102020204" pitchFamily="34" charset="0"/>
              </a:rPr>
              <a:t> demi </a:t>
            </a:r>
            <a:r>
              <a:rPr lang="en-US" altLang="id-ID" sz="2400" dirty="0" err="1">
                <a:latin typeface="Arial Black" panose="020B0A04020102020204" pitchFamily="34" charset="0"/>
              </a:rPr>
              <a:t>kepentingan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tim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merupakan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kunci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kesuksesan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yg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harus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dimiliki</a:t>
            </a:r>
            <a:r>
              <a:rPr lang="en-US" altLang="id-ID" sz="2400" dirty="0">
                <a:latin typeface="Arial Black" panose="020B0A04020102020204" pitchFamily="34" charset="0"/>
              </a:rPr>
              <a:t> oleh </a:t>
            </a:r>
            <a:r>
              <a:rPr lang="en-US" altLang="id-ID" sz="2400" dirty="0" err="1">
                <a:latin typeface="Arial Black" panose="020B0A04020102020204" pitchFamily="34" charset="0"/>
              </a:rPr>
              <a:t>seorang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karyawan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sebagai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bagian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tim.</a:t>
            </a:r>
            <a:endParaRPr lang="en-US" altLang="id-ID" sz="2400" dirty="0">
              <a:latin typeface="Arial Black" panose="020B0A04020102020204" pitchFamily="34" charset="0"/>
            </a:endParaRPr>
          </a:p>
          <a:p>
            <a:endParaRPr lang="en-GB" altLang="id-ID" sz="2400" dirty="0"/>
          </a:p>
        </p:txBody>
      </p:sp>
      <p:sp>
        <p:nvSpPr>
          <p:cNvPr id="4" name="Subtitle 4">
            <a:extLst>
              <a:ext uri="{FF2B5EF4-FFF2-40B4-BE49-F238E27FC236}">
                <a16:creationId xmlns:a16="http://schemas.microsoft.com/office/drawing/2014/main" id="{2709CEAC-FE56-45C2-9BE2-B3D78C49E2DA}"/>
              </a:ext>
            </a:extLst>
          </p:cNvPr>
          <p:cNvSpPr txBox="1">
            <a:spLocks/>
          </p:cNvSpPr>
          <p:nvPr/>
        </p:nvSpPr>
        <p:spPr>
          <a:xfrm>
            <a:off x="4948238" y="304800"/>
            <a:ext cx="2295525" cy="509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/>
              <a:t>PROGRAM STUDI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5E42EDB-5A4F-4A02-8F78-7F87F059B2C2}"/>
              </a:ext>
            </a:extLst>
          </p:cNvPr>
          <p:cNvSpPr txBox="1">
            <a:spLocks/>
          </p:cNvSpPr>
          <p:nvPr/>
        </p:nvSpPr>
        <p:spPr>
          <a:xfrm>
            <a:off x="8688288" y="303203"/>
            <a:ext cx="3105150" cy="677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MATA KULIAH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1300" dirty="0">
                <a:latin typeface="Arial Black" panose="020B0A04020102020204" pitchFamily="34" charset="0"/>
              </a:rPr>
              <a:t>Interpersonal Skill</a:t>
            </a:r>
            <a:endParaRPr lang="en-ID" sz="13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853AEB38-1DDF-45FD-BAF4-ADDD40ED759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199456" y="908720"/>
            <a:ext cx="8229600" cy="6334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 err="1">
                <a:latin typeface="Arial Black" panose="020B0A04020102020204" pitchFamily="34" charset="0"/>
              </a:rPr>
              <a:t>MEMBANGUN</a:t>
            </a:r>
            <a:r>
              <a:rPr lang="en-US" sz="3200" dirty="0"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latin typeface="Arial Black" panose="020B0A04020102020204" pitchFamily="34" charset="0"/>
              </a:rPr>
              <a:t>PERSAINGAN</a:t>
            </a:r>
            <a:r>
              <a:rPr lang="en-US" sz="3200" dirty="0">
                <a:latin typeface="Arial Black" panose="020B0A04020102020204" pitchFamily="34" charset="0"/>
              </a:rPr>
              <a:t>  </a:t>
            </a:r>
            <a:endParaRPr lang="en-GB" sz="3200" dirty="0">
              <a:latin typeface="Arial Black" panose="020B0A04020102020204" pitchFamily="34" charset="0"/>
            </a:endParaRP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A6BF91CF-DA70-4F9C-B4C8-0073557D37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47528" y="1542132"/>
            <a:ext cx="9145016" cy="304156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id-ID" sz="2400" dirty="0" err="1">
                <a:latin typeface="Arial Black" panose="020B0A04020102020204" pitchFamily="34" charset="0"/>
              </a:rPr>
              <a:t>Persaingan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diubah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menjadi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ajang</a:t>
            </a:r>
            <a:r>
              <a:rPr lang="en-US" altLang="id-ID" sz="2400" dirty="0">
                <a:latin typeface="Arial Black" panose="020B0A04020102020204" pitchFamily="34" charset="0"/>
              </a:rPr>
              <a:t> target </a:t>
            </a:r>
            <a:r>
              <a:rPr lang="en-US" altLang="id-ID" sz="2400" dirty="0" err="1">
                <a:latin typeface="Arial Black" panose="020B0A04020102020204" pitchFamily="34" charset="0"/>
              </a:rPr>
              <a:t>secara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positif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akan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menjadi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kompetisi</a:t>
            </a:r>
            <a:r>
              <a:rPr lang="en-US" altLang="id-ID" sz="2400" dirty="0">
                <a:latin typeface="Arial Black" panose="020B0A04020102020204" pitchFamily="34" charset="0"/>
              </a:rPr>
              <a:t> yang </a:t>
            </a:r>
            <a:r>
              <a:rPr lang="en-US" altLang="id-ID" sz="2400" dirty="0" err="1">
                <a:latin typeface="Arial Black" panose="020B0A04020102020204" pitchFamily="34" charset="0"/>
              </a:rPr>
              <a:t>sehat</a:t>
            </a:r>
            <a:r>
              <a:rPr lang="en-US" altLang="id-ID" sz="2400" dirty="0">
                <a:latin typeface="Arial Black" panose="020B0A04020102020204" pitchFamily="34" charset="0"/>
              </a:rPr>
              <a:t>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id-ID" sz="2400" dirty="0" err="1">
                <a:latin typeface="Arial Black" panose="020B0A04020102020204" pitchFamily="34" charset="0"/>
              </a:rPr>
              <a:t>Upaya</a:t>
            </a:r>
            <a:r>
              <a:rPr lang="en-US" altLang="id-ID" sz="2400" dirty="0">
                <a:latin typeface="Arial Black" panose="020B0A04020102020204" pitchFamily="34" charset="0"/>
              </a:rPr>
              <a:t> dan </a:t>
            </a:r>
            <a:r>
              <a:rPr lang="en-US" altLang="id-ID" sz="2400" dirty="0" err="1">
                <a:latin typeface="Arial Black" panose="020B0A04020102020204" pitchFamily="34" charset="0"/>
              </a:rPr>
              <a:t>kegiatan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terarah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kemajuan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tim</a:t>
            </a:r>
            <a:endParaRPr lang="en-US" altLang="id-ID" sz="2400" dirty="0">
              <a:latin typeface="Arial Black" panose="020B0A04020102020204" pitchFamily="34" charset="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id-ID" sz="2400" dirty="0" err="1">
                <a:latin typeface="Arial Black" panose="020B0A04020102020204" pitchFamily="34" charset="0"/>
              </a:rPr>
              <a:t>Persaingan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sehat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perlu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strategi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secara</a:t>
            </a:r>
            <a:r>
              <a:rPr lang="en-US" altLang="id-ID" sz="2400" dirty="0">
                <a:latin typeface="Arial Black" panose="020B0A04020102020204" pitchFamily="34" charset="0"/>
              </a:rPr>
              <a:t> internal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id-ID" sz="2400" dirty="0">
                <a:latin typeface="Arial Black" panose="020B0A04020102020204" pitchFamily="34" charset="0"/>
              </a:rPr>
              <a:t>Harus </a:t>
            </a:r>
            <a:r>
              <a:rPr lang="en-US" altLang="id-ID" sz="2400" dirty="0" err="1">
                <a:latin typeface="Arial Black" panose="020B0A04020102020204" pitchFamily="34" charset="0"/>
              </a:rPr>
              <a:t>ada</a:t>
            </a:r>
            <a:r>
              <a:rPr lang="en-US" altLang="id-ID" sz="2400" dirty="0">
                <a:latin typeface="Arial Black" panose="020B0A04020102020204" pitchFamily="34" charset="0"/>
              </a:rPr>
              <a:t> take and give “</a:t>
            </a:r>
            <a:r>
              <a:rPr lang="en-US" altLang="id-ID" sz="2400" dirty="0" err="1">
                <a:latin typeface="Arial Black" panose="020B0A04020102020204" pitchFamily="34" charset="0"/>
              </a:rPr>
              <a:t>kerja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sama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membuahkan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hasil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karya</a:t>
            </a:r>
            <a:r>
              <a:rPr lang="en-US" altLang="id-ID" sz="2400" dirty="0">
                <a:latin typeface="Arial Black" panose="020B0A04020102020204" pitchFamily="34" charset="0"/>
              </a:rPr>
              <a:t> yang </a:t>
            </a:r>
            <a:r>
              <a:rPr lang="en-US" altLang="id-ID" sz="2400" dirty="0" err="1">
                <a:latin typeface="Arial Black" panose="020B0A04020102020204" pitchFamily="34" charset="0"/>
              </a:rPr>
              <a:t>memuaskan</a:t>
            </a:r>
            <a:r>
              <a:rPr lang="en-US" altLang="id-ID" sz="2400" dirty="0">
                <a:latin typeface="Arial Black" panose="020B0A04020102020204" pitchFamily="34" charset="0"/>
              </a:rPr>
              <a:t>”</a:t>
            </a:r>
            <a:endParaRPr lang="en-GB" altLang="id-ID" sz="2400" dirty="0">
              <a:latin typeface="Arial Black" panose="020B0A04020102020204" pitchFamily="34" charset="0"/>
            </a:endParaRPr>
          </a:p>
        </p:txBody>
      </p:sp>
      <p:pic>
        <p:nvPicPr>
          <p:cNvPr id="20485" name="Picture 5" descr="Persaingan Bisnis, Apa Penyebab dan Manfaatnya? - Zahir Accounting ...">
            <a:extLst>
              <a:ext uri="{FF2B5EF4-FFF2-40B4-BE49-F238E27FC236}">
                <a16:creationId xmlns:a16="http://schemas.microsoft.com/office/drawing/2014/main" id="{19B8E6BD-B996-4DDD-88BB-753BBCA03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6" y="4149080"/>
            <a:ext cx="2952328" cy="221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3DD485E5-6F8D-4F5D-8EE9-3DA25732DD1D}"/>
              </a:ext>
            </a:extLst>
          </p:cNvPr>
          <p:cNvSpPr txBox="1">
            <a:spLocks/>
          </p:cNvSpPr>
          <p:nvPr/>
        </p:nvSpPr>
        <p:spPr>
          <a:xfrm>
            <a:off x="4948238" y="304800"/>
            <a:ext cx="2295525" cy="509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/>
              <a:t>PROGRAM STUDI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35BD6A14-9F7F-4E42-858D-8516507E52F1}"/>
              </a:ext>
            </a:extLst>
          </p:cNvPr>
          <p:cNvSpPr txBox="1">
            <a:spLocks/>
          </p:cNvSpPr>
          <p:nvPr/>
        </p:nvSpPr>
        <p:spPr>
          <a:xfrm>
            <a:off x="8688288" y="303203"/>
            <a:ext cx="3105150" cy="677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MATA KULIAH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1300" dirty="0">
                <a:latin typeface="Arial Black" panose="020B0A04020102020204" pitchFamily="34" charset="0"/>
              </a:rPr>
              <a:t>Interpersonal Skill</a:t>
            </a:r>
            <a:endParaRPr lang="en-ID" sz="13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A0055DE4-F66A-4970-A728-8F9CE06CA10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631504" y="764704"/>
            <a:ext cx="7772400" cy="84575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d-ID" sz="3200" dirty="0">
                <a:latin typeface="Arial Black" panose="020B0A04020102020204" pitchFamily="34" charset="0"/>
              </a:rPr>
              <a:t>Untuk Didiskusikan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E94B5EC2-DC86-4D95-9984-A1C0302D7E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63552" y="1610456"/>
            <a:ext cx="9145016" cy="40507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id-ID" altLang="id-ID" sz="2400" dirty="0">
                <a:latin typeface="Arial Black" panose="020B0A04020102020204" pitchFamily="34" charset="0"/>
              </a:rPr>
              <a:t>Dalam suatu pekerjaan ada yang bisa dikerjakan secara individu dan ada yang harus diselesaikan secara kelompok. Berikan contoh penugasan dalam suatu mata kuliah yang harus dikerjakan secara kelompok.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d-ID" altLang="id-ID" sz="2400" dirty="0">
                <a:latin typeface="Arial Black" panose="020B0A04020102020204" pitchFamily="34" charset="0"/>
              </a:rPr>
              <a:t>Bagaimana cara saudara menyelesaikan tugas yang harus dikerjakan secara kelompok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d-ID" altLang="id-ID" sz="2400" dirty="0">
                <a:latin typeface="Arial Black" panose="020B0A04020102020204" pitchFamily="34" charset="0"/>
              </a:rPr>
              <a:t>Peranan apa yang saudara berikan pada kelompok tersebut</a:t>
            </a:r>
          </a:p>
        </p:txBody>
      </p:sp>
      <p:sp>
        <p:nvSpPr>
          <p:cNvPr id="4" name="Subtitle 4">
            <a:extLst>
              <a:ext uri="{FF2B5EF4-FFF2-40B4-BE49-F238E27FC236}">
                <a16:creationId xmlns:a16="http://schemas.microsoft.com/office/drawing/2014/main" id="{DE4A44CA-CD49-45D0-A08C-74DB9ED56C49}"/>
              </a:ext>
            </a:extLst>
          </p:cNvPr>
          <p:cNvSpPr txBox="1">
            <a:spLocks/>
          </p:cNvSpPr>
          <p:nvPr/>
        </p:nvSpPr>
        <p:spPr>
          <a:xfrm>
            <a:off x="4948238" y="304800"/>
            <a:ext cx="2295525" cy="509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/>
              <a:t>PROGRAM STUDI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FCBC24A-FBFB-4D4E-8B96-1F1B13943ECB}"/>
              </a:ext>
            </a:extLst>
          </p:cNvPr>
          <p:cNvSpPr txBox="1">
            <a:spLocks/>
          </p:cNvSpPr>
          <p:nvPr/>
        </p:nvSpPr>
        <p:spPr>
          <a:xfrm>
            <a:off x="8688288" y="303203"/>
            <a:ext cx="3105150" cy="677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MATA KULIAH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1300" dirty="0">
                <a:latin typeface="Arial Black" panose="020B0A04020102020204" pitchFamily="34" charset="0"/>
              </a:rPr>
              <a:t>Interpersonal Skill</a:t>
            </a:r>
            <a:endParaRPr lang="en-ID" sz="13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F0E2F-9C74-4A56-A317-98FF143D7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836712"/>
            <a:ext cx="9744637" cy="80925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d-ID" sz="3200" dirty="0">
                <a:latin typeface="Arial Black" panose="020B0A04020102020204" pitchFamily="34" charset="0"/>
              </a:rPr>
              <a:t>Lanjutan.......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D22F021C-5C63-4DA7-AB87-517450D71C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03512" y="1940718"/>
            <a:ext cx="9744637" cy="2976563"/>
          </a:xfrm>
        </p:spPr>
        <p:txBody>
          <a:bodyPr/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d-ID" altLang="id-ID" sz="2400" dirty="0">
                <a:latin typeface="Arial Black" panose="020B0A04020102020204" pitchFamily="34" charset="0"/>
              </a:rPr>
              <a:t>Jika saudara diberi kesempatan untuk menjadi seorang leader, kualifikasi apa yang akan saudara tentukan untuk memilih anggota tim tersebut.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d-ID" altLang="id-ID" sz="2400" dirty="0">
                <a:latin typeface="Arial Black" panose="020B0A04020102020204" pitchFamily="34" charset="0"/>
              </a:rPr>
              <a:t>Dan upaya apa yang harus dilakukan seorang leader secara nyata supaya tugas kelompok tersebut dapat diselesaikan dengan baik.</a:t>
            </a:r>
          </a:p>
          <a:p>
            <a:endParaRPr lang="id-ID" altLang="id-ID" dirty="0"/>
          </a:p>
        </p:txBody>
      </p:sp>
      <p:sp>
        <p:nvSpPr>
          <p:cNvPr id="4" name="Subtitle 4">
            <a:extLst>
              <a:ext uri="{FF2B5EF4-FFF2-40B4-BE49-F238E27FC236}">
                <a16:creationId xmlns:a16="http://schemas.microsoft.com/office/drawing/2014/main" id="{34633FC6-C081-4305-8314-8FF6ADF58483}"/>
              </a:ext>
            </a:extLst>
          </p:cNvPr>
          <p:cNvSpPr txBox="1">
            <a:spLocks/>
          </p:cNvSpPr>
          <p:nvPr/>
        </p:nvSpPr>
        <p:spPr>
          <a:xfrm>
            <a:off x="4948238" y="304800"/>
            <a:ext cx="2295525" cy="509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/>
              <a:t>PROGRAM STUDI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189325D-94FD-41A7-BD24-02501439DD65}"/>
              </a:ext>
            </a:extLst>
          </p:cNvPr>
          <p:cNvSpPr txBox="1">
            <a:spLocks/>
          </p:cNvSpPr>
          <p:nvPr/>
        </p:nvSpPr>
        <p:spPr>
          <a:xfrm>
            <a:off x="8688288" y="303203"/>
            <a:ext cx="3105150" cy="677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MATA KULIAH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1300" dirty="0">
                <a:latin typeface="Arial Black" panose="020B0A04020102020204" pitchFamily="34" charset="0"/>
              </a:rPr>
              <a:t>Interpersonal Skill</a:t>
            </a:r>
            <a:endParaRPr lang="en-ID" sz="13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97DAD1-3685-4C6E-AC1F-4571D4C0D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321" y="952398"/>
            <a:ext cx="6717357" cy="4953203"/>
          </a:xfrm>
          <a:prstGeom prst="rect">
            <a:avLst/>
          </a:prstGeom>
        </p:spPr>
      </p:pic>
      <p:sp>
        <p:nvSpPr>
          <p:cNvPr id="6" name="Subtitle 4">
            <a:extLst>
              <a:ext uri="{FF2B5EF4-FFF2-40B4-BE49-F238E27FC236}">
                <a16:creationId xmlns:a16="http://schemas.microsoft.com/office/drawing/2014/main" id="{C6045547-5DAC-4AD8-9A0C-5B88855F1A04}"/>
              </a:ext>
            </a:extLst>
          </p:cNvPr>
          <p:cNvSpPr txBox="1">
            <a:spLocks/>
          </p:cNvSpPr>
          <p:nvPr/>
        </p:nvSpPr>
        <p:spPr>
          <a:xfrm>
            <a:off x="8688288" y="303203"/>
            <a:ext cx="3105150" cy="677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MATA KULIAH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1300" dirty="0">
                <a:latin typeface="Arial Black" panose="020B0A04020102020204" pitchFamily="34" charset="0"/>
              </a:rPr>
              <a:t>Interpersonal Skill</a:t>
            </a:r>
            <a:endParaRPr lang="en-ID" sz="13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D7555840-311A-4177-AEA1-FB8637D210B8}"/>
              </a:ext>
            </a:extLst>
          </p:cNvPr>
          <p:cNvSpPr txBox="1">
            <a:spLocks/>
          </p:cNvSpPr>
          <p:nvPr/>
        </p:nvSpPr>
        <p:spPr>
          <a:xfrm>
            <a:off x="4948238" y="304800"/>
            <a:ext cx="2295525" cy="509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/>
              <a:t>PROGRAM STUDI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954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5">
            <a:extLst>
              <a:ext uri="{FF2B5EF4-FFF2-40B4-BE49-F238E27FC236}">
                <a16:creationId xmlns:a16="http://schemas.microsoft.com/office/drawing/2014/main" id="{246D91FC-A07A-4CD4-A6D1-C27BB29AC98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948238" y="2061656"/>
            <a:ext cx="5976938" cy="3059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i-FI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Stencil" panose="040409050D0802020404" pitchFamily="82" charset="0"/>
              </a:rPr>
              <a:t>SATU SUARA</a:t>
            </a:r>
          </a:p>
          <a:p>
            <a:pPr algn="ctr"/>
            <a:r>
              <a:rPr lang="fi-FI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Stencil" panose="040409050D0802020404" pitchFamily="82" charset="0"/>
              </a:rPr>
              <a:t>SATU LANGKAH</a:t>
            </a:r>
          </a:p>
          <a:p>
            <a:pPr algn="ctr"/>
            <a:r>
              <a:rPr lang="fi-FI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Stencil" panose="040409050D0802020404" pitchFamily="82" charset="0"/>
              </a:rPr>
              <a:t>SATU HATI</a:t>
            </a:r>
            <a:endParaRPr lang="id-ID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Stencil" panose="040409050D0802020404" pitchFamily="82" charset="0"/>
            </a:endParaRPr>
          </a:p>
        </p:txBody>
      </p:sp>
      <p:sp>
        <p:nvSpPr>
          <p:cNvPr id="4" name="Subtitle 4">
            <a:extLst>
              <a:ext uri="{FF2B5EF4-FFF2-40B4-BE49-F238E27FC236}">
                <a16:creationId xmlns:a16="http://schemas.microsoft.com/office/drawing/2014/main" id="{D0B16773-793F-4B8B-A6FC-2C668399809D}"/>
              </a:ext>
            </a:extLst>
          </p:cNvPr>
          <p:cNvSpPr txBox="1">
            <a:spLocks/>
          </p:cNvSpPr>
          <p:nvPr/>
        </p:nvSpPr>
        <p:spPr>
          <a:xfrm>
            <a:off x="8688288" y="303203"/>
            <a:ext cx="3105150" cy="677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MATA KULIAH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1300" dirty="0">
                <a:latin typeface="Arial Black" panose="020B0A04020102020204" pitchFamily="34" charset="0"/>
              </a:rPr>
              <a:t>Interpersonal Skill</a:t>
            </a:r>
            <a:endParaRPr lang="en-ID" sz="13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29D399A-90E9-485F-A3AC-5B17875529E7}"/>
              </a:ext>
            </a:extLst>
          </p:cNvPr>
          <p:cNvSpPr txBox="1">
            <a:spLocks/>
          </p:cNvSpPr>
          <p:nvPr/>
        </p:nvSpPr>
        <p:spPr>
          <a:xfrm>
            <a:off x="4948238" y="304800"/>
            <a:ext cx="2295525" cy="509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/>
              <a:t>PROGRAM STUDI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3E50B8-545F-4E77-B6F5-4C95C2B0B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1348556"/>
            <a:ext cx="3105150" cy="20288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2AEB83BD-71DF-4021-81CA-7E20C7A4541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415480" y="839634"/>
            <a:ext cx="8229600" cy="490537"/>
          </a:xfrm>
        </p:spPr>
        <p:txBody>
          <a:bodyPr/>
          <a:lstStyle/>
          <a:p>
            <a:pPr>
              <a:defRPr/>
            </a:pPr>
            <a:r>
              <a:rPr lang="en-US" sz="2800" dirty="0" err="1">
                <a:latin typeface="Arial Black" panose="020B0A04020102020204" pitchFamily="34" charset="0"/>
              </a:rPr>
              <a:t>TEORI</a:t>
            </a:r>
            <a:r>
              <a:rPr lang="en-US" sz="2800" dirty="0">
                <a:latin typeface="Arial Black" panose="020B0A04020102020204" pitchFamily="34" charset="0"/>
              </a:rPr>
              <a:t> TEAM BUILDING</a:t>
            </a:r>
            <a:endParaRPr lang="en-GB" sz="2800" dirty="0">
              <a:latin typeface="Arial Black" panose="020B0A04020102020204" pitchFamily="34" charset="0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27E05F4D-4CAB-4268-A3AF-AD9E31A0E5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27122" y="1365248"/>
            <a:ext cx="9353453" cy="5218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id-ID" sz="2600" dirty="0" err="1">
                <a:latin typeface="Arial Black" panose="020B0A04020102020204" pitchFamily="34" charset="0"/>
              </a:rPr>
              <a:t>Teori</a:t>
            </a:r>
            <a:r>
              <a:rPr lang="en-US" altLang="id-ID" sz="2600" dirty="0">
                <a:latin typeface="Arial Black" panose="020B0A04020102020204" pitchFamily="34" charset="0"/>
              </a:rPr>
              <a:t> Team Building </a:t>
            </a:r>
            <a:r>
              <a:rPr lang="en-US" altLang="id-ID" sz="2600" dirty="0" err="1">
                <a:latin typeface="Arial Black" panose="020B0A04020102020204" pitchFamily="34" charset="0"/>
              </a:rPr>
              <a:t>mengajarkan</a:t>
            </a:r>
            <a:r>
              <a:rPr lang="en-US" altLang="id-ID" sz="2600" dirty="0">
                <a:latin typeface="Arial Black" panose="020B0A04020102020204" pitchFamily="34" charset="0"/>
              </a:rPr>
              <a:t> 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id-ID" sz="2600" dirty="0" err="1">
                <a:latin typeface="Arial Black" panose="020B0A04020102020204" pitchFamily="34" charset="0"/>
              </a:rPr>
              <a:t>Penyamaan</a:t>
            </a:r>
            <a:r>
              <a:rPr lang="en-US" altLang="id-ID" sz="2600" dirty="0">
                <a:latin typeface="Arial Black" panose="020B0A04020102020204" pitchFamily="34" charset="0"/>
              </a:rPr>
              <a:t> </a:t>
            </a:r>
            <a:r>
              <a:rPr lang="en-US" altLang="id-ID" sz="2600" dirty="0" err="1">
                <a:latin typeface="Arial Black" panose="020B0A04020102020204" pitchFamily="34" charset="0"/>
              </a:rPr>
              <a:t>persepsi</a:t>
            </a:r>
            <a:r>
              <a:rPr lang="en-US" altLang="id-ID" sz="2600" dirty="0">
                <a:latin typeface="Arial Black" panose="020B0A04020102020204" pitchFamily="34" charset="0"/>
              </a:rPr>
              <a:t> ( </a:t>
            </a:r>
            <a:r>
              <a:rPr lang="en-US" altLang="id-ID" sz="2600" dirty="0" err="1">
                <a:latin typeface="Arial Black" panose="020B0A04020102020204" pitchFamily="34" charset="0"/>
              </a:rPr>
              <a:t>menuju</a:t>
            </a:r>
            <a:r>
              <a:rPr lang="en-US" altLang="id-ID" sz="2600" dirty="0">
                <a:latin typeface="Arial Black" panose="020B0A04020102020204" pitchFamily="34" charset="0"/>
              </a:rPr>
              <a:t> </a:t>
            </a:r>
            <a:r>
              <a:rPr lang="en-US" altLang="id-ID" sz="2600" dirty="0" err="1">
                <a:latin typeface="Arial Black" panose="020B0A04020102020204" pitchFamily="34" charset="0"/>
              </a:rPr>
              <a:t>kekompakan</a:t>
            </a:r>
            <a:r>
              <a:rPr lang="en-US" altLang="id-ID" sz="2600" dirty="0">
                <a:latin typeface="Arial Black" panose="020B0A04020102020204" pitchFamily="34" charset="0"/>
              </a:rPr>
              <a:t>):</a:t>
            </a:r>
          </a:p>
          <a:p>
            <a:pPr lvl="2"/>
            <a:r>
              <a:rPr lang="en-US" altLang="id-ID" sz="2600" dirty="0">
                <a:latin typeface="Arial Black" panose="020B0A04020102020204" pitchFamily="34" charset="0"/>
              </a:rPr>
              <a:t>Persekutuan, </a:t>
            </a:r>
            <a:r>
              <a:rPr lang="en-US" altLang="id-ID" sz="2600" dirty="0" err="1">
                <a:latin typeface="Arial Black" panose="020B0A04020102020204" pitchFamily="34" charset="0"/>
              </a:rPr>
              <a:t>Kebersamaan</a:t>
            </a:r>
            <a:r>
              <a:rPr lang="en-US" altLang="id-ID" sz="2600" dirty="0">
                <a:latin typeface="Arial Black" panose="020B0A04020102020204" pitchFamily="34" charset="0"/>
              </a:rPr>
              <a:t>, </a:t>
            </a:r>
            <a:r>
              <a:rPr lang="en-US" altLang="id-ID" sz="2600" dirty="0" err="1">
                <a:latin typeface="Arial Black" panose="020B0A04020102020204" pitchFamily="34" charset="0"/>
              </a:rPr>
              <a:t>Penyatuan</a:t>
            </a:r>
            <a:r>
              <a:rPr lang="en-US" altLang="id-ID" sz="2600" dirty="0">
                <a:latin typeface="Arial Black" panose="020B0A04020102020204" pitchFamily="34" charset="0"/>
              </a:rPr>
              <a:t> </a:t>
            </a:r>
            <a:r>
              <a:rPr lang="en-US" altLang="id-ID" sz="2600" dirty="0" err="1">
                <a:latin typeface="Arial Black" panose="020B0A04020102020204" pitchFamily="34" charset="0"/>
              </a:rPr>
              <a:t>anggota</a:t>
            </a:r>
            <a:endParaRPr lang="en-US" altLang="id-ID" sz="2600" dirty="0">
              <a:latin typeface="Arial Black" panose="020B0A040201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id-ID" sz="2600" dirty="0" err="1">
                <a:latin typeface="Arial Black" panose="020B0A04020102020204" pitchFamily="34" charset="0"/>
              </a:rPr>
              <a:t>Konsolidasi</a:t>
            </a:r>
            <a:r>
              <a:rPr lang="en-US" altLang="id-ID" sz="2600" dirty="0">
                <a:latin typeface="Arial Black" panose="020B0A04020102020204" pitchFamily="34" charset="0"/>
              </a:rPr>
              <a:t> (</a:t>
            </a:r>
            <a:r>
              <a:rPr lang="en-US" altLang="id-ID" sz="2600" dirty="0" err="1">
                <a:latin typeface="Arial Black" panose="020B0A04020102020204" pitchFamily="34" charset="0"/>
              </a:rPr>
              <a:t>Pemantapan</a:t>
            </a:r>
            <a:r>
              <a:rPr lang="en-US" altLang="id-ID" sz="2600" dirty="0">
                <a:latin typeface="Arial Black" panose="020B0A04020102020204" pitchFamily="34" charset="0"/>
              </a:rPr>
              <a:t>)</a:t>
            </a:r>
          </a:p>
          <a:p>
            <a:pPr lvl="2"/>
            <a:r>
              <a:rPr lang="en-US" altLang="id-ID" sz="2600" dirty="0" err="1">
                <a:latin typeface="Arial Black" panose="020B0A04020102020204" pitchFamily="34" charset="0"/>
              </a:rPr>
              <a:t>Diukur</a:t>
            </a:r>
            <a:r>
              <a:rPr lang="en-US" altLang="id-ID" sz="2600" dirty="0">
                <a:latin typeface="Arial Black" panose="020B0A04020102020204" pitchFamily="34" charset="0"/>
              </a:rPr>
              <a:t> </a:t>
            </a:r>
            <a:r>
              <a:rPr lang="en-US" altLang="id-ID" sz="2600" dirty="0" err="1">
                <a:latin typeface="Arial Black" panose="020B0A04020102020204" pitchFamily="34" charset="0"/>
              </a:rPr>
              <a:t>dengan</a:t>
            </a:r>
            <a:r>
              <a:rPr lang="en-US" altLang="id-ID" sz="2600" dirty="0">
                <a:latin typeface="Arial Black" panose="020B0A04020102020204" pitchFamily="34" charset="0"/>
              </a:rPr>
              <a:t> </a:t>
            </a:r>
            <a:r>
              <a:rPr lang="en-US" altLang="id-ID" sz="2600" dirty="0" err="1">
                <a:latin typeface="Arial Black" panose="020B0A04020102020204" pitchFamily="34" charset="0"/>
              </a:rPr>
              <a:t>standar</a:t>
            </a:r>
            <a:r>
              <a:rPr lang="en-US" altLang="id-ID" sz="2600" dirty="0">
                <a:latin typeface="Arial Black" panose="020B0A04020102020204" pitchFamily="34" charset="0"/>
              </a:rPr>
              <a:t> </a:t>
            </a:r>
            <a:r>
              <a:rPr lang="en-US" altLang="id-ID" sz="2600" dirty="0" err="1">
                <a:latin typeface="Arial Black" panose="020B0A04020102020204" pitchFamily="34" charset="0"/>
              </a:rPr>
              <a:t>tertentu</a:t>
            </a:r>
            <a:r>
              <a:rPr lang="en-US" altLang="id-ID" sz="2600" dirty="0">
                <a:latin typeface="Arial Black" panose="020B0A04020102020204" pitchFamily="34" charset="0"/>
              </a:rPr>
              <a:t> </a:t>
            </a:r>
            <a:r>
              <a:rPr lang="en-US" altLang="id-ID" sz="2600" dirty="0" err="1">
                <a:latin typeface="Arial Black" panose="020B0A04020102020204" pitchFamily="34" charset="0"/>
              </a:rPr>
              <a:t>terdiri</a:t>
            </a:r>
            <a:r>
              <a:rPr lang="en-US" altLang="id-ID" sz="2600" dirty="0">
                <a:latin typeface="Arial Black" panose="020B0A04020102020204" pitchFamily="34" charset="0"/>
              </a:rPr>
              <a:t> : </a:t>
            </a:r>
            <a:r>
              <a:rPr lang="en-US" altLang="id-ID" sz="2600" dirty="0" err="1">
                <a:latin typeface="Arial Black" panose="020B0A04020102020204" pitchFamily="34" charset="0"/>
              </a:rPr>
              <a:t>kualitas</a:t>
            </a:r>
            <a:r>
              <a:rPr lang="en-US" altLang="id-ID" sz="2600" dirty="0">
                <a:latin typeface="Arial Black" panose="020B0A04020102020204" pitchFamily="34" charset="0"/>
              </a:rPr>
              <a:t>, </a:t>
            </a:r>
            <a:r>
              <a:rPr lang="en-US" altLang="id-ID" sz="2600" dirty="0" err="1">
                <a:latin typeface="Arial Black" panose="020B0A04020102020204" pitchFamily="34" charset="0"/>
              </a:rPr>
              <a:t>kepuasan</a:t>
            </a:r>
            <a:r>
              <a:rPr lang="en-US" altLang="id-ID" sz="2600" dirty="0">
                <a:latin typeface="Arial Black" panose="020B0A04020102020204" pitchFamily="34" charset="0"/>
              </a:rPr>
              <a:t> </a:t>
            </a:r>
            <a:r>
              <a:rPr lang="en-US" altLang="id-ID" sz="2600" dirty="0" err="1">
                <a:latin typeface="Arial Black" panose="020B0A04020102020204" pitchFamily="34" charset="0"/>
              </a:rPr>
              <a:t>pelanggan</a:t>
            </a:r>
            <a:r>
              <a:rPr lang="en-US" altLang="id-ID" sz="2600" dirty="0">
                <a:latin typeface="Arial Black" panose="020B0A04020102020204" pitchFamily="34" charset="0"/>
              </a:rPr>
              <a:t>, </a:t>
            </a:r>
            <a:r>
              <a:rPr lang="en-US" altLang="id-ID" sz="2600" dirty="0" err="1">
                <a:latin typeface="Arial Black" panose="020B0A04020102020204" pitchFamily="34" charset="0"/>
              </a:rPr>
              <a:t>ketersediaan</a:t>
            </a:r>
            <a:r>
              <a:rPr lang="en-US" altLang="id-ID" sz="2600" dirty="0">
                <a:latin typeface="Arial Black" panose="020B0A04020102020204" pitchFamily="34" charset="0"/>
              </a:rPr>
              <a:t> dan </a:t>
            </a:r>
            <a:r>
              <a:rPr lang="en-US" altLang="id-ID" sz="2600" dirty="0" err="1">
                <a:latin typeface="Arial Black" panose="020B0A04020102020204" pitchFamily="34" charset="0"/>
              </a:rPr>
              <a:t>kemudahaan</a:t>
            </a:r>
            <a:r>
              <a:rPr lang="en-US" altLang="id-ID" sz="2600" dirty="0">
                <a:latin typeface="Arial Black" panose="020B0A04020102020204" pitchFamily="34" charset="0"/>
              </a:rPr>
              <a:t> dan </a:t>
            </a:r>
            <a:r>
              <a:rPr lang="en-US" altLang="id-ID" sz="2600" dirty="0" err="1">
                <a:latin typeface="Arial Black" panose="020B0A04020102020204" pitchFamily="34" charset="0"/>
              </a:rPr>
              <a:t>hasil</a:t>
            </a:r>
            <a:r>
              <a:rPr lang="en-US" altLang="id-ID" sz="2600" dirty="0">
                <a:latin typeface="Arial Black" panose="020B0A04020102020204" pitchFamily="34" charset="0"/>
              </a:rPr>
              <a:t> </a:t>
            </a:r>
            <a:r>
              <a:rPr lang="en-US" altLang="id-ID" sz="2600" dirty="0" err="1">
                <a:latin typeface="Arial Black" panose="020B0A04020102020204" pitchFamily="34" charset="0"/>
              </a:rPr>
              <a:t>keseluruhan</a:t>
            </a:r>
            <a:endParaRPr lang="en-US" altLang="id-ID" sz="2600" dirty="0">
              <a:latin typeface="Arial Black" panose="020B0A040201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id-ID" sz="2600" dirty="0" err="1">
                <a:latin typeface="Arial Black" panose="020B0A04020102020204" pitchFamily="34" charset="0"/>
              </a:rPr>
              <a:t>Implementasi</a:t>
            </a:r>
            <a:r>
              <a:rPr lang="en-US" altLang="id-ID" sz="2600" dirty="0">
                <a:latin typeface="Arial Black" panose="020B0A04020102020204" pitchFamily="34" charset="0"/>
              </a:rPr>
              <a:t> (</a:t>
            </a:r>
            <a:r>
              <a:rPr lang="en-US" altLang="id-ID" sz="2600" dirty="0" err="1">
                <a:latin typeface="Arial Black" panose="020B0A04020102020204" pitchFamily="34" charset="0"/>
              </a:rPr>
              <a:t>Pelaksanaan</a:t>
            </a:r>
            <a:r>
              <a:rPr lang="en-US" altLang="id-ID" sz="2600" dirty="0">
                <a:latin typeface="Arial Black" panose="020B0A04020102020204" pitchFamily="34" charset="0"/>
              </a:rPr>
              <a:t> </a:t>
            </a:r>
            <a:r>
              <a:rPr lang="en-US" altLang="id-ID" sz="2600" dirty="0" err="1">
                <a:latin typeface="Arial Black" panose="020B0A04020102020204" pitchFamily="34" charset="0"/>
              </a:rPr>
              <a:t>eksekusi</a:t>
            </a:r>
            <a:r>
              <a:rPr lang="en-US" altLang="id-ID" sz="2600" dirty="0">
                <a:latin typeface="Arial Black" panose="020B0A04020102020204" pitchFamily="34" charset="0"/>
              </a:rPr>
              <a:t>)</a:t>
            </a:r>
          </a:p>
          <a:p>
            <a:pPr marL="722313" indent="0">
              <a:buNone/>
            </a:pPr>
            <a:r>
              <a:rPr lang="en-US" altLang="id-ID" sz="2600" dirty="0">
                <a:latin typeface="Arial Black" panose="020B0A04020102020204" pitchFamily="34" charset="0"/>
              </a:rPr>
              <a:t>Team building </a:t>
            </a:r>
            <a:r>
              <a:rPr lang="en-US" altLang="id-ID" sz="2600" dirty="0" err="1">
                <a:latin typeface="Arial Black" panose="020B0A04020102020204" pitchFamily="34" charset="0"/>
              </a:rPr>
              <a:t>paduan</a:t>
            </a:r>
            <a:r>
              <a:rPr lang="en-US" altLang="id-ID" sz="2600" dirty="0">
                <a:latin typeface="Arial Black" panose="020B0A04020102020204" pitchFamily="34" charset="0"/>
              </a:rPr>
              <a:t> </a:t>
            </a:r>
            <a:r>
              <a:rPr lang="en-US" altLang="id-ID" sz="2600" dirty="0" err="1">
                <a:latin typeface="Arial Black" panose="020B0A04020102020204" pitchFamily="34" charset="0"/>
              </a:rPr>
              <a:t>potensi</a:t>
            </a:r>
            <a:r>
              <a:rPr lang="en-US" altLang="id-ID" sz="2600" dirty="0">
                <a:latin typeface="Arial Black" panose="020B0A04020102020204" pitchFamily="34" charset="0"/>
              </a:rPr>
              <a:t> </a:t>
            </a:r>
            <a:r>
              <a:rPr lang="en-US" altLang="id-ID" sz="2600" dirty="0" err="1">
                <a:latin typeface="Arial Black" panose="020B0A04020102020204" pitchFamily="34" charset="0"/>
              </a:rPr>
              <a:t>masing-masing</a:t>
            </a:r>
            <a:r>
              <a:rPr lang="en-US" altLang="id-ID" sz="2600" dirty="0">
                <a:latin typeface="Arial Black" panose="020B0A04020102020204" pitchFamily="34" charset="0"/>
              </a:rPr>
              <a:t> </a:t>
            </a:r>
            <a:r>
              <a:rPr lang="en-US" altLang="id-ID" sz="2600" dirty="0" err="1">
                <a:latin typeface="Arial Black" panose="020B0A04020102020204" pitchFamily="34" charset="0"/>
              </a:rPr>
              <a:t>anggota</a:t>
            </a:r>
            <a:r>
              <a:rPr lang="en-US" altLang="id-ID" sz="2600" dirty="0">
                <a:latin typeface="Arial Black" panose="020B0A04020102020204" pitchFamily="34" charset="0"/>
              </a:rPr>
              <a:t> </a:t>
            </a:r>
            <a:r>
              <a:rPr lang="en-US" altLang="id-ID" sz="2600" dirty="0" err="1">
                <a:latin typeface="Arial Black" panose="020B0A04020102020204" pitchFamily="34" charset="0"/>
              </a:rPr>
              <a:t>tim</a:t>
            </a:r>
            <a:r>
              <a:rPr lang="en-US" altLang="id-ID" sz="2600" dirty="0">
                <a:latin typeface="Arial Black" panose="020B0A04020102020204" pitchFamily="34" charset="0"/>
              </a:rPr>
              <a:t> yang </a:t>
            </a:r>
            <a:r>
              <a:rPr lang="en-US" altLang="id-ID" sz="2600" dirty="0" err="1">
                <a:latin typeface="Arial Black" panose="020B0A04020102020204" pitchFamily="34" charset="0"/>
              </a:rPr>
              <a:t>terpadu</a:t>
            </a:r>
            <a:r>
              <a:rPr lang="en-US" altLang="id-ID" sz="2600" dirty="0">
                <a:latin typeface="Arial Black" panose="020B0A04020102020204" pitchFamily="34" charset="0"/>
              </a:rPr>
              <a:t> </a:t>
            </a:r>
            <a:r>
              <a:rPr lang="en-US" altLang="id-ID" sz="2600" dirty="0" err="1">
                <a:latin typeface="Arial Black" panose="020B0A04020102020204" pitchFamily="34" charset="0"/>
              </a:rPr>
              <a:t>dalam</a:t>
            </a:r>
            <a:r>
              <a:rPr lang="en-US" altLang="id-ID" sz="2600" dirty="0">
                <a:latin typeface="Arial Black" panose="020B0A04020102020204" pitchFamily="34" charset="0"/>
              </a:rPr>
              <a:t> </a:t>
            </a:r>
            <a:r>
              <a:rPr lang="en-US" altLang="id-ID" sz="2600" dirty="0" err="1">
                <a:latin typeface="Arial Black" panose="020B0A04020102020204" pitchFamily="34" charset="0"/>
              </a:rPr>
              <a:t>kekompakan</a:t>
            </a:r>
            <a:endParaRPr lang="en-US" altLang="id-ID" sz="2600" dirty="0">
              <a:latin typeface="Arial Black" panose="020B0A04020102020204" pitchFamily="34" charset="0"/>
            </a:endParaRPr>
          </a:p>
          <a:p>
            <a:endParaRPr lang="en-GB" altLang="id-ID" sz="2400" dirty="0"/>
          </a:p>
        </p:txBody>
      </p:sp>
      <p:sp>
        <p:nvSpPr>
          <p:cNvPr id="4" name="Subtitle 4">
            <a:extLst>
              <a:ext uri="{FF2B5EF4-FFF2-40B4-BE49-F238E27FC236}">
                <a16:creationId xmlns:a16="http://schemas.microsoft.com/office/drawing/2014/main" id="{05012005-0ACF-4FCC-A4E4-B52571724512}"/>
              </a:ext>
            </a:extLst>
          </p:cNvPr>
          <p:cNvSpPr txBox="1">
            <a:spLocks/>
          </p:cNvSpPr>
          <p:nvPr/>
        </p:nvSpPr>
        <p:spPr>
          <a:xfrm>
            <a:off x="4948238" y="304800"/>
            <a:ext cx="2295525" cy="509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/>
              <a:t>PROGRAM STUDI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F0F00D4-1A50-490F-B75A-2ADFCF786C5C}"/>
              </a:ext>
            </a:extLst>
          </p:cNvPr>
          <p:cNvSpPr txBox="1">
            <a:spLocks/>
          </p:cNvSpPr>
          <p:nvPr/>
        </p:nvSpPr>
        <p:spPr>
          <a:xfrm>
            <a:off x="8688288" y="303203"/>
            <a:ext cx="3105150" cy="677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MATA KULIAH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1300" dirty="0">
                <a:latin typeface="Arial Black" panose="020B0A04020102020204" pitchFamily="34" charset="0"/>
              </a:rPr>
              <a:t>Interpersonal Skill</a:t>
            </a:r>
            <a:endParaRPr lang="en-ID" sz="13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E8291-B285-4305-ACDA-A5824369F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681" y="788922"/>
            <a:ext cx="9744637" cy="809251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Arial Black" panose="020B0A04020102020204" pitchFamily="34" charset="0"/>
              </a:rPr>
              <a:t>Pengertian</a:t>
            </a:r>
            <a:r>
              <a:rPr lang="en-US" sz="3200" dirty="0">
                <a:latin typeface="Arial Black" panose="020B0A04020102020204" pitchFamily="34" charset="0"/>
              </a:rPr>
              <a:t> Team Building</a:t>
            </a:r>
            <a:endParaRPr lang="id-ID" sz="32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EC355-FE67-4D22-9E3A-9FB54DF67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3512" y="1818685"/>
            <a:ext cx="9744637" cy="1610315"/>
          </a:xfrm>
        </p:spPr>
        <p:txBody>
          <a:bodyPr/>
          <a:lstStyle/>
          <a:p>
            <a:pPr marL="0" indent="0" algn="just">
              <a:buNone/>
            </a:pPr>
            <a:r>
              <a:rPr lang="id-ID" sz="2400" dirty="0">
                <a:latin typeface="Arial Black" panose="020B0A04020102020204" pitchFamily="34" charset="0"/>
              </a:rPr>
              <a:t>Team building adalah proses dimana membantu sebuah team dalam membentuk kesinergian dalam mencapai goals dan tujuan yang dibuat oleh team tersebut.</a:t>
            </a:r>
            <a:endParaRPr lang="en-US" sz="2400" dirty="0">
              <a:latin typeface="Arial Black" panose="020B0A04020102020204" pitchFamily="34" charset="0"/>
            </a:endParaRPr>
          </a:p>
          <a:p>
            <a:endParaRPr lang="id-ID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18E356-551F-4E9D-8FA7-789C57B59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72" y="3140968"/>
            <a:ext cx="3952875" cy="2276475"/>
          </a:xfrm>
          <a:prstGeom prst="rect">
            <a:avLst/>
          </a:prstGeom>
        </p:spPr>
      </p:pic>
      <p:sp>
        <p:nvSpPr>
          <p:cNvPr id="7" name="Subtitle 4">
            <a:extLst>
              <a:ext uri="{FF2B5EF4-FFF2-40B4-BE49-F238E27FC236}">
                <a16:creationId xmlns:a16="http://schemas.microsoft.com/office/drawing/2014/main" id="{6293141C-6141-4A48-8E44-858438ABB94A}"/>
              </a:ext>
            </a:extLst>
          </p:cNvPr>
          <p:cNvSpPr txBox="1">
            <a:spLocks/>
          </p:cNvSpPr>
          <p:nvPr/>
        </p:nvSpPr>
        <p:spPr>
          <a:xfrm>
            <a:off x="4948238" y="304800"/>
            <a:ext cx="2295525" cy="509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/>
              <a:t>PROGRAM STUDI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Subtitle 4">
            <a:extLst>
              <a:ext uri="{FF2B5EF4-FFF2-40B4-BE49-F238E27FC236}">
                <a16:creationId xmlns:a16="http://schemas.microsoft.com/office/drawing/2014/main" id="{300BFEE5-02B2-4D0A-9E52-BC210D751FBD}"/>
              </a:ext>
            </a:extLst>
          </p:cNvPr>
          <p:cNvSpPr txBox="1">
            <a:spLocks/>
          </p:cNvSpPr>
          <p:nvPr/>
        </p:nvSpPr>
        <p:spPr>
          <a:xfrm>
            <a:off x="8688288" y="303203"/>
            <a:ext cx="3105150" cy="677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MATA KULIAH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1300" dirty="0">
                <a:latin typeface="Arial Black" panose="020B0A04020102020204" pitchFamily="34" charset="0"/>
              </a:rPr>
              <a:t>Interpersonal Skill</a:t>
            </a:r>
            <a:endParaRPr lang="en-ID" sz="13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662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56E53EDD-C9B7-466C-A1C3-3CCBB86A306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055440" y="764704"/>
            <a:ext cx="8229600" cy="49053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>
                <a:latin typeface="Arial Black" panose="020B0A04020102020204" pitchFamily="34" charset="0"/>
              </a:rPr>
              <a:t>7 </a:t>
            </a:r>
            <a:r>
              <a:rPr lang="en-US" sz="3200" dirty="0" err="1">
                <a:latin typeface="Arial Black" panose="020B0A04020102020204" pitchFamily="34" charset="0"/>
              </a:rPr>
              <a:t>unsur</a:t>
            </a:r>
            <a:r>
              <a:rPr lang="en-US" sz="3200" dirty="0"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latin typeface="Arial Black" panose="020B0A04020102020204" pitchFamily="34" charset="0"/>
              </a:rPr>
              <a:t>keberhasilan</a:t>
            </a:r>
            <a:r>
              <a:rPr lang="en-US" sz="3200" dirty="0">
                <a:latin typeface="Arial Black" panose="020B0A04020102020204" pitchFamily="34" charset="0"/>
              </a:rPr>
              <a:t> team building</a:t>
            </a:r>
            <a:endParaRPr lang="en-GB" sz="3200" dirty="0">
              <a:latin typeface="Arial Black" panose="020B0A04020102020204" pitchFamily="34" charset="0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89F73AA-8629-420A-9766-C2D316689A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31504" y="1556792"/>
            <a:ext cx="9505056" cy="4968552"/>
          </a:xfrm>
        </p:spPr>
        <p:txBody>
          <a:bodyPr rtlCol="0">
            <a:normAutofit lnSpcReduction="10000"/>
          </a:bodyPr>
          <a:lstStyle/>
          <a:p>
            <a:pPr marL="1976438" indent="-1976438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sz="2400" dirty="0">
                <a:latin typeface="Arial Black" panose="020B0A04020102020204" pitchFamily="34" charset="0"/>
              </a:rPr>
              <a:t>W </a:t>
            </a:r>
            <a:r>
              <a:rPr lang="en-US" sz="2400" dirty="0" err="1">
                <a:latin typeface="Arial Black" panose="020B0A04020102020204" pitchFamily="34" charset="0"/>
              </a:rPr>
              <a:t>orkout</a:t>
            </a:r>
            <a:r>
              <a:rPr lang="en-US" sz="2400" dirty="0">
                <a:latin typeface="Arial Black" panose="020B0A04020102020204" pitchFamily="34" charset="0"/>
              </a:rPr>
              <a:t>  :  </a:t>
            </a:r>
            <a:r>
              <a:rPr lang="en-US" sz="2400" dirty="0" err="1">
                <a:latin typeface="Arial Black" panose="020B0A04020102020204" pitchFamily="34" charset="0"/>
              </a:rPr>
              <a:t>Bekerja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latin typeface="Arial Black" panose="020B0A04020102020204" pitchFamily="34" charset="0"/>
              </a:rPr>
              <a:t>dalam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latin typeface="Arial Black" panose="020B0A04020102020204" pitchFamily="34" charset="0"/>
              </a:rPr>
              <a:t>kerangka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latin typeface="Arial Black" panose="020B0A04020102020204" pitchFamily="34" charset="0"/>
              </a:rPr>
              <a:t>pemikiran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latin typeface="Arial Black" panose="020B0A04020102020204" pitchFamily="34" charset="0"/>
              </a:rPr>
              <a:t>secara</a:t>
            </a:r>
            <a:r>
              <a:rPr lang="en-US" sz="2400" dirty="0">
                <a:latin typeface="Arial Black" panose="020B0A04020102020204" pitchFamily="34" charset="0"/>
              </a:rPr>
              <a:t>   </a:t>
            </a:r>
            <a:r>
              <a:rPr lang="en-US" sz="2400" dirty="0" err="1">
                <a:latin typeface="Arial Black" panose="020B0A04020102020204" pitchFamily="34" charset="0"/>
              </a:rPr>
              <a:t>bersama</a:t>
            </a:r>
            <a:endParaRPr lang="en-US" sz="2400" dirty="0">
              <a:latin typeface="Arial Black" panose="020B0A04020102020204" pitchFamily="34" charset="0"/>
            </a:endParaRPr>
          </a:p>
          <a:p>
            <a:pPr marL="1976438" indent="-1976438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sz="2400" dirty="0">
                <a:latin typeface="Arial Black" panose="020B0A04020102020204" pitchFamily="34" charset="0"/>
              </a:rPr>
              <a:t>E </a:t>
            </a:r>
            <a:r>
              <a:rPr lang="en-US" sz="2400" dirty="0" err="1">
                <a:latin typeface="Arial Black" panose="020B0A04020102020204" pitchFamily="34" charset="0"/>
              </a:rPr>
              <a:t>mpower</a:t>
            </a:r>
            <a:r>
              <a:rPr lang="en-US" sz="2400" dirty="0">
                <a:latin typeface="Arial Black" panose="020B0A04020102020204" pitchFamily="34" charset="0"/>
              </a:rPr>
              <a:t> : </a:t>
            </a:r>
            <a:r>
              <a:rPr lang="en-US" sz="2400" dirty="0" err="1">
                <a:latin typeface="Arial Black" panose="020B0A04020102020204" pitchFamily="34" charset="0"/>
              </a:rPr>
              <a:t>Memberi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latin typeface="Arial Black" panose="020B0A04020102020204" pitchFamily="34" charset="0"/>
              </a:rPr>
              <a:t>kesempatan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latin typeface="Arial Black" panose="020B0A04020102020204" pitchFamily="34" charset="0"/>
              </a:rPr>
              <a:t>anggota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latin typeface="Arial Black" panose="020B0A04020102020204" pitchFamily="34" charset="0"/>
              </a:rPr>
              <a:t>tim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latin typeface="Arial Black" panose="020B0A04020102020204" pitchFamily="34" charset="0"/>
              </a:rPr>
              <a:t>menjadi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latin typeface="Arial Black" panose="020B0A04020102020204" pitchFamily="34" charset="0"/>
              </a:rPr>
              <a:t>pemimpin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latin typeface="Arial Black" panose="020B0A04020102020204" pitchFamily="34" charset="0"/>
              </a:rPr>
              <a:t>membawa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latin typeface="Arial Black" panose="020B0A04020102020204" pitchFamily="34" charset="0"/>
              </a:rPr>
              <a:t>ke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latin typeface="Arial Black" panose="020B0A04020102020204" pitchFamily="34" charset="0"/>
              </a:rPr>
              <a:t>tingkat</a:t>
            </a:r>
            <a:r>
              <a:rPr lang="en-US" sz="2400" dirty="0">
                <a:latin typeface="Arial Black" panose="020B0A04020102020204" pitchFamily="34" charset="0"/>
              </a:rPr>
              <a:t> Skill dan </a:t>
            </a:r>
            <a:r>
              <a:rPr lang="en-US" sz="2400" dirty="0" err="1">
                <a:latin typeface="Arial Black" panose="020B0A04020102020204" pitchFamily="34" charset="0"/>
              </a:rPr>
              <a:t>tanggung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latin typeface="Arial Black" panose="020B0A04020102020204" pitchFamily="34" charset="0"/>
              </a:rPr>
              <a:t>jawab</a:t>
            </a:r>
            <a:endParaRPr lang="en-US" sz="2400" dirty="0">
              <a:latin typeface="Arial Black" panose="020B0A04020102020204" pitchFamily="34" charset="0"/>
            </a:endParaRPr>
          </a:p>
          <a:p>
            <a:pPr marL="1976438" indent="-1976438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sz="2400" dirty="0">
                <a:latin typeface="Arial Black" panose="020B0A04020102020204" pitchFamily="34" charset="0"/>
              </a:rPr>
              <a:t>A </a:t>
            </a:r>
            <a:r>
              <a:rPr lang="en-US" sz="2400" dirty="0" err="1">
                <a:latin typeface="Arial Black" panose="020B0A04020102020204" pitchFamily="34" charset="0"/>
              </a:rPr>
              <a:t>ssistance</a:t>
            </a:r>
            <a:r>
              <a:rPr lang="en-US" sz="2400" dirty="0">
                <a:latin typeface="Arial Black" panose="020B0A04020102020204" pitchFamily="34" charset="0"/>
              </a:rPr>
              <a:t> : </a:t>
            </a:r>
            <a:r>
              <a:rPr lang="en-US" sz="2400" dirty="0" err="1">
                <a:latin typeface="Arial Black" panose="020B0A04020102020204" pitchFamily="34" charset="0"/>
              </a:rPr>
              <a:t>bantuan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latin typeface="Arial Black" panose="020B0A04020102020204" pitchFamily="34" charset="0"/>
              </a:rPr>
              <a:t>dari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latin typeface="Arial Black" panose="020B0A04020102020204" pitchFamily="34" charset="0"/>
              </a:rPr>
              <a:t>atasan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latin typeface="Arial Black" panose="020B0A04020102020204" pitchFamily="34" charset="0"/>
              </a:rPr>
              <a:t>ke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latin typeface="Arial Black" panose="020B0A04020102020204" pitchFamily="34" charset="0"/>
              </a:rPr>
              <a:t>bawahan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latin typeface="Arial Black" panose="020B0A04020102020204" pitchFamily="34" charset="0"/>
              </a:rPr>
              <a:t>yg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latin typeface="Arial Black" panose="020B0A04020102020204" pitchFamily="34" charset="0"/>
              </a:rPr>
              <a:t>lemah</a:t>
            </a:r>
            <a:endParaRPr lang="en-US" sz="2400" dirty="0">
              <a:latin typeface="Arial Black" panose="020B0A04020102020204" pitchFamily="34" charset="0"/>
            </a:endParaRPr>
          </a:p>
          <a:p>
            <a:pPr marL="1887538" indent="-1887538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sz="2400" dirty="0">
                <a:latin typeface="Arial Black" panose="020B0A04020102020204" pitchFamily="34" charset="0"/>
              </a:rPr>
              <a:t>T </a:t>
            </a:r>
            <a:r>
              <a:rPr lang="en-US" sz="2400" dirty="0" err="1">
                <a:latin typeface="Arial Black" panose="020B0A04020102020204" pitchFamily="34" charset="0"/>
              </a:rPr>
              <a:t>ogether</a:t>
            </a:r>
            <a:r>
              <a:rPr lang="en-US" sz="2400" dirty="0">
                <a:latin typeface="Arial Black" panose="020B0A04020102020204" pitchFamily="34" charset="0"/>
              </a:rPr>
              <a:t> : </a:t>
            </a:r>
            <a:r>
              <a:rPr lang="en-US" sz="2400" dirty="0" err="1">
                <a:latin typeface="Arial Black" panose="020B0A04020102020204" pitchFamily="34" charset="0"/>
              </a:rPr>
              <a:t>melakukan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latin typeface="Arial Black" panose="020B0A04020102020204" pitchFamily="34" charset="0"/>
              </a:rPr>
              <a:t>sesuatu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latin typeface="Arial Black" panose="020B0A04020102020204" pitchFamily="34" charset="0"/>
              </a:rPr>
              <a:t>atas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latin typeface="Arial Black" panose="020B0A04020102020204" pitchFamily="34" charset="0"/>
              </a:rPr>
              <a:t>nama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latin typeface="Arial Black" panose="020B0A04020102020204" pitchFamily="34" charset="0"/>
              </a:rPr>
              <a:t>tim</a:t>
            </a:r>
            <a:r>
              <a:rPr lang="en-US" sz="2400" dirty="0">
                <a:latin typeface="Arial Black" panose="020B0A04020102020204" pitchFamily="34" charset="0"/>
              </a:rPr>
              <a:t>, </a:t>
            </a:r>
            <a:r>
              <a:rPr lang="en-US" sz="2400" dirty="0" err="1">
                <a:latin typeface="Arial Black" panose="020B0A04020102020204" pitchFamily="34" charset="0"/>
              </a:rPr>
              <a:t>atas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latin typeface="Arial Black" panose="020B0A04020102020204" pitchFamily="34" charset="0"/>
              </a:rPr>
              <a:t>semangat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latin typeface="Arial Black" panose="020B0A04020102020204" pitchFamily="34" charset="0"/>
              </a:rPr>
              <a:t>kebersamaan</a:t>
            </a:r>
            <a:endParaRPr lang="en-US" sz="2400" dirty="0">
              <a:latin typeface="Arial Black" panose="020B0A04020102020204" pitchFamily="34" charset="0"/>
            </a:endParaRPr>
          </a:p>
          <a:p>
            <a:pPr marL="1976438" indent="-1976438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sz="2400" dirty="0">
                <a:latin typeface="Arial Black" panose="020B0A04020102020204" pitchFamily="34" charset="0"/>
              </a:rPr>
              <a:t>H and in hand : </a:t>
            </a:r>
            <a:r>
              <a:rPr lang="en-US" sz="2400" dirty="0" err="1">
                <a:latin typeface="Arial Black" panose="020B0A04020102020204" pitchFamily="34" charset="0"/>
              </a:rPr>
              <a:t>bergandengan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latin typeface="Arial Black" panose="020B0A04020102020204" pitchFamily="34" charset="0"/>
              </a:rPr>
              <a:t>tangan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latin typeface="Arial Black" panose="020B0A04020102020204" pitchFamily="34" charset="0"/>
              </a:rPr>
              <a:t>secara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latin typeface="Arial Black" panose="020B0A04020102020204" pitchFamily="34" charset="0"/>
              </a:rPr>
              <a:t>kompak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latin typeface="Arial Black" panose="020B0A04020102020204" pitchFamily="34" charset="0"/>
              </a:rPr>
              <a:t>dalam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latin typeface="Arial Black" panose="020B0A04020102020204" pitchFamily="34" charset="0"/>
              </a:rPr>
              <a:t>menjalani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latin typeface="Arial Black" panose="020B0A04020102020204" pitchFamily="34" charset="0"/>
              </a:rPr>
              <a:t>hari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latin typeface="Arial Black" panose="020B0A04020102020204" pitchFamily="34" charset="0"/>
              </a:rPr>
              <a:t>penuh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latin typeface="Arial Black" panose="020B0A04020102020204" pitchFamily="34" charset="0"/>
              </a:rPr>
              <a:t>persaingan</a:t>
            </a:r>
            <a:r>
              <a:rPr lang="en-US" sz="2400" dirty="0">
                <a:latin typeface="Arial Black" panose="020B0A04020102020204" pitchFamily="34" charset="0"/>
              </a:rPr>
              <a:t>.</a:t>
            </a:r>
          </a:p>
          <a:p>
            <a:pPr marL="1976438" indent="-1976438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sz="2400" dirty="0">
                <a:latin typeface="Arial Black" panose="020B0A04020102020204" pitchFamily="34" charset="0"/>
              </a:rPr>
              <a:t>E </a:t>
            </a:r>
            <a:r>
              <a:rPr lang="en-US" sz="2400" dirty="0" err="1">
                <a:latin typeface="Arial Black" panose="020B0A04020102020204" pitchFamily="34" charset="0"/>
              </a:rPr>
              <a:t>nable</a:t>
            </a:r>
            <a:r>
              <a:rPr lang="en-US" sz="2400" dirty="0">
                <a:latin typeface="Arial Black" panose="020B0A04020102020204" pitchFamily="34" charset="0"/>
              </a:rPr>
              <a:t>     : </a:t>
            </a:r>
            <a:r>
              <a:rPr lang="en-US" sz="2400" dirty="0" err="1">
                <a:latin typeface="Arial Black" panose="020B0A04020102020204" pitchFamily="34" charset="0"/>
              </a:rPr>
              <a:t>anggota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latin typeface="Arial Black" panose="020B0A04020102020204" pitchFamily="34" charset="0"/>
              </a:rPr>
              <a:t>tim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latin typeface="Arial Black" panose="020B0A04020102020204" pitchFamily="34" charset="0"/>
              </a:rPr>
              <a:t>tidak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latin typeface="Arial Black" panose="020B0A04020102020204" pitchFamily="34" charset="0"/>
              </a:rPr>
              <a:t>bisa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latin typeface="Arial Black" panose="020B0A04020102020204" pitchFamily="34" charset="0"/>
              </a:rPr>
              <a:t>menjadi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latin typeface="Arial Black" panose="020B0A04020102020204" pitchFamily="34" charset="0"/>
              </a:rPr>
              <a:t>bisa</a:t>
            </a:r>
            <a:r>
              <a:rPr lang="en-US" sz="2400" dirty="0">
                <a:latin typeface="Arial Black" panose="020B0A04020102020204" pitchFamily="34" charset="0"/>
              </a:rPr>
              <a:t>, agar </a:t>
            </a:r>
            <a:r>
              <a:rPr lang="en-US" sz="2400" dirty="0" err="1">
                <a:latin typeface="Arial Black" panose="020B0A04020102020204" pitchFamily="34" charset="0"/>
              </a:rPr>
              <a:t>kekuatan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latin typeface="Arial Black" panose="020B0A04020102020204" pitchFamily="34" charset="0"/>
              </a:rPr>
              <a:t>anggota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latin typeface="Arial Black" panose="020B0A04020102020204" pitchFamily="34" charset="0"/>
              </a:rPr>
              <a:t>tim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latin typeface="Arial Black" panose="020B0A04020102020204" pitchFamily="34" charset="0"/>
              </a:rPr>
              <a:t>menjadi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latin typeface="Arial Black" panose="020B0A04020102020204" pitchFamily="34" charset="0"/>
              </a:rPr>
              <a:t>seimbang</a:t>
            </a:r>
            <a:endParaRPr lang="en-US" sz="2400" dirty="0">
              <a:latin typeface="Arial Black" panose="020B0A04020102020204" pitchFamily="34" charset="0"/>
            </a:endParaRPr>
          </a:p>
          <a:p>
            <a:pPr marL="1976438" indent="-1976438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sz="2400" dirty="0">
                <a:latin typeface="Arial Black" panose="020B0A04020102020204" pitchFamily="34" charset="0"/>
              </a:rPr>
              <a:t>R </a:t>
            </a:r>
            <a:r>
              <a:rPr lang="en-US" sz="2400" dirty="0" err="1">
                <a:latin typeface="Arial Black" panose="020B0A04020102020204" pitchFamily="34" charset="0"/>
              </a:rPr>
              <a:t>espect</a:t>
            </a:r>
            <a:r>
              <a:rPr lang="en-US" sz="2400" dirty="0">
                <a:latin typeface="Arial Black" panose="020B0A04020102020204" pitchFamily="34" charset="0"/>
              </a:rPr>
              <a:t>   : </a:t>
            </a:r>
            <a:r>
              <a:rPr lang="en-US" sz="2400" dirty="0" err="1">
                <a:latin typeface="Arial Black" panose="020B0A04020102020204" pitchFamily="34" charset="0"/>
              </a:rPr>
              <a:t>Menaruh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latin typeface="Arial Black" panose="020B0A04020102020204" pitchFamily="34" charset="0"/>
              </a:rPr>
              <a:t>hormat</a:t>
            </a:r>
            <a:r>
              <a:rPr lang="en-US" sz="2400" dirty="0">
                <a:latin typeface="Arial Black" panose="020B0A04020102020204" pitchFamily="34" charset="0"/>
              </a:rPr>
              <a:t>, </a:t>
            </a:r>
            <a:r>
              <a:rPr lang="en-US" sz="2400" dirty="0" err="1">
                <a:latin typeface="Arial Black" panose="020B0A04020102020204" pitchFamily="34" charset="0"/>
              </a:rPr>
              <a:t>saling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latin typeface="Arial Black" panose="020B0A04020102020204" pitchFamily="34" charset="0"/>
              </a:rPr>
              <a:t>menghormati</a:t>
            </a:r>
            <a:r>
              <a:rPr lang="en-US" sz="2400" dirty="0">
                <a:latin typeface="Arial Black" panose="020B0A04020102020204" pitchFamily="34" charset="0"/>
              </a:rPr>
              <a:t>, </a:t>
            </a:r>
            <a:r>
              <a:rPr lang="en-US" sz="2400" dirty="0" err="1">
                <a:latin typeface="Arial Black" panose="020B0A04020102020204" pitchFamily="34" charset="0"/>
              </a:rPr>
              <a:t>meninggikan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latin typeface="Arial Black" panose="020B0A04020102020204" pitchFamily="34" charset="0"/>
              </a:rPr>
              <a:t>satu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latin typeface="Arial Black" panose="020B0A04020102020204" pitchFamily="34" charset="0"/>
              </a:rPr>
              <a:t>sama</a:t>
            </a:r>
            <a:r>
              <a:rPr lang="en-US" sz="2400" dirty="0">
                <a:latin typeface="Arial Black" panose="020B0A04020102020204" pitchFamily="34" charset="0"/>
              </a:rPr>
              <a:t> lain </a:t>
            </a:r>
            <a:r>
              <a:rPr lang="en-US" sz="2400" dirty="0" err="1">
                <a:latin typeface="Arial Black" panose="020B0A04020102020204" pitchFamily="34" charset="0"/>
              </a:rPr>
              <a:t>menjadi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latin typeface="Arial Black" panose="020B0A04020102020204" pitchFamily="34" charset="0"/>
              </a:rPr>
              <a:t>utuh</a:t>
            </a:r>
            <a:endParaRPr lang="en-GB" sz="2400" dirty="0">
              <a:latin typeface="Arial Black" panose="020B0A04020102020204" pitchFamily="34" charset="0"/>
            </a:endParaRPr>
          </a:p>
        </p:txBody>
      </p:sp>
      <p:sp>
        <p:nvSpPr>
          <p:cNvPr id="4" name="Subtitle 4">
            <a:extLst>
              <a:ext uri="{FF2B5EF4-FFF2-40B4-BE49-F238E27FC236}">
                <a16:creationId xmlns:a16="http://schemas.microsoft.com/office/drawing/2014/main" id="{6C557695-6A17-4B26-93B7-A2101F626132}"/>
              </a:ext>
            </a:extLst>
          </p:cNvPr>
          <p:cNvSpPr txBox="1">
            <a:spLocks/>
          </p:cNvSpPr>
          <p:nvPr/>
        </p:nvSpPr>
        <p:spPr>
          <a:xfrm>
            <a:off x="4948238" y="304800"/>
            <a:ext cx="2295525" cy="509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/>
              <a:t>PROGRAM STUDI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74F2E8A-8FC9-4474-907A-1AF8BFF6FBF4}"/>
              </a:ext>
            </a:extLst>
          </p:cNvPr>
          <p:cNvSpPr txBox="1">
            <a:spLocks/>
          </p:cNvSpPr>
          <p:nvPr/>
        </p:nvSpPr>
        <p:spPr>
          <a:xfrm>
            <a:off x="8688288" y="303203"/>
            <a:ext cx="3105150" cy="677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MATA KULIAH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1300" dirty="0">
                <a:latin typeface="Arial Black" panose="020B0A04020102020204" pitchFamily="34" charset="0"/>
              </a:rPr>
              <a:t>Interpersonal Skill</a:t>
            </a:r>
            <a:endParaRPr lang="en-ID" sz="13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E419A-148F-4E38-B354-00207D368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836712"/>
            <a:ext cx="9744637" cy="809251"/>
          </a:xfrm>
        </p:spPr>
        <p:txBody>
          <a:bodyPr/>
          <a:lstStyle/>
          <a:p>
            <a:r>
              <a:rPr lang="en-US" sz="2800" dirty="0">
                <a:latin typeface="Arial Black" panose="020B0A04020102020204" pitchFamily="34" charset="0"/>
              </a:rPr>
              <a:t>TEAM BUILDING VS TEAM WORK</a:t>
            </a:r>
            <a:endParaRPr lang="en-ID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F9F432-7FD2-495D-A1EF-D86AEFCD446E}"/>
              </a:ext>
            </a:extLst>
          </p:cNvPr>
          <p:cNvSpPr txBox="1">
            <a:spLocks noChangeArrowheads="1"/>
          </p:cNvSpPr>
          <p:nvPr/>
        </p:nvSpPr>
        <p:spPr>
          <a:xfrm>
            <a:off x="2207568" y="1916832"/>
            <a:ext cx="3812232" cy="4464497"/>
          </a:xfrm>
          <a:prstGeom prst="rect">
            <a:avLst/>
          </a:prstGeom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id-ID" sz="2400" dirty="0">
                <a:latin typeface="Arial Black" panose="020B0A04020102020204" pitchFamily="34" charset="0"/>
              </a:rPr>
              <a:t>Team Building</a:t>
            </a:r>
          </a:p>
          <a:p>
            <a:pPr lvl="1"/>
            <a:r>
              <a:rPr lang="en-US" altLang="id-ID" sz="2000" dirty="0">
                <a:latin typeface="Arial Black" panose="020B0A04020102020204" pitchFamily="34" charset="0"/>
              </a:rPr>
              <a:t>Satu </a:t>
            </a:r>
            <a:r>
              <a:rPr lang="en-US" altLang="id-ID" sz="2000" dirty="0" err="1">
                <a:latin typeface="Arial Black" panose="020B0A04020102020204" pitchFamily="34" charset="0"/>
              </a:rPr>
              <a:t>hati</a:t>
            </a:r>
            <a:r>
              <a:rPr lang="en-US" altLang="id-ID" sz="2000" dirty="0">
                <a:latin typeface="Arial Black" panose="020B0A04020102020204" pitchFamily="34" charset="0"/>
              </a:rPr>
              <a:t> ….</a:t>
            </a:r>
            <a:r>
              <a:rPr lang="en-US" altLang="id-ID" sz="2000" dirty="0" err="1">
                <a:latin typeface="Arial Black" panose="020B0A04020102020204" pitchFamily="34" charset="0"/>
              </a:rPr>
              <a:t>satu</a:t>
            </a:r>
            <a:r>
              <a:rPr lang="en-US" altLang="id-ID" sz="2000" dirty="0">
                <a:latin typeface="Arial Black" panose="020B0A04020102020204" pitchFamily="34" charset="0"/>
              </a:rPr>
              <a:t> </a:t>
            </a:r>
            <a:r>
              <a:rPr lang="en-US" altLang="id-ID" sz="2000" dirty="0" err="1">
                <a:latin typeface="Arial Black" panose="020B0A04020102020204" pitchFamily="34" charset="0"/>
              </a:rPr>
              <a:t>tekad</a:t>
            </a:r>
            <a:r>
              <a:rPr lang="en-US" altLang="id-ID" sz="2000" dirty="0">
                <a:latin typeface="Arial Black" panose="020B0A04020102020204" pitchFamily="34" charset="0"/>
              </a:rPr>
              <a:t> </a:t>
            </a:r>
            <a:r>
              <a:rPr lang="en-US" altLang="id-ID" sz="2000" dirty="0" err="1">
                <a:latin typeface="Arial Black" panose="020B0A04020102020204" pitchFamily="34" charset="0"/>
              </a:rPr>
              <a:t>melakukan</a:t>
            </a:r>
            <a:r>
              <a:rPr lang="en-US" altLang="id-ID" sz="2000" dirty="0">
                <a:latin typeface="Arial Black" panose="020B0A04020102020204" pitchFamily="34" charset="0"/>
              </a:rPr>
              <a:t> </a:t>
            </a:r>
            <a:r>
              <a:rPr lang="en-US" altLang="id-ID" sz="2000" dirty="0" err="1">
                <a:latin typeface="Arial Black" panose="020B0A04020102020204" pitchFamily="34" charset="0"/>
              </a:rPr>
              <a:t>apapun</a:t>
            </a:r>
            <a:r>
              <a:rPr lang="en-US" altLang="id-ID" sz="2000" dirty="0">
                <a:latin typeface="Arial Black" panose="020B0A04020102020204" pitchFamily="34" charset="0"/>
              </a:rPr>
              <a:t>… </a:t>
            </a:r>
            <a:r>
              <a:rPr lang="en-US" altLang="id-ID" sz="2000" dirty="0" err="1">
                <a:latin typeface="Arial Black" panose="020B0A04020102020204" pitchFamily="34" charset="0"/>
              </a:rPr>
              <a:t>mencapai</a:t>
            </a:r>
            <a:r>
              <a:rPr lang="en-US" altLang="id-ID" sz="2000" dirty="0">
                <a:latin typeface="Arial Black" panose="020B0A04020102020204" pitchFamily="34" charset="0"/>
              </a:rPr>
              <a:t> </a:t>
            </a:r>
            <a:r>
              <a:rPr lang="en-US" altLang="id-ID" sz="2000" dirty="0" err="1">
                <a:latin typeface="Arial Black" panose="020B0A04020102020204" pitchFamily="34" charset="0"/>
              </a:rPr>
              <a:t>apa</a:t>
            </a:r>
            <a:r>
              <a:rPr lang="en-US" altLang="id-ID" sz="2000" dirty="0">
                <a:latin typeface="Arial Black" panose="020B0A04020102020204" pitchFamily="34" charset="0"/>
              </a:rPr>
              <a:t> yang </a:t>
            </a:r>
            <a:r>
              <a:rPr lang="en-US" altLang="id-ID" sz="2000" dirty="0" err="1">
                <a:latin typeface="Arial Black" panose="020B0A04020102020204" pitchFamily="34" charset="0"/>
              </a:rPr>
              <a:t>menjadi</a:t>
            </a:r>
            <a:r>
              <a:rPr lang="en-US" altLang="id-ID" sz="2000" dirty="0">
                <a:latin typeface="Arial Black" panose="020B0A04020102020204" pitchFamily="34" charset="0"/>
              </a:rPr>
              <a:t> </a:t>
            </a:r>
            <a:r>
              <a:rPr lang="en-US" altLang="id-ID" sz="2000" dirty="0" err="1">
                <a:latin typeface="Arial Black" panose="020B0A04020102020204" pitchFamily="34" charset="0"/>
              </a:rPr>
              <a:t>tujuan</a:t>
            </a:r>
            <a:r>
              <a:rPr lang="en-US" altLang="id-ID" sz="2000" dirty="0">
                <a:latin typeface="Arial Black" panose="020B0A04020102020204" pitchFamily="34" charset="0"/>
              </a:rPr>
              <a:t> </a:t>
            </a:r>
            <a:r>
              <a:rPr lang="en-US" altLang="id-ID" sz="2000" dirty="0" err="1">
                <a:latin typeface="Arial Black" panose="020B0A04020102020204" pitchFamily="34" charset="0"/>
              </a:rPr>
              <a:t>bersama</a:t>
            </a:r>
            <a:r>
              <a:rPr lang="en-US" altLang="id-ID" sz="2000" dirty="0">
                <a:latin typeface="Arial Black" panose="020B0A04020102020204" pitchFamily="34" charset="0"/>
              </a:rPr>
              <a:t> </a:t>
            </a:r>
          </a:p>
          <a:p>
            <a:pPr lvl="1"/>
            <a:r>
              <a:rPr lang="en-US" altLang="id-ID" sz="2000" dirty="0" err="1">
                <a:latin typeface="Arial Black" panose="020B0A04020102020204" pitchFamily="34" charset="0"/>
              </a:rPr>
              <a:t>Jangka</a:t>
            </a:r>
            <a:r>
              <a:rPr lang="en-US" altLang="id-ID" sz="2000" dirty="0">
                <a:latin typeface="Arial Black" panose="020B0A04020102020204" pitchFamily="34" charset="0"/>
              </a:rPr>
              <a:t> </a:t>
            </a:r>
            <a:r>
              <a:rPr lang="en-US" altLang="id-ID" sz="2000" dirty="0" err="1">
                <a:latin typeface="Arial Black" panose="020B0A04020102020204" pitchFamily="34" charset="0"/>
              </a:rPr>
              <a:t>waktu</a:t>
            </a:r>
            <a:r>
              <a:rPr lang="en-US" altLang="id-ID" sz="2000" dirty="0">
                <a:latin typeface="Arial Black" panose="020B0A04020102020204" pitchFamily="34" charset="0"/>
              </a:rPr>
              <a:t> lama/</a:t>
            </a:r>
            <a:r>
              <a:rPr lang="en-US" altLang="id-ID" sz="2000" dirty="0" err="1">
                <a:latin typeface="Arial Black" panose="020B0A04020102020204" pitchFamily="34" charset="0"/>
              </a:rPr>
              <a:t>abadi</a:t>
            </a:r>
            <a:endParaRPr lang="en-US" altLang="id-ID" sz="2000" dirty="0">
              <a:latin typeface="Arial Black" panose="020B0A04020102020204" pitchFamily="34" charset="0"/>
            </a:endParaRPr>
          </a:p>
          <a:p>
            <a:pPr lvl="1"/>
            <a:r>
              <a:rPr lang="en-US" altLang="id-ID" sz="2000" dirty="0">
                <a:latin typeface="Arial Black" panose="020B0A04020102020204" pitchFamily="34" charset="0"/>
              </a:rPr>
              <a:t>Ada proses </a:t>
            </a:r>
            <a:r>
              <a:rPr lang="en-US" altLang="id-ID" sz="2000" dirty="0" err="1">
                <a:latin typeface="Arial Black" panose="020B0A04020102020204" pitchFamily="34" charset="0"/>
              </a:rPr>
              <a:t>belajar</a:t>
            </a:r>
            <a:r>
              <a:rPr lang="en-US" altLang="id-ID" sz="2000" dirty="0">
                <a:latin typeface="Arial Black" panose="020B0A04020102020204" pitchFamily="34" charset="0"/>
              </a:rPr>
              <a:t>, </a:t>
            </a:r>
            <a:r>
              <a:rPr lang="en-US" altLang="id-ID" sz="2000" dirty="0" err="1">
                <a:latin typeface="Arial Black" panose="020B0A04020102020204" pitchFamily="34" charset="0"/>
              </a:rPr>
              <a:t>saling</a:t>
            </a:r>
            <a:r>
              <a:rPr lang="en-US" altLang="id-ID" sz="2000" dirty="0">
                <a:latin typeface="Arial Black" panose="020B0A04020102020204" pitchFamily="34" charset="0"/>
              </a:rPr>
              <a:t> </a:t>
            </a:r>
            <a:r>
              <a:rPr lang="en-US" altLang="id-ID" sz="2000" dirty="0" err="1">
                <a:latin typeface="Arial Black" panose="020B0A04020102020204" pitchFamily="34" charset="0"/>
              </a:rPr>
              <a:t>mengenal</a:t>
            </a:r>
            <a:r>
              <a:rPr lang="en-US" altLang="id-ID" sz="2000" dirty="0">
                <a:latin typeface="Arial Black" panose="020B0A04020102020204" pitchFamily="34" charset="0"/>
              </a:rPr>
              <a:t>, trial and error, </a:t>
            </a:r>
            <a:r>
              <a:rPr lang="en-US" altLang="id-ID" sz="2000" dirty="0" err="1">
                <a:latin typeface="Arial Black" panose="020B0A04020102020204" pitchFamily="34" charset="0"/>
              </a:rPr>
              <a:t>ada</a:t>
            </a:r>
            <a:r>
              <a:rPr lang="en-US" altLang="id-ID" sz="2000" dirty="0">
                <a:latin typeface="Arial Black" panose="020B0A04020102020204" pitchFamily="34" charset="0"/>
              </a:rPr>
              <a:t> </a:t>
            </a:r>
            <a:r>
              <a:rPr lang="en-US" altLang="id-ID" sz="2000" dirty="0" err="1">
                <a:latin typeface="Arial Black" panose="020B0A04020102020204" pitchFamily="34" charset="0"/>
              </a:rPr>
              <a:t>pengalaman</a:t>
            </a:r>
            <a:r>
              <a:rPr lang="en-US" altLang="id-ID" sz="2000" dirty="0">
                <a:latin typeface="Arial Black" panose="020B0A04020102020204" pitchFamily="34" charset="0"/>
              </a:rPr>
              <a:t> </a:t>
            </a:r>
            <a:r>
              <a:rPr lang="en-US" altLang="id-ID" sz="2000" dirty="0" err="1">
                <a:latin typeface="Arial Black" panose="020B0A04020102020204" pitchFamily="34" charset="0"/>
              </a:rPr>
              <a:t>kebersamaan</a:t>
            </a:r>
            <a:r>
              <a:rPr lang="en-US" altLang="id-ID" sz="2000" dirty="0">
                <a:latin typeface="Arial Black" panose="020B0A04020102020204" pitchFamily="34" charset="0"/>
              </a:rPr>
              <a:t>, </a:t>
            </a:r>
            <a:r>
              <a:rPr lang="en-US" altLang="id-ID" sz="2000" dirty="0" err="1">
                <a:latin typeface="Arial Black" panose="020B0A04020102020204" pitchFamily="34" charset="0"/>
              </a:rPr>
              <a:t>saling</a:t>
            </a:r>
            <a:r>
              <a:rPr lang="en-US" altLang="id-ID" sz="2000" dirty="0">
                <a:latin typeface="Arial Black" panose="020B0A04020102020204" pitchFamily="34" charset="0"/>
              </a:rPr>
              <a:t> </a:t>
            </a:r>
            <a:r>
              <a:rPr lang="en-US" altLang="id-ID" sz="2000" dirty="0" err="1">
                <a:latin typeface="Arial Black" panose="020B0A04020102020204" pitchFamily="34" charset="0"/>
              </a:rPr>
              <a:t>dirasakan</a:t>
            </a:r>
            <a:r>
              <a:rPr lang="en-US" altLang="id-ID" sz="2000" dirty="0">
                <a:latin typeface="Arial Black" panose="020B0A04020102020204" pitchFamily="34" charset="0"/>
              </a:rPr>
              <a:t> </a:t>
            </a:r>
            <a:r>
              <a:rPr lang="en-US" altLang="id-ID" sz="2000" dirty="0" err="1">
                <a:latin typeface="Arial Black" panose="020B0A04020102020204" pitchFamily="34" charset="0"/>
              </a:rPr>
              <a:t>manfaatnya</a:t>
            </a:r>
            <a:r>
              <a:rPr lang="en-US" altLang="id-ID" sz="2000" dirty="0">
                <a:latin typeface="Arial Black" panose="020B0A04020102020204" pitchFamily="34" charset="0"/>
              </a:rPr>
              <a:t>, </a:t>
            </a:r>
            <a:r>
              <a:rPr lang="en-US" altLang="id-ID" sz="2000" dirty="0" err="1">
                <a:latin typeface="Arial Black" panose="020B0A04020102020204" pitchFamily="34" charset="0"/>
              </a:rPr>
              <a:t>mempunyai</a:t>
            </a:r>
            <a:r>
              <a:rPr lang="en-US" altLang="id-ID" sz="2000" dirty="0">
                <a:latin typeface="Arial Black" panose="020B0A04020102020204" pitchFamily="34" charset="0"/>
              </a:rPr>
              <a:t> </a:t>
            </a:r>
            <a:r>
              <a:rPr lang="en-US" altLang="id-ID" sz="2000" dirty="0" err="1">
                <a:latin typeface="Arial Black" panose="020B0A04020102020204" pitchFamily="34" charset="0"/>
              </a:rPr>
              <a:t>komitmen</a:t>
            </a:r>
            <a:r>
              <a:rPr lang="en-US" altLang="id-ID" sz="2000" dirty="0">
                <a:latin typeface="Arial Black" panose="020B0A04020102020204" pitchFamily="34" charset="0"/>
              </a:rPr>
              <a:t> </a:t>
            </a:r>
          </a:p>
          <a:p>
            <a:pPr lvl="1"/>
            <a:r>
              <a:rPr lang="en-US" altLang="id-ID" sz="2000" dirty="0">
                <a:latin typeface="Arial Black" panose="020B0A04020102020204" pitchFamily="34" charset="0"/>
              </a:rPr>
              <a:t>Ada proses </a:t>
            </a:r>
            <a:r>
              <a:rPr lang="en-US" altLang="id-ID" sz="2000" dirty="0" err="1">
                <a:latin typeface="Arial Black" panose="020B0A04020102020204" pitchFamily="34" charset="0"/>
              </a:rPr>
              <a:t>rekrutmen</a:t>
            </a:r>
            <a:r>
              <a:rPr lang="en-US" altLang="id-ID" sz="2000" dirty="0">
                <a:latin typeface="Arial Black" panose="020B0A04020102020204" pitchFamily="34" charset="0"/>
              </a:rPr>
              <a:t>, </a:t>
            </a:r>
            <a:r>
              <a:rPr lang="en-US" altLang="id-ID" sz="2000" dirty="0" err="1">
                <a:latin typeface="Arial Black" panose="020B0A04020102020204" pitchFamily="34" charset="0"/>
              </a:rPr>
              <a:t>seleksi</a:t>
            </a:r>
            <a:r>
              <a:rPr lang="en-US" altLang="id-ID" sz="2000" dirty="0">
                <a:latin typeface="Arial Black" panose="020B0A04020102020204" pitchFamily="34" charset="0"/>
              </a:rPr>
              <a:t>, </a:t>
            </a:r>
            <a:r>
              <a:rPr lang="en-US" altLang="id-ID" sz="2000" dirty="0" err="1">
                <a:latin typeface="Arial Black" panose="020B0A04020102020204" pitchFamily="34" charset="0"/>
              </a:rPr>
              <a:t>pengarahan</a:t>
            </a:r>
            <a:endParaRPr lang="en-US" altLang="id-ID" sz="2000" dirty="0">
              <a:latin typeface="Arial Black" panose="020B0A04020102020204" pitchFamily="34" charset="0"/>
            </a:endParaRPr>
          </a:p>
          <a:p>
            <a:pPr lvl="1"/>
            <a:r>
              <a:rPr lang="en-US" altLang="id-ID" sz="2000" dirty="0">
                <a:latin typeface="Arial Black" panose="020B0A04020102020204" pitchFamily="34" charset="0"/>
              </a:rPr>
              <a:t>Punya </a:t>
            </a:r>
            <a:r>
              <a:rPr lang="en-US" altLang="id-ID" sz="2000" dirty="0" err="1">
                <a:latin typeface="Arial Black" panose="020B0A04020102020204" pitchFamily="34" charset="0"/>
              </a:rPr>
              <a:t>Visi</a:t>
            </a:r>
            <a:r>
              <a:rPr lang="en-US" altLang="id-ID" sz="2000" dirty="0">
                <a:latin typeface="Arial Black" panose="020B0A04020102020204" pitchFamily="34" charset="0"/>
              </a:rPr>
              <a:t> dan </a:t>
            </a:r>
            <a:r>
              <a:rPr lang="en-US" altLang="id-ID" sz="2000" dirty="0" err="1">
                <a:latin typeface="Arial Black" panose="020B0A04020102020204" pitchFamily="34" charset="0"/>
              </a:rPr>
              <a:t>Misi</a:t>
            </a:r>
            <a:endParaRPr lang="en-GB" altLang="id-ID" sz="2000" dirty="0">
              <a:latin typeface="Arial Black" panose="020B0A04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3E06DB-0975-4A49-AA44-7A6EF66B4978}"/>
              </a:ext>
            </a:extLst>
          </p:cNvPr>
          <p:cNvSpPr txBox="1">
            <a:spLocks noChangeArrowheads="1"/>
          </p:cNvSpPr>
          <p:nvPr/>
        </p:nvSpPr>
        <p:spPr>
          <a:xfrm>
            <a:off x="6398570" y="1916832"/>
            <a:ext cx="3812232" cy="4464497"/>
          </a:xfrm>
          <a:prstGeom prst="rect">
            <a:avLst/>
          </a:prstGeom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id-ID" sz="1700" dirty="0">
                <a:latin typeface="Arial Black" panose="020B0A04020102020204" pitchFamily="34" charset="0"/>
              </a:rPr>
              <a:t>Team Work</a:t>
            </a:r>
          </a:p>
          <a:p>
            <a:pPr lvl="1"/>
            <a:r>
              <a:rPr lang="en-US" altLang="id-ID" sz="1700" dirty="0" err="1">
                <a:latin typeface="Arial Black" panose="020B0A04020102020204" pitchFamily="34" charset="0"/>
              </a:rPr>
              <a:t>Unsur</a:t>
            </a:r>
            <a:r>
              <a:rPr lang="en-US" altLang="id-ID" sz="1700" dirty="0">
                <a:latin typeface="Arial Black" panose="020B0A04020102020204" pitchFamily="34" charset="0"/>
              </a:rPr>
              <a:t> </a:t>
            </a:r>
            <a:r>
              <a:rPr lang="en-US" altLang="id-ID" sz="1700" dirty="0" err="1">
                <a:latin typeface="Arial Black" panose="020B0A04020102020204" pitchFamily="34" charset="0"/>
              </a:rPr>
              <a:t>aksi</a:t>
            </a:r>
            <a:r>
              <a:rPr lang="en-US" altLang="id-ID" sz="1700" dirty="0">
                <a:latin typeface="Arial Black" panose="020B0A04020102020204" pitchFamily="34" charset="0"/>
              </a:rPr>
              <a:t> </a:t>
            </a:r>
            <a:r>
              <a:rPr lang="en-US" altLang="id-ID" sz="1700" dirty="0" err="1">
                <a:latin typeface="Arial Black" panose="020B0A04020102020204" pitchFamily="34" charset="0"/>
              </a:rPr>
              <a:t>secara</a:t>
            </a:r>
            <a:r>
              <a:rPr lang="en-US" altLang="id-ID" sz="1700" dirty="0">
                <a:latin typeface="Arial Black" panose="020B0A04020102020204" pitchFamily="34" charset="0"/>
              </a:rPr>
              <a:t> </a:t>
            </a:r>
            <a:r>
              <a:rPr lang="en-US" altLang="id-ID" sz="1700" dirty="0" err="1">
                <a:latin typeface="Arial Black" panose="020B0A04020102020204" pitchFamily="34" charset="0"/>
              </a:rPr>
              <a:t>aktif</a:t>
            </a:r>
            <a:r>
              <a:rPr lang="en-US" altLang="id-ID" sz="1700" dirty="0">
                <a:latin typeface="Arial Black" panose="020B0A04020102020204" pitchFamily="34" charset="0"/>
              </a:rPr>
              <a:t> </a:t>
            </a:r>
            <a:r>
              <a:rPr lang="en-US" altLang="id-ID" sz="1700" dirty="0" err="1">
                <a:latin typeface="Arial Black" panose="020B0A04020102020204" pitchFamily="34" charset="0"/>
              </a:rPr>
              <a:t>dalam</a:t>
            </a:r>
            <a:r>
              <a:rPr lang="en-US" altLang="id-ID" sz="1700" dirty="0">
                <a:latin typeface="Arial Black" panose="020B0A04020102020204" pitchFamily="34" charset="0"/>
              </a:rPr>
              <a:t> </a:t>
            </a:r>
            <a:r>
              <a:rPr lang="en-US" altLang="id-ID" sz="1700" dirty="0" err="1">
                <a:latin typeface="Arial Black" panose="020B0A04020102020204" pitchFamily="34" charset="0"/>
              </a:rPr>
              <a:t>momen</a:t>
            </a:r>
            <a:r>
              <a:rPr lang="en-US" altLang="id-ID" sz="1700" dirty="0">
                <a:latin typeface="Arial Black" panose="020B0A04020102020204" pitchFamily="34" charset="0"/>
              </a:rPr>
              <a:t> </a:t>
            </a:r>
            <a:r>
              <a:rPr lang="en-US" altLang="id-ID" sz="1700" dirty="0" err="1">
                <a:latin typeface="Arial Black" panose="020B0A04020102020204" pitchFamily="34" charset="0"/>
              </a:rPr>
              <a:t>tertentu</a:t>
            </a:r>
            <a:endParaRPr lang="en-US" altLang="id-ID" sz="1700" dirty="0">
              <a:latin typeface="Arial Black" panose="020B0A04020102020204" pitchFamily="34" charset="0"/>
            </a:endParaRPr>
          </a:p>
          <a:p>
            <a:pPr lvl="1"/>
            <a:r>
              <a:rPr lang="en-US" altLang="id-ID" sz="1700" dirty="0">
                <a:latin typeface="Arial Black" panose="020B0A04020102020204" pitchFamily="34" charset="0"/>
              </a:rPr>
              <a:t>Waktu </a:t>
            </a:r>
            <a:r>
              <a:rPr lang="en-US" altLang="id-ID" sz="1700" dirty="0" err="1">
                <a:latin typeface="Arial Black" panose="020B0A04020102020204" pitchFamily="34" charset="0"/>
              </a:rPr>
              <a:t>tertentu</a:t>
            </a:r>
            <a:r>
              <a:rPr lang="en-US" altLang="id-ID" sz="1700" dirty="0">
                <a:latin typeface="Arial Black" panose="020B0A04020102020204" pitchFamily="34" charset="0"/>
              </a:rPr>
              <a:t>/</a:t>
            </a:r>
            <a:r>
              <a:rPr lang="en-US" altLang="id-ID" sz="1700" dirty="0" err="1">
                <a:latin typeface="Arial Black" panose="020B0A04020102020204" pitchFamily="34" charset="0"/>
              </a:rPr>
              <a:t>pendek</a:t>
            </a:r>
            <a:endParaRPr lang="en-US" altLang="id-ID" sz="1700" dirty="0">
              <a:latin typeface="Arial Black" panose="020B0A04020102020204" pitchFamily="34" charset="0"/>
            </a:endParaRPr>
          </a:p>
          <a:p>
            <a:pPr lvl="1"/>
            <a:r>
              <a:rPr lang="en-US" altLang="id-ID" sz="1700" dirty="0" err="1">
                <a:latin typeface="Arial Black" panose="020B0A04020102020204" pitchFamily="34" charset="0"/>
              </a:rPr>
              <a:t>Spontanitas</a:t>
            </a:r>
            <a:r>
              <a:rPr lang="en-US" altLang="id-ID" sz="1700" dirty="0">
                <a:latin typeface="Arial Black" panose="020B0A04020102020204" pitchFamily="34" charset="0"/>
              </a:rPr>
              <a:t>, </a:t>
            </a:r>
            <a:r>
              <a:rPr lang="en-US" altLang="id-ID" sz="1700" dirty="0" err="1">
                <a:latin typeface="Arial Black" panose="020B0A04020102020204" pitchFamily="34" charset="0"/>
              </a:rPr>
              <a:t>kompak</a:t>
            </a:r>
            <a:r>
              <a:rPr lang="en-US" altLang="id-ID" sz="1700" dirty="0">
                <a:latin typeface="Arial Black" panose="020B0A04020102020204" pitchFamily="34" charset="0"/>
              </a:rPr>
              <a:t>, </a:t>
            </a:r>
            <a:r>
              <a:rPr lang="en-US" altLang="id-ID" sz="1700" dirty="0" err="1">
                <a:latin typeface="Arial Black" panose="020B0A04020102020204" pitchFamily="34" charset="0"/>
              </a:rPr>
              <a:t>karena</a:t>
            </a:r>
            <a:r>
              <a:rPr lang="en-US" altLang="id-ID" sz="1700" dirty="0">
                <a:latin typeface="Arial Black" panose="020B0A04020102020204" pitchFamily="34" charset="0"/>
              </a:rPr>
              <a:t> </a:t>
            </a:r>
            <a:r>
              <a:rPr lang="en-US" altLang="id-ID" sz="1700" dirty="0" err="1">
                <a:latin typeface="Arial Black" panose="020B0A04020102020204" pitchFamily="34" charset="0"/>
              </a:rPr>
              <a:t>ada</a:t>
            </a:r>
            <a:r>
              <a:rPr lang="en-US" altLang="id-ID" sz="1700" dirty="0">
                <a:latin typeface="Arial Black" panose="020B0A04020102020204" pitchFamily="34" charset="0"/>
              </a:rPr>
              <a:t> </a:t>
            </a:r>
            <a:r>
              <a:rPr lang="en-US" altLang="id-ID" sz="1700" dirty="0" err="1">
                <a:latin typeface="Arial Black" panose="020B0A04020102020204" pitchFamily="34" charset="0"/>
              </a:rPr>
              <a:t>kesamaan</a:t>
            </a:r>
            <a:endParaRPr lang="en-US" altLang="id-ID" sz="1700" dirty="0">
              <a:latin typeface="Arial Black" panose="020B0A04020102020204" pitchFamily="34" charset="0"/>
            </a:endParaRPr>
          </a:p>
          <a:p>
            <a:pPr lvl="1"/>
            <a:r>
              <a:rPr lang="en-US" altLang="id-ID" sz="1700" dirty="0" err="1">
                <a:latin typeface="Arial Black" panose="020B0A04020102020204" pitchFamily="34" charset="0"/>
              </a:rPr>
              <a:t>Tidak</a:t>
            </a:r>
            <a:r>
              <a:rPr lang="en-US" altLang="id-ID" sz="1700" dirty="0">
                <a:latin typeface="Arial Black" panose="020B0A04020102020204" pitchFamily="34" charset="0"/>
              </a:rPr>
              <a:t> </a:t>
            </a:r>
            <a:r>
              <a:rPr lang="en-US" altLang="id-ID" sz="1700" dirty="0" err="1">
                <a:latin typeface="Arial Black" panose="020B0A04020102020204" pitchFamily="34" charset="0"/>
              </a:rPr>
              <a:t>ada</a:t>
            </a:r>
            <a:r>
              <a:rPr lang="en-US" altLang="id-ID" sz="1700" dirty="0">
                <a:latin typeface="Arial Black" panose="020B0A04020102020204" pitchFamily="34" charset="0"/>
              </a:rPr>
              <a:t> proses </a:t>
            </a:r>
            <a:r>
              <a:rPr lang="en-US" altLang="id-ID" sz="1700" dirty="0" err="1">
                <a:latin typeface="Arial Black" panose="020B0A04020102020204" pitchFamily="34" charset="0"/>
              </a:rPr>
              <a:t>rekrutmen</a:t>
            </a:r>
            <a:endParaRPr lang="en-US" altLang="id-ID" sz="1700" dirty="0">
              <a:latin typeface="Arial Black" panose="020B0A04020102020204" pitchFamily="34" charset="0"/>
            </a:endParaRPr>
          </a:p>
          <a:p>
            <a:pPr lvl="1"/>
            <a:r>
              <a:rPr lang="en-US" altLang="id-ID" sz="1700" dirty="0" err="1">
                <a:latin typeface="Arial Black" panose="020B0A04020102020204" pitchFamily="34" charset="0"/>
              </a:rPr>
              <a:t>Mungkin</a:t>
            </a:r>
            <a:r>
              <a:rPr lang="en-US" altLang="id-ID" sz="1700" dirty="0">
                <a:latin typeface="Arial Black" panose="020B0A04020102020204" pitchFamily="34" charset="0"/>
              </a:rPr>
              <a:t> Satu </a:t>
            </a:r>
            <a:r>
              <a:rPr lang="en-US" altLang="id-ID" sz="1700" dirty="0" err="1">
                <a:latin typeface="Arial Black" panose="020B0A04020102020204" pitchFamily="34" charset="0"/>
              </a:rPr>
              <a:t>Pusdiklat</a:t>
            </a:r>
            <a:r>
              <a:rPr lang="en-US" altLang="id-ID" sz="1700" dirty="0">
                <a:latin typeface="Arial Black" panose="020B0A04020102020204" pitchFamily="34" charset="0"/>
              </a:rPr>
              <a:t>, </a:t>
            </a:r>
            <a:r>
              <a:rPr lang="en-US" altLang="id-ID" sz="1700" dirty="0" err="1">
                <a:latin typeface="Arial Black" panose="020B0A04020102020204" pitchFamily="34" charset="0"/>
              </a:rPr>
              <a:t>satu</a:t>
            </a:r>
            <a:r>
              <a:rPr lang="en-US" altLang="id-ID" sz="1700" dirty="0">
                <a:latin typeface="Arial Black" panose="020B0A04020102020204" pitchFamily="34" charset="0"/>
              </a:rPr>
              <a:t> </a:t>
            </a:r>
            <a:r>
              <a:rPr lang="en-US" altLang="id-ID" sz="1700" dirty="0" err="1">
                <a:latin typeface="Arial Black" panose="020B0A04020102020204" pitchFamily="34" charset="0"/>
              </a:rPr>
              <a:t>daerah</a:t>
            </a:r>
            <a:r>
              <a:rPr lang="en-US" altLang="id-ID" sz="1700" dirty="0">
                <a:latin typeface="Arial Black" panose="020B0A04020102020204" pitchFamily="34" charset="0"/>
              </a:rPr>
              <a:t> </a:t>
            </a:r>
            <a:r>
              <a:rPr lang="en-US" altLang="id-ID" sz="1700" dirty="0" err="1">
                <a:latin typeface="Arial Black" panose="020B0A04020102020204" pitchFamily="34" charset="0"/>
              </a:rPr>
              <a:t>dll</a:t>
            </a:r>
            <a:r>
              <a:rPr lang="en-US" altLang="id-ID" sz="1700" dirty="0">
                <a:latin typeface="Arial Black" panose="020B0A04020102020204" pitchFamily="34" charset="0"/>
              </a:rPr>
              <a:t>…</a:t>
            </a:r>
          </a:p>
          <a:p>
            <a:pPr lvl="1"/>
            <a:endParaRPr lang="en-GB" altLang="id-ID" dirty="0"/>
          </a:p>
        </p:txBody>
      </p:sp>
      <p:sp>
        <p:nvSpPr>
          <p:cNvPr id="8" name="Subtitle 4">
            <a:extLst>
              <a:ext uri="{FF2B5EF4-FFF2-40B4-BE49-F238E27FC236}">
                <a16:creationId xmlns:a16="http://schemas.microsoft.com/office/drawing/2014/main" id="{B3C921CC-3E37-4B75-9D18-3A671AB71F62}"/>
              </a:ext>
            </a:extLst>
          </p:cNvPr>
          <p:cNvSpPr txBox="1">
            <a:spLocks/>
          </p:cNvSpPr>
          <p:nvPr/>
        </p:nvSpPr>
        <p:spPr>
          <a:xfrm>
            <a:off x="4948238" y="304800"/>
            <a:ext cx="2295525" cy="509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/>
              <a:t>PROGRAM STUDI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928AFD4B-B470-4BA6-B143-E3AFF8AE55C9}"/>
              </a:ext>
            </a:extLst>
          </p:cNvPr>
          <p:cNvSpPr txBox="1">
            <a:spLocks/>
          </p:cNvSpPr>
          <p:nvPr/>
        </p:nvSpPr>
        <p:spPr>
          <a:xfrm>
            <a:off x="8688288" y="303203"/>
            <a:ext cx="3105150" cy="677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MATA KULIAH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1300" dirty="0">
                <a:latin typeface="Arial Black" panose="020B0A04020102020204" pitchFamily="34" charset="0"/>
              </a:rPr>
              <a:t>Interpersonal Skill</a:t>
            </a:r>
            <a:endParaRPr lang="en-ID" sz="13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775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A5D69-0B41-4063-9B8D-96B53AEE4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267" y="854075"/>
            <a:ext cx="9744637" cy="809251"/>
          </a:xfrm>
        </p:spPr>
        <p:txBody>
          <a:bodyPr/>
          <a:lstStyle/>
          <a:p>
            <a:r>
              <a:rPr lang="en-US" sz="2800" dirty="0">
                <a:latin typeface="Arial Black" panose="020B0A04020102020204" pitchFamily="34" charset="0"/>
              </a:rPr>
              <a:t>MEMBANGUN KERJA SAMA</a:t>
            </a:r>
            <a:endParaRPr lang="en-ID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094A5-370D-44DF-9229-5FAFAA648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488" y="5033414"/>
            <a:ext cx="9744637" cy="1294158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None/>
            </a:pPr>
            <a:r>
              <a:rPr lang="en-US" altLang="id-ID" sz="1800" dirty="0">
                <a:latin typeface="Arial Black" panose="020B0A04020102020204" pitchFamily="34" charset="0"/>
                <a:cs typeface="Arial" panose="020B0604020202020204" pitchFamily="34" charset="0"/>
              </a:rPr>
              <a:t>Front of house dan Back of the house = </a:t>
            </a:r>
            <a:r>
              <a:rPr lang="en-US" altLang="id-ID" sz="1800" dirty="0" err="1">
                <a:latin typeface="Arial Black" panose="020B0A04020102020204" pitchFamily="34" charset="0"/>
                <a:cs typeface="Arial" panose="020B0604020202020204" pitchFamily="34" charset="0"/>
              </a:rPr>
              <a:t>satu</a:t>
            </a:r>
            <a:r>
              <a:rPr lang="en-US" altLang="id-ID" sz="18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800" dirty="0" err="1">
                <a:latin typeface="Arial Black" panose="020B0A04020102020204" pitchFamily="34" charset="0"/>
                <a:cs typeface="Arial" panose="020B0604020202020204" pitchFamily="34" charset="0"/>
              </a:rPr>
              <a:t>sinergi</a:t>
            </a:r>
            <a:r>
              <a:rPr lang="en-US" altLang="id-ID" sz="18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800" dirty="0" err="1">
                <a:latin typeface="Arial Black" panose="020B0A04020102020204" pitchFamily="34" charset="0"/>
                <a:cs typeface="Arial" panose="020B0604020202020204" pitchFamily="34" charset="0"/>
              </a:rPr>
              <a:t>yg</a:t>
            </a:r>
            <a:r>
              <a:rPr lang="en-US" altLang="id-ID" sz="18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800" dirty="0" err="1">
                <a:latin typeface="Arial Black" panose="020B0A04020102020204" pitchFamily="34" charset="0"/>
                <a:cs typeface="Arial" panose="020B0604020202020204" pitchFamily="34" charset="0"/>
              </a:rPr>
              <a:t>merupakan</a:t>
            </a:r>
            <a:r>
              <a:rPr lang="en-US" altLang="id-ID" sz="18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800" dirty="0" err="1">
                <a:latin typeface="Arial Black" panose="020B0A04020102020204" pitchFamily="34" charset="0"/>
                <a:cs typeface="Arial" panose="020B0604020202020204" pitchFamily="34" charset="0"/>
              </a:rPr>
              <a:t>sistem</a:t>
            </a:r>
            <a:r>
              <a:rPr lang="en-US" altLang="id-ID" sz="1800" dirty="0">
                <a:latin typeface="Arial Black" panose="020B0A040201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 eaLnBrk="1" hangingPunct="1">
              <a:buNone/>
            </a:pPr>
            <a:r>
              <a:rPr lang="en-US" altLang="id-ID" sz="1800" dirty="0" err="1">
                <a:latin typeface="Arial Black" panose="020B0A04020102020204" pitchFamily="34" charset="0"/>
                <a:cs typeface="Arial" panose="020B0604020202020204" pitchFamily="34" charset="0"/>
              </a:rPr>
              <a:t>Sistem</a:t>
            </a:r>
            <a:r>
              <a:rPr lang="en-US" altLang="id-ID" sz="18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800" dirty="0" err="1">
                <a:latin typeface="Arial Black" panose="020B0A04020102020204" pitchFamily="34" charset="0"/>
                <a:cs typeface="Arial" panose="020B0604020202020204" pitchFamily="34" charset="0"/>
              </a:rPr>
              <a:t>adalah</a:t>
            </a:r>
            <a:r>
              <a:rPr lang="en-US" altLang="id-ID" sz="18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800" dirty="0" err="1">
                <a:latin typeface="Arial Black" panose="020B0A04020102020204" pitchFamily="34" charset="0"/>
                <a:cs typeface="Arial" panose="020B0604020202020204" pitchFamily="34" charset="0"/>
              </a:rPr>
              <a:t>suatu</a:t>
            </a:r>
            <a:r>
              <a:rPr lang="en-US" altLang="id-ID" sz="18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800" dirty="0" err="1">
                <a:latin typeface="Arial Black" panose="020B0A04020102020204" pitchFamily="34" charset="0"/>
                <a:cs typeface="Arial" panose="020B0604020202020204" pitchFamily="34" charset="0"/>
              </a:rPr>
              <a:t>mekanisme</a:t>
            </a:r>
            <a:r>
              <a:rPr lang="en-US" altLang="id-ID" sz="1800" dirty="0">
                <a:latin typeface="Arial Black" panose="020B0A04020102020204" pitchFamily="34" charset="0"/>
                <a:cs typeface="Arial" panose="020B0604020202020204" pitchFamily="34" charset="0"/>
              </a:rPr>
              <a:t> yang </a:t>
            </a:r>
            <a:r>
              <a:rPr lang="en-US" altLang="id-ID" sz="1800" dirty="0" err="1">
                <a:latin typeface="Arial Black" panose="020B0A04020102020204" pitchFamily="34" charset="0"/>
                <a:cs typeface="Arial" panose="020B0604020202020204" pitchFamily="34" charset="0"/>
              </a:rPr>
              <a:t>dapat</a:t>
            </a:r>
            <a:r>
              <a:rPr lang="en-US" altLang="id-ID" sz="18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800" dirty="0" err="1">
                <a:latin typeface="Arial Black" panose="020B0A04020102020204" pitchFamily="34" charset="0"/>
                <a:cs typeface="Arial" panose="020B0604020202020204" pitchFamily="34" charset="0"/>
              </a:rPr>
              <a:t>membuat</a:t>
            </a:r>
            <a:r>
              <a:rPr lang="en-US" altLang="id-ID" sz="18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800" dirty="0" err="1">
                <a:latin typeface="Arial Black" panose="020B0A04020102020204" pitchFamily="34" charset="0"/>
                <a:cs typeface="Arial" panose="020B0604020202020204" pitchFamily="34" charset="0"/>
              </a:rPr>
              <a:t>sesuatu</a:t>
            </a:r>
            <a:r>
              <a:rPr lang="en-US" altLang="id-ID" sz="18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800" dirty="0" err="1">
                <a:latin typeface="Arial Black" panose="020B0A04020102020204" pitchFamily="34" charset="0"/>
                <a:cs typeface="Arial" panose="020B0604020202020204" pitchFamily="34" charset="0"/>
              </a:rPr>
              <a:t>dapat</a:t>
            </a:r>
            <a:r>
              <a:rPr lang="en-US" altLang="id-ID" sz="18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eaLnBrk="1" hangingPunct="1">
              <a:buNone/>
            </a:pPr>
            <a:r>
              <a:rPr lang="en-US" altLang="id-ID" sz="1800" dirty="0" err="1">
                <a:latin typeface="Arial Black" panose="020B0A04020102020204" pitchFamily="34" charset="0"/>
                <a:cs typeface="Arial" panose="020B0604020202020204" pitchFamily="34" charset="0"/>
              </a:rPr>
              <a:t>berjalan</a:t>
            </a:r>
            <a:r>
              <a:rPr lang="en-US" altLang="id-ID" sz="18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800" dirty="0" err="1">
                <a:latin typeface="Arial Black" panose="020B0A04020102020204" pitchFamily="34" charset="0"/>
                <a:cs typeface="Arial" panose="020B0604020202020204" pitchFamily="34" charset="0"/>
              </a:rPr>
              <a:t>lancar</a:t>
            </a:r>
            <a:r>
              <a:rPr lang="en-US" altLang="id-ID" sz="1800" dirty="0">
                <a:latin typeface="Arial Black" panose="020B0A04020102020204" pitchFamily="34" charset="0"/>
                <a:cs typeface="Arial" panose="020B0604020202020204" pitchFamily="34" charset="0"/>
              </a:rPr>
              <a:t>  </a:t>
            </a:r>
            <a:r>
              <a:rPr lang="en-US" altLang="id-ID" sz="1800" dirty="0" err="1">
                <a:latin typeface="Arial Black" panose="020B0A04020102020204" pitchFamily="34" charset="0"/>
                <a:cs typeface="Arial" panose="020B0604020202020204" pitchFamily="34" charset="0"/>
              </a:rPr>
              <a:t>karena</a:t>
            </a:r>
            <a:r>
              <a:rPr lang="en-US" altLang="id-ID" sz="18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800" dirty="0" err="1">
                <a:latin typeface="Arial Black" panose="020B0A04020102020204" pitchFamily="34" charset="0"/>
                <a:cs typeface="Arial" panose="020B0604020202020204" pitchFamily="34" charset="0"/>
              </a:rPr>
              <a:t>ada</a:t>
            </a:r>
            <a:r>
              <a:rPr lang="en-US" altLang="id-ID" sz="18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800" dirty="0" err="1">
                <a:latin typeface="Arial Black" panose="020B0A04020102020204" pitchFamily="34" charset="0"/>
                <a:cs typeface="Arial" panose="020B0604020202020204" pitchFamily="34" charset="0"/>
              </a:rPr>
              <a:t>unsur</a:t>
            </a:r>
            <a:r>
              <a:rPr lang="en-US" altLang="id-ID" sz="18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800" dirty="0" err="1">
                <a:latin typeface="Arial Black" panose="020B0A04020102020204" pitchFamily="34" charset="0"/>
                <a:cs typeface="Arial" panose="020B0604020202020204" pitchFamily="34" charset="0"/>
              </a:rPr>
              <a:t>kerja</a:t>
            </a:r>
            <a:r>
              <a:rPr lang="en-US" altLang="id-ID" sz="18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800" dirty="0" err="1">
                <a:latin typeface="Arial Black" panose="020B0A04020102020204" pitchFamily="34" charset="0"/>
                <a:cs typeface="Arial" panose="020B0604020202020204" pitchFamily="34" charset="0"/>
              </a:rPr>
              <a:t>sama</a:t>
            </a:r>
            <a:endParaRPr lang="en-US" altLang="id-ID" sz="1800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en-US" altLang="id-ID" sz="1800" dirty="0" err="1">
                <a:latin typeface="Arial Black" panose="020B0A04020102020204" pitchFamily="34" charset="0"/>
                <a:cs typeface="Arial" panose="020B0604020202020204" pitchFamily="34" charset="0"/>
              </a:rPr>
              <a:t>Semua</a:t>
            </a:r>
            <a:r>
              <a:rPr lang="en-US" altLang="id-ID" sz="18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800" dirty="0" err="1">
                <a:latin typeface="Arial Black" panose="020B0A04020102020204" pitchFamily="34" charset="0"/>
                <a:cs typeface="Arial" panose="020B0604020202020204" pitchFamily="34" charset="0"/>
              </a:rPr>
              <a:t>unsur</a:t>
            </a:r>
            <a:r>
              <a:rPr lang="en-US" altLang="id-ID" sz="18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800" dirty="0" err="1">
                <a:latin typeface="Arial Black" panose="020B0A04020102020204" pitchFamily="34" charset="0"/>
                <a:cs typeface="Arial" panose="020B0604020202020204" pitchFamily="34" charset="0"/>
              </a:rPr>
              <a:t>harus</a:t>
            </a:r>
            <a:r>
              <a:rPr lang="en-US" altLang="id-ID" sz="18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800" dirty="0" err="1">
                <a:latin typeface="Arial Black" panose="020B0A04020102020204" pitchFamily="34" charset="0"/>
                <a:cs typeface="Arial" panose="020B0604020202020204" pitchFamily="34" charset="0"/>
              </a:rPr>
              <a:t>berfungsi</a:t>
            </a:r>
            <a:r>
              <a:rPr lang="en-US" altLang="id-ID" sz="18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800" dirty="0" err="1">
                <a:latin typeface="Arial Black" panose="020B0A04020102020204" pitchFamily="34" charset="0"/>
                <a:cs typeface="Arial" panose="020B0604020202020204" pitchFamily="34" charset="0"/>
              </a:rPr>
              <a:t>menurut</a:t>
            </a:r>
            <a:r>
              <a:rPr lang="en-US" altLang="id-ID" sz="18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800" dirty="0" err="1">
                <a:latin typeface="Arial Black" panose="020B0A04020102020204" pitchFamily="34" charset="0"/>
                <a:cs typeface="Arial" panose="020B0604020202020204" pitchFamily="34" charset="0"/>
              </a:rPr>
              <a:t>tupoksi</a:t>
            </a:r>
            <a:r>
              <a:rPr lang="en-US" altLang="id-ID" sz="1800" dirty="0">
                <a:latin typeface="Arial Black" panose="020B0A04020102020204" pitchFamily="34" charset="0"/>
                <a:cs typeface="Arial" panose="020B0604020202020204" pitchFamily="34" charset="0"/>
              </a:rPr>
              <a:t> dan </a:t>
            </a:r>
            <a:r>
              <a:rPr lang="en-US" altLang="id-ID" sz="1800" dirty="0" err="1">
                <a:latin typeface="Arial Black" panose="020B0A04020102020204" pitchFamily="34" charset="0"/>
                <a:cs typeface="Arial" panose="020B0604020202020204" pitchFamily="34" charset="0"/>
              </a:rPr>
              <a:t>saling</a:t>
            </a:r>
            <a:r>
              <a:rPr lang="en-US" altLang="id-ID" sz="18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800" dirty="0" err="1">
                <a:latin typeface="Arial Black" panose="020B0A04020102020204" pitchFamily="34" charset="0"/>
                <a:cs typeface="Arial" panose="020B0604020202020204" pitchFamily="34" charset="0"/>
              </a:rPr>
              <a:t>mendukung</a:t>
            </a:r>
            <a:r>
              <a:rPr lang="en-US" altLang="id-ID" sz="1800" dirty="0">
                <a:latin typeface="Arial Black" panose="020B0A04020102020204" pitchFamily="34" charset="0"/>
                <a:cs typeface="Arial" panose="020B0604020202020204" pitchFamily="34" charset="0"/>
              </a:rPr>
              <a:t>/</a:t>
            </a:r>
          </a:p>
          <a:p>
            <a:pPr marL="0" indent="0" eaLnBrk="1" hangingPunct="1">
              <a:buNone/>
            </a:pPr>
            <a:r>
              <a:rPr lang="en-US" altLang="id-ID" sz="1800" dirty="0" err="1">
                <a:latin typeface="Arial Black" panose="020B0A04020102020204" pitchFamily="34" charset="0"/>
                <a:cs typeface="Arial" panose="020B0604020202020204" pitchFamily="34" charset="0"/>
              </a:rPr>
              <a:t>kerja</a:t>
            </a:r>
            <a:r>
              <a:rPr lang="en-US" altLang="id-ID" sz="18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800" dirty="0" err="1">
                <a:latin typeface="Arial Black" panose="020B0A04020102020204" pitchFamily="34" charset="0"/>
                <a:cs typeface="Arial" panose="020B0604020202020204" pitchFamily="34" charset="0"/>
              </a:rPr>
              <a:t>sama</a:t>
            </a:r>
            <a:endParaRPr lang="en-GB" altLang="id-ID" sz="1800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en-ID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A42172-5533-4A11-A80B-91D236B8BBA4}"/>
              </a:ext>
            </a:extLst>
          </p:cNvPr>
          <p:cNvSpPr txBox="1">
            <a:spLocks noChangeArrowheads="1"/>
          </p:cNvSpPr>
          <p:nvPr/>
        </p:nvSpPr>
        <p:spPr>
          <a:xfrm>
            <a:off x="2015986" y="1835867"/>
            <a:ext cx="4038600" cy="3025006"/>
          </a:xfrm>
          <a:prstGeom prst="rect">
            <a:avLst/>
          </a:prstGeo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id-ID" dirty="0">
                <a:latin typeface="Arial Black" panose="020B0A04020102020204" pitchFamily="34" charset="0"/>
              </a:rPr>
              <a:t>Front of the house</a:t>
            </a:r>
          </a:p>
          <a:p>
            <a:pPr lvl="1"/>
            <a:r>
              <a:rPr lang="en-US" altLang="id-ID" sz="2000" dirty="0">
                <a:latin typeface="Arial Black" panose="020B0A04020102020204" pitchFamily="34" charset="0"/>
              </a:rPr>
              <a:t>(Customer Contact Person, Front Liner, Customer Relation, </a:t>
            </a:r>
            <a:r>
              <a:rPr lang="en-US" altLang="id-ID" sz="2000" dirty="0" err="1">
                <a:latin typeface="Arial Black" panose="020B0A04020102020204" pitchFamily="34" charset="0"/>
              </a:rPr>
              <a:t>Publik</a:t>
            </a:r>
            <a:r>
              <a:rPr lang="en-US" altLang="id-ID" sz="2000" dirty="0">
                <a:latin typeface="Arial Black" panose="020B0A04020102020204" pitchFamily="34" charset="0"/>
              </a:rPr>
              <a:t> Relation) </a:t>
            </a:r>
          </a:p>
          <a:p>
            <a:pPr lvl="1"/>
            <a:r>
              <a:rPr lang="en-US" altLang="id-ID" sz="2000" dirty="0">
                <a:latin typeface="Arial Black" panose="020B0A04020102020204" pitchFamily="34" charset="0"/>
              </a:rPr>
              <a:t>Peran </a:t>
            </a:r>
            <a:r>
              <a:rPr lang="en-US" altLang="id-ID" sz="2000" dirty="0" err="1">
                <a:latin typeface="Arial Black" panose="020B0A04020102020204" pitchFamily="34" charset="0"/>
              </a:rPr>
              <a:t>membawa</a:t>
            </a:r>
            <a:r>
              <a:rPr lang="en-US" altLang="id-ID" sz="2000" dirty="0">
                <a:latin typeface="Arial Black" panose="020B0A04020102020204" pitchFamily="34" charset="0"/>
              </a:rPr>
              <a:t> </a:t>
            </a:r>
            <a:r>
              <a:rPr lang="en-US" altLang="id-ID" sz="2000" dirty="0" err="1">
                <a:latin typeface="Arial Black" panose="020B0A04020102020204" pitchFamily="34" charset="0"/>
              </a:rPr>
              <a:t>citra</a:t>
            </a:r>
            <a:r>
              <a:rPr lang="en-US" altLang="id-ID" sz="2000" dirty="0">
                <a:latin typeface="Arial Black" panose="020B0A04020102020204" pitchFamily="34" charset="0"/>
              </a:rPr>
              <a:t> </a:t>
            </a:r>
            <a:r>
              <a:rPr lang="en-US" altLang="id-ID" sz="2000" dirty="0" err="1">
                <a:latin typeface="Arial Black" panose="020B0A04020102020204" pitchFamily="34" charset="0"/>
              </a:rPr>
              <a:t>atau</a:t>
            </a:r>
            <a:r>
              <a:rPr lang="en-US" altLang="id-ID" sz="2000" dirty="0">
                <a:latin typeface="Arial Black" panose="020B0A04020102020204" pitchFamily="34" charset="0"/>
              </a:rPr>
              <a:t> image </a:t>
            </a:r>
            <a:r>
              <a:rPr lang="en-US" altLang="id-ID" sz="2000" dirty="0" err="1">
                <a:latin typeface="Arial Black" panose="020B0A04020102020204" pitchFamily="34" charset="0"/>
              </a:rPr>
              <a:t>institusi</a:t>
            </a:r>
            <a:r>
              <a:rPr lang="en-US" altLang="id-ID" sz="2000" dirty="0">
                <a:latin typeface="Arial Black" panose="020B0A04020102020204" pitchFamily="34" charset="0"/>
              </a:rPr>
              <a:t>/ </a:t>
            </a:r>
            <a:r>
              <a:rPr lang="en-US" altLang="id-ID" sz="2000" dirty="0" err="1">
                <a:latin typeface="Arial Black" panose="020B0A04020102020204" pitchFamily="34" charset="0"/>
              </a:rPr>
              <a:t>instansi</a:t>
            </a:r>
            <a:r>
              <a:rPr lang="en-US" altLang="id-ID" sz="2000" dirty="0">
                <a:latin typeface="Arial Black" panose="020B0A04020102020204" pitchFamily="34" charset="0"/>
              </a:rPr>
              <a:t> (</a:t>
            </a:r>
            <a:r>
              <a:rPr lang="en-US" altLang="id-ID" sz="2000" dirty="0" err="1">
                <a:latin typeface="Arial Black" panose="020B0A04020102020204" pitchFamily="34" charset="0"/>
              </a:rPr>
              <a:t>penting</a:t>
            </a:r>
            <a:r>
              <a:rPr lang="en-US" altLang="id-ID" sz="2000" dirty="0">
                <a:latin typeface="Arial Black" panose="020B0A04020102020204" pitchFamily="34" charset="0"/>
              </a:rPr>
              <a:t> dan </a:t>
            </a:r>
            <a:r>
              <a:rPr lang="en-US" altLang="id-ID" sz="2000" dirty="0" err="1">
                <a:latin typeface="Arial Black" panose="020B0A04020102020204" pitchFamily="34" charset="0"/>
              </a:rPr>
              <a:t>mulia</a:t>
            </a:r>
            <a:r>
              <a:rPr lang="en-US" altLang="id-ID" sz="2000" dirty="0">
                <a:latin typeface="Arial Black" panose="020B0A04020102020204" pitchFamily="34" charset="0"/>
              </a:rPr>
              <a:t>) </a:t>
            </a:r>
            <a:endParaRPr lang="en-GB" altLang="id-ID" sz="2000" dirty="0">
              <a:latin typeface="Arial Black" panose="020B0A0402010202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BAAB8D-9B1F-4466-8A14-E02C4142C0B4}"/>
              </a:ext>
            </a:extLst>
          </p:cNvPr>
          <p:cNvSpPr txBox="1">
            <a:spLocks noChangeArrowheads="1"/>
          </p:cNvSpPr>
          <p:nvPr/>
        </p:nvSpPr>
        <p:spPr>
          <a:xfrm>
            <a:off x="6240016" y="1835867"/>
            <a:ext cx="4038600" cy="3025006"/>
          </a:xfrm>
          <a:prstGeom prst="rect">
            <a:avLst/>
          </a:prstGeo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altLang="id-ID" sz="1800" dirty="0">
                <a:latin typeface="Arial Black" panose="020B0A04020102020204" pitchFamily="34" charset="0"/>
              </a:rPr>
              <a:t>Back of the house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altLang="id-ID" sz="1800" dirty="0" err="1">
                <a:latin typeface="Arial Black" panose="020B0A04020102020204" pitchFamily="34" charset="0"/>
              </a:rPr>
              <a:t>Kuat</a:t>
            </a:r>
            <a:r>
              <a:rPr lang="en-US" altLang="id-ID" sz="1800" dirty="0">
                <a:latin typeface="Arial Black" panose="020B0A04020102020204" pitchFamily="34" charset="0"/>
              </a:rPr>
              <a:t> </a:t>
            </a:r>
            <a:r>
              <a:rPr lang="en-US" altLang="id-ID" sz="1800" dirty="0" err="1">
                <a:latin typeface="Arial Black" panose="020B0A04020102020204" pitchFamily="34" charset="0"/>
              </a:rPr>
              <a:t>dlm</a:t>
            </a:r>
            <a:r>
              <a:rPr lang="en-US" altLang="id-ID" sz="1800" dirty="0">
                <a:latin typeface="Arial Black" panose="020B0A04020102020204" pitchFamily="34" charset="0"/>
              </a:rPr>
              <a:t> </a:t>
            </a:r>
            <a:r>
              <a:rPr lang="en-US" altLang="id-ID" sz="1800" dirty="0" err="1">
                <a:latin typeface="Arial Black" panose="020B0A04020102020204" pitchFamily="34" charset="0"/>
              </a:rPr>
              <a:t>administrasi</a:t>
            </a:r>
            <a:r>
              <a:rPr lang="en-US" altLang="id-ID" sz="1800" dirty="0">
                <a:latin typeface="Arial Black" panose="020B0A04020102020204" pitchFamily="34" charset="0"/>
              </a:rPr>
              <a:t>, accounting, </a:t>
            </a:r>
            <a:r>
              <a:rPr lang="en-US" altLang="id-ID" sz="1800" dirty="0" err="1">
                <a:latin typeface="Arial Black" panose="020B0A04020102020204" pitchFamily="34" charset="0"/>
              </a:rPr>
              <a:t>keuangan</a:t>
            </a:r>
            <a:r>
              <a:rPr lang="en-US" altLang="id-ID" sz="1800" dirty="0">
                <a:latin typeface="Arial Black" panose="020B0A04020102020204" pitchFamily="34" charset="0"/>
              </a:rPr>
              <a:t>, </a:t>
            </a:r>
            <a:r>
              <a:rPr lang="en-US" altLang="id-ID" sz="1800" dirty="0" err="1">
                <a:latin typeface="Arial Black" panose="020B0A04020102020204" pitchFamily="34" charset="0"/>
              </a:rPr>
              <a:t>statistik</a:t>
            </a:r>
            <a:r>
              <a:rPr lang="en-US" altLang="id-ID" sz="1800" dirty="0">
                <a:latin typeface="Arial Black" panose="020B0A04020102020204" pitchFamily="34" charset="0"/>
              </a:rPr>
              <a:t> </a:t>
            </a:r>
            <a:r>
              <a:rPr lang="en-US" altLang="id-ID" sz="1800" dirty="0" err="1">
                <a:latin typeface="Arial Black" panose="020B0A04020102020204" pitchFamily="34" charset="0"/>
              </a:rPr>
              <a:t>dll</a:t>
            </a:r>
            <a:endParaRPr lang="en-US" altLang="id-ID" sz="1800" dirty="0">
              <a:latin typeface="Arial Black" panose="020B0A04020102020204" pitchFamily="34" charset="0"/>
            </a:endParaRPr>
          </a:p>
          <a:p>
            <a:pPr lvl="1"/>
            <a:endParaRPr lang="en-GB" altLang="id-ID" dirty="0"/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D9EF5B83-B8FC-4BE0-BF24-E5707AB76C06}"/>
              </a:ext>
            </a:extLst>
          </p:cNvPr>
          <p:cNvSpPr txBox="1">
            <a:spLocks/>
          </p:cNvSpPr>
          <p:nvPr/>
        </p:nvSpPr>
        <p:spPr>
          <a:xfrm>
            <a:off x="4948238" y="304800"/>
            <a:ext cx="2295525" cy="509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/>
              <a:t>PROGRAM STUDI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A5EC5D28-E06C-4BE6-B705-9E08F1CB3F0D}"/>
              </a:ext>
            </a:extLst>
          </p:cNvPr>
          <p:cNvSpPr txBox="1">
            <a:spLocks/>
          </p:cNvSpPr>
          <p:nvPr/>
        </p:nvSpPr>
        <p:spPr>
          <a:xfrm>
            <a:off x="8688288" y="303203"/>
            <a:ext cx="3105150" cy="677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MATA KULIAH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1300" dirty="0">
                <a:latin typeface="Arial Black" panose="020B0A04020102020204" pitchFamily="34" charset="0"/>
              </a:rPr>
              <a:t>Interpersonal Skill</a:t>
            </a:r>
            <a:endParaRPr lang="en-ID" sz="13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832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D8FB0CC2-C272-4DFA-A6B3-AC76F12698B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47528" y="1844824"/>
            <a:ext cx="8928992" cy="399557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id-ID" sz="2400" dirty="0">
                <a:latin typeface="Arial Black" panose="020B0A04020102020204" pitchFamily="34" charset="0"/>
              </a:rPr>
              <a:t>Tim </a:t>
            </a:r>
            <a:r>
              <a:rPr lang="en-US" altLang="id-ID" sz="2400" dirty="0" err="1">
                <a:latin typeface="Arial Black" panose="020B0A04020102020204" pitchFamily="34" charset="0"/>
              </a:rPr>
              <a:t>efektif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terlihat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dari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pembagian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hasil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merata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untuk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anggota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kelompok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satu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dengan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lainnya</a:t>
            </a:r>
            <a:r>
              <a:rPr lang="en-US" altLang="id-ID" sz="2400" dirty="0">
                <a:latin typeface="Arial Black" panose="020B0A04020102020204" pitchFamily="34" charset="0"/>
              </a:rPr>
              <a:t> dan </a:t>
            </a:r>
            <a:r>
              <a:rPr lang="en-US" altLang="id-ID" sz="2400" dirty="0" err="1">
                <a:latin typeface="Arial Black" panose="020B0A04020102020204" pitchFamily="34" charset="0"/>
              </a:rPr>
              <a:t>mempunyai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kesenangan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dalam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melakukan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pekerjaan</a:t>
            </a:r>
            <a:r>
              <a:rPr lang="en-US" altLang="id-ID" sz="2400" dirty="0">
                <a:latin typeface="Arial Black" panose="020B0A04020102020204" pitchFamily="34" charset="0"/>
              </a:rPr>
              <a:t>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id-ID" sz="2400" dirty="0">
                <a:latin typeface="Arial Black" panose="020B0A04020102020204" pitchFamily="34" charset="0"/>
              </a:rPr>
              <a:t>Briefing :</a:t>
            </a:r>
            <a:r>
              <a:rPr lang="en-US" altLang="id-ID" sz="2400" dirty="0" err="1">
                <a:latin typeface="Arial Black" panose="020B0A04020102020204" pitchFamily="34" charset="0"/>
              </a:rPr>
              <a:t>diperlukan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sebagai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arahan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yg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menunjukkan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tujuan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hendak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dicapai</a:t>
            </a:r>
            <a:r>
              <a:rPr lang="en-US" altLang="id-ID" sz="2400" dirty="0">
                <a:latin typeface="Arial Black" panose="020B0A04020102020204" pitchFamily="34" charset="0"/>
              </a:rPr>
              <a:t>, </a:t>
            </a:r>
            <a:r>
              <a:rPr lang="en-US" altLang="id-ID" sz="2400" dirty="0" err="1">
                <a:latin typeface="Arial Black" panose="020B0A04020102020204" pitchFamily="34" charset="0"/>
              </a:rPr>
              <a:t>dilakukan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cepat</a:t>
            </a:r>
            <a:r>
              <a:rPr lang="en-US" altLang="id-ID" sz="2400" dirty="0">
                <a:latin typeface="Arial Black" panose="020B0A04020102020204" pitchFamily="34" charset="0"/>
              </a:rPr>
              <a:t> dan </a:t>
            </a:r>
            <a:r>
              <a:rPr lang="en-US" altLang="id-ID" sz="2400" dirty="0" err="1">
                <a:latin typeface="Arial Black" panose="020B0A04020102020204" pitchFamily="34" charset="0"/>
              </a:rPr>
              <a:t>efisien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sehigga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tim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dapat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langsung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bekerja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dengan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acuan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yg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telah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ditetapkan</a:t>
            </a:r>
            <a:endParaRPr lang="en-US" altLang="id-ID" sz="2400" dirty="0">
              <a:latin typeface="Arial Black" panose="020B0A04020102020204" pitchFamily="34" charset="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id-ID" sz="2400" dirty="0">
                <a:latin typeface="Arial Black" panose="020B0A04020102020204" pitchFamily="34" charset="0"/>
              </a:rPr>
              <a:t>Refreshing : </a:t>
            </a:r>
            <a:r>
              <a:rPr lang="en-US" altLang="id-ID" sz="2400" dirty="0" err="1">
                <a:latin typeface="Arial Black" panose="020B0A04020102020204" pitchFamily="34" charset="0"/>
              </a:rPr>
              <a:t>melakukan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konsolidasi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secara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tim</a:t>
            </a:r>
            <a:endParaRPr lang="en-US" altLang="id-ID" sz="2400" dirty="0">
              <a:latin typeface="Arial Black" panose="020B0A04020102020204" pitchFamily="34" charset="0"/>
            </a:endParaRPr>
          </a:p>
          <a:p>
            <a:endParaRPr lang="en-US" altLang="id-ID" sz="2400" dirty="0">
              <a:latin typeface="Arial Black" panose="020B0A04020102020204" pitchFamily="34" charset="0"/>
            </a:endParaRPr>
          </a:p>
          <a:p>
            <a:endParaRPr lang="en-GB" altLang="id-ID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FFF6A97-565C-4024-AA8B-5E33B8C55CDD}"/>
              </a:ext>
            </a:extLst>
          </p:cNvPr>
          <p:cNvSpPr/>
          <p:nvPr/>
        </p:nvSpPr>
        <p:spPr>
          <a:xfrm>
            <a:off x="1487488" y="836712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Arial Black" panose="020B0A04020102020204" pitchFamily="34" charset="0"/>
              </a:rPr>
              <a:t>MEMBANGUN</a:t>
            </a:r>
            <a:r>
              <a:rPr lang="en-US" sz="3200" b="1" dirty="0">
                <a:latin typeface="Arial Black" panose="020B0A04020102020204" pitchFamily="34" charset="0"/>
              </a:rPr>
              <a:t> </a:t>
            </a:r>
            <a:r>
              <a:rPr lang="en-US" sz="3200" b="1" dirty="0" err="1">
                <a:latin typeface="Arial Black" panose="020B0A04020102020204" pitchFamily="34" charset="0"/>
              </a:rPr>
              <a:t>KEEFEKTIFAN</a:t>
            </a:r>
            <a:endParaRPr lang="id-ID" sz="3200" b="1" dirty="0">
              <a:latin typeface="Arial Black" panose="020B0A04020102020204" pitchFamily="34" charset="0"/>
            </a:endParaRPr>
          </a:p>
        </p:txBody>
      </p:sp>
      <p:sp>
        <p:nvSpPr>
          <p:cNvPr id="4" name="Subtitle 4">
            <a:extLst>
              <a:ext uri="{FF2B5EF4-FFF2-40B4-BE49-F238E27FC236}">
                <a16:creationId xmlns:a16="http://schemas.microsoft.com/office/drawing/2014/main" id="{0004A696-5D5A-41F9-9CEC-AADA4ACF380B}"/>
              </a:ext>
            </a:extLst>
          </p:cNvPr>
          <p:cNvSpPr txBox="1">
            <a:spLocks/>
          </p:cNvSpPr>
          <p:nvPr/>
        </p:nvSpPr>
        <p:spPr>
          <a:xfrm>
            <a:off x="4948238" y="304800"/>
            <a:ext cx="2295525" cy="509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/>
              <a:t>PROGRAM STUDI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D0406FF-1BBE-4DE5-939E-B7DDEB180C44}"/>
              </a:ext>
            </a:extLst>
          </p:cNvPr>
          <p:cNvSpPr txBox="1">
            <a:spLocks/>
          </p:cNvSpPr>
          <p:nvPr/>
        </p:nvSpPr>
        <p:spPr>
          <a:xfrm>
            <a:off x="8688288" y="303203"/>
            <a:ext cx="3105150" cy="677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MATA KULIAH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1300" dirty="0">
                <a:latin typeface="Arial Black" panose="020B0A04020102020204" pitchFamily="34" charset="0"/>
              </a:rPr>
              <a:t>Interpersonal Skill</a:t>
            </a:r>
            <a:endParaRPr lang="en-ID" sz="13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CF049CCD-C8A7-438A-8B02-876E341B382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343472" y="836712"/>
            <a:ext cx="8229600" cy="85010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 err="1">
                <a:latin typeface="Arial Black" panose="020B0A04020102020204" pitchFamily="34" charset="0"/>
              </a:rPr>
              <a:t>MEMBANGUN</a:t>
            </a:r>
            <a:r>
              <a:rPr lang="en-US" sz="3200" dirty="0"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latin typeface="Arial Black" panose="020B0A04020102020204" pitchFamily="34" charset="0"/>
              </a:rPr>
              <a:t>KEKOMPAKAN</a:t>
            </a:r>
            <a:endParaRPr lang="en-GB" sz="3200" dirty="0">
              <a:latin typeface="Arial Black" panose="020B0A04020102020204" pitchFamily="34" charset="0"/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F219B95F-E423-4227-8291-CCCB51521A1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91544" y="1721078"/>
            <a:ext cx="9371384" cy="4392488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id-ID" sz="2400" dirty="0">
                <a:latin typeface="Arial Black" panose="020B0A04020102020204" pitchFamily="34" charset="0"/>
              </a:rPr>
              <a:t>Tim </a:t>
            </a:r>
            <a:r>
              <a:rPr lang="en-US" altLang="id-ID" sz="2400" dirty="0" err="1">
                <a:latin typeface="Arial Black" panose="020B0A04020102020204" pitchFamily="34" charset="0"/>
              </a:rPr>
              <a:t>kompak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dalam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melangkah</a:t>
            </a:r>
            <a:endParaRPr lang="en-US" altLang="id-ID" sz="2400" dirty="0">
              <a:latin typeface="Arial Black" panose="020B0A04020102020204" pitchFamily="34" charset="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id-ID" sz="2400" dirty="0" err="1">
                <a:latin typeface="Arial Black" panose="020B0A04020102020204" pitchFamily="34" charset="0"/>
              </a:rPr>
              <a:t>Anggota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tim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cermat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memperhatikan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langkah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pendahulu</a:t>
            </a:r>
            <a:endParaRPr lang="en-US" altLang="id-ID" sz="2400" dirty="0">
              <a:latin typeface="Arial Black" panose="020B0A04020102020204" pitchFamily="34" charset="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id-ID" sz="2400" dirty="0">
                <a:latin typeface="Arial Black" panose="020B0A04020102020204" pitchFamily="34" charset="0"/>
              </a:rPr>
              <a:t>Ada proses </a:t>
            </a:r>
            <a:r>
              <a:rPr lang="en-US" altLang="id-ID" sz="2400" dirty="0" err="1">
                <a:latin typeface="Arial Black" panose="020B0A04020102020204" pitchFamily="34" charset="0"/>
              </a:rPr>
              <a:t>belajar</a:t>
            </a:r>
            <a:r>
              <a:rPr lang="en-US" altLang="id-ID" sz="2400" dirty="0">
                <a:latin typeface="Arial Black" panose="020B0A04020102020204" pitchFamily="34" charset="0"/>
              </a:rPr>
              <a:t> :</a:t>
            </a:r>
          </a:p>
          <a:p>
            <a:pPr lvl="1">
              <a:spcAft>
                <a:spcPts val="600"/>
              </a:spcAft>
            </a:pPr>
            <a:r>
              <a:rPr lang="en-US" altLang="id-ID" sz="2400" dirty="0" err="1">
                <a:latin typeface="Arial Black" panose="020B0A04020102020204" pitchFamily="34" charset="0"/>
              </a:rPr>
              <a:t>Dikerjakan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bersama-sama</a:t>
            </a:r>
            <a:r>
              <a:rPr lang="en-US" altLang="id-ID" sz="2400" dirty="0">
                <a:latin typeface="Arial Black" panose="020B0A04020102020204" pitchFamily="34" charset="0"/>
              </a:rPr>
              <a:t>, </a:t>
            </a:r>
          </a:p>
          <a:p>
            <a:pPr lvl="1">
              <a:spcAft>
                <a:spcPts val="600"/>
              </a:spcAft>
            </a:pPr>
            <a:r>
              <a:rPr lang="en-US" altLang="id-ID" sz="2400" dirty="0" err="1">
                <a:latin typeface="Arial Black" panose="020B0A04020102020204" pitchFamily="34" charset="0"/>
              </a:rPr>
              <a:t>Saling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mengingatkan,menerima</a:t>
            </a:r>
            <a:r>
              <a:rPr lang="en-US" altLang="id-ID" sz="2400" dirty="0">
                <a:latin typeface="Arial Black" panose="020B0A04020102020204" pitchFamily="34" charset="0"/>
              </a:rPr>
              <a:t> dan </a:t>
            </a:r>
            <a:r>
              <a:rPr lang="en-US" altLang="id-ID" sz="2400" dirty="0" err="1">
                <a:latin typeface="Arial Black" panose="020B0A04020102020204" pitchFamily="34" charset="0"/>
              </a:rPr>
              <a:t>memberi</a:t>
            </a:r>
            <a:endParaRPr lang="en-US" altLang="id-ID" sz="2400" dirty="0">
              <a:latin typeface="Arial Black" panose="020B0A0402010202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en-US" altLang="id-ID" sz="2400" dirty="0" err="1">
                <a:latin typeface="Arial Black" panose="020B0A04020102020204" pitchFamily="34" charset="0"/>
              </a:rPr>
              <a:t>Saling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Mendukung</a:t>
            </a:r>
            <a:endParaRPr lang="en-US" altLang="id-ID" sz="2400" dirty="0">
              <a:latin typeface="Arial Black" panose="020B0A0402010202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en-US" altLang="id-ID" sz="2400" dirty="0" err="1">
                <a:latin typeface="Arial Black" panose="020B0A04020102020204" pitchFamily="34" charset="0"/>
              </a:rPr>
              <a:t>Menopang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kekurangan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anggota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lainnya</a:t>
            </a:r>
            <a:r>
              <a:rPr lang="en-US" altLang="id-ID" sz="2400" dirty="0">
                <a:latin typeface="Arial Black" panose="020B0A04020102020204" pitchFamily="34" charset="0"/>
              </a:rPr>
              <a:t>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id-ID" sz="2400" dirty="0" err="1">
                <a:latin typeface="Arial Black" panose="020B0A04020102020204" pitchFamily="34" charset="0"/>
              </a:rPr>
              <a:t>Kunci</a:t>
            </a:r>
            <a:r>
              <a:rPr lang="en-US" altLang="id-ID" sz="2400" dirty="0">
                <a:latin typeface="Arial Black" panose="020B0A04020102020204" pitchFamily="34" charset="0"/>
              </a:rPr>
              <a:t> Satu Tim </a:t>
            </a:r>
            <a:r>
              <a:rPr lang="en-US" altLang="id-ID" sz="2400" dirty="0" err="1">
                <a:latin typeface="Arial Black" panose="020B0A04020102020204" pitchFamily="34" charset="0"/>
              </a:rPr>
              <a:t>bekerja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sama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dengan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satu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suara</a:t>
            </a:r>
            <a:r>
              <a:rPr lang="en-US" altLang="id-ID" sz="2400" dirty="0">
                <a:latin typeface="Arial Black" panose="020B0A04020102020204" pitchFamily="34" charset="0"/>
              </a:rPr>
              <a:t>, </a:t>
            </a:r>
            <a:r>
              <a:rPr lang="en-US" altLang="id-ID" sz="2400" dirty="0" err="1">
                <a:latin typeface="Arial Black" panose="020B0A04020102020204" pitchFamily="34" charset="0"/>
              </a:rPr>
              <a:t>satu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langkah</a:t>
            </a:r>
            <a:r>
              <a:rPr lang="en-US" altLang="id-ID" sz="2400" dirty="0">
                <a:latin typeface="Arial Black" panose="020B0A04020102020204" pitchFamily="34" charset="0"/>
              </a:rPr>
              <a:t> dan </a:t>
            </a:r>
            <a:r>
              <a:rPr lang="en-US" altLang="id-ID" sz="2400" dirty="0" err="1">
                <a:latin typeface="Arial Black" panose="020B0A04020102020204" pitchFamily="34" charset="0"/>
              </a:rPr>
              <a:t>satu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hati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akan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dapat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melayani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pelanggan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dengan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baik</a:t>
            </a:r>
            <a:r>
              <a:rPr lang="en-US" altLang="id-ID" sz="2400" dirty="0">
                <a:latin typeface="Arial Black" panose="020B0A04020102020204" pitchFamily="34" charset="0"/>
              </a:rPr>
              <a:t> (</a:t>
            </a:r>
            <a:r>
              <a:rPr lang="en-US" altLang="id-ID" sz="2400" dirty="0" err="1">
                <a:latin typeface="Arial Black" panose="020B0A04020102020204" pitchFamily="34" charset="0"/>
              </a:rPr>
              <a:t>citra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instansi</a:t>
            </a:r>
            <a:r>
              <a:rPr lang="en-US" altLang="id-ID" sz="2400" dirty="0">
                <a:latin typeface="Arial Black" panose="020B0A04020102020204" pitchFamily="34" charset="0"/>
              </a:rPr>
              <a:t> </a:t>
            </a:r>
            <a:r>
              <a:rPr lang="en-US" altLang="id-ID" sz="2400" dirty="0" err="1">
                <a:latin typeface="Arial Black" panose="020B0A04020102020204" pitchFamily="34" charset="0"/>
              </a:rPr>
              <a:t>terangkat</a:t>
            </a:r>
            <a:r>
              <a:rPr lang="en-US" altLang="id-ID" sz="2400" dirty="0">
                <a:latin typeface="Arial Black" panose="020B0A04020102020204" pitchFamily="34" charset="0"/>
              </a:rPr>
              <a:t>) </a:t>
            </a:r>
            <a:endParaRPr lang="en-GB" altLang="id-ID" sz="2400" dirty="0">
              <a:latin typeface="Arial Black" panose="020B0A04020102020204" pitchFamily="34" charset="0"/>
            </a:endParaRPr>
          </a:p>
        </p:txBody>
      </p:sp>
      <p:sp>
        <p:nvSpPr>
          <p:cNvPr id="4" name="Subtitle 4">
            <a:extLst>
              <a:ext uri="{FF2B5EF4-FFF2-40B4-BE49-F238E27FC236}">
                <a16:creationId xmlns:a16="http://schemas.microsoft.com/office/drawing/2014/main" id="{13DB54F7-D97F-43DF-AC68-6C5A6BD21EA7}"/>
              </a:ext>
            </a:extLst>
          </p:cNvPr>
          <p:cNvSpPr txBox="1">
            <a:spLocks/>
          </p:cNvSpPr>
          <p:nvPr/>
        </p:nvSpPr>
        <p:spPr>
          <a:xfrm>
            <a:off x="4948238" y="304800"/>
            <a:ext cx="2295525" cy="509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/>
              <a:t>PROGRAM STUDI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CEA4E6E-F560-4498-8540-13055D159C82}"/>
              </a:ext>
            </a:extLst>
          </p:cNvPr>
          <p:cNvSpPr txBox="1">
            <a:spLocks/>
          </p:cNvSpPr>
          <p:nvPr/>
        </p:nvSpPr>
        <p:spPr>
          <a:xfrm>
            <a:off x="8688288" y="303203"/>
            <a:ext cx="3105150" cy="677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MATA KULIAH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1300" dirty="0">
                <a:latin typeface="Arial Black" panose="020B0A04020102020204" pitchFamily="34" charset="0"/>
              </a:rPr>
              <a:t>Interpersonal Skill</a:t>
            </a:r>
            <a:endParaRPr lang="en-ID" sz="13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ppt materi online FIK</Template>
  <TotalTime>17333</TotalTime>
  <Words>1032</Words>
  <Application>Microsoft Office PowerPoint</Application>
  <PresentationFormat>Widescreen</PresentationFormat>
  <Paragraphs>172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Arial Black</vt:lpstr>
      <vt:lpstr>Calibri</vt:lpstr>
      <vt:lpstr>Signika</vt:lpstr>
      <vt:lpstr>Stencil</vt:lpstr>
      <vt:lpstr>Wingdings</vt:lpstr>
      <vt:lpstr>1_Custom Design</vt:lpstr>
      <vt:lpstr>MEMBANGUN  TEAM BUILDING</vt:lpstr>
      <vt:lpstr>PowerPoint Presentation</vt:lpstr>
      <vt:lpstr>TEORI TEAM BUILDING</vt:lpstr>
      <vt:lpstr>Pengertian Team Building</vt:lpstr>
      <vt:lpstr>7 unsur keberhasilan team building</vt:lpstr>
      <vt:lpstr>TEAM BUILDING VS TEAM WORK</vt:lpstr>
      <vt:lpstr>MEMBANGUN KERJA SAMA</vt:lpstr>
      <vt:lpstr>PowerPoint Presentation</vt:lpstr>
      <vt:lpstr>MEMBANGUN KEKOMPAKAN</vt:lpstr>
      <vt:lpstr>MEMBANGUN INISIATIF</vt:lpstr>
      <vt:lpstr>MEMBANGUN KEPEKAAN</vt:lpstr>
      <vt:lpstr>MEMBANGUN POTENSI TIM</vt:lpstr>
      <vt:lpstr>MEMBANGUN IDE</vt:lpstr>
      <vt:lpstr>MEMBANGUN JOB DESCRIPTION</vt:lpstr>
      <vt:lpstr>MEMBANGUN PERSAINGAN  </vt:lpstr>
      <vt:lpstr>Untuk Didiskusikan</vt:lpstr>
      <vt:lpstr>Lanjutan.......</vt:lpstr>
      <vt:lpstr>PowerPoint Presentation</vt:lpstr>
    </vt:vector>
  </TitlesOfParts>
  <Company>LiteOS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BUILDING</dc:title>
  <dc:creator>heruph</dc:creator>
  <cp:lastModifiedBy>Heru PH</cp:lastModifiedBy>
  <cp:revision>69</cp:revision>
  <dcterms:created xsi:type="dcterms:W3CDTF">2010-02-03T14:12:56Z</dcterms:created>
  <dcterms:modified xsi:type="dcterms:W3CDTF">2021-02-26T23:24:40Z</dcterms:modified>
</cp:coreProperties>
</file>