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6" r:id="rId2"/>
    <p:sldId id="270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42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26" r:id="rId33"/>
    <p:sldId id="327" r:id="rId34"/>
    <p:sldId id="328" r:id="rId35"/>
    <p:sldId id="329" r:id="rId36"/>
    <p:sldId id="330" r:id="rId37"/>
    <p:sldId id="331" r:id="rId38"/>
    <p:sldId id="332" r:id="rId39"/>
    <p:sldId id="333" r:id="rId40"/>
    <p:sldId id="334" r:id="rId41"/>
    <p:sldId id="335" r:id="rId42"/>
    <p:sldId id="336" r:id="rId43"/>
    <p:sldId id="337" r:id="rId44"/>
    <p:sldId id="338" r:id="rId45"/>
    <p:sldId id="339" r:id="rId46"/>
    <p:sldId id="340" r:id="rId47"/>
    <p:sldId id="341" r:id="rId48"/>
    <p:sldId id="297" r:id="rId4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58" autoAdjust="0"/>
  </p:normalViewPr>
  <p:slideViewPr>
    <p:cSldViewPr>
      <p:cViewPr varScale="1">
        <p:scale>
          <a:sx n="63" d="100"/>
          <a:sy n="63" d="100"/>
        </p:scale>
        <p:origin x="15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10" d="100"/>
          <a:sy n="110" d="100"/>
        </p:scale>
        <p:origin x="-157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5204C-09C2-4C86-91A4-28EF48037518}" type="datetimeFigureOut">
              <a:rPr lang="id-ID" smtClean="0"/>
              <a:t>12/10/2017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06DA0-C655-46F8-B6E8-51A7DD45287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8218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Variabel statis adalah </a:t>
            </a:r>
            <a:r>
              <a:rPr lang="id-ID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variabel yang dideklarasikan dan dinamai pada saat penulisan program.</a:t>
            </a:r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Memori yang dipakai oleh variabel ini akan tetap ada (dianggap terpakai) selama program dimana variabel tersebut dideklarasikan sedang dijalankan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4DCC0-E450-4FBC-AD8B-76AF757B9787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7132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Variabel statis adalah </a:t>
            </a:r>
            <a:r>
              <a:rPr lang="id-ID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variabel yang dideklarasikan dan dinamai pada saat penulisan program.</a:t>
            </a:r>
            <a:r>
              <a:rPr lang="id-ID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Memori yang dipakai oleh variabel ini akan tetap ada (dianggap terpakai) selama program dimana variabel tersebut dideklarasikan sedang dijalankan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4DCC0-E450-4FBC-AD8B-76AF757B9787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8650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4DCC0-E450-4FBC-AD8B-76AF757B9787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4690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4DCC0-E450-4FBC-AD8B-76AF757B9787}" type="slidenum">
              <a:rPr lang="id-ID" smtClean="0"/>
              <a:pPr/>
              <a:t>39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21898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143000" y="152384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4414" y="3786190"/>
            <a:ext cx="6858000" cy="1143008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4400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4400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12/10/2017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12/10/2017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12/10/2017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12/10/2017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12/10/2017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12/10/2017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12/10/2017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12/10/2017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12/10/2017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12/10/2017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LIST LINIER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Defri</a:t>
            </a:r>
            <a:r>
              <a:rPr lang="en-US" b="1" dirty="0" smtClean="0"/>
              <a:t> </a:t>
            </a:r>
            <a:r>
              <a:rPr lang="en-US" b="1" dirty="0" err="1" smtClean="0"/>
              <a:t>Kurniawan</a:t>
            </a:r>
            <a:endParaRPr lang="en-US" b="1" dirty="0" smtClean="0"/>
          </a:p>
          <a:p>
            <a:r>
              <a:rPr lang="en-US" dirty="0" smtClean="0"/>
              <a:t>defri.kurniawan@dsn.dinus.ac.id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/>
              <a:t>Variabel statis menempati bagian memori yang disebut </a:t>
            </a:r>
            <a:r>
              <a:rPr lang="id-ID" sz="2800" b="1" i="1" dirty="0"/>
              <a:t>data</a:t>
            </a:r>
            <a:r>
              <a:rPr lang="id-ID" sz="2800" dirty="0"/>
              <a:t> </a:t>
            </a:r>
            <a:r>
              <a:rPr lang="id-ID" sz="2800" i="1" dirty="0"/>
              <a:t>segment,</a:t>
            </a:r>
            <a:r>
              <a:rPr lang="id-ID" sz="2800" dirty="0"/>
              <a:t> sehingga tidak bisa dihapus dari memori begitu program dieksekusi atau tidak bisa diubah ukuran elemennya jika variabel tersebut </a:t>
            </a:r>
            <a:r>
              <a:rPr lang="id-ID" sz="2800" dirty="0" smtClean="0"/>
              <a:t>bertipe</a:t>
            </a:r>
            <a:r>
              <a:rPr lang="en-US" sz="2800" dirty="0" smtClean="0"/>
              <a:t> </a:t>
            </a:r>
            <a:r>
              <a:rPr lang="id-ID" sz="2800" i="1" dirty="0" smtClean="0"/>
              <a:t>array.</a:t>
            </a:r>
            <a:endParaRPr lang="en-US" sz="2800" i="1" dirty="0" smtClean="0"/>
          </a:p>
          <a:p>
            <a:endParaRPr lang="en-US" sz="2800" i="1" dirty="0" smtClean="0"/>
          </a:p>
          <a:p>
            <a:r>
              <a:rPr lang="id-ID" sz="2800" dirty="0"/>
              <a:t>Variabel statis menempati bagian memori yang disebut </a:t>
            </a:r>
            <a:r>
              <a:rPr lang="id-ID" sz="2800" b="1" i="1" dirty="0"/>
              <a:t>data</a:t>
            </a:r>
            <a:r>
              <a:rPr lang="id-ID" sz="2800" dirty="0"/>
              <a:t> </a:t>
            </a:r>
            <a:r>
              <a:rPr lang="id-ID" sz="2800" i="1" dirty="0"/>
              <a:t>segment </a:t>
            </a:r>
            <a:r>
              <a:rPr lang="id-ID" sz="2800" dirty="0"/>
              <a:t>yang dibatasi ukurannya oleh </a:t>
            </a:r>
            <a:r>
              <a:rPr lang="id-ID" sz="2800" i="1" dirty="0"/>
              <a:t>compiler</a:t>
            </a:r>
            <a:r>
              <a:rPr lang="id-ID" sz="2800" dirty="0"/>
              <a:t>(maksimum 64 Kbyte</a:t>
            </a:r>
            <a:r>
              <a:rPr lang="id-ID" sz="2800" dirty="0" smtClean="0"/>
              <a:t>)</a:t>
            </a:r>
            <a:r>
              <a:rPr lang="id-ID" sz="2800" i="1" dirty="0" smtClean="0"/>
              <a:t>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71178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/>
              <a:t>Variabel</a:t>
            </a:r>
            <a:r>
              <a:rPr lang="en-US" sz="2800" b="1" dirty="0" smtClean="0"/>
              <a:t> </a:t>
            </a:r>
            <a:r>
              <a:rPr lang="id-ID" sz="2800" b="1" dirty="0" smtClean="0"/>
              <a:t>dinamis</a:t>
            </a:r>
            <a:r>
              <a:rPr lang="id-ID" sz="2800" dirty="0"/>
              <a:t> di dalam bagian memori yang disebut dengan </a:t>
            </a:r>
            <a:r>
              <a:rPr lang="id-ID" sz="2800" i="1" dirty="0"/>
              <a:t>heap</a:t>
            </a:r>
            <a:r>
              <a:rPr lang="id-ID" sz="2800" dirty="0"/>
              <a:t>.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b="1" dirty="0"/>
              <a:t>M</a:t>
            </a:r>
            <a:r>
              <a:rPr lang="id-ID" sz="2800" b="1" dirty="0" smtClean="0"/>
              <a:t>emori</a:t>
            </a:r>
            <a:r>
              <a:rPr lang="id-ID" sz="2800" b="1" dirty="0"/>
              <a:t> </a:t>
            </a:r>
            <a:r>
              <a:rPr lang="id-ID" sz="2800" b="1" i="1" dirty="0"/>
              <a:t>heap</a:t>
            </a:r>
            <a:r>
              <a:rPr lang="id-ID" sz="2800" i="1" dirty="0"/>
              <a:t> </a:t>
            </a:r>
            <a:r>
              <a:rPr lang="id-ID" sz="2800" dirty="0"/>
              <a:t>adalah memori yang masih tersedia setelah program </a:t>
            </a:r>
            <a:r>
              <a:rPr lang="id-ID" sz="2800" dirty="0" smtClean="0"/>
              <a:t>dimuat</a:t>
            </a:r>
            <a:r>
              <a:rPr lang="id-ID" sz="2800" dirty="0"/>
              <a:t> kedalam memori dan alokasi memori untuk pendeklarasian variabel sudah </a:t>
            </a:r>
            <a:r>
              <a:rPr lang="id-ID" sz="2800" dirty="0" smtClean="0"/>
              <a:t>dilakukan</a:t>
            </a:r>
            <a:endParaRPr lang="en-US" sz="2800" dirty="0" smtClean="0"/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86431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/>
              <a:t>Kita bisa membuat dan menghapus variabel yang kita inginkan kapan saja, meskipun program sudah dieksekusi</a:t>
            </a:r>
            <a:r>
              <a:rPr lang="id-ID" sz="2800" dirty="0" smtClean="0"/>
              <a:t>.</a:t>
            </a:r>
            <a:endParaRPr lang="en-US" sz="2800" dirty="0" smtClean="0"/>
          </a:p>
          <a:p>
            <a:endParaRPr lang="id-ID" sz="2800" dirty="0"/>
          </a:p>
          <a:p>
            <a:r>
              <a:rPr lang="id-ID" sz="2800" dirty="0"/>
              <a:t>Ruang yang tersedia untuk pembuatan variabel menjadi jauh lebih banyak, karena  yang menjadi batas bukanlah </a:t>
            </a:r>
            <a:r>
              <a:rPr lang="id-ID" sz="2800" b="1" i="1" dirty="0"/>
              <a:t>data</a:t>
            </a:r>
            <a:r>
              <a:rPr lang="id-ID" sz="2800" i="1" dirty="0"/>
              <a:t> segment</a:t>
            </a:r>
            <a:r>
              <a:rPr lang="id-ID" sz="2800" dirty="0"/>
              <a:t>,</a:t>
            </a:r>
            <a:r>
              <a:rPr lang="id-ID" sz="2800" i="1" dirty="0"/>
              <a:t> </a:t>
            </a:r>
            <a:r>
              <a:rPr lang="id-ID" sz="2800" dirty="0"/>
              <a:t>melainkan besarnya memori </a:t>
            </a:r>
            <a:r>
              <a:rPr lang="id-ID" sz="2800" i="1" dirty="0"/>
              <a:t>heap</a:t>
            </a:r>
            <a:endParaRPr lang="id-ID" sz="2800" dirty="0"/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60742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</a:t>
            </a:r>
            <a:r>
              <a:rPr lang="id-ID" dirty="0" smtClean="0"/>
              <a:t>rogram </a:t>
            </a:r>
            <a:r>
              <a:rPr lang="id-ID" dirty="0"/>
              <a:t>yang kemungkinan besar akan membutuhkan jenis, struktur dan ukuran </a:t>
            </a:r>
            <a:r>
              <a:rPr lang="id-ID" b="1" dirty="0"/>
              <a:t>data</a:t>
            </a:r>
            <a:r>
              <a:rPr lang="id-ID" dirty="0"/>
              <a:t> yang lebih beragam, </a:t>
            </a:r>
            <a:r>
              <a:rPr lang="id-ID" dirty="0" smtClean="0"/>
              <a:t>harus </a:t>
            </a:r>
            <a:r>
              <a:rPr lang="id-ID" dirty="0"/>
              <a:t>menggunakan variabel </a:t>
            </a:r>
            <a:r>
              <a:rPr lang="id-ID" b="1" dirty="0"/>
              <a:t>dinamis</a:t>
            </a:r>
            <a:r>
              <a:rPr lang="id-ID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id-ID" dirty="0" smtClean="0"/>
              <a:t>Penggunaan </a:t>
            </a:r>
            <a:r>
              <a:rPr lang="id-ID" dirty="0"/>
              <a:t>variabel </a:t>
            </a:r>
            <a:r>
              <a:rPr lang="id-ID" b="1" dirty="0"/>
              <a:t>dinamis</a:t>
            </a:r>
            <a:r>
              <a:rPr lang="id-ID" dirty="0"/>
              <a:t> </a:t>
            </a:r>
            <a:r>
              <a:rPr lang="id-ID" dirty="0" smtClean="0"/>
              <a:t>mutlak </a:t>
            </a:r>
            <a:r>
              <a:rPr lang="id-ID" dirty="0"/>
              <a:t>diperlukan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id-ID" dirty="0" smtClean="0"/>
              <a:t>membuat </a:t>
            </a:r>
            <a:r>
              <a:rPr lang="id-ID" dirty="0"/>
              <a:t>program yang menggunakan struktur </a:t>
            </a:r>
            <a:r>
              <a:rPr lang="id-ID" b="1" dirty="0"/>
              <a:t>data</a:t>
            </a:r>
            <a:r>
              <a:rPr lang="id-ID" dirty="0"/>
              <a:t> </a:t>
            </a:r>
            <a:r>
              <a:rPr lang="id-ID" b="1" dirty="0"/>
              <a:t>dinamis</a:t>
            </a:r>
            <a:r>
              <a:rPr lang="id-ID" dirty="0"/>
              <a:t> (misalnya </a:t>
            </a:r>
            <a:r>
              <a:rPr lang="id-ID" i="1" dirty="0"/>
              <a:t>linked-list</a:t>
            </a:r>
            <a:r>
              <a:rPr lang="id-ID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5989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Malloc</a:t>
            </a:r>
            <a:endParaRPr lang="en-US" b="1" dirty="0" smtClean="0"/>
          </a:p>
          <a:p>
            <a:r>
              <a:rPr lang="en-US" b="1" dirty="0" err="1" smtClean="0"/>
              <a:t>Malloc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mengalokasikan</a:t>
            </a:r>
            <a:r>
              <a:rPr lang="en-US" dirty="0" smtClean="0"/>
              <a:t> memory</a:t>
            </a:r>
          </a:p>
          <a:p>
            <a:r>
              <a:rPr lang="id-ID" dirty="0"/>
              <a:t>Prototipe dari fungsi malloc adalah :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b="1" dirty="0"/>
              <a:t>Void</a:t>
            </a:r>
            <a:r>
              <a:rPr lang="en-US" dirty="0"/>
              <a:t> *</a:t>
            </a:r>
            <a:r>
              <a:rPr lang="en-US" dirty="0" err="1"/>
              <a:t>malloc</a:t>
            </a:r>
            <a:r>
              <a:rPr lang="en-US" dirty="0"/>
              <a:t> (</a:t>
            </a:r>
            <a:r>
              <a:rPr lang="en-US" dirty="0" err="1"/>
              <a:t>size_t</a:t>
            </a:r>
            <a:r>
              <a:rPr lang="en-US" dirty="0"/>
              <a:t> size);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4087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/>
              <a:t>Contoh dari malloc()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id-ID" dirty="0" smtClean="0"/>
              <a:t>int </a:t>
            </a:r>
            <a:r>
              <a:rPr lang="id-ID" dirty="0"/>
              <a:t>*x;</a:t>
            </a:r>
          </a:p>
          <a:p>
            <a:pPr>
              <a:buNone/>
            </a:pPr>
            <a:r>
              <a:rPr lang="id-ID" dirty="0"/>
              <a:t>x = (int*) malloc (3 * sizeof(int));</a:t>
            </a:r>
          </a:p>
          <a:p>
            <a:pPr>
              <a:buNone/>
            </a:pPr>
            <a:r>
              <a:rPr lang="id-ID" dirty="0"/>
              <a:t>if(x==NULL) {</a:t>
            </a:r>
          </a:p>
          <a:p>
            <a:pPr>
              <a:buNone/>
            </a:pPr>
            <a:r>
              <a:rPr lang="id-ID" dirty="0"/>
              <a:t>printf(“Error di malloc\n”);</a:t>
            </a:r>
          </a:p>
          <a:p>
            <a:pPr>
              <a:buNone/>
            </a:pPr>
            <a:r>
              <a:rPr lang="id-ID" dirty="0"/>
              <a:t>exit(0);</a:t>
            </a:r>
          </a:p>
          <a:p>
            <a:pPr>
              <a:buNone/>
            </a:pPr>
            <a:r>
              <a:rPr lang="id-ID" dirty="0"/>
              <a:t>} else {</a:t>
            </a:r>
          </a:p>
          <a:p>
            <a:pPr>
              <a:buNone/>
            </a:pPr>
            <a:r>
              <a:rPr lang="id-ID" dirty="0"/>
              <a:t>printf(“Lakukan operasi memori dinamis”);</a:t>
            </a:r>
          </a:p>
          <a:p>
            <a:pPr>
              <a:buNone/>
            </a:pPr>
            <a:r>
              <a:rPr lang="id-ID" dirty="0" smtClean="0"/>
              <a:t>}</a:t>
            </a:r>
            <a:endParaRPr lang="id-ID" dirty="0"/>
          </a:p>
          <a:p>
            <a:pPr>
              <a:buNone/>
            </a:pPr>
            <a:endParaRPr lang="id-ID" dirty="0"/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457200" y="2996952"/>
            <a:ext cx="5429288" cy="5000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174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r>
              <a:rPr lang="en-US" dirty="0" err="1" smtClean="0"/>
              <a:t>Tipe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id-ID" dirty="0" smtClean="0"/>
              <a:t>x </a:t>
            </a:r>
            <a:r>
              <a:rPr lang="id-ID" dirty="0" smtClean="0"/>
              <a:t>= (int*) malloc (3 * sizeof(int));</a:t>
            </a:r>
          </a:p>
          <a:p>
            <a:r>
              <a:rPr lang="en-US" dirty="0" err="1" smtClean="0"/>
              <a:t>Mengalokasikan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12 byte</a:t>
            </a:r>
          </a:p>
          <a:p>
            <a:endParaRPr lang="id-ID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1740022"/>
              </p:ext>
            </p:extLst>
          </p:nvPr>
        </p:nvGraphicFramePr>
        <p:xfrm>
          <a:off x="928662" y="2360618"/>
          <a:ext cx="642942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/>
                <a:gridCol w="32147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Tipe</a:t>
                      </a:r>
                      <a:r>
                        <a:rPr lang="en-US" dirty="0" smtClean="0"/>
                        <a:t> Data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Ukuran</a:t>
                      </a:r>
                      <a:r>
                        <a:rPr lang="en-US" dirty="0" smtClean="0"/>
                        <a:t> Memory (Byte)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Float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96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4784"/>
            <a:ext cx="8258491" cy="4320480"/>
          </a:xfrm>
        </p:spPr>
      </p:pic>
    </p:spTree>
    <p:extLst>
      <p:ext uri="{BB962C8B-B14F-4D97-AF65-F5344CB8AC3E}">
        <p14:creationId xmlns:p14="http://schemas.microsoft.com/office/powerpoint/2010/main" val="4193601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id-ID" dirty="0" smtClean="0"/>
              <a:t>lokasikan </a:t>
            </a:r>
            <a:r>
              <a:rPr lang="id-ID" dirty="0"/>
              <a:t>ruang memori untuk tipe data double berukuran 8 </a:t>
            </a:r>
            <a:r>
              <a:rPr lang="id-ID" dirty="0" smtClean="0"/>
              <a:t>byte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 = (double*)</a:t>
            </a:r>
            <a:r>
              <a:rPr lang="en-US" dirty="0" err="1" smtClean="0"/>
              <a:t>malloc</a:t>
            </a:r>
            <a:r>
              <a:rPr lang="en-US" dirty="0" smtClean="0"/>
              <a:t>(8);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5354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3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RENCANA KEGIATAN PERKULIAHAN SEMESTER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57118198"/>
              </p:ext>
            </p:extLst>
          </p:nvPr>
        </p:nvGraphicFramePr>
        <p:xfrm>
          <a:off x="457200" y="1571612"/>
          <a:ext cx="3757610" cy="35661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6596"/>
                <a:gridCol w="33410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W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Pokok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Bahasan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ADT Stack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ADT Queue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List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Linear</a:t>
                      </a:r>
                      <a:endParaRPr lang="id-ID" sz="2000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List Linear</a:t>
                      </a:r>
                      <a:endParaRPr lang="id-ID" sz="2000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List Linear</a:t>
                      </a:r>
                      <a:endParaRPr lang="id-ID" sz="2000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Representasi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cs typeface="Calibri" pitchFamily="34" charset="0"/>
                        </a:rPr>
                        <a:t>Fisik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List Linear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Variasi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List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Linear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id-ID" sz="20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Ujian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Tengah Semester</a:t>
                      </a:r>
                      <a:endParaRPr lang="id-ID" sz="20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4597111" y="1571612"/>
          <a:ext cx="4118293" cy="35661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49593"/>
                <a:gridCol w="356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W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Pokok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Bahasan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Variasi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List Linear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Variasi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List Linear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Stack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dengan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cs typeface="Calibri" pitchFamily="34" charset="0"/>
                        </a:rPr>
                        <a:t>Representasi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List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Queue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dengan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cs typeface="Calibri" pitchFamily="34" charset="0"/>
                        </a:rPr>
                        <a:t>Representasi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List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List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Rekursif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14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Pohon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cs typeface="Calibri" pitchFamily="34" charset="0"/>
                        </a:rPr>
                        <a:t>Pohon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cs typeface="Calibri" pitchFamily="34" charset="0"/>
                        </a:rPr>
                        <a:t>Biner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Multi List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16</a:t>
                      </a:r>
                      <a:endParaRPr lang="id-ID" sz="20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Ujian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Akhir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Semester</a:t>
                      </a:r>
                      <a:endParaRPr lang="id-ID" sz="20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id-ID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189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id-ID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31840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5983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113</a:t>
            </a:r>
            <a:endParaRPr lang="id-ID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84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id-ID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0843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id-ID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31840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8" name="Straight Connector 17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05983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113</a:t>
            </a:r>
            <a:endParaRPr lang="id-ID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17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d-ID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=10;</a:t>
            </a:r>
            <a:endParaRPr lang="id-ID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0843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id-ID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31840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5983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113</a:t>
            </a:r>
            <a:endParaRPr lang="id-ID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53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d-ID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=10;</a:t>
            </a:r>
            <a:endParaRPr lang="id-ID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0843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id-ID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sz="2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31840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20" name="Straight Connector 19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5983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113</a:t>
            </a:r>
            <a:endParaRPr lang="id-ID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57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x;</a:t>
            </a:r>
          </a:p>
          <a:p>
            <a:pPr>
              <a:buNone/>
            </a:pP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=10;</a:t>
            </a:r>
          </a:p>
          <a:p>
            <a:pPr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a[3]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id-ID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0843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id-ID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sz="2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31840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9" name="Straight Connector 18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5983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113</a:t>
            </a:r>
            <a:endParaRPr lang="id-ID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x;</a:t>
            </a:r>
          </a:p>
          <a:p>
            <a:pPr>
              <a:buNone/>
            </a:pP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=10;</a:t>
            </a:r>
          </a:p>
          <a:p>
            <a:pPr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a[3]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id-ID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31619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id-ID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5983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31840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Rectangle 22"/>
          <p:cNvSpPr/>
          <p:nvPr/>
        </p:nvSpPr>
        <p:spPr>
          <a:xfrm>
            <a:off x="611560" y="5013176"/>
            <a:ext cx="2520280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TextBox 24"/>
          <p:cNvSpPr txBox="1"/>
          <p:nvPr/>
        </p:nvSpPr>
        <p:spPr>
          <a:xfrm>
            <a:off x="467544" y="458112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101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52252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id-ID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31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x;</a:t>
            </a:r>
          </a:p>
          <a:p>
            <a:pPr>
              <a:buNone/>
            </a:pP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=10;</a:t>
            </a:r>
          </a:p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a[3]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d-ID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a[2]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=8;</a:t>
            </a:r>
            <a:endParaRPr lang="id-ID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31619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id-ID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5983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31840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Rectangle 23"/>
          <p:cNvSpPr/>
          <p:nvPr/>
        </p:nvSpPr>
        <p:spPr>
          <a:xfrm>
            <a:off x="611560" y="5013176"/>
            <a:ext cx="2520280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TextBox 25"/>
          <p:cNvSpPr txBox="1"/>
          <p:nvPr/>
        </p:nvSpPr>
        <p:spPr>
          <a:xfrm>
            <a:off x="467544" y="458112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101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52252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id-ID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83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x;</a:t>
            </a:r>
          </a:p>
          <a:p>
            <a:pPr>
              <a:buNone/>
            </a:pP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=10;</a:t>
            </a:r>
          </a:p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a[3]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d-ID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a[2]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=8;</a:t>
            </a:r>
            <a:endParaRPr lang="id-ID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0100" y="4071942"/>
            <a:ext cx="170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>
                <a:solidFill>
                  <a:srgbClr val="00B050"/>
                </a:solidFill>
              </a:rPr>
              <a:t>101+(2x4) = 109</a:t>
            </a:r>
            <a:endParaRPr lang="id-ID" b="1" dirty="0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142976" y="3786190"/>
            <a:ext cx="0" cy="36004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1619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id-ID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5983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31840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Rectangle 26"/>
          <p:cNvSpPr/>
          <p:nvPr/>
        </p:nvSpPr>
        <p:spPr>
          <a:xfrm>
            <a:off x="611560" y="5013176"/>
            <a:ext cx="2520280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TextBox 28"/>
          <p:cNvSpPr txBox="1"/>
          <p:nvPr/>
        </p:nvSpPr>
        <p:spPr>
          <a:xfrm>
            <a:off x="467544" y="458112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101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52252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id-ID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31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x;</a:t>
            </a:r>
          </a:p>
          <a:p>
            <a:pPr>
              <a:buNone/>
            </a:pP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=10;</a:t>
            </a:r>
          </a:p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a[3]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d-ID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a[2]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=8;</a:t>
            </a:r>
            <a:endParaRPr lang="id-ID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7093" y="4071942"/>
            <a:ext cx="170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>
                <a:solidFill>
                  <a:srgbClr val="00B050"/>
                </a:solidFill>
              </a:rPr>
              <a:t>101+(2x4) = 109</a:t>
            </a:r>
            <a:endParaRPr lang="id-ID" b="1" dirty="0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142976" y="3786190"/>
            <a:ext cx="0" cy="36004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1619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id-ID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5983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31840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Rectangle 26"/>
          <p:cNvSpPr/>
          <p:nvPr/>
        </p:nvSpPr>
        <p:spPr>
          <a:xfrm>
            <a:off x="611560" y="5013176"/>
            <a:ext cx="2520280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TextBox 27"/>
          <p:cNvSpPr txBox="1"/>
          <p:nvPr/>
        </p:nvSpPr>
        <p:spPr>
          <a:xfrm>
            <a:off x="1652252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id-ID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7544" y="458112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101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67744" y="5013176"/>
            <a:ext cx="864096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23728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109</a:t>
            </a:r>
            <a:endParaRPr lang="id-ID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06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Statis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endParaRPr lang="en-US" dirty="0" smtClean="0"/>
          </a:p>
          <a:p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endParaRPr lang="en-US" dirty="0" smtClean="0"/>
          </a:p>
          <a:p>
            <a:r>
              <a:rPr lang="en-US" i="1" dirty="0" smtClean="0"/>
              <a:t>Pointer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err="1" smtClean="0"/>
              <a:t>Struct</a:t>
            </a:r>
            <a:endParaRPr lang="en-US" i="1" dirty="0" smtClean="0"/>
          </a:p>
          <a:p>
            <a:r>
              <a:rPr lang="en-US" i="1" dirty="0" smtClean="0"/>
              <a:t>LINKED LIST</a:t>
            </a:r>
          </a:p>
          <a:p>
            <a:r>
              <a:rPr lang="en-US" i="1" dirty="0" smtClean="0"/>
              <a:t>LIST LINIER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1240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x;</a:t>
            </a:r>
          </a:p>
          <a:p>
            <a:pPr>
              <a:buNone/>
            </a:pP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=10;</a:t>
            </a:r>
          </a:p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a[3]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d-ID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a[2]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=8;</a:t>
            </a:r>
            <a:endParaRPr lang="id-ID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7093" y="4071942"/>
            <a:ext cx="170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>
                <a:solidFill>
                  <a:srgbClr val="00B050"/>
                </a:solidFill>
              </a:rPr>
              <a:t>101+(2x4) = 109</a:t>
            </a:r>
            <a:endParaRPr lang="id-ID" b="1" dirty="0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142976" y="3786190"/>
            <a:ext cx="0" cy="36004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8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31619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id-ID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5983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31840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Rectangle 27"/>
          <p:cNvSpPr/>
          <p:nvPr/>
        </p:nvSpPr>
        <p:spPr>
          <a:xfrm>
            <a:off x="611560" y="5013176"/>
            <a:ext cx="2520280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0" name="TextBox 29"/>
          <p:cNvSpPr txBox="1"/>
          <p:nvPr/>
        </p:nvSpPr>
        <p:spPr>
          <a:xfrm>
            <a:off x="467544" y="458112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101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67744" y="5013176"/>
            <a:ext cx="864096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23728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109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52252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id-ID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63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x;</a:t>
            </a:r>
          </a:p>
          <a:p>
            <a:pPr>
              <a:buNone/>
            </a:pP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=10;</a:t>
            </a:r>
          </a:p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a[3]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a[2]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=8;</a:t>
            </a:r>
            <a:endParaRPr lang="id-ID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8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1619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id-ID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983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31840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611560" y="5013176"/>
            <a:ext cx="2520280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TextBox 14"/>
          <p:cNvSpPr txBox="1"/>
          <p:nvPr/>
        </p:nvSpPr>
        <p:spPr>
          <a:xfrm>
            <a:off x="467544" y="458112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101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67744" y="5013176"/>
            <a:ext cx="864096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23728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109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52252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id-ID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85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x;</a:t>
            </a:r>
          </a:p>
          <a:p>
            <a:pPr>
              <a:buNone/>
            </a:pP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=10;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1619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id-ID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983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31840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894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x;</a:t>
            </a:r>
          </a:p>
          <a:p>
            <a:pPr>
              <a:buNone/>
            </a:pP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=10;</a:t>
            </a:r>
          </a:p>
          <a:p>
            <a:pPr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a[5]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1619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id-ID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983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31840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584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x;</a:t>
            </a:r>
          </a:p>
          <a:p>
            <a:pPr>
              <a:buNone/>
            </a:pP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=10;</a:t>
            </a:r>
          </a:p>
          <a:p>
            <a:pPr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a[5]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1619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id-ID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983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31840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1115616" y="458112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 ?</a:t>
            </a:r>
            <a:endParaRPr lang="id-ID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94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x;</a:t>
            </a:r>
          </a:p>
          <a:p>
            <a:pPr>
              <a:buNone/>
            </a:pP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=10;</a:t>
            </a:r>
          </a:p>
          <a:p>
            <a:pPr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a[5]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1619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id-ID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983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31840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3923928" y="5013176"/>
            <a:ext cx="4176464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TextBox 14"/>
          <p:cNvSpPr txBox="1"/>
          <p:nvPr/>
        </p:nvSpPr>
        <p:spPr>
          <a:xfrm>
            <a:off x="3779912" y="458112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117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9613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id-ID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24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Alokasi Memory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x;</a:t>
            </a:r>
          </a:p>
          <a:p>
            <a:pPr>
              <a:buNone/>
            </a:pP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=10;</a:t>
            </a:r>
          </a:p>
          <a:p>
            <a:pPr>
              <a:buNone/>
            </a:pPr>
            <a:r>
              <a:rPr lang="id-ID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a[5]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1619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id-ID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983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31840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3923928" y="5013176"/>
            <a:ext cx="4176464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TextBox 14"/>
          <p:cNvSpPr txBox="1"/>
          <p:nvPr/>
        </p:nvSpPr>
        <p:spPr>
          <a:xfrm>
            <a:off x="3779912" y="458112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117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96136" y="458112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id-ID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02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 Pointer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Struct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/>
              <a:t>Pointer sering disebut juga dengan istilah </a:t>
            </a:r>
            <a:r>
              <a:rPr lang="id-ID" sz="2800" i="1" dirty="0"/>
              <a:t>link</a:t>
            </a:r>
            <a:r>
              <a:rPr lang="id-ID" sz="2800" dirty="0"/>
              <a:t> atau </a:t>
            </a:r>
            <a:r>
              <a:rPr lang="id-ID" sz="2800" i="1" dirty="0"/>
              <a:t>referensi</a:t>
            </a:r>
            <a:r>
              <a:rPr lang="id-ID" sz="2800" dirty="0"/>
              <a:t> adalah </a:t>
            </a:r>
            <a:r>
              <a:rPr lang="id-ID" sz="2800" b="1" i="1" dirty="0"/>
              <a:t>suatu variabel yang berisi alamat dari suatu variabel yang lain.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22377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 Pointer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Struct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9766" t="38086" r="19289" b="13086"/>
          <a:stretch>
            <a:fillRect/>
          </a:stretch>
        </p:blipFill>
        <p:spPr bwMode="auto">
          <a:xfrm>
            <a:off x="0" y="1571612"/>
            <a:ext cx="888117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0668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l="27452" t="20508" r="24780" b="11132"/>
          <a:stretch>
            <a:fillRect/>
          </a:stretch>
        </p:blipFill>
        <p:spPr bwMode="auto">
          <a:xfrm>
            <a:off x="500034" y="214290"/>
            <a:ext cx="8215370" cy="661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7719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Statis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/>
              <a:t>Variabel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Statis</a:t>
            </a:r>
            <a:r>
              <a:rPr lang="en-US" sz="2800" b="1" dirty="0" smtClean="0"/>
              <a:t> (1):</a:t>
            </a:r>
          </a:p>
          <a:p>
            <a:pPr lvl="1"/>
            <a:r>
              <a:rPr lang="en-US" sz="2400" dirty="0" smtClean="0"/>
              <a:t>V</a:t>
            </a:r>
            <a:r>
              <a:rPr lang="id-ID" sz="2400" dirty="0" smtClean="0"/>
              <a:t>ariabel </a:t>
            </a:r>
            <a:r>
              <a:rPr lang="id-ID" sz="2400" dirty="0"/>
              <a:t>yang dideklarasikan dan dinamai pada saat penulisan program</a:t>
            </a:r>
            <a:endParaRPr lang="en-US" sz="2400" dirty="0" smtClean="0"/>
          </a:p>
          <a:p>
            <a:pPr lvl="1"/>
            <a:r>
              <a:rPr lang="id-ID" sz="2400" dirty="0"/>
              <a:t>Memori yang dipakai oleh variabel ini akan tetap ada (dianggap terpakai</a:t>
            </a:r>
            <a:r>
              <a:rPr lang="id-ID" sz="2400" dirty="0" smtClean="0"/>
              <a:t>)</a:t>
            </a:r>
            <a:r>
              <a:rPr lang="en-US" sz="2400" dirty="0" smtClean="0"/>
              <a:t> </a:t>
            </a:r>
            <a:r>
              <a:rPr lang="id-ID" sz="2400" dirty="0"/>
              <a:t>selama program dimana variabel tersebut </a:t>
            </a:r>
            <a:r>
              <a:rPr lang="id-ID" sz="2400" dirty="0" smtClean="0"/>
              <a:t>sedang </a:t>
            </a:r>
            <a:r>
              <a:rPr lang="id-ID" sz="2400" dirty="0"/>
              <a:t>dijalankan</a:t>
            </a:r>
            <a:endParaRPr lang="en-US" sz="2400" dirty="0" smtClean="0"/>
          </a:p>
          <a:p>
            <a:pPr lvl="1"/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38309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Linked List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69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Linked List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8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14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03848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114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3608" y="5013176"/>
            <a:ext cx="792088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TextBox 15"/>
          <p:cNvSpPr txBox="1"/>
          <p:nvPr/>
        </p:nvSpPr>
        <p:spPr>
          <a:xfrm>
            <a:off x="89959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6516216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130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60232" y="5013176"/>
            <a:ext cx="792088" cy="72008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1835696" y="5013176"/>
            <a:ext cx="864096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4139952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ectangle 21"/>
          <p:cNvSpPr/>
          <p:nvPr/>
        </p:nvSpPr>
        <p:spPr>
          <a:xfrm>
            <a:off x="7452320" y="5013176"/>
            <a:ext cx="864096" cy="72008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337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Linked List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8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14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03848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114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3608" y="5013176"/>
            <a:ext cx="792088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TextBox 15"/>
          <p:cNvSpPr txBox="1"/>
          <p:nvPr/>
        </p:nvSpPr>
        <p:spPr>
          <a:xfrm>
            <a:off x="89959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6516216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130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60232" y="5013176"/>
            <a:ext cx="792088" cy="72008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1835696" y="5013176"/>
            <a:ext cx="864096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4139952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ectangle 21"/>
          <p:cNvSpPr/>
          <p:nvPr/>
        </p:nvSpPr>
        <p:spPr>
          <a:xfrm>
            <a:off x="7452320" y="5013176"/>
            <a:ext cx="864096" cy="72008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Arc 22"/>
          <p:cNvSpPr/>
          <p:nvPr/>
        </p:nvSpPr>
        <p:spPr>
          <a:xfrm>
            <a:off x="2267744" y="4293096"/>
            <a:ext cx="1224136" cy="1368152"/>
          </a:xfrm>
          <a:prstGeom prst="arc">
            <a:avLst>
              <a:gd name="adj1" fmla="val 10756976"/>
              <a:gd name="adj2" fmla="val 0"/>
            </a:avLst>
          </a:prstGeom>
          <a:ln w="38100">
            <a:solidFill>
              <a:srgbClr val="00B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537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Linked List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8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14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03848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114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3608" y="5013176"/>
            <a:ext cx="792088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TextBox 15"/>
          <p:cNvSpPr txBox="1"/>
          <p:nvPr/>
        </p:nvSpPr>
        <p:spPr>
          <a:xfrm>
            <a:off x="89959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6516216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130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60232" y="5013176"/>
            <a:ext cx="792088" cy="72008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1835696" y="5013176"/>
            <a:ext cx="864096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4139952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ectangle 21"/>
          <p:cNvSpPr/>
          <p:nvPr/>
        </p:nvSpPr>
        <p:spPr>
          <a:xfrm>
            <a:off x="7452320" y="5013176"/>
            <a:ext cx="864096" cy="72008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Arc 22"/>
          <p:cNvSpPr/>
          <p:nvPr/>
        </p:nvSpPr>
        <p:spPr>
          <a:xfrm>
            <a:off x="2267744" y="4293096"/>
            <a:ext cx="1224136" cy="1368152"/>
          </a:xfrm>
          <a:prstGeom prst="arc">
            <a:avLst>
              <a:gd name="adj1" fmla="val 10756976"/>
              <a:gd name="adj2" fmla="val 0"/>
            </a:avLst>
          </a:prstGeom>
          <a:ln w="38100">
            <a:solidFill>
              <a:srgbClr val="00B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Arc 23"/>
          <p:cNvSpPr/>
          <p:nvPr/>
        </p:nvSpPr>
        <p:spPr>
          <a:xfrm>
            <a:off x="4572000" y="4293096"/>
            <a:ext cx="2304256" cy="1368152"/>
          </a:xfrm>
          <a:prstGeom prst="arc">
            <a:avLst>
              <a:gd name="adj1" fmla="val 10756976"/>
              <a:gd name="adj2" fmla="val 0"/>
            </a:avLst>
          </a:prstGeom>
          <a:ln w="38100">
            <a:solidFill>
              <a:srgbClr val="00B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10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Linked List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>
                          <a:solidFill>
                            <a:srgbClr val="00B050"/>
                          </a:solidFill>
                        </a:rPr>
                        <a:t>114</a:t>
                      </a:r>
                      <a:endParaRPr lang="id-ID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8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B050"/>
                          </a:solidFill>
                        </a:rPr>
                        <a:t>130</a:t>
                      </a:r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14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id-ID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03848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114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3608" y="5013176"/>
            <a:ext cx="792088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TextBox 15"/>
          <p:cNvSpPr txBox="1"/>
          <p:nvPr/>
        </p:nvSpPr>
        <p:spPr>
          <a:xfrm>
            <a:off x="89959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6516216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130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60232" y="5013176"/>
            <a:ext cx="792088" cy="72008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1835696" y="5013176"/>
            <a:ext cx="864096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4139952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ectangle 21"/>
          <p:cNvSpPr/>
          <p:nvPr/>
        </p:nvSpPr>
        <p:spPr>
          <a:xfrm>
            <a:off x="7452320" y="5013176"/>
            <a:ext cx="864096" cy="72008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Arc 22"/>
          <p:cNvSpPr/>
          <p:nvPr/>
        </p:nvSpPr>
        <p:spPr>
          <a:xfrm>
            <a:off x="2267744" y="4293096"/>
            <a:ext cx="1224136" cy="1368152"/>
          </a:xfrm>
          <a:prstGeom prst="arc">
            <a:avLst>
              <a:gd name="adj1" fmla="val 10756976"/>
              <a:gd name="adj2" fmla="val 0"/>
            </a:avLst>
          </a:prstGeom>
          <a:ln w="38100">
            <a:solidFill>
              <a:srgbClr val="00B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Arc 23"/>
          <p:cNvSpPr/>
          <p:nvPr/>
        </p:nvSpPr>
        <p:spPr>
          <a:xfrm>
            <a:off x="4572000" y="4293096"/>
            <a:ext cx="2304256" cy="1368152"/>
          </a:xfrm>
          <a:prstGeom prst="arc">
            <a:avLst>
              <a:gd name="adj1" fmla="val 10756976"/>
              <a:gd name="adj2" fmla="val 0"/>
            </a:avLst>
          </a:prstGeom>
          <a:ln w="38100">
            <a:solidFill>
              <a:srgbClr val="00B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5380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Linked List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>
                <a:cs typeface="Courier New" pitchFamily="49" charset="0"/>
              </a:rPr>
              <a:t>Linked List adalah struktur data yang terdiri dari rangkaian node-node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5013176"/>
          <a:ext cx="8331200" cy="71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833120"/>
                <a:gridCol w="833120"/>
                <a:gridCol w="208280"/>
                <a:gridCol w="208280"/>
              </a:tblGrid>
              <a:tr h="7107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>
                          <a:solidFill>
                            <a:srgbClr val="00B050"/>
                          </a:solidFill>
                        </a:rPr>
                        <a:t>114</a:t>
                      </a:r>
                      <a:endParaRPr lang="id-ID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8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B050"/>
                          </a:solidFill>
                        </a:rPr>
                        <a:t>130</a:t>
                      </a:r>
                      <a:endParaRPr lang="id-ID" sz="2800" dirty="0"/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14</a:t>
                      </a:r>
                      <a:endParaRPr lang="id-ID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id-ID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57959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100</a:t>
            </a:r>
            <a:endParaRPr lang="id-ID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39552" y="5733256"/>
            <a:ext cx="0" cy="1347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03848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114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3608" y="5013176"/>
            <a:ext cx="792088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TextBox 15"/>
          <p:cNvSpPr txBox="1"/>
          <p:nvPr/>
        </p:nvSpPr>
        <p:spPr>
          <a:xfrm>
            <a:off x="899592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103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6516216" y="58052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130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60232" y="5013176"/>
            <a:ext cx="792088" cy="72008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1835696" y="5013176"/>
            <a:ext cx="864096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4139952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ectangle 21"/>
          <p:cNvSpPr/>
          <p:nvPr/>
        </p:nvSpPr>
        <p:spPr>
          <a:xfrm>
            <a:off x="7452320" y="5013176"/>
            <a:ext cx="864096" cy="72008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Arc 22"/>
          <p:cNvSpPr/>
          <p:nvPr/>
        </p:nvSpPr>
        <p:spPr>
          <a:xfrm>
            <a:off x="2267744" y="4293096"/>
            <a:ext cx="1224136" cy="1368152"/>
          </a:xfrm>
          <a:prstGeom prst="arc">
            <a:avLst>
              <a:gd name="adj1" fmla="val 10756976"/>
              <a:gd name="adj2" fmla="val 0"/>
            </a:avLst>
          </a:prstGeom>
          <a:ln w="38100">
            <a:solidFill>
              <a:srgbClr val="00B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Arc 23"/>
          <p:cNvSpPr/>
          <p:nvPr/>
        </p:nvSpPr>
        <p:spPr>
          <a:xfrm>
            <a:off x="4572000" y="4293096"/>
            <a:ext cx="2304256" cy="1368152"/>
          </a:xfrm>
          <a:prstGeom prst="arc">
            <a:avLst>
              <a:gd name="adj1" fmla="val 10756976"/>
              <a:gd name="adj2" fmla="val 0"/>
            </a:avLst>
          </a:prstGeom>
          <a:ln w="38100">
            <a:solidFill>
              <a:srgbClr val="00B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926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List Linier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Sekumpulan elemen ber-type sama yang mempunyai keterurutan tertentu dan setiap elemen terdiri atas 2 bagian:</a:t>
            </a:r>
          </a:p>
          <a:p>
            <a:pPr lvl="1"/>
            <a:r>
              <a:rPr lang="id-ID" dirty="0" smtClean="0"/>
              <a:t>Informasi mengenai elemen (info)/data</a:t>
            </a:r>
          </a:p>
          <a:p>
            <a:pPr lvl="1"/>
            <a:r>
              <a:rPr lang="id-ID" dirty="0" smtClean="0"/>
              <a:t>Informasi mengenai alamat elemen suksesor (Next)/link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4533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List Linier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Sekumpulan elemen ber-type sama yang mempunyai keterurutan tertentu dan setiap elemen terdiri atas 2 bagian:</a:t>
            </a:r>
          </a:p>
          <a:p>
            <a:pPr lvl="1"/>
            <a:r>
              <a:rPr lang="id-ID" dirty="0"/>
              <a:t>Informasi mengenai elemen (info)/data</a:t>
            </a:r>
          </a:p>
          <a:p>
            <a:pPr lvl="1"/>
            <a:r>
              <a:rPr lang="id-ID" dirty="0"/>
              <a:t>Informasi mengenai alamat elemen suksesor (Next)/link</a:t>
            </a:r>
            <a:endParaRPr lang="id-ID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79912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114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75656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103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92280" y="580526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00B050"/>
                </a:solidFill>
              </a:rPr>
              <a:t>130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43608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10</a:t>
            </a:r>
            <a:endParaRPr lang="id-ID" dirty="0"/>
          </a:p>
        </p:txBody>
      </p:sp>
      <p:sp>
        <p:nvSpPr>
          <p:cNvPr id="38" name="Rectangle 37"/>
          <p:cNvSpPr/>
          <p:nvPr/>
        </p:nvSpPr>
        <p:spPr>
          <a:xfrm>
            <a:off x="1835696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114</a:t>
            </a:r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347864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8</a:t>
            </a:r>
            <a:endParaRPr lang="id-ID" dirty="0"/>
          </a:p>
        </p:txBody>
      </p:sp>
      <p:sp>
        <p:nvSpPr>
          <p:cNvPr id="40" name="Rectangle 39"/>
          <p:cNvSpPr/>
          <p:nvPr/>
        </p:nvSpPr>
        <p:spPr>
          <a:xfrm>
            <a:off x="4139952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130</a:t>
            </a:r>
            <a:endParaRPr lang="id-ID" b="1" dirty="0">
              <a:solidFill>
                <a:srgbClr val="00B05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660232" y="5013176"/>
            <a:ext cx="792088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14</a:t>
            </a:r>
            <a:endParaRPr lang="id-ID" dirty="0"/>
          </a:p>
        </p:txBody>
      </p:sp>
      <p:sp>
        <p:nvSpPr>
          <p:cNvPr id="42" name="Rectangle 41"/>
          <p:cNvSpPr/>
          <p:nvPr/>
        </p:nvSpPr>
        <p:spPr>
          <a:xfrm>
            <a:off x="7452320" y="5013176"/>
            <a:ext cx="864096" cy="72008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00B050"/>
                </a:solidFill>
              </a:rPr>
              <a:t>300</a:t>
            </a:r>
            <a:endParaRPr lang="id-ID" b="1" dirty="0">
              <a:solidFill>
                <a:srgbClr val="00B050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788024" y="5373216"/>
            <a:ext cx="187220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483768" y="5373216"/>
            <a:ext cx="864096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475656" y="4005064"/>
            <a:ext cx="0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15616" y="364502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</a:t>
            </a:r>
            <a:endParaRPr lang="id-ID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198804" y="4014356"/>
            <a:ext cx="0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07704" y="3654317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1389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err="1" smtClean="0"/>
              <a:t>Terima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Kasih</a:t>
            </a:r>
            <a:endParaRPr lang="id-ID" sz="3600" b="1" dirty="0"/>
          </a:p>
        </p:txBody>
      </p:sp>
    </p:spTree>
    <p:extLst>
      <p:ext uri="{BB962C8B-B14F-4D97-AF65-F5344CB8AC3E}">
        <p14:creationId xmlns:p14="http://schemas.microsoft.com/office/powerpoint/2010/main" val="83504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Statis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/>
              <a:t>Variabel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Statis</a:t>
            </a:r>
            <a:r>
              <a:rPr lang="en-US" sz="2800" b="1" dirty="0" smtClean="0"/>
              <a:t> (2):</a:t>
            </a:r>
          </a:p>
          <a:p>
            <a:pPr lvl="1"/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dihapus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diubah</a:t>
            </a:r>
            <a:r>
              <a:rPr lang="en-US" sz="2400" dirty="0" smtClean="0"/>
              <a:t> </a:t>
            </a:r>
            <a:r>
              <a:rPr lang="en-US" sz="2400" dirty="0" err="1" smtClean="0"/>
              <a:t>ukurannya</a:t>
            </a:r>
            <a:endParaRPr lang="en-US" sz="2400" dirty="0" smtClean="0"/>
          </a:p>
          <a:p>
            <a:pPr lvl="1"/>
            <a:r>
              <a:rPr lang="id-ID" sz="2400" dirty="0"/>
              <a:t>Variabel statis dapat diakses hanya dengan menggunakan namanya </a:t>
            </a:r>
            <a:r>
              <a:rPr lang="en-US" sz="2400" dirty="0" smtClean="0"/>
              <a:t>(</a:t>
            </a:r>
            <a:r>
              <a:rPr lang="id-ID" sz="2400" dirty="0" smtClean="0"/>
              <a:t>bila ingin </a:t>
            </a:r>
            <a:r>
              <a:rPr lang="id-ID" sz="2400" dirty="0"/>
              <a:t>menunjuk pada suatu posisi dalam array </a:t>
            </a:r>
            <a:r>
              <a:rPr lang="id-ID" sz="2400" dirty="0" smtClean="0"/>
              <a:t>dapat </a:t>
            </a:r>
            <a:r>
              <a:rPr lang="en-US" sz="2400" dirty="0" err="1" smtClean="0"/>
              <a:t>di</a:t>
            </a:r>
            <a:r>
              <a:rPr lang="id-ID" sz="2400" dirty="0" smtClean="0"/>
              <a:t>lakukan </a:t>
            </a:r>
            <a:r>
              <a:rPr lang="id-ID" sz="2400" dirty="0"/>
              <a:t>dengan menggunakan </a:t>
            </a:r>
            <a:r>
              <a:rPr lang="id-ID" sz="2400" i="1" dirty="0" smtClean="0"/>
              <a:t>indeks</a:t>
            </a:r>
            <a:r>
              <a:rPr lang="en-US" sz="2400" dirty="0" smtClean="0"/>
              <a:t>)</a:t>
            </a:r>
          </a:p>
          <a:p>
            <a:pPr lvl="1"/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00201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Statis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Penggunaan</a:t>
            </a:r>
            <a:r>
              <a:rPr lang="en-US" sz="2800" dirty="0" smtClean="0"/>
              <a:t> </a:t>
            </a:r>
            <a:r>
              <a:rPr lang="en-US" sz="2800" i="1" dirty="0" smtClean="0"/>
              <a:t>array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kelemahan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ukuran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dideklarasikan</a:t>
            </a:r>
            <a:r>
              <a:rPr lang="en-US" sz="2800" dirty="0" smtClean="0"/>
              <a:t> </a:t>
            </a:r>
            <a:r>
              <a:rPr lang="en-US" sz="2800" dirty="0" err="1" smtClean="0"/>
              <a:t>terlebih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dahulu</a:t>
            </a:r>
            <a:endParaRPr lang="en-US" sz="2800" dirty="0" smtClean="0"/>
          </a:p>
          <a:p>
            <a:pPr lvl="1"/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diubah</a:t>
            </a:r>
            <a:r>
              <a:rPr lang="en-US" sz="2400" dirty="0" smtClean="0"/>
              <a:t>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dijalankan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8200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Statis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datanya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</a:t>
            </a:r>
            <a:r>
              <a:rPr lang="en-US" sz="2800" dirty="0" err="1" smtClean="0"/>
              <a:t>sebelumnya</a:t>
            </a:r>
            <a:r>
              <a:rPr lang="en-US" sz="2800" dirty="0" smtClean="0"/>
              <a:t>?</a:t>
            </a:r>
          </a:p>
          <a:p>
            <a:pPr lvl="1"/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dimaksimalkan</a:t>
            </a:r>
            <a:r>
              <a:rPr lang="en-US" sz="2400" dirty="0" smtClean="0"/>
              <a:t> </a:t>
            </a:r>
            <a:r>
              <a:rPr lang="en-US" sz="2400" dirty="0" err="1" smtClean="0"/>
              <a:t>ukurannya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terpakai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mengakibatkan</a:t>
            </a:r>
            <a:r>
              <a:rPr lang="en-US" sz="2400" dirty="0" smtClean="0"/>
              <a:t> </a:t>
            </a:r>
            <a:r>
              <a:rPr lang="en-US" sz="2400" dirty="0" err="1" smtClean="0"/>
              <a:t>pemborosan</a:t>
            </a:r>
            <a:r>
              <a:rPr lang="en-US" sz="2400" dirty="0" smtClean="0"/>
              <a:t> </a:t>
            </a:r>
            <a:r>
              <a:rPr lang="en-US" sz="2400" dirty="0" err="1" smtClean="0"/>
              <a:t>memori</a:t>
            </a:r>
            <a:endParaRPr lang="en-US" sz="2400" dirty="0" smtClean="0"/>
          </a:p>
          <a:p>
            <a:pPr lvl="1"/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diminimalkan</a:t>
            </a:r>
            <a:r>
              <a:rPr lang="en-US" sz="2400" dirty="0" smtClean="0"/>
              <a:t>,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ternyata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membutukan</a:t>
            </a:r>
            <a:r>
              <a:rPr lang="en-US" sz="2400" dirty="0" smtClean="0"/>
              <a:t> </a:t>
            </a:r>
            <a:r>
              <a:rPr lang="en-US" sz="2400" dirty="0" err="1" smtClean="0"/>
              <a:t>memori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kekurangan</a:t>
            </a:r>
            <a:endParaRPr lang="en-US" sz="2400" dirty="0" smtClean="0"/>
          </a:p>
          <a:p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statis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dinamis</a:t>
            </a:r>
            <a:r>
              <a:rPr lang="en-US" sz="2800" dirty="0" smtClean="0"/>
              <a:t> </a:t>
            </a:r>
            <a:r>
              <a:rPr lang="en-US" sz="2800" dirty="0" err="1" smtClean="0"/>
              <a:t>diperkenalkan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mengatasi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2944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Statis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/>
              <a:t>Variabel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Dinamis</a:t>
            </a:r>
            <a:r>
              <a:rPr lang="en-US" sz="2800" b="1" dirty="0" smtClean="0"/>
              <a:t>:</a:t>
            </a:r>
          </a:p>
          <a:p>
            <a:pPr lvl="1"/>
            <a:r>
              <a:rPr lang="id-ID" sz="2400" dirty="0" smtClean="0"/>
              <a:t>Variabel </a:t>
            </a:r>
            <a:r>
              <a:rPr lang="id-ID" sz="2400" dirty="0"/>
              <a:t>yang dibuat (dan mungkin juga </a:t>
            </a:r>
            <a:r>
              <a:rPr lang="id-ID" sz="2400" dirty="0" smtClean="0"/>
              <a:t>dihapus) </a:t>
            </a:r>
            <a:r>
              <a:rPr lang="id-ID" sz="2400" dirty="0"/>
              <a:t>selama eksekusi progam. </a:t>
            </a:r>
            <a:endParaRPr lang="en-US" sz="2400" dirty="0" smtClean="0"/>
          </a:p>
          <a:p>
            <a:pPr lvl="1"/>
            <a:r>
              <a:rPr lang="en-US" sz="2400" dirty="0" smtClean="0"/>
              <a:t>V</a:t>
            </a:r>
            <a:r>
              <a:rPr lang="id-ID" sz="2400" dirty="0" smtClean="0"/>
              <a:t>ariabel </a:t>
            </a:r>
            <a:r>
              <a:rPr lang="id-ID" sz="2400" dirty="0"/>
              <a:t>dinamis belum nyata ada pada saat program </a:t>
            </a:r>
            <a:r>
              <a:rPr lang="id-ID" sz="2400" dirty="0" smtClean="0"/>
              <a:t>dikompilasi</a:t>
            </a:r>
            <a:endParaRPr lang="en-US" sz="2400" dirty="0" smtClean="0"/>
          </a:p>
          <a:p>
            <a:pPr lvl="1"/>
            <a:r>
              <a:rPr lang="id-ID" sz="2400" dirty="0"/>
              <a:t>Satu-satunya cara untuk mengakses variabel dinamis adalah dengan menggunakan </a:t>
            </a:r>
            <a:r>
              <a:rPr lang="id-ID" sz="2400" b="1" dirty="0" smtClean="0"/>
              <a:t>pointer</a:t>
            </a:r>
            <a:endParaRPr lang="en-US" sz="2400" b="1" dirty="0" smtClean="0"/>
          </a:p>
          <a:p>
            <a:pPr lvl="1"/>
            <a:r>
              <a:rPr lang="en-US" sz="2400" dirty="0" smtClean="0"/>
              <a:t>M</a:t>
            </a:r>
            <a:r>
              <a:rPr lang="id-ID" sz="2400" dirty="0" smtClean="0"/>
              <a:t>emiliki </a:t>
            </a:r>
            <a:r>
              <a:rPr lang="id-ID" sz="2400" dirty="0"/>
              <a:t>suatu tipe tertentu seperti halnya variabel biasa. </a:t>
            </a:r>
            <a:endParaRPr lang="en-US" sz="2400" dirty="0" smtClean="0"/>
          </a:p>
          <a:p>
            <a:pPr lvl="1"/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07201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Statis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14" t="25431" r="31660" b="16380"/>
          <a:stretch/>
        </p:blipFill>
        <p:spPr bwMode="auto">
          <a:xfrm>
            <a:off x="251520" y="1571612"/>
            <a:ext cx="8501742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440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10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Presentation10</Template>
  <TotalTime>1033</TotalTime>
  <Words>921</Words>
  <Application>Microsoft Office PowerPoint</Application>
  <PresentationFormat>On-screen Show (4:3)</PresentationFormat>
  <Paragraphs>365</Paragraphs>
  <Slides>48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Bookman Old Style</vt:lpstr>
      <vt:lpstr>Calibri</vt:lpstr>
      <vt:lpstr>Courier New</vt:lpstr>
      <vt:lpstr>Gill Sans MT</vt:lpstr>
      <vt:lpstr>Wingdings</vt:lpstr>
      <vt:lpstr>Wingdings 3</vt:lpstr>
      <vt:lpstr>Presentation10</vt:lpstr>
      <vt:lpstr>LIST LINIER</vt:lpstr>
      <vt:lpstr>RENCANA KEGIATAN PERKULIAHAN SEMESTER</vt:lpstr>
      <vt:lpstr>Content</vt:lpstr>
      <vt:lpstr>Variabel Statis vs Dinamis</vt:lpstr>
      <vt:lpstr>Variabel Statis vs Dinamis</vt:lpstr>
      <vt:lpstr>Variabel Statis vs Dinamis</vt:lpstr>
      <vt:lpstr>Variabel Statis vs Dinamis</vt:lpstr>
      <vt:lpstr>Variabel Statis vs Dinamis</vt:lpstr>
      <vt:lpstr>Variabel Statis vs Dinamis</vt:lpstr>
      <vt:lpstr>Alokasi Memori</vt:lpstr>
      <vt:lpstr>Alokasi Memori</vt:lpstr>
      <vt:lpstr>Alokasi Memori</vt:lpstr>
      <vt:lpstr>Alokasi Memori</vt:lpstr>
      <vt:lpstr>Alokasi Memori</vt:lpstr>
      <vt:lpstr>Alokasi Memori</vt:lpstr>
      <vt:lpstr>Alokasi Memori</vt:lpstr>
      <vt:lpstr>PowerPoint Presentation</vt:lpstr>
      <vt:lpstr>Alokasi Memori</vt:lpstr>
      <vt:lpstr>Alokasi Memory</vt:lpstr>
      <vt:lpstr>Alokasi Memory</vt:lpstr>
      <vt:lpstr>Alokasi Memory</vt:lpstr>
      <vt:lpstr>Alokasi Memory</vt:lpstr>
      <vt:lpstr>Alokasi Memory</vt:lpstr>
      <vt:lpstr>Alokasi Memory</vt:lpstr>
      <vt:lpstr>Alokasi Memory</vt:lpstr>
      <vt:lpstr>Alokasi Memory</vt:lpstr>
      <vt:lpstr>Alokasi Memory</vt:lpstr>
      <vt:lpstr>Alokasi Memory</vt:lpstr>
      <vt:lpstr>Alokasi Memory</vt:lpstr>
      <vt:lpstr>Alokasi Memory</vt:lpstr>
      <vt:lpstr>Alokasi Memory</vt:lpstr>
      <vt:lpstr>Alokasi Memory</vt:lpstr>
      <vt:lpstr>Alokasi Memory</vt:lpstr>
      <vt:lpstr>Alokasi Memory</vt:lpstr>
      <vt:lpstr>Alokasi Memory</vt:lpstr>
      <vt:lpstr>Alokasi Memory</vt:lpstr>
      <vt:lpstr>Variabel Pointer dan Struct</vt:lpstr>
      <vt:lpstr>Variabel Pointer dan Struct</vt:lpstr>
      <vt:lpstr>PowerPoint Presentation</vt:lpstr>
      <vt:lpstr>Linked List</vt:lpstr>
      <vt:lpstr>Linked List</vt:lpstr>
      <vt:lpstr>Linked List</vt:lpstr>
      <vt:lpstr>Linked List</vt:lpstr>
      <vt:lpstr>Linked List</vt:lpstr>
      <vt:lpstr>Linked List</vt:lpstr>
      <vt:lpstr>List Linier</vt:lpstr>
      <vt:lpstr>List Linier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</dc:title>
  <dc:creator>asus</dc:creator>
  <cp:lastModifiedBy>Microsoft account</cp:lastModifiedBy>
  <cp:revision>116</cp:revision>
  <dcterms:created xsi:type="dcterms:W3CDTF">2014-09-16T14:47:30Z</dcterms:created>
  <dcterms:modified xsi:type="dcterms:W3CDTF">2017-10-12T04:11:44Z</dcterms:modified>
</cp:coreProperties>
</file>